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0.xml" ContentType="application/vnd.openxmlformats-officedocument.presentationml.slide+xml"/>
  <Override PartName="/ppt/slides/slide281.xml" ContentType="application/vnd.openxmlformats-officedocument.presentationml.slide+xml"/>
  <Override PartName="/ppt/slides/slide282.xml" ContentType="application/vnd.openxmlformats-officedocument.presentationml.slide+xml"/>
  <Override PartName="/ppt/slides/slide283.xml" ContentType="application/vnd.openxmlformats-officedocument.presentationml.slide+xml"/>
  <Override PartName="/ppt/slides/slide284.xml" ContentType="application/vnd.openxmlformats-officedocument.presentationml.slide+xml"/>
  <Override PartName="/ppt/slides/slide285.xml" ContentType="application/vnd.openxmlformats-officedocument.presentationml.slide+xml"/>
  <Override PartName="/ppt/slides/slide286.xml" ContentType="application/vnd.openxmlformats-officedocument.presentationml.slide+xml"/>
  <Override PartName="/ppt/slides/slide287.xml" ContentType="application/vnd.openxmlformats-officedocument.presentationml.slide+xml"/>
  <Override PartName="/ppt/slides/slide288.xml" ContentType="application/vnd.openxmlformats-officedocument.presentationml.slide+xml"/>
  <Override PartName="/ppt/slides/slide289.xml" ContentType="application/vnd.openxmlformats-officedocument.presentationml.slide+xml"/>
  <Override PartName="/ppt/slides/slide290.xml" ContentType="application/vnd.openxmlformats-officedocument.presentationml.slide+xml"/>
  <Override PartName="/ppt/slides/slide291.xml" ContentType="application/vnd.openxmlformats-officedocument.presentationml.slide+xml"/>
  <Override PartName="/ppt/slides/slide292.xml" ContentType="application/vnd.openxmlformats-officedocument.presentationml.slide+xml"/>
  <Override PartName="/ppt/slides/slide293.xml" ContentType="application/vnd.openxmlformats-officedocument.presentationml.slide+xml"/>
  <Override PartName="/ppt/slides/slide294.xml" ContentType="application/vnd.openxmlformats-officedocument.presentationml.slide+xml"/>
  <Override PartName="/ppt/slides/slide295.xml" ContentType="application/vnd.openxmlformats-officedocument.presentationml.slide+xml"/>
  <Override PartName="/ppt/slides/slide296.xml" ContentType="application/vnd.openxmlformats-officedocument.presentationml.slide+xml"/>
  <Override PartName="/ppt/slides/slide297.xml" ContentType="application/vnd.openxmlformats-officedocument.presentationml.slide+xml"/>
  <Override PartName="/ppt/slides/slide298.xml" ContentType="application/vnd.openxmlformats-officedocument.presentationml.slide+xml"/>
  <Override PartName="/ppt/slides/slide299.xml" ContentType="application/vnd.openxmlformats-officedocument.presentationml.slide+xml"/>
  <Override PartName="/ppt/slides/slide300.xml" ContentType="application/vnd.openxmlformats-officedocument.presentationml.slide+xml"/>
  <Override PartName="/ppt/slides/slide301.xml" ContentType="application/vnd.openxmlformats-officedocument.presentationml.slide+xml"/>
  <Override PartName="/ppt/slides/slide302.xml" ContentType="application/vnd.openxmlformats-officedocument.presentationml.slide+xml"/>
  <Override PartName="/ppt/slides/slide303.xml" ContentType="application/vnd.openxmlformats-officedocument.presentationml.slide+xml"/>
  <Override PartName="/ppt/slides/slide304.xml" ContentType="application/vnd.openxmlformats-officedocument.presentationml.slide+xml"/>
  <Override PartName="/ppt/slides/slide305.xml" ContentType="application/vnd.openxmlformats-officedocument.presentationml.slide+xml"/>
  <Override PartName="/ppt/slides/slide306.xml" ContentType="application/vnd.openxmlformats-officedocument.presentationml.slide+xml"/>
  <Override PartName="/ppt/slides/slide307.xml" ContentType="application/vnd.openxmlformats-officedocument.presentationml.slide+xml"/>
  <Override PartName="/ppt/slides/slide308.xml" ContentType="application/vnd.openxmlformats-officedocument.presentationml.slide+xml"/>
  <Override PartName="/ppt/slides/slide309.xml" ContentType="application/vnd.openxmlformats-officedocument.presentationml.slide+xml"/>
  <Override PartName="/ppt/slides/slide310.xml" ContentType="application/vnd.openxmlformats-officedocument.presentationml.slide+xml"/>
  <Override PartName="/ppt/slides/slide311.xml" ContentType="application/vnd.openxmlformats-officedocument.presentationml.slide+xml"/>
  <Override PartName="/ppt/slides/slide312.xml" ContentType="application/vnd.openxmlformats-officedocument.presentationml.slide+xml"/>
  <Override PartName="/ppt/slides/slide313.xml" ContentType="application/vnd.openxmlformats-officedocument.presentationml.slide+xml"/>
  <Override PartName="/ppt/slides/slide314.xml" ContentType="application/vnd.openxmlformats-officedocument.presentationml.slide+xml"/>
  <Override PartName="/ppt/slides/slide315.xml" ContentType="application/vnd.openxmlformats-officedocument.presentationml.slide+xml"/>
  <Override PartName="/ppt/slides/slide316.xml" ContentType="application/vnd.openxmlformats-officedocument.presentationml.slide+xml"/>
  <Override PartName="/ppt/slides/slide317.xml" ContentType="application/vnd.openxmlformats-officedocument.presentationml.slide+xml"/>
  <Override PartName="/ppt/slides/slide318.xml" ContentType="application/vnd.openxmlformats-officedocument.presentationml.slide+xml"/>
  <Override PartName="/ppt/slides/slide319.xml" ContentType="application/vnd.openxmlformats-officedocument.presentationml.slide+xml"/>
  <Override PartName="/ppt/slides/slide320.xml" ContentType="application/vnd.openxmlformats-officedocument.presentationml.slide+xml"/>
  <Override PartName="/ppt/slides/slide321.xml" ContentType="application/vnd.openxmlformats-officedocument.presentationml.slide+xml"/>
  <Override PartName="/ppt/slides/slide322.xml" ContentType="application/vnd.openxmlformats-officedocument.presentationml.slide+xml"/>
  <Override PartName="/ppt/slides/slide323.xml" ContentType="application/vnd.openxmlformats-officedocument.presentationml.slide+xml"/>
  <Override PartName="/ppt/slides/slide324.xml" ContentType="application/vnd.openxmlformats-officedocument.presentationml.slide+xml"/>
  <Override PartName="/ppt/slides/slide325.xml" ContentType="application/vnd.openxmlformats-officedocument.presentationml.slide+xml"/>
  <Override PartName="/ppt/slides/slide326.xml" ContentType="application/vnd.openxmlformats-officedocument.presentationml.slide+xml"/>
  <Override PartName="/ppt/slides/slide327.xml" ContentType="application/vnd.openxmlformats-officedocument.presentationml.slide+xml"/>
  <Override PartName="/ppt/slides/slide328.xml" ContentType="application/vnd.openxmlformats-officedocument.presentationml.slide+xml"/>
  <Override PartName="/ppt/slides/slide329.xml" ContentType="application/vnd.openxmlformats-officedocument.presentationml.slide+xml"/>
  <Override PartName="/ppt/slides/slide330.xml" ContentType="application/vnd.openxmlformats-officedocument.presentationml.slide+xml"/>
  <Override PartName="/ppt/slides/slide3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notesSlides/notesSlide170.xml" ContentType="application/vnd.openxmlformats-officedocument.presentationml.notesSlide+xml"/>
  <Override PartName="/ppt/notesSlides/notesSlide171.xml" ContentType="application/vnd.openxmlformats-officedocument.presentationml.notesSlide+xml"/>
  <Override PartName="/ppt/notesSlides/notesSlide172.xml" ContentType="application/vnd.openxmlformats-officedocument.presentationml.notesSlide+xml"/>
  <Override PartName="/ppt/notesSlides/notesSlide173.xml" ContentType="application/vnd.openxmlformats-officedocument.presentationml.notesSlide+xml"/>
  <Override PartName="/ppt/notesSlides/notesSlide174.xml" ContentType="application/vnd.openxmlformats-officedocument.presentationml.notesSlide+xml"/>
  <Override PartName="/ppt/notesSlides/notesSlide175.xml" ContentType="application/vnd.openxmlformats-officedocument.presentationml.notesSlide+xml"/>
  <Override PartName="/ppt/notesSlides/notesSlide176.xml" ContentType="application/vnd.openxmlformats-officedocument.presentationml.notesSlide+xml"/>
  <Override PartName="/ppt/notesSlides/notesSlide177.xml" ContentType="application/vnd.openxmlformats-officedocument.presentationml.notesSlide+xml"/>
  <Override PartName="/ppt/notesSlides/notesSlide178.xml" ContentType="application/vnd.openxmlformats-officedocument.presentationml.notesSlide+xml"/>
  <Override PartName="/ppt/notesSlides/notesSlide179.xml" ContentType="application/vnd.openxmlformats-officedocument.presentationml.notesSlide+xml"/>
  <Override PartName="/ppt/notesSlides/notesSlide180.xml" ContentType="application/vnd.openxmlformats-officedocument.presentationml.notesSlide+xml"/>
  <Override PartName="/ppt/notesSlides/notesSlide181.xml" ContentType="application/vnd.openxmlformats-officedocument.presentationml.notesSlide+xml"/>
  <Override PartName="/ppt/notesSlides/notesSlide182.xml" ContentType="application/vnd.openxmlformats-officedocument.presentationml.notesSlide+xml"/>
  <Override PartName="/ppt/notesSlides/notesSlide183.xml" ContentType="application/vnd.openxmlformats-officedocument.presentationml.notesSlide+xml"/>
  <Override PartName="/ppt/notesSlides/notesSlide184.xml" ContentType="application/vnd.openxmlformats-officedocument.presentationml.notesSlide+xml"/>
  <Override PartName="/ppt/notesSlides/notesSlide185.xml" ContentType="application/vnd.openxmlformats-officedocument.presentationml.notesSlide+xml"/>
  <Override PartName="/ppt/notesSlides/notesSlide186.xml" ContentType="application/vnd.openxmlformats-officedocument.presentationml.notesSlide+xml"/>
  <Override PartName="/ppt/notesSlides/notesSlide187.xml" ContentType="application/vnd.openxmlformats-officedocument.presentationml.notesSlide+xml"/>
  <Override PartName="/ppt/notesSlides/notesSlide188.xml" ContentType="application/vnd.openxmlformats-officedocument.presentationml.notesSlide+xml"/>
  <Override PartName="/ppt/notesSlides/notesSlide189.xml" ContentType="application/vnd.openxmlformats-officedocument.presentationml.notesSlide+xml"/>
  <Override PartName="/ppt/notesSlides/notesSlide190.xml" ContentType="application/vnd.openxmlformats-officedocument.presentationml.notesSlide+xml"/>
  <Override PartName="/ppt/notesSlides/notesSlide191.xml" ContentType="application/vnd.openxmlformats-officedocument.presentationml.notesSlide+xml"/>
  <Override PartName="/ppt/notesSlides/notesSlide192.xml" ContentType="application/vnd.openxmlformats-officedocument.presentationml.notesSlide+xml"/>
  <Override PartName="/ppt/notesSlides/notesSlide193.xml" ContentType="application/vnd.openxmlformats-officedocument.presentationml.notesSlide+xml"/>
  <Override PartName="/ppt/notesSlides/notesSlide194.xml" ContentType="application/vnd.openxmlformats-officedocument.presentationml.notesSlide+xml"/>
  <Override PartName="/ppt/notesSlides/notesSlide195.xml" ContentType="application/vnd.openxmlformats-officedocument.presentationml.notesSlide+xml"/>
  <Override PartName="/ppt/notesSlides/notesSlide196.xml" ContentType="application/vnd.openxmlformats-officedocument.presentationml.notesSlide+xml"/>
  <Override PartName="/ppt/notesSlides/notesSlide197.xml" ContentType="application/vnd.openxmlformats-officedocument.presentationml.notesSlide+xml"/>
  <Override PartName="/ppt/notesSlides/notesSlide198.xml" ContentType="application/vnd.openxmlformats-officedocument.presentationml.notesSlide+xml"/>
  <Override PartName="/ppt/notesSlides/notesSlide199.xml" ContentType="application/vnd.openxmlformats-officedocument.presentationml.notesSlide+xml"/>
  <Override PartName="/ppt/notesSlides/notesSlide200.xml" ContentType="application/vnd.openxmlformats-officedocument.presentationml.notesSlide+xml"/>
  <Override PartName="/ppt/notesSlides/notesSlide201.xml" ContentType="application/vnd.openxmlformats-officedocument.presentationml.notesSlide+xml"/>
  <Override PartName="/ppt/notesSlides/notesSlide202.xml" ContentType="application/vnd.openxmlformats-officedocument.presentationml.notesSlide+xml"/>
  <Override PartName="/ppt/notesSlides/notesSlide203.xml" ContentType="application/vnd.openxmlformats-officedocument.presentationml.notesSlide+xml"/>
  <Override PartName="/ppt/notesSlides/notesSlide204.xml" ContentType="application/vnd.openxmlformats-officedocument.presentationml.notesSlide+xml"/>
  <Override PartName="/ppt/notesSlides/notesSlide205.xml" ContentType="application/vnd.openxmlformats-officedocument.presentationml.notesSlide+xml"/>
  <Override PartName="/ppt/notesSlides/notesSlide206.xml" ContentType="application/vnd.openxmlformats-officedocument.presentationml.notesSlide+xml"/>
  <Override PartName="/ppt/notesSlides/notesSlide207.xml" ContentType="application/vnd.openxmlformats-officedocument.presentationml.notesSlide+xml"/>
  <Override PartName="/ppt/notesSlides/notesSlide208.xml" ContentType="application/vnd.openxmlformats-officedocument.presentationml.notesSlide+xml"/>
  <Override PartName="/ppt/notesSlides/notesSlide209.xml" ContentType="application/vnd.openxmlformats-officedocument.presentationml.notesSlide+xml"/>
  <Override PartName="/ppt/notesSlides/notesSlide210.xml" ContentType="application/vnd.openxmlformats-officedocument.presentationml.notesSlide+xml"/>
  <Override PartName="/ppt/notesSlides/notesSlide211.xml" ContentType="application/vnd.openxmlformats-officedocument.presentationml.notesSlide+xml"/>
  <Override PartName="/ppt/notesSlides/notesSlide212.xml" ContentType="application/vnd.openxmlformats-officedocument.presentationml.notesSlide+xml"/>
  <Override PartName="/ppt/notesSlides/notesSlide213.xml" ContentType="application/vnd.openxmlformats-officedocument.presentationml.notesSlide+xml"/>
  <Override PartName="/ppt/notesSlides/notesSlide214.xml" ContentType="application/vnd.openxmlformats-officedocument.presentationml.notesSlide+xml"/>
  <Override PartName="/ppt/notesSlides/notesSlide215.xml" ContentType="application/vnd.openxmlformats-officedocument.presentationml.notesSlide+xml"/>
  <Override PartName="/ppt/notesSlides/notesSlide216.xml" ContentType="application/vnd.openxmlformats-officedocument.presentationml.notesSlide+xml"/>
  <Override PartName="/ppt/notesSlides/notesSlide217.xml" ContentType="application/vnd.openxmlformats-officedocument.presentationml.notesSlide+xml"/>
  <Override PartName="/ppt/notesSlides/notesSlide218.xml" ContentType="application/vnd.openxmlformats-officedocument.presentationml.notesSlide+xml"/>
  <Override PartName="/ppt/notesSlides/notesSlide219.xml" ContentType="application/vnd.openxmlformats-officedocument.presentationml.notesSlide+xml"/>
  <Override PartName="/ppt/notesSlides/notesSlide220.xml" ContentType="application/vnd.openxmlformats-officedocument.presentationml.notesSlide+xml"/>
  <Override PartName="/ppt/notesSlides/notesSlide221.xml" ContentType="application/vnd.openxmlformats-officedocument.presentationml.notesSlide+xml"/>
  <Override PartName="/ppt/notesSlides/notesSlide222.xml" ContentType="application/vnd.openxmlformats-officedocument.presentationml.notesSlide+xml"/>
  <Override PartName="/ppt/notesSlides/notesSlide223.xml" ContentType="application/vnd.openxmlformats-officedocument.presentationml.notesSlide+xml"/>
  <Override PartName="/ppt/notesSlides/notesSlide224.xml" ContentType="application/vnd.openxmlformats-officedocument.presentationml.notesSlide+xml"/>
  <Override PartName="/ppt/notesSlides/notesSlide225.xml" ContentType="application/vnd.openxmlformats-officedocument.presentationml.notesSlide+xml"/>
  <Override PartName="/ppt/notesSlides/notesSlide226.xml" ContentType="application/vnd.openxmlformats-officedocument.presentationml.notesSlide+xml"/>
  <Override PartName="/ppt/notesSlides/notesSlide227.xml" ContentType="application/vnd.openxmlformats-officedocument.presentationml.notesSlide+xml"/>
  <Override PartName="/ppt/notesSlides/notesSlide228.xml" ContentType="application/vnd.openxmlformats-officedocument.presentationml.notesSlide+xml"/>
  <Override PartName="/ppt/notesSlides/notesSlide229.xml" ContentType="application/vnd.openxmlformats-officedocument.presentationml.notesSlide+xml"/>
  <Override PartName="/ppt/notesSlides/notesSlide230.xml" ContentType="application/vnd.openxmlformats-officedocument.presentationml.notesSlide+xml"/>
  <Override PartName="/ppt/notesSlides/notesSlide231.xml" ContentType="application/vnd.openxmlformats-officedocument.presentationml.notesSlide+xml"/>
  <Override PartName="/ppt/notesSlides/notesSlide232.xml" ContentType="application/vnd.openxmlformats-officedocument.presentationml.notesSlide+xml"/>
  <Override PartName="/ppt/notesSlides/notesSlide233.xml" ContentType="application/vnd.openxmlformats-officedocument.presentationml.notesSlide+xml"/>
  <Override PartName="/ppt/notesSlides/notesSlide234.xml" ContentType="application/vnd.openxmlformats-officedocument.presentationml.notesSlide+xml"/>
  <Override PartName="/ppt/notesSlides/notesSlide235.xml" ContentType="application/vnd.openxmlformats-officedocument.presentationml.notesSlide+xml"/>
  <Override PartName="/ppt/notesSlides/notesSlide236.xml" ContentType="application/vnd.openxmlformats-officedocument.presentationml.notesSlide+xml"/>
  <Override PartName="/ppt/notesSlides/notesSlide237.xml" ContentType="application/vnd.openxmlformats-officedocument.presentationml.notesSlide+xml"/>
  <Override PartName="/ppt/notesSlides/notesSlide238.xml" ContentType="application/vnd.openxmlformats-officedocument.presentationml.notesSlide+xml"/>
  <Override PartName="/ppt/notesSlides/notesSlide239.xml" ContentType="application/vnd.openxmlformats-officedocument.presentationml.notesSlide+xml"/>
  <Override PartName="/ppt/notesSlides/notesSlide240.xml" ContentType="application/vnd.openxmlformats-officedocument.presentationml.notesSlide+xml"/>
  <Override PartName="/ppt/notesSlides/notesSlide241.xml" ContentType="application/vnd.openxmlformats-officedocument.presentationml.notesSlide+xml"/>
  <Override PartName="/ppt/notesSlides/notesSlide242.xml" ContentType="application/vnd.openxmlformats-officedocument.presentationml.notesSlide+xml"/>
  <Override PartName="/ppt/notesSlides/notesSlide243.xml" ContentType="application/vnd.openxmlformats-officedocument.presentationml.notesSlide+xml"/>
  <Override PartName="/ppt/notesSlides/notesSlide244.xml" ContentType="application/vnd.openxmlformats-officedocument.presentationml.notesSlide+xml"/>
  <Override PartName="/ppt/notesSlides/notesSlide245.xml" ContentType="application/vnd.openxmlformats-officedocument.presentationml.notesSlide+xml"/>
  <Override PartName="/ppt/notesSlides/notesSlide246.xml" ContentType="application/vnd.openxmlformats-officedocument.presentationml.notesSlide+xml"/>
  <Override PartName="/ppt/notesSlides/notesSlide247.xml" ContentType="application/vnd.openxmlformats-officedocument.presentationml.notesSlide+xml"/>
  <Override PartName="/ppt/notesSlides/notesSlide248.xml" ContentType="application/vnd.openxmlformats-officedocument.presentationml.notesSlide+xml"/>
  <Override PartName="/ppt/notesSlides/notesSlide249.xml" ContentType="application/vnd.openxmlformats-officedocument.presentationml.notesSlide+xml"/>
  <Override PartName="/ppt/notesSlides/notesSlide250.xml" ContentType="application/vnd.openxmlformats-officedocument.presentationml.notesSlide+xml"/>
  <Override PartName="/ppt/notesSlides/notesSlide251.xml" ContentType="application/vnd.openxmlformats-officedocument.presentationml.notesSlide+xml"/>
  <Override PartName="/ppt/notesSlides/notesSlide252.xml" ContentType="application/vnd.openxmlformats-officedocument.presentationml.notesSlide+xml"/>
  <Override PartName="/ppt/notesSlides/notesSlide253.xml" ContentType="application/vnd.openxmlformats-officedocument.presentationml.notesSlide+xml"/>
  <Override PartName="/ppt/notesSlides/notesSlide254.xml" ContentType="application/vnd.openxmlformats-officedocument.presentationml.notesSlide+xml"/>
  <Override PartName="/ppt/notesSlides/notesSlide255.xml" ContentType="application/vnd.openxmlformats-officedocument.presentationml.notesSlide+xml"/>
  <Override PartName="/ppt/notesSlides/notesSlide256.xml" ContentType="application/vnd.openxmlformats-officedocument.presentationml.notesSlide+xml"/>
  <Override PartName="/ppt/notesSlides/notesSlide257.xml" ContentType="application/vnd.openxmlformats-officedocument.presentationml.notesSlide+xml"/>
  <Override PartName="/ppt/notesSlides/notesSlide258.xml" ContentType="application/vnd.openxmlformats-officedocument.presentationml.notesSlide+xml"/>
  <Override PartName="/ppt/notesSlides/notesSlide259.xml" ContentType="application/vnd.openxmlformats-officedocument.presentationml.notesSlide+xml"/>
  <Override PartName="/ppt/notesSlides/notesSlide260.xml" ContentType="application/vnd.openxmlformats-officedocument.presentationml.notesSlide+xml"/>
  <Override PartName="/ppt/notesSlides/notesSlide261.xml" ContentType="application/vnd.openxmlformats-officedocument.presentationml.notesSlide+xml"/>
  <Override PartName="/ppt/notesSlides/notesSlide262.xml" ContentType="application/vnd.openxmlformats-officedocument.presentationml.notesSlide+xml"/>
  <Override PartName="/ppt/notesSlides/notesSlide263.xml" ContentType="application/vnd.openxmlformats-officedocument.presentationml.notesSlide+xml"/>
  <Override PartName="/ppt/notesSlides/notesSlide264.xml" ContentType="application/vnd.openxmlformats-officedocument.presentationml.notesSlide+xml"/>
  <Override PartName="/ppt/notesSlides/notesSlide265.xml" ContentType="application/vnd.openxmlformats-officedocument.presentationml.notesSlide+xml"/>
  <Override PartName="/ppt/notesSlides/notesSlide266.xml" ContentType="application/vnd.openxmlformats-officedocument.presentationml.notesSlide+xml"/>
  <Override PartName="/ppt/notesSlides/notesSlide267.xml" ContentType="application/vnd.openxmlformats-officedocument.presentationml.notesSlide+xml"/>
  <Override PartName="/ppt/notesSlides/notesSlide268.xml" ContentType="application/vnd.openxmlformats-officedocument.presentationml.notesSlide+xml"/>
  <Override PartName="/ppt/notesSlides/notesSlide269.xml" ContentType="application/vnd.openxmlformats-officedocument.presentationml.notesSlide+xml"/>
  <Override PartName="/ppt/notesSlides/notesSlide270.xml" ContentType="application/vnd.openxmlformats-officedocument.presentationml.notesSlide+xml"/>
  <Override PartName="/ppt/notesSlides/notesSlide271.xml" ContentType="application/vnd.openxmlformats-officedocument.presentationml.notesSlide+xml"/>
  <Override PartName="/ppt/notesSlides/notesSlide272.xml" ContentType="application/vnd.openxmlformats-officedocument.presentationml.notesSlide+xml"/>
  <Override PartName="/ppt/notesSlides/notesSlide273.xml" ContentType="application/vnd.openxmlformats-officedocument.presentationml.notesSlide+xml"/>
  <Override PartName="/ppt/notesSlides/notesSlide274.xml" ContentType="application/vnd.openxmlformats-officedocument.presentationml.notesSlide+xml"/>
  <Override PartName="/ppt/notesSlides/notesSlide275.xml" ContentType="application/vnd.openxmlformats-officedocument.presentationml.notesSlide+xml"/>
  <Override PartName="/ppt/notesSlides/notesSlide276.xml" ContentType="application/vnd.openxmlformats-officedocument.presentationml.notesSlide+xml"/>
  <Override PartName="/ppt/notesSlides/notesSlide277.xml" ContentType="application/vnd.openxmlformats-officedocument.presentationml.notesSlide+xml"/>
  <Override PartName="/ppt/notesSlides/notesSlide278.xml" ContentType="application/vnd.openxmlformats-officedocument.presentationml.notesSlide+xml"/>
  <Override PartName="/ppt/notesSlides/notesSlide279.xml" ContentType="application/vnd.openxmlformats-officedocument.presentationml.notesSlide+xml"/>
  <Override PartName="/ppt/notesSlides/notesSlide280.xml" ContentType="application/vnd.openxmlformats-officedocument.presentationml.notesSlide+xml"/>
  <Override PartName="/ppt/notesSlides/notesSlide281.xml" ContentType="application/vnd.openxmlformats-officedocument.presentationml.notesSlide+xml"/>
  <Override PartName="/ppt/notesSlides/notesSlide282.xml" ContentType="application/vnd.openxmlformats-officedocument.presentationml.notesSlide+xml"/>
  <Override PartName="/ppt/notesSlides/notesSlide283.xml" ContentType="application/vnd.openxmlformats-officedocument.presentationml.notesSlide+xml"/>
  <Override PartName="/ppt/notesSlides/notesSlide284.xml" ContentType="application/vnd.openxmlformats-officedocument.presentationml.notesSlide+xml"/>
  <Override PartName="/ppt/notesSlides/notesSlide285.xml" ContentType="application/vnd.openxmlformats-officedocument.presentationml.notesSlide+xml"/>
  <Override PartName="/ppt/notesSlides/notesSlide286.xml" ContentType="application/vnd.openxmlformats-officedocument.presentationml.notesSlide+xml"/>
  <Override PartName="/ppt/notesSlides/notesSlide287.xml" ContentType="application/vnd.openxmlformats-officedocument.presentationml.notesSlide+xml"/>
  <Override PartName="/ppt/notesSlides/notesSlide288.xml" ContentType="application/vnd.openxmlformats-officedocument.presentationml.notesSlide+xml"/>
  <Override PartName="/ppt/notesSlides/notesSlide289.xml" ContentType="application/vnd.openxmlformats-officedocument.presentationml.notesSlide+xml"/>
  <Override PartName="/ppt/notesSlides/notesSlide290.xml" ContentType="application/vnd.openxmlformats-officedocument.presentationml.notesSlide+xml"/>
  <Override PartName="/ppt/notesSlides/notesSlide291.xml" ContentType="application/vnd.openxmlformats-officedocument.presentationml.notesSlide+xml"/>
  <Override PartName="/ppt/notesSlides/notesSlide292.xml" ContentType="application/vnd.openxmlformats-officedocument.presentationml.notesSlide+xml"/>
  <Override PartName="/ppt/notesSlides/notesSlide293.xml" ContentType="application/vnd.openxmlformats-officedocument.presentationml.notesSlide+xml"/>
  <Override PartName="/ppt/notesSlides/notesSlide294.xml" ContentType="application/vnd.openxmlformats-officedocument.presentationml.notesSlide+xml"/>
  <Override PartName="/ppt/notesSlides/notesSlide295.xml" ContentType="application/vnd.openxmlformats-officedocument.presentationml.notesSlide+xml"/>
  <Override PartName="/ppt/notesSlides/notesSlide296.xml" ContentType="application/vnd.openxmlformats-officedocument.presentationml.notesSlide+xml"/>
  <Override PartName="/ppt/notesSlides/notesSlide297.xml" ContentType="application/vnd.openxmlformats-officedocument.presentationml.notesSlide+xml"/>
  <Override PartName="/ppt/notesSlides/notesSlide298.xml" ContentType="application/vnd.openxmlformats-officedocument.presentationml.notesSlide+xml"/>
  <Override PartName="/ppt/notesSlides/notesSlide299.xml" ContentType="application/vnd.openxmlformats-officedocument.presentationml.notesSlide+xml"/>
  <Override PartName="/ppt/notesSlides/notesSlide300.xml" ContentType="application/vnd.openxmlformats-officedocument.presentationml.notesSlide+xml"/>
  <Override PartName="/ppt/notesSlides/notesSlide301.xml" ContentType="application/vnd.openxmlformats-officedocument.presentationml.notesSlide+xml"/>
  <Override PartName="/ppt/notesSlides/notesSlide302.xml" ContentType="application/vnd.openxmlformats-officedocument.presentationml.notesSlide+xml"/>
  <Override PartName="/ppt/notesSlides/notesSlide303.xml" ContentType="application/vnd.openxmlformats-officedocument.presentationml.notesSlide+xml"/>
  <Override PartName="/ppt/notesSlides/notesSlide304.xml" ContentType="application/vnd.openxmlformats-officedocument.presentationml.notesSlide+xml"/>
  <Override PartName="/ppt/notesSlides/notesSlide305.xml" ContentType="application/vnd.openxmlformats-officedocument.presentationml.notesSlide+xml"/>
  <Override PartName="/ppt/notesSlides/notesSlide306.xml" ContentType="application/vnd.openxmlformats-officedocument.presentationml.notesSlide+xml"/>
  <Override PartName="/ppt/notesSlides/notesSlide307.xml" ContentType="application/vnd.openxmlformats-officedocument.presentationml.notesSlide+xml"/>
  <Override PartName="/ppt/notesSlides/notesSlide308.xml" ContentType="application/vnd.openxmlformats-officedocument.presentationml.notesSlide+xml"/>
  <Override PartName="/ppt/notesSlides/notesSlide309.xml" ContentType="application/vnd.openxmlformats-officedocument.presentationml.notesSlide+xml"/>
  <Override PartName="/ppt/notesSlides/notesSlide310.xml" ContentType="application/vnd.openxmlformats-officedocument.presentationml.notesSlide+xml"/>
  <Override PartName="/ppt/notesSlides/notesSlide311.xml" ContentType="application/vnd.openxmlformats-officedocument.presentationml.notesSlide+xml"/>
  <Override PartName="/ppt/notesSlides/notesSlide312.xml" ContentType="application/vnd.openxmlformats-officedocument.presentationml.notesSlide+xml"/>
  <Override PartName="/ppt/notesSlides/notesSlide313.xml" ContentType="application/vnd.openxmlformats-officedocument.presentationml.notesSlide+xml"/>
  <Override PartName="/ppt/notesSlides/notesSlide314.xml" ContentType="application/vnd.openxmlformats-officedocument.presentationml.notesSlide+xml"/>
  <Override PartName="/ppt/notesSlides/notesSlide315.xml" ContentType="application/vnd.openxmlformats-officedocument.presentationml.notesSlide+xml"/>
  <Override PartName="/ppt/notesSlides/notesSlide316.xml" ContentType="application/vnd.openxmlformats-officedocument.presentationml.notesSlide+xml"/>
  <Override PartName="/ppt/notesSlides/notesSlide317.xml" ContentType="application/vnd.openxmlformats-officedocument.presentationml.notesSlide+xml"/>
  <Override PartName="/ppt/notesSlides/notesSlide318.xml" ContentType="application/vnd.openxmlformats-officedocument.presentationml.notesSlide+xml"/>
  <Override PartName="/ppt/notesSlides/notesSlide319.xml" ContentType="application/vnd.openxmlformats-officedocument.presentationml.notesSlide+xml"/>
  <Override PartName="/ppt/notesSlides/notesSlide320.xml" ContentType="application/vnd.openxmlformats-officedocument.presentationml.notesSlide+xml"/>
  <Override PartName="/ppt/notesSlides/notesSlide321.xml" ContentType="application/vnd.openxmlformats-officedocument.presentationml.notesSlide+xml"/>
  <Override PartName="/ppt/notesSlides/notesSlide322.xml" ContentType="application/vnd.openxmlformats-officedocument.presentationml.notesSlide+xml"/>
  <Override PartName="/ppt/notesSlides/notesSlide323.xml" ContentType="application/vnd.openxmlformats-officedocument.presentationml.notesSlide+xml"/>
  <Override PartName="/ppt/notesSlides/notesSlide324.xml" ContentType="application/vnd.openxmlformats-officedocument.presentationml.notesSlide+xml"/>
  <Override PartName="/ppt/notesSlides/notesSlide3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51" r:id="rId1"/>
  </p:sldMasterIdLst>
  <p:notesMasterIdLst>
    <p:notesMasterId r:id="rId333"/>
  </p:notesMasterIdLst>
  <p:sldIdLst>
    <p:sldId id="308" r:id="rId2"/>
    <p:sldId id="659" r:id="rId3"/>
    <p:sldId id="661" r:id="rId4"/>
    <p:sldId id="257" r:id="rId5"/>
    <p:sldId id="664" r:id="rId6"/>
    <p:sldId id="708" r:id="rId7"/>
    <p:sldId id="709" r:id="rId8"/>
    <p:sldId id="710" r:id="rId9"/>
    <p:sldId id="711" r:id="rId10"/>
    <p:sldId id="725" r:id="rId11"/>
    <p:sldId id="713" r:id="rId12"/>
    <p:sldId id="726" r:id="rId13"/>
    <p:sldId id="727" r:id="rId14"/>
    <p:sldId id="728" r:id="rId15"/>
    <p:sldId id="729" r:id="rId16"/>
    <p:sldId id="730" r:id="rId17"/>
    <p:sldId id="731" r:id="rId18"/>
    <p:sldId id="732" r:id="rId19"/>
    <p:sldId id="733" r:id="rId20"/>
    <p:sldId id="734" r:id="rId21"/>
    <p:sldId id="735" r:id="rId22"/>
    <p:sldId id="736" r:id="rId23"/>
    <p:sldId id="737" r:id="rId24"/>
    <p:sldId id="738" r:id="rId25"/>
    <p:sldId id="739" r:id="rId26"/>
    <p:sldId id="740" r:id="rId27"/>
    <p:sldId id="741" r:id="rId28"/>
    <p:sldId id="742" r:id="rId29"/>
    <p:sldId id="743" r:id="rId30"/>
    <p:sldId id="744" r:id="rId31"/>
    <p:sldId id="745" r:id="rId32"/>
    <p:sldId id="746" r:id="rId33"/>
    <p:sldId id="747" r:id="rId34"/>
    <p:sldId id="748" r:id="rId35"/>
    <p:sldId id="1108" r:id="rId36"/>
    <p:sldId id="1109" r:id="rId37"/>
    <p:sldId id="716" r:id="rId38"/>
    <p:sldId id="1110" r:id="rId39"/>
    <p:sldId id="1111" r:id="rId40"/>
    <p:sldId id="1112" r:id="rId41"/>
    <p:sldId id="1113" r:id="rId42"/>
    <p:sldId id="1116" r:id="rId43"/>
    <p:sldId id="1115" r:id="rId44"/>
    <p:sldId id="1117" r:id="rId45"/>
    <p:sldId id="1118" r:id="rId46"/>
    <p:sldId id="1119" r:id="rId47"/>
    <p:sldId id="1120" r:id="rId48"/>
    <p:sldId id="1121" r:id="rId49"/>
    <p:sldId id="1122" r:id="rId50"/>
    <p:sldId id="1123" r:id="rId51"/>
    <p:sldId id="1124" r:id="rId52"/>
    <p:sldId id="1125" r:id="rId53"/>
    <p:sldId id="1126" r:id="rId54"/>
    <p:sldId id="1127" r:id="rId55"/>
    <p:sldId id="1128" r:id="rId56"/>
    <p:sldId id="1129" r:id="rId57"/>
    <p:sldId id="1130" r:id="rId58"/>
    <p:sldId id="1131" r:id="rId59"/>
    <p:sldId id="1132" r:id="rId60"/>
    <p:sldId id="717" r:id="rId61"/>
    <p:sldId id="1133" r:id="rId62"/>
    <p:sldId id="1134" r:id="rId63"/>
    <p:sldId id="1135" r:id="rId64"/>
    <p:sldId id="1136" r:id="rId65"/>
    <p:sldId id="1137" r:id="rId66"/>
    <p:sldId id="1138" r:id="rId67"/>
    <p:sldId id="1139" r:id="rId68"/>
    <p:sldId id="1140" r:id="rId69"/>
    <p:sldId id="1141" r:id="rId70"/>
    <p:sldId id="1142" r:id="rId71"/>
    <p:sldId id="1143" r:id="rId72"/>
    <p:sldId id="1144" r:id="rId73"/>
    <p:sldId id="1145" r:id="rId74"/>
    <p:sldId id="1146" r:id="rId75"/>
    <p:sldId id="1147" r:id="rId76"/>
    <p:sldId id="1148" r:id="rId77"/>
    <p:sldId id="1149" r:id="rId78"/>
    <p:sldId id="1150" r:id="rId79"/>
    <p:sldId id="1151" r:id="rId80"/>
    <p:sldId id="1152" r:id="rId81"/>
    <p:sldId id="1153" r:id="rId82"/>
    <p:sldId id="1154" r:id="rId83"/>
    <p:sldId id="1155" r:id="rId84"/>
    <p:sldId id="1156" r:id="rId85"/>
    <p:sldId id="1157" r:id="rId86"/>
    <p:sldId id="718" r:id="rId87"/>
    <p:sldId id="1158" r:id="rId88"/>
    <p:sldId id="1159" r:id="rId89"/>
    <p:sldId id="1160" r:id="rId90"/>
    <p:sldId id="1161" r:id="rId91"/>
    <p:sldId id="1162" r:id="rId92"/>
    <p:sldId id="1163" r:id="rId93"/>
    <p:sldId id="1164" r:id="rId94"/>
    <p:sldId id="1165" r:id="rId95"/>
    <p:sldId id="1166" r:id="rId96"/>
    <p:sldId id="1167" r:id="rId97"/>
    <p:sldId id="1168" r:id="rId98"/>
    <p:sldId id="1169" r:id="rId99"/>
    <p:sldId id="1170" r:id="rId100"/>
    <p:sldId id="1171" r:id="rId101"/>
    <p:sldId id="1172" r:id="rId102"/>
    <p:sldId id="1173" r:id="rId103"/>
    <p:sldId id="1174" r:id="rId104"/>
    <p:sldId id="1175" r:id="rId105"/>
    <p:sldId id="1176" r:id="rId106"/>
    <p:sldId id="1177" r:id="rId107"/>
    <p:sldId id="1178" r:id="rId108"/>
    <p:sldId id="1179" r:id="rId109"/>
    <p:sldId id="1180" r:id="rId110"/>
    <p:sldId id="1181" r:id="rId111"/>
    <p:sldId id="1182" r:id="rId112"/>
    <p:sldId id="1183" r:id="rId113"/>
    <p:sldId id="1184" r:id="rId114"/>
    <p:sldId id="1185" r:id="rId115"/>
    <p:sldId id="1186" r:id="rId116"/>
    <p:sldId id="1187" r:id="rId117"/>
    <p:sldId id="1188" r:id="rId118"/>
    <p:sldId id="1189" r:id="rId119"/>
    <p:sldId id="1190" r:id="rId120"/>
    <p:sldId id="1191" r:id="rId121"/>
    <p:sldId id="1192" r:id="rId122"/>
    <p:sldId id="1193" r:id="rId123"/>
    <p:sldId id="1194" r:id="rId124"/>
    <p:sldId id="719" r:id="rId125"/>
    <p:sldId id="1195" r:id="rId126"/>
    <p:sldId id="1196" r:id="rId127"/>
    <p:sldId id="1197" r:id="rId128"/>
    <p:sldId id="1199" r:id="rId129"/>
    <p:sldId id="1201" r:id="rId130"/>
    <p:sldId id="1200" r:id="rId131"/>
    <p:sldId id="1202" r:id="rId132"/>
    <p:sldId id="1203" r:id="rId133"/>
    <p:sldId id="1204" r:id="rId134"/>
    <p:sldId id="1205" r:id="rId135"/>
    <p:sldId id="1206" r:id="rId136"/>
    <p:sldId id="1207" r:id="rId137"/>
    <p:sldId id="1208" r:id="rId138"/>
    <p:sldId id="1209" r:id="rId139"/>
    <p:sldId id="1210" r:id="rId140"/>
    <p:sldId id="1211" r:id="rId141"/>
    <p:sldId id="1212" r:id="rId142"/>
    <p:sldId id="1213" r:id="rId143"/>
    <p:sldId id="1214" r:id="rId144"/>
    <p:sldId id="1215" r:id="rId145"/>
    <p:sldId id="1216" r:id="rId146"/>
    <p:sldId id="1217" r:id="rId147"/>
    <p:sldId id="1218" r:id="rId148"/>
    <p:sldId id="1219" r:id="rId149"/>
    <p:sldId id="1220" r:id="rId150"/>
    <p:sldId id="1221" r:id="rId151"/>
    <p:sldId id="1222" r:id="rId152"/>
    <p:sldId id="1223" r:id="rId153"/>
    <p:sldId id="1224" r:id="rId154"/>
    <p:sldId id="720" r:id="rId155"/>
    <p:sldId id="1225" r:id="rId156"/>
    <p:sldId id="1226" r:id="rId157"/>
    <p:sldId id="1227" r:id="rId158"/>
    <p:sldId id="1228" r:id="rId159"/>
    <p:sldId id="1231" r:id="rId160"/>
    <p:sldId id="1230" r:id="rId161"/>
    <p:sldId id="1232" r:id="rId162"/>
    <p:sldId id="1233" r:id="rId163"/>
    <p:sldId id="1234" r:id="rId164"/>
    <p:sldId id="1235" r:id="rId165"/>
    <p:sldId id="1236" r:id="rId166"/>
    <p:sldId id="1237" r:id="rId167"/>
    <p:sldId id="1238" r:id="rId168"/>
    <p:sldId id="1239" r:id="rId169"/>
    <p:sldId id="1240" r:id="rId170"/>
    <p:sldId id="1241" r:id="rId171"/>
    <p:sldId id="1242" r:id="rId172"/>
    <p:sldId id="1243" r:id="rId173"/>
    <p:sldId id="1244" r:id="rId174"/>
    <p:sldId id="1245" r:id="rId175"/>
    <p:sldId id="1246" r:id="rId176"/>
    <p:sldId id="1247" r:id="rId177"/>
    <p:sldId id="1248" r:id="rId178"/>
    <p:sldId id="1249" r:id="rId179"/>
    <p:sldId id="1250" r:id="rId180"/>
    <p:sldId id="1251" r:id="rId181"/>
    <p:sldId id="1252" r:id="rId182"/>
    <p:sldId id="1253" r:id="rId183"/>
    <p:sldId id="1254" r:id="rId184"/>
    <p:sldId id="1255" r:id="rId185"/>
    <p:sldId id="1256" r:id="rId186"/>
    <p:sldId id="1257" r:id="rId187"/>
    <p:sldId id="1258" r:id="rId188"/>
    <p:sldId id="1259" r:id="rId189"/>
    <p:sldId id="1260" r:id="rId190"/>
    <p:sldId id="1261" r:id="rId191"/>
    <p:sldId id="1262" r:id="rId192"/>
    <p:sldId id="1263" r:id="rId193"/>
    <p:sldId id="1264" r:id="rId194"/>
    <p:sldId id="1265" r:id="rId195"/>
    <p:sldId id="721" r:id="rId196"/>
    <p:sldId id="1266" r:id="rId197"/>
    <p:sldId id="1267" r:id="rId198"/>
    <p:sldId id="1268" r:id="rId199"/>
    <p:sldId id="1269" r:id="rId200"/>
    <p:sldId id="1270" r:id="rId201"/>
    <p:sldId id="1271" r:id="rId202"/>
    <p:sldId id="1272" r:id="rId203"/>
    <p:sldId id="1273" r:id="rId204"/>
    <p:sldId id="1274" r:id="rId205"/>
    <p:sldId id="1275" r:id="rId206"/>
    <p:sldId id="1276" r:id="rId207"/>
    <p:sldId id="1277" r:id="rId208"/>
    <p:sldId id="1278" r:id="rId209"/>
    <p:sldId id="1280" r:id="rId210"/>
    <p:sldId id="1279" r:id="rId211"/>
    <p:sldId id="1281" r:id="rId212"/>
    <p:sldId id="1282" r:id="rId213"/>
    <p:sldId id="1283" r:id="rId214"/>
    <p:sldId id="1284" r:id="rId215"/>
    <p:sldId id="1285" r:id="rId216"/>
    <p:sldId id="1286" r:id="rId217"/>
    <p:sldId id="1287" r:id="rId218"/>
    <p:sldId id="1288" r:id="rId219"/>
    <p:sldId id="1289" r:id="rId220"/>
    <p:sldId id="1290" r:id="rId221"/>
    <p:sldId id="1291" r:id="rId222"/>
    <p:sldId id="1292" r:id="rId223"/>
    <p:sldId id="1293" r:id="rId224"/>
    <p:sldId id="1294" r:id="rId225"/>
    <p:sldId id="1295" r:id="rId226"/>
    <p:sldId id="1296" r:id="rId227"/>
    <p:sldId id="1297" r:id="rId228"/>
    <p:sldId id="1298" r:id="rId229"/>
    <p:sldId id="1299" r:id="rId230"/>
    <p:sldId id="1300" r:id="rId231"/>
    <p:sldId id="1301" r:id="rId232"/>
    <p:sldId id="722" r:id="rId233"/>
    <p:sldId id="1302" r:id="rId234"/>
    <p:sldId id="1303" r:id="rId235"/>
    <p:sldId id="1304" r:id="rId236"/>
    <p:sldId id="1305" r:id="rId237"/>
    <p:sldId id="1308" r:id="rId238"/>
    <p:sldId id="1307" r:id="rId239"/>
    <p:sldId id="1309" r:id="rId240"/>
    <p:sldId id="1310" r:id="rId241"/>
    <p:sldId id="1311" r:id="rId242"/>
    <p:sldId id="1312" r:id="rId243"/>
    <p:sldId id="1313" r:id="rId244"/>
    <p:sldId id="1314" r:id="rId245"/>
    <p:sldId id="1315" r:id="rId246"/>
    <p:sldId id="1320" r:id="rId247"/>
    <p:sldId id="1316" r:id="rId248"/>
    <p:sldId id="1321" r:id="rId249"/>
    <p:sldId id="1317" r:id="rId250"/>
    <p:sldId id="1322" r:id="rId251"/>
    <p:sldId id="1318" r:id="rId252"/>
    <p:sldId id="1323" r:id="rId253"/>
    <p:sldId id="1319" r:id="rId254"/>
    <p:sldId id="1324" r:id="rId255"/>
    <p:sldId id="1325" r:id="rId256"/>
    <p:sldId id="1326" r:id="rId257"/>
    <p:sldId id="1327" r:id="rId258"/>
    <p:sldId id="1328" r:id="rId259"/>
    <p:sldId id="1329" r:id="rId260"/>
    <p:sldId id="1330" r:id="rId261"/>
    <p:sldId id="1331" r:id="rId262"/>
    <p:sldId id="1332" r:id="rId263"/>
    <p:sldId id="1333" r:id="rId264"/>
    <p:sldId id="1334" r:id="rId265"/>
    <p:sldId id="1335" r:id="rId266"/>
    <p:sldId id="1336" r:id="rId267"/>
    <p:sldId id="1337" r:id="rId268"/>
    <p:sldId id="1338" r:id="rId269"/>
    <p:sldId id="1339" r:id="rId270"/>
    <p:sldId id="1340" r:id="rId271"/>
    <p:sldId id="1341" r:id="rId272"/>
    <p:sldId id="1342" r:id="rId273"/>
    <p:sldId id="1344" r:id="rId274"/>
    <p:sldId id="1343" r:id="rId275"/>
    <p:sldId id="1345" r:id="rId276"/>
    <p:sldId id="1346" r:id="rId277"/>
    <p:sldId id="723" r:id="rId278"/>
    <p:sldId id="1347" r:id="rId279"/>
    <p:sldId id="1348" r:id="rId280"/>
    <p:sldId id="1349" r:id="rId281"/>
    <p:sldId id="1350" r:id="rId282"/>
    <p:sldId id="1353" r:id="rId283"/>
    <p:sldId id="1352" r:id="rId284"/>
    <p:sldId id="1354" r:id="rId285"/>
    <p:sldId id="1355" r:id="rId286"/>
    <p:sldId id="1356" r:id="rId287"/>
    <p:sldId id="1357" r:id="rId288"/>
    <p:sldId id="1358" r:id="rId289"/>
    <p:sldId id="1359" r:id="rId290"/>
    <p:sldId id="1361" r:id="rId291"/>
    <p:sldId id="1360" r:id="rId292"/>
    <p:sldId id="1362" r:id="rId293"/>
    <p:sldId id="1363" r:id="rId294"/>
    <p:sldId id="1364" r:id="rId295"/>
    <p:sldId id="1365" r:id="rId296"/>
    <p:sldId id="1366" r:id="rId297"/>
    <p:sldId id="1367" r:id="rId298"/>
    <p:sldId id="1368" r:id="rId299"/>
    <p:sldId id="1369" r:id="rId300"/>
    <p:sldId id="724" r:id="rId301"/>
    <p:sldId id="1370" r:id="rId302"/>
    <p:sldId id="1371" r:id="rId303"/>
    <p:sldId id="1372" r:id="rId304"/>
    <p:sldId id="1373" r:id="rId305"/>
    <p:sldId id="1374" r:id="rId306"/>
    <p:sldId id="1375" r:id="rId307"/>
    <p:sldId id="1376" r:id="rId308"/>
    <p:sldId id="1377" r:id="rId309"/>
    <p:sldId id="1378" r:id="rId310"/>
    <p:sldId id="1379" r:id="rId311"/>
    <p:sldId id="1380" r:id="rId312"/>
    <p:sldId id="1381" r:id="rId313"/>
    <p:sldId id="1382" r:id="rId314"/>
    <p:sldId id="1383" r:id="rId315"/>
    <p:sldId id="1384" r:id="rId316"/>
    <p:sldId id="1385" r:id="rId317"/>
    <p:sldId id="1386" r:id="rId318"/>
    <p:sldId id="1387" r:id="rId319"/>
    <p:sldId id="1389" r:id="rId320"/>
    <p:sldId id="1388" r:id="rId321"/>
    <p:sldId id="1390" r:id="rId322"/>
    <p:sldId id="1391" r:id="rId323"/>
    <p:sldId id="1392" r:id="rId324"/>
    <p:sldId id="1393" r:id="rId325"/>
    <p:sldId id="1394" r:id="rId326"/>
    <p:sldId id="1395" r:id="rId327"/>
    <p:sldId id="1396" r:id="rId328"/>
    <p:sldId id="1397" r:id="rId329"/>
    <p:sldId id="1398" r:id="rId330"/>
    <p:sldId id="1399" r:id="rId331"/>
    <p:sldId id="622" r:id="rId332"/>
  </p:sldIdLst>
  <p:sldSz cx="12192000" cy="6858000"/>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68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E75B6"/>
    <a:srgbClr val="FFFFCC"/>
    <a:srgbClr val="168489"/>
    <a:srgbClr val="A0C9CA"/>
    <a:srgbClr val="50A3A7"/>
    <a:srgbClr val="BCBCBC"/>
    <a:srgbClr val="0057A2"/>
    <a:srgbClr val="993300"/>
    <a:srgbClr val="FF9933"/>
    <a:srgbClr val="FFCC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نمط متوسط 2 - تميي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3750" autoAdjust="0"/>
    <p:restoredTop sz="94061" autoAdjust="0"/>
  </p:normalViewPr>
  <p:slideViewPr>
    <p:cSldViewPr snapToGrid="0">
      <p:cViewPr>
        <p:scale>
          <a:sx n="50" d="100"/>
          <a:sy n="50" d="100"/>
        </p:scale>
        <p:origin x="1368" y="408"/>
      </p:cViewPr>
      <p:guideLst>
        <p:guide orient="horz" pos="368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99" Type="http://schemas.openxmlformats.org/officeDocument/2006/relationships/slide" Target="slides/slide298.xml"/><Relationship Id="rId21" Type="http://schemas.openxmlformats.org/officeDocument/2006/relationships/slide" Target="slides/slide20.xml"/><Relationship Id="rId63" Type="http://schemas.openxmlformats.org/officeDocument/2006/relationships/slide" Target="slides/slide62.xml"/><Relationship Id="rId159" Type="http://schemas.openxmlformats.org/officeDocument/2006/relationships/slide" Target="slides/slide158.xml"/><Relationship Id="rId324" Type="http://schemas.openxmlformats.org/officeDocument/2006/relationships/slide" Target="slides/slide323.xml"/><Relationship Id="rId170" Type="http://schemas.openxmlformats.org/officeDocument/2006/relationships/slide" Target="slides/slide169.xml"/><Relationship Id="rId226" Type="http://schemas.openxmlformats.org/officeDocument/2006/relationships/slide" Target="slides/slide225.xml"/><Relationship Id="rId268" Type="http://schemas.openxmlformats.org/officeDocument/2006/relationships/slide" Target="slides/slide267.xml"/><Relationship Id="rId32" Type="http://schemas.openxmlformats.org/officeDocument/2006/relationships/slide" Target="slides/slide31.xml"/><Relationship Id="rId74" Type="http://schemas.openxmlformats.org/officeDocument/2006/relationships/slide" Target="slides/slide73.xml"/><Relationship Id="rId128" Type="http://schemas.openxmlformats.org/officeDocument/2006/relationships/slide" Target="slides/slide127.xml"/><Relationship Id="rId335" Type="http://schemas.openxmlformats.org/officeDocument/2006/relationships/viewProps" Target="viewProps.xml"/><Relationship Id="rId5" Type="http://schemas.openxmlformats.org/officeDocument/2006/relationships/slide" Target="slides/slide4.xml"/><Relationship Id="rId181" Type="http://schemas.openxmlformats.org/officeDocument/2006/relationships/slide" Target="slides/slide180.xml"/><Relationship Id="rId237" Type="http://schemas.openxmlformats.org/officeDocument/2006/relationships/slide" Target="slides/slide236.xml"/><Relationship Id="rId279" Type="http://schemas.openxmlformats.org/officeDocument/2006/relationships/slide" Target="slides/slide278.xml"/><Relationship Id="rId43" Type="http://schemas.openxmlformats.org/officeDocument/2006/relationships/slide" Target="slides/slide42.xml"/><Relationship Id="rId139" Type="http://schemas.openxmlformats.org/officeDocument/2006/relationships/slide" Target="slides/slide138.xml"/><Relationship Id="rId290" Type="http://schemas.openxmlformats.org/officeDocument/2006/relationships/slide" Target="slides/slide289.xml"/><Relationship Id="rId304" Type="http://schemas.openxmlformats.org/officeDocument/2006/relationships/slide" Target="slides/slide303.xml"/><Relationship Id="rId85" Type="http://schemas.openxmlformats.org/officeDocument/2006/relationships/slide" Target="slides/slide84.xml"/><Relationship Id="rId150" Type="http://schemas.openxmlformats.org/officeDocument/2006/relationships/slide" Target="slides/slide149.xml"/><Relationship Id="rId192" Type="http://schemas.openxmlformats.org/officeDocument/2006/relationships/slide" Target="slides/slide191.xml"/><Relationship Id="rId206" Type="http://schemas.openxmlformats.org/officeDocument/2006/relationships/slide" Target="slides/slide205.xml"/><Relationship Id="rId248" Type="http://schemas.openxmlformats.org/officeDocument/2006/relationships/slide" Target="slides/slide247.xml"/><Relationship Id="rId12" Type="http://schemas.openxmlformats.org/officeDocument/2006/relationships/slide" Target="slides/slide11.xml"/><Relationship Id="rId108" Type="http://schemas.openxmlformats.org/officeDocument/2006/relationships/slide" Target="slides/slide107.xml"/><Relationship Id="rId315" Type="http://schemas.openxmlformats.org/officeDocument/2006/relationships/slide" Target="slides/slide314.xml"/><Relationship Id="rId54" Type="http://schemas.openxmlformats.org/officeDocument/2006/relationships/slide" Target="slides/slide53.xml"/><Relationship Id="rId96" Type="http://schemas.openxmlformats.org/officeDocument/2006/relationships/slide" Target="slides/slide95.xml"/><Relationship Id="rId161" Type="http://schemas.openxmlformats.org/officeDocument/2006/relationships/slide" Target="slides/slide160.xml"/><Relationship Id="rId217" Type="http://schemas.openxmlformats.org/officeDocument/2006/relationships/slide" Target="slides/slide216.xml"/><Relationship Id="rId259" Type="http://schemas.openxmlformats.org/officeDocument/2006/relationships/slide" Target="slides/slide258.xml"/><Relationship Id="rId23" Type="http://schemas.openxmlformats.org/officeDocument/2006/relationships/slide" Target="slides/slide22.xml"/><Relationship Id="rId119" Type="http://schemas.openxmlformats.org/officeDocument/2006/relationships/slide" Target="slides/slide118.xml"/><Relationship Id="rId270" Type="http://schemas.openxmlformats.org/officeDocument/2006/relationships/slide" Target="slides/slide269.xml"/><Relationship Id="rId326" Type="http://schemas.openxmlformats.org/officeDocument/2006/relationships/slide" Target="slides/slide325.xml"/><Relationship Id="rId65" Type="http://schemas.openxmlformats.org/officeDocument/2006/relationships/slide" Target="slides/slide64.xml"/><Relationship Id="rId130" Type="http://schemas.openxmlformats.org/officeDocument/2006/relationships/slide" Target="slides/slide129.xml"/><Relationship Id="rId172" Type="http://schemas.openxmlformats.org/officeDocument/2006/relationships/slide" Target="slides/slide171.xml"/><Relationship Id="rId228" Type="http://schemas.openxmlformats.org/officeDocument/2006/relationships/slide" Target="slides/slide227.xml"/><Relationship Id="rId281" Type="http://schemas.openxmlformats.org/officeDocument/2006/relationships/slide" Target="slides/slide280.xml"/><Relationship Id="rId337" Type="http://schemas.openxmlformats.org/officeDocument/2006/relationships/tableStyles" Target="tableStyles.xml"/><Relationship Id="rId34" Type="http://schemas.openxmlformats.org/officeDocument/2006/relationships/slide" Target="slides/slide33.xml"/><Relationship Id="rId76" Type="http://schemas.openxmlformats.org/officeDocument/2006/relationships/slide" Target="slides/slide75.xml"/><Relationship Id="rId141" Type="http://schemas.openxmlformats.org/officeDocument/2006/relationships/slide" Target="slides/slide140.xml"/><Relationship Id="rId7" Type="http://schemas.openxmlformats.org/officeDocument/2006/relationships/slide" Target="slides/slide6.xml"/><Relationship Id="rId183" Type="http://schemas.openxmlformats.org/officeDocument/2006/relationships/slide" Target="slides/slide182.xml"/><Relationship Id="rId239" Type="http://schemas.openxmlformats.org/officeDocument/2006/relationships/slide" Target="slides/slide238.xml"/><Relationship Id="rId250" Type="http://schemas.openxmlformats.org/officeDocument/2006/relationships/slide" Target="slides/slide249.xml"/><Relationship Id="rId292" Type="http://schemas.openxmlformats.org/officeDocument/2006/relationships/slide" Target="slides/slide291.xml"/><Relationship Id="rId306" Type="http://schemas.openxmlformats.org/officeDocument/2006/relationships/slide" Target="slides/slide305.xml"/><Relationship Id="rId45" Type="http://schemas.openxmlformats.org/officeDocument/2006/relationships/slide" Target="slides/slide44.xml"/><Relationship Id="rId87" Type="http://schemas.openxmlformats.org/officeDocument/2006/relationships/slide" Target="slides/slide86.xml"/><Relationship Id="rId110" Type="http://schemas.openxmlformats.org/officeDocument/2006/relationships/slide" Target="slides/slide109.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208" Type="http://schemas.openxmlformats.org/officeDocument/2006/relationships/slide" Target="slides/slide207.xml"/><Relationship Id="rId229" Type="http://schemas.openxmlformats.org/officeDocument/2006/relationships/slide" Target="slides/slide228.xml"/><Relationship Id="rId240" Type="http://schemas.openxmlformats.org/officeDocument/2006/relationships/slide" Target="slides/slide239.xml"/><Relationship Id="rId261" Type="http://schemas.openxmlformats.org/officeDocument/2006/relationships/slide" Target="slides/slide260.xml"/><Relationship Id="rId14" Type="http://schemas.openxmlformats.org/officeDocument/2006/relationships/slide" Target="slides/slide13.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282" Type="http://schemas.openxmlformats.org/officeDocument/2006/relationships/slide" Target="slides/slide281.xml"/><Relationship Id="rId317" Type="http://schemas.openxmlformats.org/officeDocument/2006/relationships/slide" Target="slides/slide316.xml"/><Relationship Id="rId8" Type="http://schemas.openxmlformats.org/officeDocument/2006/relationships/slide" Target="slides/slide7.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219" Type="http://schemas.openxmlformats.org/officeDocument/2006/relationships/slide" Target="slides/slide218.xml"/><Relationship Id="rId230" Type="http://schemas.openxmlformats.org/officeDocument/2006/relationships/slide" Target="slides/slide229.xml"/><Relationship Id="rId251" Type="http://schemas.openxmlformats.org/officeDocument/2006/relationships/slide" Target="slides/slide250.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72" Type="http://schemas.openxmlformats.org/officeDocument/2006/relationships/slide" Target="slides/slide271.xml"/><Relationship Id="rId293" Type="http://schemas.openxmlformats.org/officeDocument/2006/relationships/slide" Target="slides/slide292.xml"/><Relationship Id="rId307" Type="http://schemas.openxmlformats.org/officeDocument/2006/relationships/slide" Target="slides/slide306.xml"/><Relationship Id="rId328" Type="http://schemas.openxmlformats.org/officeDocument/2006/relationships/slide" Target="slides/slide327.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95" Type="http://schemas.openxmlformats.org/officeDocument/2006/relationships/slide" Target="slides/slide194.xml"/><Relationship Id="rId209" Type="http://schemas.openxmlformats.org/officeDocument/2006/relationships/slide" Target="slides/slide208.xml"/><Relationship Id="rId220" Type="http://schemas.openxmlformats.org/officeDocument/2006/relationships/slide" Target="slides/slide219.xml"/><Relationship Id="rId241" Type="http://schemas.openxmlformats.org/officeDocument/2006/relationships/slide" Target="slides/slide24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262" Type="http://schemas.openxmlformats.org/officeDocument/2006/relationships/slide" Target="slides/slide261.xml"/><Relationship Id="rId283" Type="http://schemas.openxmlformats.org/officeDocument/2006/relationships/slide" Target="slides/slide282.xml"/><Relationship Id="rId318" Type="http://schemas.openxmlformats.org/officeDocument/2006/relationships/slide" Target="slides/slide317.xml"/><Relationship Id="rId78" Type="http://schemas.openxmlformats.org/officeDocument/2006/relationships/slide" Target="slides/slide77.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64" Type="http://schemas.openxmlformats.org/officeDocument/2006/relationships/slide" Target="slides/slide163.xml"/><Relationship Id="rId185" Type="http://schemas.openxmlformats.org/officeDocument/2006/relationships/slide" Target="slides/slide184.xml"/><Relationship Id="rId9" Type="http://schemas.openxmlformats.org/officeDocument/2006/relationships/slide" Target="slides/slide8.xml"/><Relationship Id="rId210" Type="http://schemas.openxmlformats.org/officeDocument/2006/relationships/slide" Target="slides/slide209.xml"/><Relationship Id="rId26" Type="http://schemas.openxmlformats.org/officeDocument/2006/relationships/slide" Target="slides/slide25.xml"/><Relationship Id="rId231" Type="http://schemas.openxmlformats.org/officeDocument/2006/relationships/slide" Target="slides/slide230.xml"/><Relationship Id="rId252" Type="http://schemas.openxmlformats.org/officeDocument/2006/relationships/slide" Target="slides/slide251.xml"/><Relationship Id="rId273" Type="http://schemas.openxmlformats.org/officeDocument/2006/relationships/slide" Target="slides/slide272.xml"/><Relationship Id="rId294" Type="http://schemas.openxmlformats.org/officeDocument/2006/relationships/slide" Target="slides/slide293.xml"/><Relationship Id="rId308" Type="http://schemas.openxmlformats.org/officeDocument/2006/relationships/slide" Target="slides/slide307.xml"/><Relationship Id="rId329" Type="http://schemas.openxmlformats.org/officeDocument/2006/relationships/slide" Target="slides/slide328.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slide" Target="slides/slide241.xml"/><Relationship Id="rId263" Type="http://schemas.openxmlformats.org/officeDocument/2006/relationships/slide" Target="slides/slide262.xml"/><Relationship Id="rId284" Type="http://schemas.openxmlformats.org/officeDocument/2006/relationships/slide" Target="slides/slide283.xml"/><Relationship Id="rId319" Type="http://schemas.openxmlformats.org/officeDocument/2006/relationships/slide" Target="slides/slide318.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330" Type="http://schemas.openxmlformats.org/officeDocument/2006/relationships/slide" Target="slides/slide329.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slide" Target="slides/slide210.xml"/><Relationship Id="rId232" Type="http://schemas.openxmlformats.org/officeDocument/2006/relationships/slide" Target="slides/slide231.xml"/><Relationship Id="rId253" Type="http://schemas.openxmlformats.org/officeDocument/2006/relationships/slide" Target="slides/slide252.xml"/><Relationship Id="rId274" Type="http://schemas.openxmlformats.org/officeDocument/2006/relationships/slide" Target="slides/slide273.xml"/><Relationship Id="rId295" Type="http://schemas.openxmlformats.org/officeDocument/2006/relationships/slide" Target="slides/slide294.xml"/><Relationship Id="rId309" Type="http://schemas.openxmlformats.org/officeDocument/2006/relationships/slide" Target="slides/slide308.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320" Type="http://schemas.openxmlformats.org/officeDocument/2006/relationships/slide" Target="slides/slide319.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slide" Target="slides/slide242.xml"/><Relationship Id="rId264" Type="http://schemas.openxmlformats.org/officeDocument/2006/relationships/slide" Target="slides/slide263.xml"/><Relationship Id="rId285" Type="http://schemas.openxmlformats.org/officeDocument/2006/relationships/slide" Target="slides/slide284.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310" Type="http://schemas.openxmlformats.org/officeDocument/2006/relationships/slide" Target="slides/slide309.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331" Type="http://schemas.openxmlformats.org/officeDocument/2006/relationships/slide" Target="slides/slide330.xml"/><Relationship Id="rId1" Type="http://schemas.openxmlformats.org/officeDocument/2006/relationships/slideMaster" Target="slideMasters/slideMaster1.xml"/><Relationship Id="rId212" Type="http://schemas.openxmlformats.org/officeDocument/2006/relationships/slide" Target="slides/slide211.xml"/><Relationship Id="rId233" Type="http://schemas.openxmlformats.org/officeDocument/2006/relationships/slide" Target="slides/slide232.xml"/><Relationship Id="rId254" Type="http://schemas.openxmlformats.org/officeDocument/2006/relationships/slide" Target="slides/slide253.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275" Type="http://schemas.openxmlformats.org/officeDocument/2006/relationships/slide" Target="slides/slide274.xml"/><Relationship Id="rId296" Type="http://schemas.openxmlformats.org/officeDocument/2006/relationships/slide" Target="slides/slide295.xml"/><Relationship Id="rId300" Type="http://schemas.openxmlformats.org/officeDocument/2006/relationships/slide" Target="slides/slide299.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321" Type="http://schemas.openxmlformats.org/officeDocument/2006/relationships/slide" Target="slides/slide320.xml"/><Relationship Id="rId202" Type="http://schemas.openxmlformats.org/officeDocument/2006/relationships/slide" Target="slides/slide201.xml"/><Relationship Id="rId223" Type="http://schemas.openxmlformats.org/officeDocument/2006/relationships/slide" Target="slides/slide222.xml"/><Relationship Id="rId244" Type="http://schemas.openxmlformats.org/officeDocument/2006/relationships/slide" Target="slides/slide243.xml"/><Relationship Id="rId18" Type="http://schemas.openxmlformats.org/officeDocument/2006/relationships/slide" Target="slides/slide17.xml"/><Relationship Id="rId39" Type="http://schemas.openxmlformats.org/officeDocument/2006/relationships/slide" Target="slides/slide38.xml"/><Relationship Id="rId265" Type="http://schemas.openxmlformats.org/officeDocument/2006/relationships/slide" Target="slides/slide264.xml"/><Relationship Id="rId286" Type="http://schemas.openxmlformats.org/officeDocument/2006/relationships/slide" Target="slides/slide285.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311" Type="http://schemas.openxmlformats.org/officeDocument/2006/relationships/slide" Target="slides/slide310.xml"/><Relationship Id="rId332" Type="http://schemas.openxmlformats.org/officeDocument/2006/relationships/slide" Target="slides/slide331.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slide" Target="slides/slide212.xml"/><Relationship Id="rId234" Type="http://schemas.openxmlformats.org/officeDocument/2006/relationships/slide" Target="slides/slide233.xml"/><Relationship Id="rId2" Type="http://schemas.openxmlformats.org/officeDocument/2006/relationships/slide" Target="slides/slide1.xml"/><Relationship Id="rId29" Type="http://schemas.openxmlformats.org/officeDocument/2006/relationships/slide" Target="slides/slide28.xml"/><Relationship Id="rId255" Type="http://schemas.openxmlformats.org/officeDocument/2006/relationships/slide" Target="slides/slide254.xml"/><Relationship Id="rId276" Type="http://schemas.openxmlformats.org/officeDocument/2006/relationships/slide" Target="slides/slide275.xml"/><Relationship Id="rId297" Type="http://schemas.openxmlformats.org/officeDocument/2006/relationships/slide" Target="slides/slide296.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301" Type="http://schemas.openxmlformats.org/officeDocument/2006/relationships/slide" Target="slides/slide300.xml"/><Relationship Id="rId322" Type="http://schemas.openxmlformats.org/officeDocument/2006/relationships/slide" Target="slides/slide321.xml"/><Relationship Id="rId61" Type="http://schemas.openxmlformats.org/officeDocument/2006/relationships/slide" Target="slides/slide60.xml"/><Relationship Id="rId82" Type="http://schemas.openxmlformats.org/officeDocument/2006/relationships/slide" Target="slides/slide81.xml"/><Relationship Id="rId199" Type="http://schemas.openxmlformats.org/officeDocument/2006/relationships/slide" Target="slides/slide198.xml"/><Relationship Id="rId203" Type="http://schemas.openxmlformats.org/officeDocument/2006/relationships/slide" Target="slides/slide202.xml"/><Relationship Id="rId19" Type="http://schemas.openxmlformats.org/officeDocument/2006/relationships/slide" Target="slides/slide18.xml"/><Relationship Id="rId224" Type="http://schemas.openxmlformats.org/officeDocument/2006/relationships/slide" Target="slides/slide223.xml"/><Relationship Id="rId245" Type="http://schemas.openxmlformats.org/officeDocument/2006/relationships/slide" Target="slides/slide244.xml"/><Relationship Id="rId266" Type="http://schemas.openxmlformats.org/officeDocument/2006/relationships/slide" Target="slides/slide265.xml"/><Relationship Id="rId287" Type="http://schemas.openxmlformats.org/officeDocument/2006/relationships/slide" Target="slides/slide286.xml"/><Relationship Id="rId30" Type="http://schemas.openxmlformats.org/officeDocument/2006/relationships/slide" Target="slides/slide2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312" Type="http://schemas.openxmlformats.org/officeDocument/2006/relationships/slide" Target="slides/slide311.xml"/><Relationship Id="rId333" Type="http://schemas.openxmlformats.org/officeDocument/2006/relationships/notesMaster" Target="notesMasters/notesMaster1.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189" Type="http://schemas.openxmlformats.org/officeDocument/2006/relationships/slide" Target="slides/slide188.xml"/><Relationship Id="rId3" Type="http://schemas.openxmlformats.org/officeDocument/2006/relationships/slide" Target="slides/slide2.xml"/><Relationship Id="rId214" Type="http://schemas.openxmlformats.org/officeDocument/2006/relationships/slide" Target="slides/slide213.xml"/><Relationship Id="rId235" Type="http://schemas.openxmlformats.org/officeDocument/2006/relationships/slide" Target="slides/slide234.xml"/><Relationship Id="rId256" Type="http://schemas.openxmlformats.org/officeDocument/2006/relationships/slide" Target="slides/slide255.xml"/><Relationship Id="rId277" Type="http://schemas.openxmlformats.org/officeDocument/2006/relationships/slide" Target="slides/slide276.xml"/><Relationship Id="rId298" Type="http://schemas.openxmlformats.org/officeDocument/2006/relationships/slide" Target="slides/slide297.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302" Type="http://schemas.openxmlformats.org/officeDocument/2006/relationships/slide" Target="slides/slide301.xml"/><Relationship Id="rId323" Type="http://schemas.openxmlformats.org/officeDocument/2006/relationships/slide" Target="slides/slide322.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179" Type="http://schemas.openxmlformats.org/officeDocument/2006/relationships/slide" Target="slides/slide178.xml"/><Relationship Id="rId190" Type="http://schemas.openxmlformats.org/officeDocument/2006/relationships/slide" Target="slides/slide189.xml"/><Relationship Id="rId204" Type="http://schemas.openxmlformats.org/officeDocument/2006/relationships/slide" Target="slides/slide203.xml"/><Relationship Id="rId225" Type="http://schemas.openxmlformats.org/officeDocument/2006/relationships/slide" Target="slides/slide224.xml"/><Relationship Id="rId246" Type="http://schemas.openxmlformats.org/officeDocument/2006/relationships/slide" Target="slides/slide245.xml"/><Relationship Id="rId267" Type="http://schemas.openxmlformats.org/officeDocument/2006/relationships/slide" Target="slides/slide266.xml"/><Relationship Id="rId288" Type="http://schemas.openxmlformats.org/officeDocument/2006/relationships/slide" Target="slides/slide287.xml"/><Relationship Id="rId106" Type="http://schemas.openxmlformats.org/officeDocument/2006/relationships/slide" Target="slides/slide105.xml"/><Relationship Id="rId127" Type="http://schemas.openxmlformats.org/officeDocument/2006/relationships/slide" Target="slides/slide126.xml"/><Relationship Id="rId313" Type="http://schemas.openxmlformats.org/officeDocument/2006/relationships/slide" Target="slides/slide312.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94" Type="http://schemas.openxmlformats.org/officeDocument/2006/relationships/slide" Target="slides/slide93.xml"/><Relationship Id="rId148" Type="http://schemas.openxmlformats.org/officeDocument/2006/relationships/slide" Target="slides/slide147.xml"/><Relationship Id="rId169" Type="http://schemas.openxmlformats.org/officeDocument/2006/relationships/slide" Target="slides/slide168.xml"/><Relationship Id="rId334" Type="http://schemas.openxmlformats.org/officeDocument/2006/relationships/presProps" Target="presProps.xml"/><Relationship Id="rId4" Type="http://schemas.openxmlformats.org/officeDocument/2006/relationships/slide" Target="slides/slide3.xml"/><Relationship Id="rId180" Type="http://schemas.openxmlformats.org/officeDocument/2006/relationships/slide" Target="slides/slide179.xml"/><Relationship Id="rId215" Type="http://schemas.openxmlformats.org/officeDocument/2006/relationships/slide" Target="slides/slide214.xml"/><Relationship Id="rId236" Type="http://schemas.openxmlformats.org/officeDocument/2006/relationships/slide" Target="slides/slide235.xml"/><Relationship Id="rId257" Type="http://schemas.openxmlformats.org/officeDocument/2006/relationships/slide" Target="slides/slide256.xml"/><Relationship Id="rId278" Type="http://schemas.openxmlformats.org/officeDocument/2006/relationships/slide" Target="slides/slide277.xml"/><Relationship Id="rId303" Type="http://schemas.openxmlformats.org/officeDocument/2006/relationships/slide" Target="slides/slide302.xml"/><Relationship Id="rId42" Type="http://schemas.openxmlformats.org/officeDocument/2006/relationships/slide" Target="slides/slide41.xml"/><Relationship Id="rId84" Type="http://schemas.openxmlformats.org/officeDocument/2006/relationships/slide" Target="slides/slide83.xml"/><Relationship Id="rId138" Type="http://schemas.openxmlformats.org/officeDocument/2006/relationships/slide" Target="slides/slide137.xml"/><Relationship Id="rId191" Type="http://schemas.openxmlformats.org/officeDocument/2006/relationships/slide" Target="slides/slide190.xml"/><Relationship Id="rId205" Type="http://schemas.openxmlformats.org/officeDocument/2006/relationships/slide" Target="slides/slide204.xml"/><Relationship Id="rId247" Type="http://schemas.openxmlformats.org/officeDocument/2006/relationships/slide" Target="slides/slide246.xml"/><Relationship Id="rId107" Type="http://schemas.openxmlformats.org/officeDocument/2006/relationships/slide" Target="slides/slide106.xml"/><Relationship Id="rId289" Type="http://schemas.openxmlformats.org/officeDocument/2006/relationships/slide" Target="slides/slide288.xml"/><Relationship Id="rId11" Type="http://schemas.openxmlformats.org/officeDocument/2006/relationships/slide" Target="slides/slide10.xml"/><Relationship Id="rId53" Type="http://schemas.openxmlformats.org/officeDocument/2006/relationships/slide" Target="slides/slide52.xml"/><Relationship Id="rId149" Type="http://schemas.openxmlformats.org/officeDocument/2006/relationships/slide" Target="slides/slide148.xml"/><Relationship Id="rId314" Type="http://schemas.openxmlformats.org/officeDocument/2006/relationships/slide" Target="slides/slide313.xml"/><Relationship Id="rId95" Type="http://schemas.openxmlformats.org/officeDocument/2006/relationships/slide" Target="slides/slide94.xml"/><Relationship Id="rId160" Type="http://schemas.openxmlformats.org/officeDocument/2006/relationships/slide" Target="slides/slide159.xml"/><Relationship Id="rId216" Type="http://schemas.openxmlformats.org/officeDocument/2006/relationships/slide" Target="slides/slide215.xml"/><Relationship Id="rId258" Type="http://schemas.openxmlformats.org/officeDocument/2006/relationships/slide" Target="slides/slide257.xml"/><Relationship Id="rId22" Type="http://schemas.openxmlformats.org/officeDocument/2006/relationships/slide" Target="slides/slide21.xml"/><Relationship Id="rId64" Type="http://schemas.openxmlformats.org/officeDocument/2006/relationships/slide" Target="slides/slide63.xml"/><Relationship Id="rId118" Type="http://schemas.openxmlformats.org/officeDocument/2006/relationships/slide" Target="slides/slide117.xml"/><Relationship Id="rId325" Type="http://schemas.openxmlformats.org/officeDocument/2006/relationships/slide" Target="slides/slide324.xml"/><Relationship Id="rId171" Type="http://schemas.openxmlformats.org/officeDocument/2006/relationships/slide" Target="slides/slide170.xml"/><Relationship Id="rId227" Type="http://schemas.openxmlformats.org/officeDocument/2006/relationships/slide" Target="slides/slide226.xml"/><Relationship Id="rId269" Type="http://schemas.openxmlformats.org/officeDocument/2006/relationships/slide" Target="slides/slide268.xml"/><Relationship Id="rId33" Type="http://schemas.openxmlformats.org/officeDocument/2006/relationships/slide" Target="slides/slide32.xml"/><Relationship Id="rId129" Type="http://schemas.openxmlformats.org/officeDocument/2006/relationships/slide" Target="slides/slide128.xml"/><Relationship Id="rId280" Type="http://schemas.openxmlformats.org/officeDocument/2006/relationships/slide" Target="slides/slide279.xml"/><Relationship Id="rId336" Type="http://schemas.openxmlformats.org/officeDocument/2006/relationships/theme" Target="theme/theme1.xml"/><Relationship Id="rId75" Type="http://schemas.openxmlformats.org/officeDocument/2006/relationships/slide" Target="slides/slide74.xml"/><Relationship Id="rId140" Type="http://schemas.openxmlformats.org/officeDocument/2006/relationships/slide" Target="slides/slide139.xml"/><Relationship Id="rId182" Type="http://schemas.openxmlformats.org/officeDocument/2006/relationships/slide" Target="slides/slide181.xml"/><Relationship Id="rId6" Type="http://schemas.openxmlformats.org/officeDocument/2006/relationships/slide" Target="slides/slide5.xml"/><Relationship Id="rId238" Type="http://schemas.openxmlformats.org/officeDocument/2006/relationships/slide" Target="slides/slide237.xml"/><Relationship Id="rId291" Type="http://schemas.openxmlformats.org/officeDocument/2006/relationships/slide" Target="slides/slide290.xml"/><Relationship Id="rId305" Type="http://schemas.openxmlformats.org/officeDocument/2006/relationships/slide" Target="slides/slide304.xml"/><Relationship Id="rId44" Type="http://schemas.openxmlformats.org/officeDocument/2006/relationships/slide" Target="slides/slide43.xml"/><Relationship Id="rId86" Type="http://schemas.openxmlformats.org/officeDocument/2006/relationships/slide" Target="slides/slide85.xml"/><Relationship Id="rId151" Type="http://schemas.openxmlformats.org/officeDocument/2006/relationships/slide" Target="slides/slide150.xml"/><Relationship Id="rId193" Type="http://schemas.openxmlformats.org/officeDocument/2006/relationships/slide" Target="slides/slide192.xml"/><Relationship Id="rId207" Type="http://schemas.openxmlformats.org/officeDocument/2006/relationships/slide" Target="slides/slide206.xml"/><Relationship Id="rId249" Type="http://schemas.openxmlformats.org/officeDocument/2006/relationships/slide" Target="slides/slide248.xml"/><Relationship Id="rId13" Type="http://schemas.openxmlformats.org/officeDocument/2006/relationships/slide" Target="slides/slide12.xml"/><Relationship Id="rId109" Type="http://schemas.openxmlformats.org/officeDocument/2006/relationships/slide" Target="slides/slide108.xml"/><Relationship Id="rId260" Type="http://schemas.openxmlformats.org/officeDocument/2006/relationships/slide" Target="slides/slide259.xml"/><Relationship Id="rId316" Type="http://schemas.openxmlformats.org/officeDocument/2006/relationships/slide" Target="slides/slide315.xml"/><Relationship Id="rId55" Type="http://schemas.openxmlformats.org/officeDocument/2006/relationships/slide" Target="slides/slide54.xml"/><Relationship Id="rId97" Type="http://schemas.openxmlformats.org/officeDocument/2006/relationships/slide" Target="slides/slide96.xml"/><Relationship Id="rId120" Type="http://schemas.openxmlformats.org/officeDocument/2006/relationships/slide" Target="slides/slide119.xml"/><Relationship Id="rId162" Type="http://schemas.openxmlformats.org/officeDocument/2006/relationships/slide" Target="slides/slide161.xml"/><Relationship Id="rId218" Type="http://schemas.openxmlformats.org/officeDocument/2006/relationships/slide" Target="slides/slide217.xml"/><Relationship Id="rId271" Type="http://schemas.openxmlformats.org/officeDocument/2006/relationships/slide" Target="slides/slide270.xml"/><Relationship Id="rId24" Type="http://schemas.openxmlformats.org/officeDocument/2006/relationships/slide" Target="slides/slide23.xml"/><Relationship Id="rId66" Type="http://schemas.openxmlformats.org/officeDocument/2006/relationships/slide" Target="slides/slide65.xml"/><Relationship Id="rId131" Type="http://schemas.openxmlformats.org/officeDocument/2006/relationships/slide" Target="slides/slide130.xml"/><Relationship Id="rId327" Type="http://schemas.openxmlformats.org/officeDocument/2006/relationships/slide" Target="slides/slide32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4AAAF045-FEF6-43EA-9CDC-C84FC3F85E9C}" type="datetimeFigureOut">
              <a:rPr lang="en-US" smtClean="0"/>
              <a:t>8/30/2026</a:t>
            </a:fld>
            <a:endParaRPr lang="en-US" dirty="0"/>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652F1279-6CE4-4169-83D3-4483097B6907}" type="slidenum">
              <a:rPr lang="en-US" smtClean="0"/>
              <a:t>‹#›</a:t>
            </a:fld>
            <a:endParaRPr lang="en-US" dirty="0"/>
          </a:p>
        </p:txBody>
      </p:sp>
    </p:spTree>
    <p:extLst>
      <p:ext uri="{BB962C8B-B14F-4D97-AF65-F5344CB8AC3E}">
        <p14:creationId xmlns:p14="http://schemas.microsoft.com/office/powerpoint/2010/main" val="14055899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187.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88.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189.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0.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19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192.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193.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194.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195.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19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197.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198.xml.rels><?xml version="1.0" encoding="UTF-8" standalone="yes"?>
<Relationships xmlns="http://schemas.openxmlformats.org/package/2006/relationships"><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_rels/notesSlide199.xml.rels><?xml version="1.0" encoding="UTF-8" standalone="yes"?>
<Relationships xmlns="http://schemas.openxmlformats.org/package/2006/relationships"><Relationship Id="rId2" Type="http://schemas.openxmlformats.org/officeDocument/2006/relationships/slide" Target="../slides/slide20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00.xml.rels><?xml version="1.0" encoding="UTF-8" standalone="yes"?>
<Relationships xmlns="http://schemas.openxmlformats.org/package/2006/relationships"><Relationship Id="rId2" Type="http://schemas.openxmlformats.org/officeDocument/2006/relationships/slide" Target="../slides/slide204.xml"/><Relationship Id="rId1" Type="http://schemas.openxmlformats.org/officeDocument/2006/relationships/notesMaster" Target="../notesMasters/notesMaster1.xml"/></Relationships>
</file>

<file path=ppt/notesSlides/_rels/notesSlide20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05.xml"/><Relationship Id="rId1" Type="http://schemas.openxmlformats.org/officeDocument/2006/relationships/notesMaster" Target="../notesMasters/notesMaster1.xml"/></Relationships>
</file>

<file path=ppt/notesSlides/_rels/notesSlide202.xml.rels><?xml version="1.0" encoding="UTF-8" standalone="yes"?>
<Relationships xmlns="http://schemas.openxmlformats.org/package/2006/relationships"><Relationship Id="rId2" Type="http://schemas.openxmlformats.org/officeDocument/2006/relationships/slide" Target="../slides/slide206.xml"/><Relationship Id="rId1" Type="http://schemas.openxmlformats.org/officeDocument/2006/relationships/notesMaster" Target="../notesMasters/notesMaster1.xml"/></Relationships>
</file>

<file path=ppt/notesSlides/_rels/notesSlide203.xml.rels><?xml version="1.0" encoding="UTF-8" standalone="yes"?>
<Relationships xmlns="http://schemas.openxmlformats.org/package/2006/relationships"><Relationship Id="rId2" Type="http://schemas.openxmlformats.org/officeDocument/2006/relationships/slide" Target="../slides/slide207.xml"/><Relationship Id="rId1" Type="http://schemas.openxmlformats.org/officeDocument/2006/relationships/notesMaster" Target="../notesMasters/notesMaster1.xml"/></Relationships>
</file>

<file path=ppt/notesSlides/_rels/notesSlide204.xml.rels><?xml version="1.0" encoding="UTF-8" standalone="yes"?>
<Relationships xmlns="http://schemas.openxmlformats.org/package/2006/relationships"><Relationship Id="rId2" Type="http://schemas.openxmlformats.org/officeDocument/2006/relationships/slide" Target="../slides/slide208.xml"/><Relationship Id="rId1" Type="http://schemas.openxmlformats.org/officeDocument/2006/relationships/notesMaster" Target="../notesMasters/notesMaster1.xml"/></Relationships>
</file>

<file path=ppt/notesSlides/_rels/notesSlide205.xml.rels><?xml version="1.0" encoding="UTF-8" standalone="yes"?>
<Relationships xmlns="http://schemas.openxmlformats.org/package/2006/relationships"><Relationship Id="rId2" Type="http://schemas.openxmlformats.org/officeDocument/2006/relationships/slide" Target="../slides/slide209.xml"/><Relationship Id="rId1" Type="http://schemas.openxmlformats.org/officeDocument/2006/relationships/notesMaster" Target="../notesMasters/notesMaster1.xml"/></Relationships>
</file>

<file path=ppt/notesSlides/_rels/notesSlide20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10.xml"/><Relationship Id="rId1" Type="http://schemas.openxmlformats.org/officeDocument/2006/relationships/notesMaster" Target="../notesMasters/notesMaster1.xml"/></Relationships>
</file>

<file path=ppt/notesSlides/_rels/notesSlide207.xml.rels><?xml version="1.0" encoding="UTF-8" standalone="yes"?>
<Relationships xmlns="http://schemas.openxmlformats.org/package/2006/relationships"><Relationship Id="rId2" Type="http://schemas.openxmlformats.org/officeDocument/2006/relationships/slide" Target="../slides/slide211.xml"/><Relationship Id="rId1" Type="http://schemas.openxmlformats.org/officeDocument/2006/relationships/notesMaster" Target="../notesMasters/notesMaster1.xml"/></Relationships>
</file>

<file path=ppt/notesSlides/_rels/notesSlide208.xml.rels><?xml version="1.0" encoding="UTF-8" standalone="yes"?>
<Relationships xmlns="http://schemas.openxmlformats.org/package/2006/relationships"><Relationship Id="rId2" Type="http://schemas.openxmlformats.org/officeDocument/2006/relationships/slide" Target="../slides/slide212.xml"/><Relationship Id="rId1" Type="http://schemas.openxmlformats.org/officeDocument/2006/relationships/notesMaster" Target="../notesMasters/notesMaster1.xml"/></Relationships>
</file>

<file path=ppt/notesSlides/_rels/notesSlide209.xml.rels><?xml version="1.0" encoding="UTF-8" standalone="yes"?>
<Relationships xmlns="http://schemas.openxmlformats.org/package/2006/relationships"><Relationship Id="rId2" Type="http://schemas.openxmlformats.org/officeDocument/2006/relationships/slide" Target="../slides/slide21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0.xml.rels><?xml version="1.0" encoding="UTF-8" standalone="yes"?>
<Relationships xmlns="http://schemas.openxmlformats.org/package/2006/relationships"><Relationship Id="rId2" Type="http://schemas.openxmlformats.org/officeDocument/2006/relationships/slide" Target="../slides/slide214.xml"/><Relationship Id="rId1" Type="http://schemas.openxmlformats.org/officeDocument/2006/relationships/notesMaster" Target="../notesMasters/notesMaster1.xml"/></Relationships>
</file>

<file path=ppt/notesSlides/_rels/notesSlide21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15.xml"/><Relationship Id="rId1" Type="http://schemas.openxmlformats.org/officeDocument/2006/relationships/notesMaster" Target="../notesMasters/notesMaster1.xml"/></Relationships>
</file>

<file path=ppt/notesSlides/_rels/notesSlide212.xml.rels><?xml version="1.0" encoding="UTF-8" standalone="yes"?>
<Relationships xmlns="http://schemas.openxmlformats.org/package/2006/relationships"><Relationship Id="rId2" Type="http://schemas.openxmlformats.org/officeDocument/2006/relationships/slide" Target="../slides/slide216.xml"/><Relationship Id="rId1" Type="http://schemas.openxmlformats.org/officeDocument/2006/relationships/notesMaster" Target="../notesMasters/notesMaster1.xml"/></Relationships>
</file>

<file path=ppt/notesSlides/_rels/notesSlide213.xml.rels><?xml version="1.0" encoding="UTF-8" standalone="yes"?>
<Relationships xmlns="http://schemas.openxmlformats.org/package/2006/relationships"><Relationship Id="rId2" Type="http://schemas.openxmlformats.org/officeDocument/2006/relationships/slide" Target="../slides/slide217.xml"/><Relationship Id="rId1" Type="http://schemas.openxmlformats.org/officeDocument/2006/relationships/notesMaster" Target="../notesMasters/notesMaster1.xml"/></Relationships>
</file>

<file path=ppt/notesSlides/_rels/notesSlide214.xml.rels><?xml version="1.0" encoding="UTF-8" standalone="yes"?>
<Relationships xmlns="http://schemas.openxmlformats.org/package/2006/relationships"><Relationship Id="rId2" Type="http://schemas.openxmlformats.org/officeDocument/2006/relationships/slide" Target="../slides/slide218.xml"/><Relationship Id="rId1" Type="http://schemas.openxmlformats.org/officeDocument/2006/relationships/notesMaster" Target="../notesMasters/notesMaster1.xml"/></Relationships>
</file>

<file path=ppt/notesSlides/_rels/notesSlide215.xml.rels><?xml version="1.0" encoding="UTF-8" standalone="yes"?>
<Relationships xmlns="http://schemas.openxmlformats.org/package/2006/relationships"><Relationship Id="rId2" Type="http://schemas.openxmlformats.org/officeDocument/2006/relationships/slide" Target="../slides/slide219.xml"/><Relationship Id="rId1" Type="http://schemas.openxmlformats.org/officeDocument/2006/relationships/notesMaster" Target="../notesMasters/notesMaster1.xml"/></Relationships>
</file>

<file path=ppt/notesSlides/_rels/notesSlide21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20.xml"/><Relationship Id="rId1" Type="http://schemas.openxmlformats.org/officeDocument/2006/relationships/notesMaster" Target="../notesMasters/notesMaster1.xml"/></Relationships>
</file>

<file path=ppt/notesSlides/_rels/notesSlide217.xml.rels><?xml version="1.0" encoding="UTF-8" standalone="yes"?>
<Relationships xmlns="http://schemas.openxmlformats.org/package/2006/relationships"><Relationship Id="rId2" Type="http://schemas.openxmlformats.org/officeDocument/2006/relationships/slide" Target="../slides/slide221.xml"/><Relationship Id="rId1" Type="http://schemas.openxmlformats.org/officeDocument/2006/relationships/notesMaster" Target="../notesMasters/notesMaster1.xml"/></Relationships>
</file>

<file path=ppt/notesSlides/_rels/notesSlide218.xml.rels><?xml version="1.0" encoding="UTF-8" standalone="yes"?>
<Relationships xmlns="http://schemas.openxmlformats.org/package/2006/relationships"><Relationship Id="rId2" Type="http://schemas.openxmlformats.org/officeDocument/2006/relationships/slide" Target="../slides/slide222.xml"/><Relationship Id="rId1" Type="http://schemas.openxmlformats.org/officeDocument/2006/relationships/notesMaster" Target="../notesMasters/notesMaster1.xml"/></Relationships>
</file>

<file path=ppt/notesSlides/_rels/notesSlide219.xml.rels><?xml version="1.0" encoding="UTF-8" standalone="yes"?>
<Relationships xmlns="http://schemas.openxmlformats.org/package/2006/relationships"><Relationship Id="rId2" Type="http://schemas.openxmlformats.org/officeDocument/2006/relationships/slide" Target="../slides/slide2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0.xml.rels><?xml version="1.0" encoding="UTF-8" standalone="yes"?>
<Relationships xmlns="http://schemas.openxmlformats.org/package/2006/relationships"><Relationship Id="rId2" Type="http://schemas.openxmlformats.org/officeDocument/2006/relationships/slide" Target="../slides/slide224.xml"/><Relationship Id="rId1" Type="http://schemas.openxmlformats.org/officeDocument/2006/relationships/notesMaster" Target="../notesMasters/notesMaster1.xml"/></Relationships>
</file>

<file path=ppt/notesSlides/_rels/notesSlide22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25.xml"/><Relationship Id="rId1" Type="http://schemas.openxmlformats.org/officeDocument/2006/relationships/notesMaster" Target="../notesMasters/notesMaster1.xml"/></Relationships>
</file>

<file path=ppt/notesSlides/_rels/notesSlide222.xml.rels><?xml version="1.0" encoding="UTF-8" standalone="yes"?>
<Relationships xmlns="http://schemas.openxmlformats.org/package/2006/relationships"><Relationship Id="rId2" Type="http://schemas.openxmlformats.org/officeDocument/2006/relationships/slide" Target="../slides/slide226.xml"/><Relationship Id="rId1" Type="http://schemas.openxmlformats.org/officeDocument/2006/relationships/notesMaster" Target="../notesMasters/notesMaster1.xml"/></Relationships>
</file>

<file path=ppt/notesSlides/_rels/notesSlide223.xml.rels><?xml version="1.0" encoding="UTF-8" standalone="yes"?>
<Relationships xmlns="http://schemas.openxmlformats.org/package/2006/relationships"><Relationship Id="rId2" Type="http://schemas.openxmlformats.org/officeDocument/2006/relationships/slide" Target="../slides/slide227.xml"/><Relationship Id="rId1" Type="http://schemas.openxmlformats.org/officeDocument/2006/relationships/notesMaster" Target="../notesMasters/notesMaster1.xml"/></Relationships>
</file>

<file path=ppt/notesSlides/_rels/notesSlide224.xml.rels><?xml version="1.0" encoding="UTF-8" standalone="yes"?>
<Relationships xmlns="http://schemas.openxmlformats.org/package/2006/relationships"><Relationship Id="rId2" Type="http://schemas.openxmlformats.org/officeDocument/2006/relationships/slide" Target="../slides/slide228.xml"/><Relationship Id="rId1" Type="http://schemas.openxmlformats.org/officeDocument/2006/relationships/notesMaster" Target="../notesMasters/notesMaster1.xml"/></Relationships>
</file>

<file path=ppt/notesSlides/_rels/notesSlide225.xml.rels><?xml version="1.0" encoding="UTF-8" standalone="yes"?>
<Relationships xmlns="http://schemas.openxmlformats.org/package/2006/relationships"><Relationship Id="rId2" Type="http://schemas.openxmlformats.org/officeDocument/2006/relationships/slide" Target="../slides/slide229.xml"/><Relationship Id="rId1" Type="http://schemas.openxmlformats.org/officeDocument/2006/relationships/notesMaster" Target="../notesMasters/notesMaster1.xml"/></Relationships>
</file>

<file path=ppt/notesSlides/_rels/notesSlide22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30.xml"/><Relationship Id="rId1" Type="http://schemas.openxmlformats.org/officeDocument/2006/relationships/notesMaster" Target="../notesMasters/notesMaster1.xml"/></Relationships>
</file>

<file path=ppt/notesSlides/_rels/notesSlide227.xml.rels><?xml version="1.0" encoding="UTF-8" standalone="yes"?>
<Relationships xmlns="http://schemas.openxmlformats.org/package/2006/relationships"><Relationship Id="rId2" Type="http://schemas.openxmlformats.org/officeDocument/2006/relationships/slide" Target="../slides/slide231.xml"/><Relationship Id="rId1" Type="http://schemas.openxmlformats.org/officeDocument/2006/relationships/notesMaster" Target="../notesMasters/notesMaster1.xml"/></Relationships>
</file>

<file path=ppt/notesSlides/_rels/notesSlide228.xml.rels><?xml version="1.0" encoding="UTF-8" standalone="yes"?>
<Relationships xmlns="http://schemas.openxmlformats.org/package/2006/relationships"><Relationship Id="rId2" Type="http://schemas.openxmlformats.org/officeDocument/2006/relationships/slide" Target="../slides/slide233.xml"/><Relationship Id="rId1" Type="http://schemas.openxmlformats.org/officeDocument/2006/relationships/notesMaster" Target="../notesMasters/notesMaster1.xml"/></Relationships>
</file>

<file path=ppt/notesSlides/_rels/notesSlide229.xml.rels><?xml version="1.0" encoding="UTF-8" standalone="yes"?>
<Relationships xmlns="http://schemas.openxmlformats.org/package/2006/relationships"><Relationship Id="rId2" Type="http://schemas.openxmlformats.org/officeDocument/2006/relationships/slide" Target="../slides/slide23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35.xml"/><Relationship Id="rId1" Type="http://schemas.openxmlformats.org/officeDocument/2006/relationships/notesMaster" Target="../notesMasters/notesMaster1.xml"/></Relationships>
</file>

<file path=ppt/notesSlides/_rels/notesSlide231.xml.rels><?xml version="1.0" encoding="UTF-8" standalone="yes"?>
<Relationships xmlns="http://schemas.openxmlformats.org/package/2006/relationships"><Relationship Id="rId2" Type="http://schemas.openxmlformats.org/officeDocument/2006/relationships/slide" Target="../slides/slide236.xml"/><Relationship Id="rId1" Type="http://schemas.openxmlformats.org/officeDocument/2006/relationships/notesMaster" Target="../notesMasters/notesMaster1.xml"/></Relationships>
</file>

<file path=ppt/notesSlides/_rels/notesSlide232.xml.rels><?xml version="1.0" encoding="UTF-8" standalone="yes"?>
<Relationships xmlns="http://schemas.openxmlformats.org/package/2006/relationships"><Relationship Id="rId2" Type="http://schemas.openxmlformats.org/officeDocument/2006/relationships/slide" Target="../slides/slide237.xml"/><Relationship Id="rId1" Type="http://schemas.openxmlformats.org/officeDocument/2006/relationships/notesMaster" Target="../notesMasters/notesMaster1.xml"/></Relationships>
</file>

<file path=ppt/notesSlides/_rels/notesSlide233.xml.rels><?xml version="1.0" encoding="UTF-8" standalone="yes"?>
<Relationships xmlns="http://schemas.openxmlformats.org/package/2006/relationships"><Relationship Id="rId2" Type="http://schemas.openxmlformats.org/officeDocument/2006/relationships/slide" Target="../slides/slide238.xml"/><Relationship Id="rId1" Type="http://schemas.openxmlformats.org/officeDocument/2006/relationships/notesMaster" Target="../notesMasters/notesMaster1.xml"/></Relationships>
</file>

<file path=ppt/notesSlides/_rels/notesSlide234.xml.rels><?xml version="1.0" encoding="UTF-8" standalone="yes"?>
<Relationships xmlns="http://schemas.openxmlformats.org/package/2006/relationships"><Relationship Id="rId2" Type="http://schemas.openxmlformats.org/officeDocument/2006/relationships/slide" Target="../slides/slide239.xml"/><Relationship Id="rId1" Type="http://schemas.openxmlformats.org/officeDocument/2006/relationships/notesMaster" Target="../notesMasters/notesMaster1.xml"/></Relationships>
</file>

<file path=ppt/notesSlides/_rels/notesSlide23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40.xml"/><Relationship Id="rId1" Type="http://schemas.openxmlformats.org/officeDocument/2006/relationships/notesMaster" Target="../notesMasters/notesMaster1.xml"/></Relationships>
</file>

<file path=ppt/notesSlides/_rels/notesSlide236.xml.rels><?xml version="1.0" encoding="UTF-8" standalone="yes"?>
<Relationships xmlns="http://schemas.openxmlformats.org/package/2006/relationships"><Relationship Id="rId2" Type="http://schemas.openxmlformats.org/officeDocument/2006/relationships/slide" Target="../slides/slide241.xml"/><Relationship Id="rId1" Type="http://schemas.openxmlformats.org/officeDocument/2006/relationships/notesMaster" Target="../notesMasters/notesMaster1.xml"/></Relationships>
</file>

<file path=ppt/notesSlides/_rels/notesSlide237.xml.rels><?xml version="1.0" encoding="UTF-8" standalone="yes"?>
<Relationships xmlns="http://schemas.openxmlformats.org/package/2006/relationships"><Relationship Id="rId2" Type="http://schemas.openxmlformats.org/officeDocument/2006/relationships/slide" Target="../slides/slide242.xml"/><Relationship Id="rId1" Type="http://schemas.openxmlformats.org/officeDocument/2006/relationships/notesMaster" Target="../notesMasters/notesMaster1.xml"/></Relationships>
</file>

<file path=ppt/notesSlides/_rels/notesSlide238.xml.rels><?xml version="1.0" encoding="UTF-8" standalone="yes"?>
<Relationships xmlns="http://schemas.openxmlformats.org/package/2006/relationships"><Relationship Id="rId2" Type="http://schemas.openxmlformats.org/officeDocument/2006/relationships/slide" Target="../slides/slide243.xml"/><Relationship Id="rId1" Type="http://schemas.openxmlformats.org/officeDocument/2006/relationships/notesMaster" Target="../notesMasters/notesMaster1.xml"/></Relationships>
</file>

<file path=ppt/notesSlides/_rels/notesSlide239.xml.rels><?xml version="1.0" encoding="UTF-8" standalone="yes"?>
<Relationships xmlns="http://schemas.openxmlformats.org/package/2006/relationships"><Relationship Id="rId2" Type="http://schemas.openxmlformats.org/officeDocument/2006/relationships/slide" Target="../slides/slide24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45.xml"/><Relationship Id="rId1" Type="http://schemas.openxmlformats.org/officeDocument/2006/relationships/notesMaster" Target="../notesMasters/notesMaster1.xml"/></Relationships>
</file>

<file path=ppt/notesSlides/_rels/notesSlide241.xml.rels><?xml version="1.0" encoding="UTF-8" standalone="yes"?>
<Relationships xmlns="http://schemas.openxmlformats.org/package/2006/relationships"><Relationship Id="rId2" Type="http://schemas.openxmlformats.org/officeDocument/2006/relationships/slide" Target="../slides/slide246.xml"/><Relationship Id="rId1" Type="http://schemas.openxmlformats.org/officeDocument/2006/relationships/notesMaster" Target="../notesMasters/notesMaster1.xml"/></Relationships>
</file>

<file path=ppt/notesSlides/_rels/notesSlide242.xml.rels><?xml version="1.0" encoding="UTF-8" standalone="yes"?>
<Relationships xmlns="http://schemas.openxmlformats.org/package/2006/relationships"><Relationship Id="rId2" Type="http://schemas.openxmlformats.org/officeDocument/2006/relationships/slide" Target="../slides/slide247.xml"/><Relationship Id="rId1" Type="http://schemas.openxmlformats.org/officeDocument/2006/relationships/notesMaster" Target="../notesMasters/notesMaster1.xml"/></Relationships>
</file>

<file path=ppt/notesSlides/_rels/notesSlide243.xml.rels><?xml version="1.0" encoding="UTF-8" standalone="yes"?>
<Relationships xmlns="http://schemas.openxmlformats.org/package/2006/relationships"><Relationship Id="rId2" Type="http://schemas.openxmlformats.org/officeDocument/2006/relationships/slide" Target="../slides/slide248.xml"/><Relationship Id="rId1" Type="http://schemas.openxmlformats.org/officeDocument/2006/relationships/notesMaster" Target="../notesMasters/notesMaster1.xml"/></Relationships>
</file>

<file path=ppt/notesSlides/_rels/notesSlide244.xml.rels><?xml version="1.0" encoding="UTF-8" standalone="yes"?>
<Relationships xmlns="http://schemas.openxmlformats.org/package/2006/relationships"><Relationship Id="rId2" Type="http://schemas.openxmlformats.org/officeDocument/2006/relationships/slide" Target="../slides/slide249.xml"/><Relationship Id="rId1" Type="http://schemas.openxmlformats.org/officeDocument/2006/relationships/notesMaster" Target="../notesMasters/notesMaster1.xml"/></Relationships>
</file>

<file path=ppt/notesSlides/_rels/notesSlide24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50.xml"/><Relationship Id="rId1" Type="http://schemas.openxmlformats.org/officeDocument/2006/relationships/notesMaster" Target="../notesMasters/notesMaster1.xml"/></Relationships>
</file>

<file path=ppt/notesSlides/_rels/notesSlide246.xml.rels><?xml version="1.0" encoding="UTF-8" standalone="yes"?>
<Relationships xmlns="http://schemas.openxmlformats.org/package/2006/relationships"><Relationship Id="rId2" Type="http://schemas.openxmlformats.org/officeDocument/2006/relationships/slide" Target="../slides/slide251.xml"/><Relationship Id="rId1" Type="http://schemas.openxmlformats.org/officeDocument/2006/relationships/notesMaster" Target="../notesMasters/notesMaster1.xml"/></Relationships>
</file>

<file path=ppt/notesSlides/_rels/notesSlide247.xml.rels><?xml version="1.0" encoding="UTF-8" standalone="yes"?>
<Relationships xmlns="http://schemas.openxmlformats.org/package/2006/relationships"><Relationship Id="rId2" Type="http://schemas.openxmlformats.org/officeDocument/2006/relationships/slide" Target="../slides/slide252.xml"/><Relationship Id="rId1" Type="http://schemas.openxmlformats.org/officeDocument/2006/relationships/notesMaster" Target="../notesMasters/notesMaster1.xml"/></Relationships>
</file>

<file path=ppt/notesSlides/_rels/notesSlide248.xml.rels><?xml version="1.0" encoding="UTF-8" standalone="yes"?>
<Relationships xmlns="http://schemas.openxmlformats.org/package/2006/relationships"><Relationship Id="rId2" Type="http://schemas.openxmlformats.org/officeDocument/2006/relationships/slide" Target="../slides/slide253.xml"/><Relationship Id="rId1" Type="http://schemas.openxmlformats.org/officeDocument/2006/relationships/notesMaster" Target="../notesMasters/notesMaster1.xml"/></Relationships>
</file>

<file path=ppt/notesSlides/_rels/notesSlide249.xml.rels><?xml version="1.0" encoding="UTF-8" standalone="yes"?>
<Relationships xmlns="http://schemas.openxmlformats.org/package/2006/relationships"><Relationship Id="rId2" Type="http://schemas.openxmlformats.org/officeDocument/2006/relationships/slide" Target="../slides/slide25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0.xml.rels><?xml version="1.0" encoding="UTF-8" standalone="yes"?>
<Relationships xmlns="http://schemas.openxmlformats.org/package/2006/relationships"><Relationship Id="rId2" Type="http://schemas.openxmlformats.org/officeDocument/2006/relationships/slide" Target="../slides/slide255.xml"/><Relationship Id="rId1" Type="http://schemas.openxmlformats.org/officeDocument/2006/relationships/notesMaster" Target="../notesMasters/notesMaster1.xml"/></Relationships>
</file>

<file path=ppt/notesSlides/_rels/notesSlide251.xml.rels><?xml version="1.0" encoding="UTF-8" standalone="yes"?>
<Relationships xmlns="http://schemas.openxmlformats.org/package/2006/relationships"><Relationship Id="rId2" Type="http://schemas.openxmlformats.org/officeDocument/2006/relationships/slide" Target="../slides/slide256.xml"/><Relationship Id="rId1" Type="http://schemas.openxmlformats.org/officeDocument/2006/relationships/notesMaster" Target="../notesMasters/notesMaster1.xml"/></Relationships>
</file>

<file path=ppt/notesSlides/_rels/notesSlide252.xml.rels><?xml version="1.0" encoding="UTF-8" standalone="yes"?>
<Relationships xmlns="http://schemas.openxmlformats.org/package/2006/relationships"><Relationship Id="rId2" Type="http://schemas.openxmlformats.org/officeDocument/2006/relationships/slide" Target="../slides/slide257.xml"/><Relationship Id="rId1" Type="http://schemas.openxmlformats.org/officeDocument/2006/relationships/notesMaster" Target="../notesMasters/notesMaster1.xml"/></Relationships>
</file>

<file path=ppt/notesSlides/_rels/notesSlide253.xml.rels><?xml version="1.0" encoding="UTF-8" standalone="yes"?>
<Relationships xmlns="http://schemas.openxmlformats.org/package/2006/relationships"><Relationship Id="rId2" Type="http://schemas.openxmlformats.org/officeDocument/2006/relationships/slide" Target="../slides/slide258.xml"/><Relationship Id="rId1" Type="http://schemas.openxmlformats.org/officeDocument/2006/relationships/notesMaster" Target="../notesMasters/notesMaster1.xml"/></Relationships>
</file>

<file path=ppt/notesSlides/_rels/notesSlide254.xml.rels><?xml version="1.0" encoding="UTF-8" standalone="yes"?>
<Relationships xmlns="http://schemas.openxmlformats.org/package/2006/relationships"><Relationship Id="rId2" Type="http://schemas.openxmlformats.org/officeDocument/2006/relationships/slide" Target="../slides/slide259.xml"/><Relationship Id="rId1" Type="http://schemas.openxmlformats.org/officeDocument/2006/relationships/notesMaster" Target="../notesMasters/notesMaster1.xml"/></Relationships>
</file>

<file path=ppt/notesSlides/_rels/notesSlide25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60.xml"/><Relationship Id="rId1" Type="http://schemas.openxmlformats.org/officeDocument/2006/relationships/notesMaster" Target="../notesMasters/notesMaster1.xml"/></Relationships>
</file>

<file path=ppt/notesSlides/_rels/notesSlide256.xml.rels><?xml version="1.0" encoding="UTF-8" standalone="yes"?>
<Relationships xmlns="http://schemas.openxmlformats.org/package/2006/relationships"><Relationship Id="rId2" Type="http://schemas.openxmlformats.org/officeDocument/2006/relationships/slide" Target="../slides/slide261.xml"/><Relationship Id="rId1" Type="http://schemas.openxmlformats.org/officeDocument/2006/relationships/notesMaster" Target="../notesMasters/notesMaster1.xml"/></Relationships>
</file>

<file path=ppt/notesSlides/_rels/notesSlide257.xml.rels><?xml version="1.0" encoding="UTF-8" standalone="yes"?>
<Relationships xmlns="http://schemas.openxmlformats.org/package/2006/relationships"><Relationship Id="rId2" Type="http://schemas.openxmlformats.org/officeDocument/2006/relationships/slide" Target="../slides/slide262.xml"/><Relationship Id="rId1" Type="http://schemas.openxmlformats.org/officeDocument/2006/relationships/notesMaster" Target="../notesMasters/notesMaster1.xml"/></Relationships>
</file>

<file path=ppt/notesSlides/_rels/notesSlide258.xml.rels><?xml version="1.0" encoding="UTF-8" standalone="yes"?>
<Relationships xmlns="http://schemas.openxmlformats.org/package/2006/relationships"><Relationship Id="rId2" Type="http://schemas.openxmlformats.org/officeDocument/2006/relationships/slide" Target="../slides/slide263.xml"/><Relationship Id="rId1" Type="http://schemas.openxmlformats.org/officeDocument/2006/relationships/notesMaster" Target="../notesMasters/notesMaster1.xml"/></Relationships>
</file>

<file path=ppt/notesSlides/_rels/notesSlide259.xml.rels><?xml version="1.0" encoding="UTF-8" standalone="yes"?>
<Relationships xmlns="http://schemas.openxmlformats.org/package/2006/relationships"><Relationship Id="rId2" Type="http://schemas.openxmlformats.org/officeDocument/2006/relationships/slide" Target="../slides/slide26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65.xml"/><Relationship Id="rId1" Type="http://schemas.openxmlformats.org/officeDocument/2006/relationships/notesMaster" Target="../notesMasters/notesMaster1.xml"/></Relationships>
</file>

<file path=ppt/notesSlides/_rels/notesSlide261.xml.rels><?xml version="1.0" encoding="UTF-8" standalone="yes"?>
<Relationships xmlns="http://schemas.openxmlformats.org/package/2006/relationships"><Relationship Id="rId2" Type="http://schemas.openxmlformats.org/officeDocument/2006/relationships/slide" Target="../slides/slide266.xml"/><Relationship Id="rId1" Type="http://schemas.openxmlformats.org/officeDocument/2006/relationships/notesMaster" Target="../notesMasters/notesMaster1.xml"/></Relationships>
</file>

<file path=ppt/notesSlides/_rels/notesSlide262.xml.rels><?xml version="1.0" encoding="UTF-8" standalone="yes"?>
<Relationships xmlns="http://schemas.openxmlformats.org/package/2006/relationships"><Relationship Id="rId2" Type="http://schemas.openxmlformats.org/officeDocument/2006/relationships/slide" Target="../slides/slide267.xml"/><Relationship Id="rId1" Type="http://schemas.openxmlformats.org/officeDocument/2006/relationships/notesMaster" Target="../notesMasters/notesMaster1.xml"/></Relationships>
</file>

<file path=ppt/notesSlides/_rels/notesSlide263.xml.rels><?xml version="1.0" encoding="UTF-8" standalone="yes"?>
<Relationships xmlns="http://schemas.openxmlformats.org/package/2006/relationships"><Relationship Id="rId2" Type="http://schemas.openxmlformats.org/officeDocument/2006/relationships/slide" Target="../slides/slide268.xml"/><Relationship Id="rId1" Type="http://schemas.openxmlformats.org/officeDocument/2006/relationships/notesMaster" Target="../notesMasters/notesMaster1.xml"/></Relationships>
</file>

<file path=ppt/notesSlides/_rels/notesSlide264.xml.rels><?xml version="1.0" encoding="UTF-8" standalone="yes"?>
<Relationships xmlns="http://schemas.openxmlformats.org/package/2006/relationships"><Relationship Id="rId2" Type="http://schemas.openxmlformats.org/officeDocument/2006/relationships/slide" Target="../slides/slide269.xml"/><Relationship Id="rId1" Type="http://schemas.openxmlformats.org/officeDocument/2006/relationships/notesMaster" Target="../notesMasters/notesMaster1.xml"/></Relationships>
</file>

<file path=ppt/notesSlides/_rels/notesSlide26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70.xml"/><Relationship Id="rId1" Type="http://schemas.openxmlformats.org/officeDocument/2006/relationships/notesMaster" Target="../notesMasters/notesMaster1.xml"/></Relationships>
</file>

<file path=ppt/notesSlides/_rels/notesSlide266.xml.rels><?xml version="1.0" encoding="UTF-8" standalone="yes"?>
<Relationships xmlns="http://schemas.openxmlformats.org/package/2006/relationships"><Relationship Id="rId2" Type="http://schemas.openxmlformats.org/officeDocument/2006/relationships/slide" Target="../slides/slide271.xml"/><Relationship Id="rId1" Type="http://schemas.openxmlformats.org/officeDocument/2006/relationships/notesMaster" Target="../notesMasters/notesMaster1.xml"/></Relationships>
</file>

<file path=ppt/notesSlides/_rels/notesSlide267.xml.rels><?xml version="1.0" encoding="UTF-8" standalone="yes"?>
<Relationships xmlns="http://schemas.openxmlformats.org/package/2006/relationships"><Relationship Id="rId2" Type="http://schemas.openxmlformats.org/officeDocument/2006/relationships/slide" Target="../slides/slide272.xml"/><Relationship Id="rId1" Type="http://schemas.openxmlformats.org/officeDocument/2006/relationships/notesMaster" Target="../notesMasters/notesMaster1.xml"/></Relationships>
</file>

<file path=ppt/notesSlides/_rels/notesSlide268.xml.rels><?xml version="1.0" encoding="UTF-8" standalone="yes"?>
<Relationships xmlns="http://schemas.openxmlformats.org/package/2006/relationships"><Relationship Id="rId2" Type="http://schemas.openxmlformats.org/officeDocument/2006/relationships/slide" Target="../slides/slide273.xml"/><Relationship Id="rId1" Type="http://schemas.openxmlformats.org/officeDocument/2006/relationships/notesMaster" Target="../notesMasters/notesMaster1.xml"/></Relationships>
</file>

<file path=ppt/notesSlides/_rels/notesSlide269.xml.rels><?xml version="1.0" encoding="UTF-8" standalone="yes"?>
<Relationships xmlns="http://schemas.openxmlformats.org/package/2006/relationships"><Relationship Id="rId2" Type="http://schemas.openxmlformats.org/officeDocument/2006/relationships/slide" Target="../slides/slide27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75.xml"/><Relationship Id="rId1" Type="http://schemas.openxmlformats.org/officeDocument/2006/relationships/notesMaster" Target="../notesMasters/notesMaster1.xml"/></Relationships>
</file>

<file path=ppt/notesSlides/_rels/notesSlide271.xml.rels><?xml version="1.0" encoding="UTF-8" standalone="yes"?>
<Relationships xmlns="http://schemas.openxmlformats.org/package/2006/relationships"><Relationship Id="rId2" Type="http://schemas.openxmlformats.org/officeDocument/2006/relationships/slide" Target="../slides/slide276.xml"/><Relationship Id="rId1" Type="http://schemas.openxmlformats.org/officeDocument/2006/relationships/notesMaster" Target="../notesMasters/notesMaster1.xml"/></Relationships>
</file>

<file path=ppt/notesSlides/_rels/notesSlide272.xml.rels><?xml version="1.0" encoding="UTF-8" standalone="yes"?>
<Relationships xmlns="http://schemas.openxmlformats.org/package/2006/relationships"><Relationship Id="rId2" Type="http://schemas.openxmlformats.org/officeDocument/2006/relationships/slide" Target="../slides/slide278.xml"/><Relationship Id="rId1" Type="http://schemas.openxmlformats.org/officeDocument/2006/relationships/notesMaster" Target="../notesMasters/notesMaster1.xml"/></Relationships>
</file>

<file path=ppt/notesSlides/_rels/notesSlide273.xml.rels><?xml version="1.0" encoding="UTF-8" standalone="yes"?>
<Relationships xmlns="http://schemas.openxmlformats.org/package/2006/relationships"><Relationship Id="rId2" Type="http://schemas.openxmlformats.org/officeDocument/2006/relationships/slide" Target="../slides/slide279.xml"/><Relationship Id="rId1" Type="http://schemas.openxmlformats.org/officeDocument/2006/relationships/notesMaster" Target="../notesMasters/notesMaster1.xml"/></Relationships>
</file>

<file path=ppt/notesSlides/_rels/notesSlide27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80.xml"/><Relationship Id="rId1" Type="http://schemas.openxmlformats.org/officeDocument/2006/relationships/notesMaster" Target="../notesMasters/notesMaster1.xml"/></Relationships>
</file>

<file path=ppt/notesSlides/_rels/notesSlide275.xml.rels><?xml version="1.0" encoding="UTF-8" standalone="yes"?>
<Relationships xmlns="http://schemas.openxmlformats.org/package/2006/relationships"><Relationship Id="rId2" Type="http://schemas.openxmlformats.org/officeDocument/2006/relationships/slide" Target="../slides/slide281.xml"/><Relationship Id="rId1" Type="http://schemas.openxmlformats.org/officeDocument/2006/relationships/notesMaster" Target="../notesMasters/notesMaster1.xml"/></Relationships>
</file>

<file path=ppt/notesSlides/_rels/notesSlide276.xml.rels><?xml version="1.0" encoding="UTF-8" standalone="yes"?>
<Relationships xmlns="http://schemas.openxmlformats.org/package/2006/relationships"><Relationship Id="rId2" Type="http://schemas.openxmlformats.org/officeDocument/2006/relationships/slide" Target="../slides/slide282.xml"/><Relationship Id="rId1" Type="http://schemas.openxmlformats.org/officeDocument/2006/relationships/notesMaster" Target="../notesMasters/notesMaster1.xml"/></Relationships>
</file>

<file path=ppt/notesSlides/_rels/notesSlide277.xml.rels><?xml version="1.0" encoding="UTF-8" standalone="yes"?>
<Relationships xmlns="http://schemas.openxmlformats.org/package/2006/relationships"><Relationship Id="rId2" Type="http://schemas.openxmlformats.org/officeDocument/2006/relationships/slide" Target="../slides/slide283.xml"/><Relationship Id="rId1" Type="http://schemas.openxmlformats.org/officeDocument/2006/relationships/notesMaster" Target="../notesMasters/notesMaster1.xml"/></Relationships>
</file>

<file path=ppt/notesSlides/_rels/notesSlide278.xml.rels><?xml version="1.0" encoding="UTF-8" standalone="yes"?>
<Relationships xmlns="http://schemas.openxmlformats.org/package/2006/relationships"><Relationship Id="rId2" Type="http://schemas.openxmlformats.org/officeDocument/2006/relationships/slide" Target="../slides/slide284.xml"/><Relationship Id="rId1" Type="http://schemas.openxmlformats.org/officeDocument/2006/relationships/notesMaster" Target="../notesMasters/notesMaster1.xml"/></Relationships>
</file>

<file path=ppt/notesSlides/_rels/notesSlide27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8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0.xml.rels><?xml version="1.0" encoding="UTF-8" standalone="yes"?>
<Relationships xmlns="http://schemas.openxmlformats.org/package/2006/relationships"><Relationship Id="rId2" Type="http://schemas.openxmlformats.org/officeDocument/2006/relationships/slide" Target="../slides/slide286.xml"/><Relationship Id="rId1" Type="http://schemas.openxmlformats.org/officeDocument/2006/relationships/notesMaster" Target="../notesMasters/notesMaster1.xml"/></Relationships>
</file>

<file path=ppt/notesSlides/_rels/notesSlide281.xml.rels><?xml version="1.0" encoding="UTF-8" standalone="yes"?>
<Relationships xmlns="http://schemas.openxmlformats.org/package/2006/relationships"><Relationship Id="rId2" Type="http://schemas.openxmlformats.org/officeDocument/2006/relationships/slide" Target="../slides/slide287.xml"/><Relationship Id="rId1" Type="http://schemas.openxmlformats.org/officeDocument/2006/relationships/notesMaster" Target="../notesMasters/notesMaster1.xml"/></Relationships>
</file>

<file path=ppt/notesSlides/_rels/notesSlide282.xml.rels><?xml version="1.0" encoding="UTF-8" standalone="yes"?>
<Relationships xmlns="http://schemas.openxmlformats.org/package/2006/relationships"><Relationship Id="rId2" Type="http://schemas.openxmlformats.org/officeDocument/2006/relationships/slide" Target="../slides/slide288.xml"/><Relationship Id="rId1" Type="http://schemas.openxmlformats.org/officeDocument/2006/relationships/notesMaster" Target="../notesMasters/notesMaster1.xml"/></Relationships>
</file>

<file path=ppt/notesSlides/_rels/notesSlide283.xml.rels><?xml version="1.0" encoding="UTF-8" standalone="yes"?>
<Relationships xmlns="http://schemas.openxmlformats.org/package/2006/relationships"><Relationship Id="rId2" Type="http://schemas.openxmlformats.org/officeDocument/2006/relationships/slide" Target="../slides/slide289.xml"/><Relationship Id="rId1" Type="http://schemas.openxmlformats.org/officeDocument/2006/relationships/notesMaster" Target="../notesMasters/notesMaster1.xml"/></Relationships>
</file>

<file path=ppt/notesSlides/_rels/notesSlide28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90.xml"/><Relationship Id="rId1" Type="http://schemas.openxmlformats.org/officeDocument/2006/relationships/notesMaster" Target="../notesMasters/notesMaster1.xml"/></Relationships>
</file>

<file path=ppt/notesSlides/_rels/notesSlide285.xml.rels><?xml version="1.0" encoding="UTF-8" standalone="yes"?>
<Relationships xmlns="http://schemas.openxmlformats.org/package/2006/relationships"><Relationship Id="rId2" Type="http://schemas.openxmlformats.org/officeDocument/2006/relationships/slide" Target="../slides/slide291.xml"/><Relationship Id="rId1" Type="http://schemas.openxmlformats.org/officeDocument/2006/relationships/notesMaster" Target="../notesMasters/notesMaster1.xml"/></Relationships>
</file>

<file path=ppt/notesSlides/_rels/notesSlide286.xml.rels><?xml version="1.0" encoding="UTF-8" standalone="yes"?>
<Relationships xmlns="http://schemas.openxmlformats.org/package/2006/relationships"><Relationship Id="rId2" Type="http://schemas.openxmlformats.org/officeDocument/2006/relationships/slide" Target="../slides/slide292.xml"/><Relationship Id="rId1" Type="http://schemas.openxmlformats.org/officeDocument/2006/relationships/notesMaster" Target="../notesMasters/notesMaster1.xml"/></Relationships>
</file>

<file path=ppt/notesSlides/_rels/notesSlide287.xml.rels><?xml version="1.0" encoding="UTF-8" standalone="yes"?>
<Relationships xmlns="http://schemas.openxmlformats.org/package/2006/relationships"><Relationship Id="rId2" Type="http://schemas.openxmlformats.org/officeDocument/2006/relationships/slide" Target="../slides/slide293.xml"/><Relationship Id="rId1" Type="http://schemas.openxmlformats.org/officeDocument/2006/relationships/notesMaster" Target="../notesMasters/notesMaster1.xml"/></Relationships>
</file>

<file path=ppt/notesSlides/_rels/notesSlide288.xml.rels><?xml version="1.0" encoding="UTF-8" standalone="yes"?>
<Relationships xmlns="http://schemas.openxmlformats.org/package/2006/relationships"><Relationship Id="rId2" Type="http://schemas.openxmlformats.org/officeDocument/2006/relationships/slide" Target="../slides/slide294.xml"/><Relationship Id="rId1" Type="http://schemas.openxmlformats.org/officeDocument/2006/relationships/notesMaster" Target="../notesMasters/notesMaster1.xml"/></Relationships>
</file>

<file path=ppt/notesSlides/_rels/notesSlide28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9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0.xml.rels><?xml version="1.0" encoding="UTF-8" standalone="yes"?>
<Relationships xmlns="http://schemas.openxmlformats.org/package/2006/relationships"><Relationship Id="rId2" Type="http://schemas.openxmlformats.org/officeDocument/2006/relationships/slide" Target="../slides/slide296.xml"/><Relationship Id="rId1" Type="http://schemas.openxmlformats.org/officeDocument/2006/relationships/notesMaster" Target="../notesMasters/notesMaster1.xml"/></Relationships>
</file>

<file path=ppt/notesSlides/_rels/notesSlide291.xml.rels><?xml version="1.0" encoding="UTF-8" standalone="yes"?>
<Relationships xmlns="http://schemas.openxmlformats.org/package/2006/relationships"><Relationship Id="rId2" Type="http://schemas.openxmlformats.org/officeDocument/2006/relationships/slide" Target="../slides/slide297.xml"/><Relationship Id="rId1" Type="http://schemas.openxmlformats.org/officeDocument/2006/relationships/notesMaster" Target="../notesMasters/notesMaster1.xml"/></Relationships>
</file>

<file path=ppt/notesSlides/_rels/notesSlide292.xml.rels><?xml version="1.0" encoding="UTF-8" standalone="yes"?>
<Relationships xmlns="http://schemas.openxmlformats.org/package/2006/relationships"><Relationship Id="rId2" Type="http://schemas.openxmlformats.org/officeDocument/2006/relationships/slide" Target="../slides/slide298.xml"/><Relationship Id="rId1" Type="http://schemas.openxmlformats.org/officeDocument/2006/relationships/notesMaster" Target="../notesMasters/notesMaster1.xml"/></Relationships>
</file>

<file path=ppt/notesSlides/_rels/notesSlide293.xml.rels><?xml version="1.0" encoding="UTF-8" standalone="yes"?>
<Relationships xmlns="http://schemas.openxmlformats.org/package/2006/relationships"><Relationship Id="rId2" Type="http://schemas.openxmlformats.org/officeDocument/2006/relationships/slide" Target="../slides/slide299.xml"/><Relationship Id="rId1" Type="http://schemas.openxmlformats.org/officeDocument/2006/relationships/notesMaster" Target="../notesMasters/notesMaster1.xml"/></Relationships>
</file>

<file path=ppt/notesSlides/_rels/notesSlide29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00.xml"/><Relationship Id="rId1" Type="http://schemas.openxmlformats.org/officeDocument/2006/relationships/notesMaster" Target="../notesMasters/notesMaster1.xml"/></Relationships>
</file>

<file path=ppt/notesSlides/_rels/notesSlide295.xml.rels><?xml version="1.0" encoding="UTF-8" standalone="yes"?>
<Relationships xmlns="http://schemas.openxmlformats.org/package/2006/relationships"><Relationship Id="rId2" Type="http://schemas.openxmlformats.org/officeDocument/2006/relationships/slide" Target="../slides/slide301.xml"/><Relationship Id="rId1" Type="http://schemas.openxmlformats.org/officeDocument/2006/relationships/notesMaster" Target="../notesMasters/notesMaster1.xml"/></Relationships>
</file>

<file path=ppt/notesSlides/_rels/notesSlide296.xml.rels><?xml version="1.0" encoding="UTF-8" standalone="yes"?>
<Relationships xmlns="http://schemas.openxmlformats.org/package/2006/relationships"><Relationship Id="rId2" Type="http://schemas.openxmlformats.org/officeDocument/2006/relationships/slide" Target="../slides/slide302.xml"/><Relationship Id="rId1" Type="http://schemas.openxmlformats.org/officeDocument/2006/relationships/notesMaster" Target="../notesMasters/notesMaster1.xml"/></Relationships>
</file>

<file path=ppt/notesSlides/_rels/notesSlide297.xml.rels><?xml version="1.0" encoding="UTF-8" standalone="yes"?>
<Relationships xmlns="http://schemas.openxmlformats.org/package/2006/relationships"><Relationship Id="rId2" Type="http://schemas.openxmlformats.org/officeDocument/2006/relationships/slide" Target="../slides/slide303.xml"/><Relationship Id="rId1" Type="http://schemas.openxmlformats.org/officeDocument/2006/relationships/notesMaster" Target="../notesMasters/notesMaster1.xml"/></Relationships>
</file>

<file path=ppt/notesSlides/_rels/notesSlide298.xml.rels><?xml version="1.0" encoding="UTF-8" standalone="yes"?>
<Relationships xmlns="http://schemas.openxmlformats.org/package/2006/relationships"><Relationship Id="rId2" Type="http://schemas.openxmlformats.org/officeDocument/2006/relationships/slide" Target="../slides/slide304.xml"/><Relationship Id="rId1" Type="http://schemas.openxmlformats.org/officeDocument/2006/relationships/notesMaster" Target="../notesMasters/notesMaster1.xml"/></Relationships>
</file>

<file path=ppt/notesSlides/_rels/notesSlide29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0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00.xml.rels><?xml version="1.0" encoding="UTF-8" standalone="yes"?>
<Relationships xmlns="http://schemas.openxmlformats.org/package/2006/relationships"><Relationship Id="rId2" Type="http://schemas.openxmlformats.org/officeDocument/2006/relationships/slide" Target="../slides/slide306.xml"/><Relationship Id="rId1" Type="http://schemas.openxmlformats.org/officeDocument/2006/relationships/notesMaster" Target="../notesMasters/notesMaster1.xml"/></Relationships>
</file>

<file path=ppt/notesSlides/_rels/notesSlide301.xml.rels><?xml version="1.0" encoding="UTF-8" standalone="yes"?>
<Relationships xmlns="http://schemas.openxmlformats.org/package/2006/relationships"><Relationship Id="rId2" Type="http://schemas.openxmlformats.org/officeDocument/2006/relationships/slide" Target="../slides/slide307.xml"/><Relationship Id="rId1" Type="http://schemas.openxmlformats.org/officeDocument/2006/relationships/notesMaster" Target="../notesMasters/notesMaster1.xml"/></Relationships>
</file>

<file path=ppt/notesSlides/_rels/notesSlide302.xml.rels><?xml version="1.0" encoding="UTF-8" standalone="yes"?>
<Relationships xmlns="http://schemas.openxmlformats.org/package/2006/relationships"><Relationship Id="rId2" Type="http://schemas.openxmlformats.org/officeDocument/2006/relationships/slide" Target="../slides/slide308.xml"/><Relationship Id="rId1" Type="http://schemas.openxmlformats.org/officeDocument/2006/relationships/notesMaster" Target="../notesMasters/notesMaster1.xml"/></Relationships>
</file>

<file path=ppt/notesSlides/_rels/notesSlide303.xml.rels><?xml version="1.0" encoding="UTF-8" standalone="yes"?>
<Relationships xmlns="http://schemas.openxmlformats.org/package/2006/relationships"><Relationship Id="rId2" Type="http://schemas.openxmlformats.org/officeDocument/2006/relationships/slide" Target="../slides/slide309.xml"/><Relationship Id="rId1" Type="http://schemas.openxmlformats.org/officeDocument/2006/relationships/notesMaster" Target="../notesMasters/notesMaster1.xml"/></Relationships>
</file>

<file path=ppt/notesSlides/_rels/notesSlide30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10.xml"/><Relationship Id="rId1" Type="http://schemas.openxmlformats.org/officeDocument/2006/relationships/notesMaster" Target="../notesMasters/notesMaster1.xml"/></Relationships>
</file>

<file path=ppt/notesSlides/_rels/notesSlide305.xml.rels><?xml version="1.0" encoding="UTF-8" standalone="yes"?>
<Relationships xmlns="http://schemas.openxmlformats.org/package/2006/relationships"><Relationship Id="rId2" Type="http://schemas.openxmlformats.org/officeDocument/2006/relationships/slide" Target="../slides/slide311.xml"/><Relationship Id="rId1" Type="http://schemas.openxmlformats.org/officeDocument/2006/relationships/notesMaster" Target="../notesMasters/notesMaster1.xml"/></Relationships>
</file>

<file path=ppt/notesSlides/_rels/notesSlide306.xml.rels><?xml version="1.0" encoding="UTF-8" standalone="yes"?>
<Relationships xmlns="http://schemas.openxmlformats.org/package/2006/relationships"><Relationship Id="rId2" Type="http://schemas.openxmlformats.org/officeDocument/2006/relationships/slide" Target="../slides/slide312.xml"/><Relationship Id="rId1" Type="http://schemas.openxmlformats.org/officeDocument/2006/relationships/notesMaster" Target="../notesMasters/notesMaster1.xml"/></Relationships>
</file>

<file path=ppt/notesSlides/_rels/notesSlide307.xml.rels><?xml version="1.0" encoding="UTF-8" standalone="yes"?>
<Relationships xmlns="http://schemas.openxmlformats.org/package/2006/relationships"><Relationship Id="rId2" Type="http://schemas.openxmlformats.org/officeDocument/2006/relationships/slide" Target="../slides/slide313.xml"/><Relationship Id="rId1" Type="http://schemas.openxmlformats.org/officeDocument/2006/relationships/notesMaster" Target="../notesMasters/notesMaster1.xml"/></Relationships>
</file>

<file path=ppt/notesSlides/_rels/notesSlide308.xml.rels><?xml version="1.0" encoding="UTF-8" standalone="yes"?>
<Relationships xmlns="http://schemas.openxmlformats.org/package/2006/relationships"><Relationship Id="rId2" Type="http://schemas.openxmlformats.org/officeDocument/2006/relationships/slide" Target="../slides/slide314.xml"/><Relationship Id="rId1" Type="http://schemas.openxmlformats.org/officeDocument/2006/relationships/notesMaster" Target="../notesMasters/notesMaster1.xml"/></Relationships>
</file>

<file path=ppt/notesSlides/_rels/notesSlide30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1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0.xml.rels><?xml version="1.0" encoding="UTF-8" standalone="yes"?>
<Relationships xmlns="http://schemas.openxmlformats.org/package/2006/relationships"><Relationship Id="rId2" Type="http://schemas.openxmlformats.org/officeDocument/2006/relationships/slide" Target="../slides/slide316.xml"/><Relationship Id="rId1" Type="http://schemas.openxmlformats.org/officeDocument/2006/relationships/notesMaster" Target="../notesMasters/notesMaster1.xml"/></Relationships>
</file>

<file path=ppt/notesSlides/_rels/notesSlide311.xml.rels><?xml version="1.0" encoding="UTF-8" standalone="yes"?>
<Relationships xmlns="http://schemas.openxmlformats.org/package/2006/relationships"><Relationship Id="rId2" Type="http://schemas.openxmlformats.org/officeDocument/2006/relationships/slide" Target="../slides/slide317.xml"/><Relationship Id="rId1" Type="http://schemas.openxmlformats.org/officeDocument/2006/relationships/notesMaster" Target="../notesMasters/notesMaster1.xml"/></Relationships>
</file>

<file path=ppt/notesSlides/_rels/notesSlide312.xml.rels><?xml version="1.0" encoding="UTF-8" standalone="yes"?>
<Relationships xmlns="http://schemas.openxmlformats.org/package/2006/relationships"><Relationship Id="rId2" Type="http://schemas.openxmlformats.org/officeDocument/2006/relationships/slide" Target="../slides/slide318.xml"/><Relationship Id="rId1" Type="http://schemas.openxmlformats.org/officeDocument/2006/relationships/notesMaster" Target="../notesMasters/notesMaster1.xml"/></Relationships>
</file>

<file path=ppt/notesSlides/_rels/notesSlide313.xml.rels><?xml version="1.0" encoding="UTF-8" standalone="yes"?>
<Relationships xmlns="http://schemas.openxmlformats.org/package/2006/relationships"><Relationship Id="rId2" Type="http://schemas.openxmlformats.org/officeDocument/2006/relationships/slide" Target="../slides/slide319.xml"/><Relationship Id="rId1" Type="http://schemas.openxmlformats.org/officeDocument/2006/relationships/notesMaster" Target="../notesMasters/notesMaster1.xml"/></Relationships>
</file>

<file path=ppt/notesSlides/_rels/notesSlide31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20.xml"/><Relationship Id="rId1" Type="http://schemas.openxmlformats.org/officeDocument/2006/relationships/notesMaster" Target="../notesMasters/notesMaster1.xml"/></Relationships>
</file>

<file path=ppt/notesSlides/_rels/notesSlide315.xml.rels><?xml version="1.0" encoding="UTF-8" standalone="yes"?>
<Relationships xmlns="http://schemas.openxmlformats.org/package/2006/relationships"><Relationship Id="rId2" Type="http://schemas.openxmlformats.org/officeDocument/2006/relationships/slide" Target="../slides/slide321.xml"/><Relationship Id="rId1" Type="http://schemas.openxmlformats.org/officeDocument/2006/relationships/notesMaster" Target="../notesMasters/notesMaster1.xml"/></Relationships>
</file>

<file path=ppt/notesSlides/_rels/notesSlide316.xml.rels><?xml version="1.0" encoding="UTF-8" standalone="yes"?>
<Relationships xmlns="http://schemas.openxmlformats.org/package/2006/relationships"><Relationship Id="rId2" Type="http://schemas.openxmlformats.org/officeDocument/2006/relationships/slide" Target="../slides/slide322.xml"/><Relationship Id="rId1" Type="http://schemas.openxmlformats.org/officeDocument/2006/relationships/notesMaster" Target="../notesMasters/notesMaster1.xml"/></Relationships>
</file>

<file path=ppt/notesSlides/_rels/notesSlide317.xml.rels><?xml version="1.0" encoding="UTF-8" standalone="yes"?>
<Relationships xmlns="http://schemas.openxmlformats.org/package/2006/relationships"><Relationship Id="rId2" Type="http://schemas.openxmlformats.org/officeDocument/2006/relationships/slide" Target="../slides/slide323.xml"/><Relationship Id="rId1" Type="http://schemas.openxmlformats.org/officeDocument/2006/relationships/notesMaster" Target="../notesMasters/notesMaster1.xml"/></Relationships>
</file>

<file path=ppt/notesSlides/_rels/notesSlide318.xml.rels><?xml version="1.0" encoding="UTF-8" standalone="yes"?>
<Relationships xmlns="http://schemas.openxmlformats.org/package/2006/relationships"><Relationship Id="rId2" Type="http://schemas.openxmlformats.org/officeDocument/2006/relationships/slide" Target="../slides/slide324.xml"/><Relationship Id="rId1" Type="http://schemas.openxmlformats.org/officeDocument/2006/relationships/notesMaster" Target="../notesMasters/notesMaster1.xml"/></Relationships>
</file>

<file path=ppt/notesSlides/_rels/notesSlide31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2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0.xml.rels><?xml version="1.0" encoding="UTF-8" standalone="yes"?>
<Relationships xmlns="http://schemas.openxmlformats.org/package/2006/relationships"><Relationship Id="rId2" Type="http://schemas.openxmlformats.org/officeDocument/2006/relationships/slide" Target="../slides/slide326.xml"/><Relationship Id="rId1" Type="http://schemas.openxmlformats.org/officeDocument/2006/relationships/notesMaster" Target="../notesMasters/notesMaster1.xml"/></Relationships>
</file>

<file path=ppt/notesSlides/_rels/notesSlide321.xml.rels><?xml version="1.0" encoding="UTF-8" standalone="yes"?>
<Relationships xmlns="http://schemas.openxmlformats.org/package/2006/relationships"><Relationship Id="rId2" Type="http://schemas.openxmlformats.org/officeDocument/2006/relationships/slide" Target="../slides/slide327.xml"/><Relationship Id="rId1" Type="http://schemas.openxmlformats.org/officeDocument/2006/relationships/notesMaster" Target="../notesMasters/notesMaster1.xml"/></Relationships>
</file>

<file path=ppt/notesSlides/_rels/notesSlide32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28.xml"/><Relationship Id="rId1" Type="http://schemas.openxmlformats.org/officeDocument/2006/relationships/notesMaster" Target="../notesMasters/notesMaster1.xml"/></Relationships>
</file>

<file path=ppt/notesSlides/_rels/notesSlide323.xml.rels><?xml version="1.0" encoding="UTF-8" standalone="yes"?>
<Relationships xmlns="http://schemas.openxmlformats.org/package/2006/relationships"><Relationship Id="rId2" Type="http://schemas.openxmlformats.org/officeDocument/2006/relationships/slide" Target="../slides/slide329.xml"/><Relationship Id="rId1" Type="http://schemas.openxmlformats.org/officeDocument/2006/relationships/notesMaster" Target="../notesMasters/notesMaster1.xml"/></Relationships>
</file>

<file path=ppt/notesSlides/_rels/notesSlide324.xml.rels><?xml version="1.0" encoding="UTF-8" standalone="yes"?>
<Relationships xmlns="http://schemas.openxmlformats.org/package/2006/relationships"><Relationship Id="rId2" Type="http://schemas.openxmlformats.org/officeDocument/2006/relationships/slide" Target="../slides/slide330.xml"/><Relationship Id="rId1" Type="http://schemas.openxmlformats.org/officeDocument/2006/relationships/notesMaster" Target="../notesMasters/notesMaster1.xml"/></Relationships>
</file>

<file path=ppt/notesSlides/_rels/notesSlide32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3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a:t>
            </a:fld>
            <a:endParaRPr lang="en-US" dirty="0"/>
          </a:p>
        </p:txBody>
      </p:sp>
    </p:spTree>
    <p:extLst>
      <p:ext uri="{BB962C8B-B14F-4D97-AF65-F5344CB8AC3E}">
        <p14:creationId xmlns:p14="http://schemas.microsoft.com/office/powerpoint/2010/main" val="24613097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AEBC1E-75D9-9473-0B2A-23440625DB7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9EC31BB-C52C-061A-4FA0-C788C8C76DD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D0CA15A-1BCD-8A64-6860-AD68F37C24E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93EE532-B0D8-1778-2E4F-160A51540813}"/>
              </a:ext>
            </a:extLst>
          </p:cNvPr>
          <p:cNvSpPr>
            <a:spLocks noGrp="1"/>
          </p:cNvSpPr>
          <p:nvPr>
            <p:ph type="sldNum" sz="quarter" idx="5"/>
          </p:nvPr>
        </p:nvSpPr>
        <p:spPr/>
        <p:txBody>
          <a:bodyPr/>
          <a:lstStyle/>
          <a:p>
            <a:fld id="{9C2EF98E-B6FF-4B4C-B348-1EB5D4EBDBF3}" type="slidenum">
              <a:rPr lang="en-US" smtClean="0"/>
              <a:t>10</a:t>
            </a:fld>
            <a:endParaRPr lang="en-US" dirty="0"/>
          </a:p>
        </p:txBody>
      </p:sp>
    </p:spTree>
    <p:extLst>
      <p:ext uri="{BB962C8B-B14F-4D97-AF65-F5344CB8AC3E}">
        <p14:creationId xmlns:p14="http://schemas.microsoft.com/office/powerpoint/2010/main" val="3169132369"/>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E9CB30-C028-5D55-33C5-C0DBBCA25D3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A966BAB-9D73-C0D4-2717-190888ABFDA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D8699BE-6E74-D6E6-4D7F-A3838FA17376}"/>
              </a:ext>
            </a:extLst>
          </p:cNvPr>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12DD94A3-61B3-54E5-2083-B88C845F4096}"/>
              </a:ext>
            </a:extLst>
          </p:cNvPr>
          <p:cNvSpPr>
            <a:spLocks noGrp="1"/>
          </p:cNvSpPr>
          <p:nvPr>
            <p:ph type="sldNum" sz="quarter" idx="5"/>
          </p:nvPr>
        </p:nvSpPr>
        <p:spPr/>
        <p:txBody>
          <a:bodyPr/>
          <a:lstStyle/>
          <a:p>
            <a:fld id="{9C2EF98E-B6FF-4B4C-B348-1EB5D4EBDBF3}" type="slidenum">
              <a:rPr lang="en-US" smtClean="0"/>
              <a:t>102</a:t>
            </a:fld>
            <a:endParaRPr lang="en-US"/>
          </a:p>
        </p:txBody>
      </p:sp>
    </p:spTree>
    <p:extLst>
      <p:ext uri="{BB962C8B-B14F-4D97-AF65-F5344CB8AC3E}">
        <p14:creationId xmlns:p14="http://schemas.microsoft.com/office/powerpoint/2010/main" val="871339318"/>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508C42-24EF-8ED1-93B9-79301A00D22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47475FE-9242-3D22-0D29-11E5C960646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E6EE976-9128-D950-D359-438F9602B23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9EA5B9F-936E-AC25-95A0-4C4960651A19}"/>
              </a:ext>
            </a:extLst>
          </p:cNvPr>
          <p:cNvSpPr>
            <a:spLocks noGrp="1"/>
          </p:cNvSpPr>
          <p:nvPr>
            <p:ph type="sldNum" sz="quarter" idx="5"/>
          </p:nvPr>
        </p:nvSpPr>
        <p:spPr/>
        <p:txBody>
          <a:bodyPr/>
          <a:lstStyle/>
          <a:p>
            <a:fld id="{9C2EF98E-B6FF-4B4C-B348-1EB5D4EBDBF3}" type="slidenum">
              <a:rPr lang="en-US" smtClean="0"/>
              <a:t>103</a:t>
            </a:fld>
            <a:endParaRPr lang="en-US"/>
          </a:p>
        </p:txBody>
      </p:sp>
    </p:spTree>
    <p:extLst>
      <p:ext uri="{BB962C8B-B14F-4D97-AF65-F5344CB8AC3E}">
        <p14:creationId xmlns:p14="http://schemas.microsoft.com/office/powerpoint/2010/main" val="4245707275"/>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BB6D7-7139-2691-A19B-592A9B73CAF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CAABB50-2E32-F211-3D43-D2434EB983A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76B4382-32EF-A852-8504-F2250311E75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DE13D66-EEF3-672D-7185-137910C9FFC4}"/>
              </a:ext>
            </a:extLst>
          </p:cNvPr>
          <p:cNvSpPr>
            <a:spLocks noGrp="1"/>
          </p:cNvSpPr>
          <p:nvPr>
            <p:ph type="sldNum" sz="quarter" idx="5"/>
          </p:nvPr>
        </p:nvSpPr>
        <p:spPr/>
        <p:txBody>
          <a:bodyPr/>
          <a:lstStyle/>
          <a:p>
            <a:fld id="{9C2EF98E-B6FF-4B4C-B348-1EB5D4EBDBF3}" type="slidenum">
              <a:rPr lang="en-US" smtClean="0"/>
              <a:t>104</a:t>
            </a:fld>
            <a:endParaRPr lang="en-US"/>
          </a:p>
        </p:txBody>
      </p:sp>
    </p:spTree>
    <p:extLst>
      <p:ext uri="{BB962C8B-B14F-4D97-AF65-F5344CB8AC3E}">
        <p14:creationId xmlns:p14="http://schemas.microsoft.com/office/powerpoint/2010/main" val="3821327340"/>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BAAE2A-3C71-9F9F-0C24-E49FB1D7EA7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49637D8-F5E9-2920-F273-50B94ED5347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3327FDC-4C13-8099-3875-EE342B71C00B}"/>
              </a:ext>
            </a:extLst>
          </p:cNvPr>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E0A21B15-396A-47F4-01A4-6C6C4F544D2E}"/>
              </a:ext>
            </a:extLst>
          </p:cNvPr>
          <p:cNvSpPr>
            <a:spLocks noGrp="1"/>
          </p:cNvSpPr>
          <p:nvPr>
            <p:ph type="sldNum" sz="quarter" idx="5"/>
          </p:nvPr>
        </p:nvSpPr>
        <p:spPr/>
        <p:txBody>
          <a:bodyPr/>
          <a:lstStyle/>
          <a:p>
            <a:fld id="{9C2EF98E-B6FF-4B4C-B348-1EB5D4EBDBF3}" type="slidenum">
              <a:rPr lang="en-US" smtClean="0"/>
              <a:t>105</a:t>
            </a:fld>
            <a:endParaRPr lang="en-US"/>
          </a:p>
        </p:txBody>
      </p:sp>
    </p:spTree>
    <p:extLst>
      <p:ext uri="{BB962C8B-B14F-4D97-AF65-F5344CB8AC3E}">
        <p14:creationId xmlns:p14="http://schemas.microsoft.com/office/powerpoint/2010/main" val="1027733222"/>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FD3918-CF18-59DB-7947-C7FA2101240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2688FBE-1CE7-E8ED-A352-FAB15D1002F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453B2EE-A8BF-C5AA-10CD-FD6FDFA5D66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89D1E9F-EA65-E9EC-4042-42125A421FA6}"/>
              </a:ext>
            </a:extLst>
          </p:cNvPr>
          <p:cNvSpPr>
            <a:spLocks noGrp="1"/>
          </p:cNvSpPr>
          <p:nvPr>
            <p:ph type="sldNum" sz="quarter" idx="5"/>
          </p:nvPr>
        </p:nvSpPr>
        <p:spPr/>
        <p:txBody>
          <a:bodyPr/>
          <a:lstStyle/>
          <a:p>
            <a:fld id="{9C2EF98E-B6FF-4B4C-B348-1EB5D4EBDBF3}" type="slidenum">
              <a:rPr lang="en-US" smtClean="0"/>
              <a:t>106</a:t>
            </a:fld>
            <a:endParaRPr lang="en-US"/>
          </a:p>
        </p:txBody>
      </p:sp>
    </p:spTree>
    <p:extLst>
      <p:ext uri="{BB962C8B-B14F-4D97-AF65-F5344CB8AC3E}">
        <p14:creationId xmlns:p14="http://schemas.microsoft.com/office/powerpoint/2010/main" val="95023786"/>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E97BA5-7584-13E6-BBD2-1CF1333C3BE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61CBB8D-297F-F520-1F8A-5CB72A6CA8D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0025465-48E4-B750-A52E-B3D1CD0E0DD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4A05C86-54B2-1E11-C28C-9096C2785F37}"/>
              </a:ext>
            </a:extLst>
          </p:cNvPr>
          <p:cNvSpPr>
            <a:spLocks noGrp="1"/>
          </p:cNvSpPr>
          <p:nvPr>
            <p:ph type="sldNum" sz="quarter" idx="5"/>
          </p:nvPr>
        </p:nvSpPr>
        <p:spPr/>
        <p:txBody>
          <a:bodyPr/>
          <a:lstStyle/>
          <a:p>
            <a:fld id="{9C2EF98E-B6FF-4B4C-B348-1EB5D4EBDBF3}" type="slidenum">
              <a:rPr lang="en-US" smtClean="0"/>
              <a:t>107</a:t>
            </a:fld>
            <a:endParaRPr lang="en-US"/>
          </a:p>
        </p:txBody>
      </p:sp>
    </p:spTree>
    <p:extLst>
      <p:ext uri="{BB962C8B-B14F-4D97-AF65-F5344CB8AC3E}">
        <p14:creationId xmlns:p14="http://schemas.microsoft.com/office/powerpoint/2010/main" val="2625993958"/>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EE5B84-2AB8-E578-642F-56604422778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4081EFA-2000-B0F8-4650-390367FA4D6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D0D1951-6120-31F3-5633-A7B9B644465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2C04494-5E81-FC74-5B52-F45DF9E7458D}"/>
              </a:ext>
            </a:extLst>
          </p:cNvPr>
          <p:cNvSpPr>
            <a:spLocks noGrp="1"/>
          </p:cNvSpPr>
          <p:nvPr>
            <p:ph type="sldNum" sz="quarter" idx="5"/>
          </p:nvPr>
        </p:nvSpPr>
        <p:spPr/>
        <p:txBody>
          <a:bodyPr/>
          <a:lstStyle/>
          <a:p>
            <a:fld id="{9C2EF98E-B6FF-4B4C-B348-1EB5D4EBDBF3}" type="slidenum">
              <a:rPr lang="en-US" smtClean="0"/>
              <a:t>108</a:t>
            </a:fld>
            <a:endParaRPr lang="en-US"/>
          </a:p>
        </p:txBody>
      </p:sp>
    </p:spTree>
    <p:extLst>
      <p:ext uri="{BB962C8B-B14F-4D97-AF65-F5344CB8AC3E}">
        <p14:creationId xmlns:p14="http://schemas.microsoft.com/office/powerpoint/2010/main" val="668423197"/>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B11548-7394-01B2-623B-9CB7EB8B2AF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06008BC-B0BF-DB89-1C11-6B9FA1328B8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1226AEF-24A5-FD73-3A7D-4D897840C4B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7B0189C-FE01-5BED-EDBC-6F732F3001D4}"/>
              </a:ext>
            </a:extLst>
          </p:cNvPr>
          <p:cNvSpPr>
            <a:spLocks noGrp="1"/>
          </p:cNvSpPr>
          <p:nvPr>
            <p:ph type="sldNum" sz="quarter" idx="5"/>
          </p:nvPr>
        </p:nvSpPr>
        <p:spPr/>
        <p:txBody>
          <a:bodyPr/>
          <a:lstStyle/>
          <a:p>
            <a:fld id="{9C2EF98E-B6FF-4B4C-B348-1EB5D4EBDBF3}" type="slidenum">
              <a:rPr lang="en-US" smtClean="0"/>
              <a:t>109</a:t>
            </a:fld>
            <a:endParaRPr lang="en-US"/>
          </a:p>
        </p:txBody>
      </p:sp>
    </p:spTree>
    <p:extLst>
      <p:ext uri="{BB962C8B-B14F-4D97-AF65-F5344CB8AC3E}">
        <p14:creationId xmlns:p14="http://schemas.microsoft.com/office/powerpoint/2010/main" val="1759707855"/>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D3956A-8D0F-F242-F347-6EE7E06C8A4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C8DEA04-B994-D88F-8FD3-C6788238B07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7D1CD51-8D21-2787-4A19-FA49A7D0315C}"/>
              </a:ext>
            </a:extLst>
          </p:cNvPr>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14C917D7-8DE6-4BC5-8C39-E843D4C76D91}"/>
              </a:ext>
            </a:extLst>
          </p:cNvPr>
          <p:cNvSpPr>
            <a:spLocks noGrp="1"/>
          </p:cNvSpPr>
          <p:nvPr>
            <p:ph type="sldNum" sz="quarter" idx="5"/>
          </p:nvPr>
        </p:nvSpPr>
        <p:spPr/>
        <p:txBody>
          <a:bodyPr/>
          <a:lstStyle/>
          <a:p>
            <a:fld id="{9C2EF98E-B6FF-4B4C-B348-1EB5D4EBDBF3}" type="slidenum">
              <a:rPr lang="en-US" smtClean="0"/>
              <a:t>110</a:t>
            </a:fld>
            <a:endParaRPr lang="en-US"/>
          </a:p>
        </p:txBody>
      </p:sp>
    </p:spTree>
    <p:extLst>
      <p:ext uri="{BB962C8B-B14F-4D97-AF65-F5344CB8AC3E}">
        <p14:creationId xmlns:p14="http://schemas.microsoft.com/office/powerpoint/2010/main" val="265107691"/>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A07F2C-3EBE-170A-D4BC-2CE0CE6BB0D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F13F228-4FEE-328A-4268-1E455C61F4F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21F5DC3-CA50-0659-B2ED-AA72F09349C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B6B51ED-79C9-DBCE-27B8-976547D62E94}"/>
              </a:ext>
            </a:extLst>
          </p:cNvPr>
          <p:cNvSpPr>
            <a:spLocks noGrp="1"/>
          </p:cNvSpPr>
          <p:nvPr>
            <p:ph type="sldNum" sz="quarter" idx="5"/>
          </p:nvPr>
        </p:nvSpPr>
        <p:spPr/>
        <p:txBody>
          <a:bodyPr/>
          <a:lstStyle/>
          <a:p>
            <a:fld id="{9C2EF98E-B6FF-4B4C-B348-1EB5D4EBDBF3}" type="slidenum">
              <a:rPr lang="en-US" smtClean="0"/>
              <a:t>111</a:t>
            </a:fld>
            <a:endParaRPr lang="en-US"/>
          </a:p>
        </p:txBody>
      </p:sp>
    </p:spTree>
    <p:extLst>
      <p:ext uri="{BB962C8B-B14F-4D97-AF65-F5344CB8AC3E}">
        <p14:creationId xmlns:p14="http://schemas.microsoft.com/office/powerpoint/2010/main" val="37050202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817996-CA03-34BA-E60C-E0955D91916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8D76B83-23EB-33A9-F4FF-DBA8761A839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68F2AC0-5C7B-B2E5-2101-D1B2B1A29374}"/>
              </a:ext>
            </a:extLst>
          </p:cNvPr>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C6F9F84A-B9BC-3A96-6EEB-976C5BFF583D}"/>
              </a:ext>
            </a:extLst>
          </p:cNvPr>
          <p:cNvSpPr>
            <a:spLocks noGrp="1"/>
          </p:cNvSpPr>
          <p:nvPr>
            <p:ph type="sldNum" sz="quarter" idx="5"/>
          </p:nvPr>
        </p:nvSpPr>
        <p:spPr/>
        <p:txBody>
          <a:bodyPr/>
          <a:lstStyle/>
          <a:p>
            <a:fld id="{9C2EF98E-B6FF-4B4C-B348-1EB5D4EBDBF3}" type="slidenum">
              <a:rPr lang="en-US" smtClean="0"/>
              <a:t>11</a:t>
            </a:fld>
            <a:endParaRPr lang="en-US"/>
          </a:p>
        </p:txBody>
      </p:sp>
    </p:spTree>
    <p:extLst>
      <p:ext uri="{BB962C8B-B14F-4D97-AF65-F5344CB8AC3E}">
        <p14:creationId xmlns:p14="http://schemas.microsoft.com/office/powerpoint/2010/main" val="675723611"/>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6F4DEB-C5F1-E119-4AA8-53755911D81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746A12D-F093-6FA6-C0A9-666284EFF85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6CB20F9-8F1F-2505-D7A3-40F0C5B4762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B5BA28B-6449-E9B5-2739-03712B9ABA8A}"/>
              </a:ext>
            </a:extLst>
          </p:cNvPr>
          <p:cNvSpPr>
            <a:spLocks noGrp="1"/>
          </p:cNvSpPr>
          <p:nvPr>
            <p:ph type="sldNum" sz="quarter" idx="5"/>
          </p:nvPr>
        </p:nvSpPr>
        <p:spPr/>
        <p:txBody>
          <a:bodyPr/>
          <a:lstStyle/>
          <a:p>
            <a:fld id="{9C2EF98E-B6FF-4B4C-B348-1EB5D4EBDBF3}" type="slidenum">
              <a:rPr lang="en-US" smtClean="0"/>
              <a:t>112</a:t>
            </a:fld>
            <a:endParaRPr lang="en-US"/>
          </a:p>
        </p:txBody>
      </p:sp>
    </p:spTree>
    <p:extLst>
      <p:ext uri="{BB962C8B-B14F-4D97-AF65-F5344CB8AC3E}">
        <p14:creationId xmlns:p14="http://schemas.microsoft.com/office/powerpoint/2010/main" val="2846716258"/>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C58506-A126-64A7-5018-A5C9DA0CCC8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0B060C2-0FCF-7641-423E-E1930BABBEF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52EE1E0-61B9-F43C-A4AC-AD68DEA09F3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B71FCE2-8E9A-445B-8E19-DDBBF4A24B7E}"/>
              </a:ext>
            </a:extLst>
          </p:cNvPr>
          <p:cNvSpPr>
            <a:spLocks noGrp="1"/>
          </p:cNvSpPr>
          <p:nvPr>
            <p:ph type="sldNum" sz="quarter" idx="5"/>
          </p:nvPr>
        </p:nvSpPr>
        <p:spPr/>
        <p:txBody>
          <a:bodyPr/>
          <a:lstStyle/>
          <a:p>
            <a:fld id="{9C2EF98E-B6FF-4B4C-B348-1EB5D4EBDBF3}" type="slidenum">
              <a:rPr lang="en-US" smtClean="0"/>
              <a:t>113</a:t>
            </a:fld>
            <a:endParaRPr lang="en-US"/>
          </a:p>
        </p:txBody>
      </p:sp>
    </p:spTree>
    <p:extLst>
      <p:ext uri="{BB962C8B-B14F-4D97-AF65-F5344CB8AC3E}">
        <p14:creationId xmlns:p14="http://schemas.microsoft.com/office/powerpoint/2010/main" val="629779843"/>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21B8C1-EAA7-8827-0220-FBD42CBFEBA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B47DFFA-BDBB-86A2-C0C1-0C3BD8A4502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C05341F-D14E-1200-8878-39E05C0FD1F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4B14806-6424-6690-A82A-452B8D298DA7}"/>
              </a:ext>
            </a:extLst>
          </p:cNvPr>
          <p:cNvSpPr>
            <a:spLocks noGrp="1"/>
          </p:cNvSpPr>
          <p:nvPr>
            <p:ph type="sldNum" sz="quarter" idx="5"/>
          </p:nvPr>
        </p:nvSpPr>
        <p:spPr/>
        <p:txBody>
          <a:bodyPr/>
          <a:lstStyle/>
          <a:p>
            <a:fld id="{9C2EF98E-B6FF-4B4C-B348-1EB5D4EBDBF3}" type="slidenum">
              <a:rPr lang="en-US" smtClean="0"/>
              <a:t>114</a:t>
            </a:fld>
            <a:endParaRPr lang="en-US"/>
          </a:p>
        </p:txBody>
      </p:sp>
    </p:spTree>
    <p:extLst>
      <p:ext uri="{BB962C8B-B14F-4D97-AF65-F5344CB8AC3E}">
        <p14:creationId xmlns:p14="http://schemas.microsoft.com/office/powerpoint/2010/main" val="271045472"/>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29BDEF-92FB-6FA1-D063-AE3142FE2A1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81F93BA-732B-DBF5-9B72-8FA8773994E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60D8333-FAC7-BEB0-3487-F8374B30B971}"/>
              </a:ext>
            </a:extLst>
          </p:cNvPr>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05EF2185-45C2-A41E-CB83-CA6547D6387E}"/>
              </a:ext>
            </a:extLst>
          </p:cNvPr>
          <p:cNvSpPr>
            <a:spLocks noGrp="1"/>
          </p:cNvSpPr>
          <p:nvPr>
            <p:ph type="sldNum" sz="quarter" idx="5"/>
          </p:nvPr>
        </p:nvSpPr>
        <p:spPr/>
        <p:txBody>
          <a:bodyPr/>
          <a:lstStyle/>
          <a:p>
            <a:fld id="{9C2EF98E-B6FF-4B4C-B348-1EB5D4EBDBF3}" type="slidenum">
              <a:rPr lang="en-US" smtClean="0"/>
              <a:t>115</a:t>
            </a:fld>
            <a:endParaRPr lang="en-US"/>
          </a:p>
        </p:txBody>
      </p:sp>
    </p:spTree>
    <p:extLst>
      <p:ext uri="{BB962C8B-B14F-4D97-AF65-F5344CB8AC3E}">
        <p14:creationId xmlns:p14="http://schemas.microsoft.com/office/powerpoint/2010/main" val="1451188968"/>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F62E87-4037-A49B-CD0D-EFB8107FCE2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D8D5E46-A677-37D0-7E08-2351EC733EB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216F3EC-DB63-FDE0-E944-B119009AC6A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4572B61-527D-C588-A74B-2D40CE81C2D8}"/>
              </a:ext>
            </a:extLst>
          </p:cNvPr>
          <p:cNvSpPr>
            <a:spLocks noGrp="1"/>
          </p:cNvSpPr>
          <p:nvPr>
            <p:ph type="sldNum" sz="quarter" idx="5"/>
          </p:nvPr>
        </p:nvSpPr>
        <p:spPr/>
        <p:txBody>
          <a:bodyPr/>
          <a:lstStyle/>
          <a:p>
            <a:fld id="{9C2EF98E-B6FF-4B4C-B348-1EB5D4EBDBF3}" type="slidenum">
              <a:rPr lang="en-US" smtClean="0"/>
              <a:t>116</a:t>
            </a:fld>
            <a:endParaRPr lang="en-US"/>
          </a:p>
        </p:txBody>
      </p:sp>
    </p:spTree>
    <p:extLst>
      <p:ext uri="{BB962C8B-B14F-4D97-AF65-F5344CB8AC3E}">
        <p14:creationId xmlns:p14="http://schemas.microsoft.com/office/powerpoint/2010/main" val="2820847935"/>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A202F7-5014-95FC-50D1-935CE71FA8F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641D987-82E8-10B5-9778-03A0A76B533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5E3C677-1B55-8A55-4F5F-F7EA1DD3069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82807C1-776D-97B7-E326-C9A209D65B56}"/>
              </a:ext>
            </a:extLst>
          </p:cNvPr>
          <p:cNvSpPr>
            <a:spLocks noGrp="1"/>
          </p:cNvSpPr>
          <p:nvPr>
            <p:ph type="sldNum" sz="quarter" idx="5"/>
          </p:nvPr>
        </p:nvSpPr>
        <p:spPr/>
        <p:txBody>
          <a:bodyPr/>
          <a:lstStyle/>
          <a:p>
            <a:fld id="{9C2EF98E-B6FF-4B4C-B348-1EB5D4EBDBF3}" type="slidenum">
              <a:rPr lang="en-US" smtClean="0"/>
              <a:t>117</a:t>
            </a:fld>
            <a:endParaRPr lang="en-US"/>
          </a:p>
        </p:txBody>
      </p:sp>
    </p:spTree>
    <p:extLst>
      <p:ext uri="{BB962C8B-B14F-4D97-AF65-F5344CB8AC3E}">
        <p14:creationId xmlns:p14="http://schemas.microsoft.com/office/powerpoint/2010/main" val="2041110931"/>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338848-C4A4-ED03-07FD-6E036CB78F4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A4B4ABE-9F49-9663-9129-DF7124A59C4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FD89B19-FF1C-E645-50B2-9FC478CCE37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A16C9FA-E0DE-4FBF-6834-EAAB497AC820}"/>
              </a:ext>
            </a:extLst>
          </p:cNvPr>
          <p:cNvSpPr>
            <a:spLocks noGrp="1"/>
          </p:cNvSpPr>
          <p:nvPr>
            <p:ph type="sldNum" sz="quarter" idx="5"/>
          </p:nvPr>
        </p:nvSpPr>
        <p:spPr/>
        <p:txBody>
          <a:bodyPr/>
          <a:lstStyle/>
          <a:p>
            <a:fld id="{9C2EF98E-B6FF-4B4C-B348-1EB5D4EBDBF3}" type="slidenum">
              <a:rPr lang="en-US" smtClean="0"/>
              <a:t>118</a:t>
            </a:fld>
            <a:endParaRPr lang="en-US"/>
          </a:p>
        </p:txBody>
      </p:sp>
    </p:spTree>
    <p:extLst>
      <p:ext uri="{BB962C8B-B14F-4D97-AF65-F5344CB8AC3E}">
        <p14:creationId xmlns:p14="http://schemas.microsoft.com/office/powerpoint/2010/main" val="2483159088"/>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7EC9DD-0388-017E-3499-9D20C908EA5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7B1B833-2AF9-8A58-E19D-B80ED439665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2FC0CDA-A3FD-7725-F568-F86664FA54D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AC87915-0FF5-78F2-3C37-F79F3B2DFEBD}"/>
              </a:ext>
            </a:extLst>
          </p:cNvPr>
          <p:cNvSpPr>
            <a:spLocks noGrp="1"/>
          </p:cNvSpPr>
          <p:nvPr>
            <p:ph type="sldNum" sz="quarter" idx="5"/>
          </p:nvPr>
        </p:nvSpPr>
        <p:spPr/>
        <p:txBody>
          <a:bodyPr/>
          <a:lstStyle/>
          <a:p>
            <a:fld id="{9C2EF98E-B6FF-4B4C-B348-1EB5D4EBDBF3}" type="slidenum">
              <a:rPr lang="en-US" smtClean="0"/>
              <a:t>119</a:t>
            </a:fld>
            <a:endParaRPr lang="en-US"/>
          </a:p>
        </p:txBody>
      </p:sp>
    </p:spTree>
    <p:extLst>
      <p:ext uri="{BB962C8B-B14F-4D97-AF65-F5344CB8AC3E}">
        <p14:creationId xmlns:p14="http://schemas.microsoft.com/office/powerpoint/2010/main" val="1249146391"/>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F01CA8-CAA3-A7AF-3C4D-7BE6B76AF4F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4FE3439-0349-FEC8-A044-A8EFAF90147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684C15D-31A8-DEA8-063F-B38160E933C1}"/>
              </a:ext>
            </a:extLst>
          </p:cNvPr>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76A9EE5E-8A02-8479-129E-6A52D0E303A9}"/>
              </a:ext>
            </a:extLst>
          </p:cNvPr>
          <p:cNvSpPr>
            <a:spLocks noGrp="1"/>
          </p:cNvSpPr>
          <p:nvPr>
            <p:ph type="sldNum" sz="quarter" idx="5"/>
          </p:nvPr>
        </p:nvSpPr>
        <p:spPr/>
        <p:txBody>
          <a:bodyPr/>
          <a:lstStyle/>
          <a:p>
            <a:fld id="{9C2EF98E-B6FF-4B4C-B348-1EB5D4EBDBF3}" type="slidenum">
              <a:rPr lang="en-US" smtClean="0"/>
              <a:t>120</a:t>
            </a:fld>
            <a:endParaRPr lang="en-US"/>
          </a:p>
        </p:txBody>
      </p:sp>
    </p:spTree>
    <p:extLst>
      <p:ext uri="{BB962C8B-B14F-4D97-AF65-F5344CB8AC3E}">
        <p14:creationId xmlns:p14="http://schemas.microsoft.com/office/powerpoint/2010/main" val="2956819614"/>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5A1AB5-2BC1-68BE-A945-51AE33252ED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081BA9E-556D-A37D-1E60-EF3A9480935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326FCB8-F6AE-F8A5-9590-ABE38F2EF07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B0509A6-2CF0-CD4C-7368-4D5AC17ED455}"/>
              </a:ext>
            </a:extLst>
          </p:cNvPr>
          <p:cNvSpPr>
            <a:spLocks noGrp="1"/>
          </p:cNvSpPr>
          <p:nvPr>
            <p:ph type="sldNum" sz="quarter" idx="5"/>
          </p:nvPr>
        </p:nvSpPr>
        <p:spPr/>
        <p:txBody>
          <a:bodyPr/>
          <a:lstStyle/>
          <a:p>
            <a:fld id="{9C2EF98E-B6FF-4B4C-B348-1EB5D4EBDBF3}" type="slidenum">
              <a:rPr lang="en-US" smtClean="0"/>
              <a:t>121</a:t>
            </a:fld>
            <a:endParaRPr lang="en-US"/>
          </a:p>
        </p:txBody>
      </p:sp>
    </p:spTree>
    <p:extLst>
      <p:ext uri="{BB962C8B-B14F-4D97-AF65-F5344CB8AC3E}">
        <p14:creationId xmlns:p14="http://schemas.microsoft.com/office/powerpoint/2010/main" val="9399557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260676-8EBD-8A52-EA10-A83E5C46705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1E716E3-BF43-91A3-35DC-D9C269CAB24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D3B240B-AC9C-8F36-6069-F772076F8EC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6855F62-EBDF-A471-2D15-372C1EB7A1B1}"/>
              </a:ext>
            </a:extLst>
          </p:cNvPr>
          <p:cNvSpPr>
            <a:spLocks noGrp="1"/>
          </p:cNvSpPr>
          <p:nvPr>
            <p:ph type="sldNum" sz="quarter" idx="5"/>
          </p:nvPr>
        </p:nvSpPr>
        <p:spPr/>
        <p:txBody>
          <a:bodyPr/>
          <a:lstStyle/>
          <a:p>
            <a:fld id="{9C2EF98E-B6FF-4B4C-B348-1EB5D4EBDBF3}" type="slidenum">
              <a:rPr lang="en-US" smtClean="0"/>
              <a:t>12</a:t>
            </a:fld>
            <a:endParaRPr lang="en-US"/>
          </a:p>
        </p:txBody>
      </p:sp>
    </p:spTree>
    <p:extLst>
      <p:ext uri="{BB962C8B-B14F-4D97-AF65-F5344CB8AC3E}">
        <p14:creationId xmlns:p14="http://schemas.microsoft.com/office/powerpoint/2010/main" val="3923264482"/>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43F0B9-2D08-0CB9-4CDB-E56E71E64B3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30AE313-8A39-6F80-B365-CB6E2218BF1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C5462E1-FF76-60C1-C8AB-3A5A925F92B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1F1F1A1-40E4-4BA6-ABFB-52BBC805C2E3}"/>
              </a:ext>
            </a:extLst>
          </p:cNvPr>
          <p:cNvSpPr>
            <a:spLocks noGrp="1"/>
          </p:cNvSpPr>
          <p:nvPr>
            <p:ph type="sldNum" sz="quarter" idx="5"/>
          </p:nvPr>
        </p:nvSpPr>
        <p:spPr/>
        <p:txBody>
          <a:bodyPr/>
          <a:lstStyle/>
          <a:p>
            <a:fld id="{9C2EF98E-B6FF-4B4C-B348-1EB5D4EBDBF3}" type="slidenum">
              <a:rPr lang="en-US" smtClean="0"/>
              <a:t>122</a:t>
            </a:fld>
            <a:endParaRPr lang="en-US"/>
          </a:p>
        </p:txBody>
      </p:sp>
    </p:spTree>
    <p:extLst>
      <p:ext uri="{BB962C8B-B14F-4D97-AF65-F5344CB8AC3E}">
        <p14:creationId xmlns:p14="http://schemas.microsoft.com/office/powerpoint/2010/main" val="1167088475"/>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8332BF-2FE6-98BB-5485-852D321448B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8955872-B883-85FA-1E83-07CF5F5C940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4D03C70-8D4A-0B27-25B1-CD830BFA97A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B989C01-726A-69E5-6F34-ABEAAD68C4D2}"/>
              </a:ext>
            </a:extLst>
          </p:cNvPr>
          <p:cNvSpPr>
            <a:spLocks noGrp="1"/>
          </p:cNvSpPr>
          <p:nvPr>
            <p:ph type="sldNum" sz="quarter" idx="5"/>
          </p:nvPr>
        </p:nvSpPr>
        <p:spPr/>
        <p:txBody>
          <a:bodyPr/>
          <a:lstStyle/>
          <a:p>
            <a:fld id="{9C2EF98E-B6FF-4B4C-B348-1EB5D4EBDBF3}" type="slidenum">
              <a:rPr lang="en-US" smtClean="0"/>
              <a:t>123</a:t>
            </a:fld>
            <a:endParaRPr lang="en-US"/>
          </a:p>
        </p:txBody>
      </p:sp>
    </p:spTree>
    <p:extLst>
      <p:ext uri="{BB962C8B-B14F-4D97-AF65-F5344CB8AC3E}">
        <p14:creationId xmlns:p14="http://schemas.microsoft.com/office/powerpoint/2010/main" val="2917600155"/>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922D9C-4377-4C20-7836-C4ED03514C3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B6F8D31-E8D4-142F-C2FA-90E90F1A01F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FD6E806-D91C-4963-065E-77342D01AFBA}"/>
              </a:ext>
            </a:extLst>
          </p:cNvPr>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B947631A-30CC-DB4D-291F-A4890D8254AE}"/>
              </a:ext>
            </a:extLst>
          </p:cNvPr>
          <p:cNvSpPr>
            <a:spLocks noGrp="1"/>
          </p:cNvSpPr>
          <p:nvPr>
            <p:ph type="sldNum" sz="quarter" idx="5"/>
          </p:nvPr>
        </p:nvSpPr>
        <p:spPr/>
        <p:txBody>
          <a:bodyPr/>
          <a:lstStyle/>
          <a:p>
            <a:fld id="{652F1279-6CE4-4169-83D3-4483097B6907}" type="slidenum">
              <a:rPr lang="en-US" smtClean="0"/>
              <a:t>125</a:t>
            </a:fld>
            <a:endParaRPr lang="en-US"/>
          </a:p>
        </p:txBody>
      </p:sp>
    </p:spTree>
    <p:extLst>
      <p:ext uri="{BB962C8B-B14F-4D97-AF65-F5344CB8AC3E}">
        <p14:creationId xmlns:p14="http://schemas.microsoft.com/office/powerpoint/2010/main" val="3730898492"/>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5A23FA-9A10-8537-9370-1035111D706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5A3579C-A53F-18CE-F57E-44B1A1FB5F6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8B5E719-C373-3162-5EF9-5759F645A4A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4BB25FF-A2E5-B16A-9A20-7E6E015D8409}"/>
              </a:ext>
            </a:extLst>
          </p:cNvPr>
          <p:cNvSpPr>
            <a:spLocks noGrp="1"/>
          </p:cNvSpPr>
          <p:nvPr>
            <p:ph type="sldNum" sz="quarter" idx="5"/>
          </p:nvPr>
        </p:nvSpPr>
        <p:spPr/>
        <p:txBody>
          <a:bodyPr/>
          <a:lstStyle/>
          <a:p>
            <a:fld id="{9C2EF98E-B6FF-4B4C-B348-1EB5D4EBDBF3}" type="slidenum">
              <a:rPr lang="en-US" smtClean="0"/>
              <a:t>126</a:t>
            </a:fld>
            <a:endParaRPr lang="en-US"/>
          </a:p>
        </p:txBody>
      </p:sp>
    </p:spTree>
    <p:extLst>
      <p:ext uri="{BB962C8B-B14F-4D97-AF65-F5344CB8AC3E}">
        <p14:creationId xmlns:p14="http://schemas.microsoft.com/office/powerpoint/2010/main" val="1307536624"/>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F08844-8A87-FB3E-EAFC-55C9C3DA25B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744C2C3-61EE-599B-11C0-011190D6ABD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5603E0C-B6EF-04D7-5E83-B8FB79AE1C4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D714971-EC2D-930B-9A56-8EC40007F922}"/>
              </a:ext>
            </a:extLst>
          </p:cNvPr>
          <p:cNvSpPr>
            <a:spLocks noGrp="1"/>
          </p:cNvSpPr>
          <p:nvPr>
            <p:ph type="sldNum" sz="quarter" idx="5"/>
          </p:nvPr>
        </p:nvSpPr>
        <p:spPr/>
        <p:txBody>
          <a:bodyPr/>
          <a:lstStyle/>
          <a:p>
            <a:fld id="{9C2EF98E-B6FF-4B4C-B348-1EB5D4EBDBF3}" type="slidenum">
              <a:rPr lang="en-US" smtClean="0"/>
              <a:t>127</a:t>
            </a:fld>
            <a:endParaRPr lang="en-US"/>
          </a:p>
        </p:txBody>
      </p:sp>
    </p:spTree>
    <p:extLst>
      <p:ext uri="{BB962C8B-B14F-4D97-AF65-F5344CB8AC3E}">
        <p14:creationId xmlns:p14="http://schemas.microsoft.com/office/powerpoint/2010/main" val="1973547196"/>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D8F5C3-1237-2AF4-AD51-D6B5C3453D3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C5C7B35-371E-D6DE-A409-9FEB0458916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4A934C5-EFFB-329E-9D08-54C51BE7BCB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EE706FE-4302-3B09-6127-A4F29CE30514}"/>
              </a:ext>
            </a:extLst>
          </p:cNvPr>
          <p:cNvSpPr>
            <a:spLocks noGrp="1"/>
          </p:cNvSpPr>
          <p:nvPr>
            <p:ph type="sldNum" sz="quarter" idx="5"/>
          </p:nvPr>
        </p:nvSpPr>
        <p:spPr/>
        <p:txBody>
          <a:bodyPr/>
          <a:lstStyle/>
          <a:p>
            <a:fld id="{9C2EF98E-B6FF-4B4C-B348-1EB5D4EBDBF3}" type="slidenum">
              <a:rPr lang="en-US" smtClean="0"/>
              <a:t>128</a:t>
            </a:fld>
            <a:endParaRPr lang="en-US"/>
          </a:p>
        </p:txBody>
      </p:sp>
    </p:spTree>
    <p:extLst>
      <p:ext uri="{BB962C8B-B14F-4D97-AF65-F5344CB8AC3E}">
        <p14:creationId xmlns:p14="http://schemas.microsoft.com/office/powerpoint/2010/main" val="757708028"/>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8C98CE-80EE-D93D-0326-8593AD0E918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6E57D7F-506D-FAFF-5A16-413D4FD1089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8C0FC9F-52A9-37C6-2E2C-A61300E74BF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DC08319-D155-80C8-233A-7F7405FF30A2}"/>
              </a:ext>
            </a:extLst>
          </p:cNvPr>
          <p:cNvSpPr>
            <a:spLocks noGrp="1"/>
          </p:cNvSpPr>
          <p:nvPr>
            <p:ph type="sldNum" sz="quarter" idx="5"/>
          </p:nvPr>
        </p:nvSpPr>
        <p:spPr/>
        <p:txBody>
          <a:bodyPr/>
          <a:lstStyle/>
          <a:p>
            <a:fld id="{9C2EF98E-B6FF-4B4C-B348-1EB5D4EBDBF3}" type="slidenum">
              <a:rPr lang="en-US" smtClean="0"/>
              <a:t>129</a:t>
            </a:fld>
            <a:endParaRPr lang="en-US"/>
          </a:p>
        </p:txBody>
      </p:sp>
    </p:spTree>
    <p:extLst>
      <p:ext uri="{BB962C8B-B14F-4D97-AF65-F5344CB8AC3E}">
        <p14:creationId xmlns:p14="http://schemas.microsoft.com/office/powerpoint/2010/main" val="2305057139"/>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6F2449-F3BD-4A37-9B5F-3F3094C665F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246CE04-5AC6-742B-8C34-E75BA2C54E8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BF4B160-4C27-ADA1-A6BC-0D834D469224}"/>
              </a:ext>
            </a:extLst>
          </p:cNvPr>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BD0F63A1-18CD-6CCF-7E15-C7388A576022}"/>
              </a:ext>
            </a:extLst>
          </p:cNvPr>
          <p:cNvSpPr>
            <a:spLocks noGrp="1"/>
          </p:cNvSpPr>
          <p:nvPr>
            <p:ph type="sldNum" sz="quarter" idx="5"/>
          </p:nvPr>
        </p:nvSpPr>
        <p:spPr/>
        <p:txBody>
          <a:bodyPr/>
          <a:lstStyle/>
          <a:p>
            <a:fld id="{9C2EF98E-B6FF-4B4C-B348-1EB5D4EBDBF3}" type="slidenum">
              <a:rPr lang="en-US" smtClean="0"/>
              <a:t>130</a:t>
            </a:fld>
            <a:endParaRPr lang="en-US"/>
          </a:p>
        </p:txBody>
      </p:sp>
    </p:spTree>
    <p:extLst>
      <p:ext uri="{BB962C8B-B14F-4D97-AF65-F5344CB8AC3E}">
        <p14:creationId xmlns:p14="http://schemas.microsoft.com/office/powerpoint/2010/main" val="1211808806"/>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000600-F3B4-3759-80EF-84C3400EB8D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7FB4948-5301-753B-814C-608A706080A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9710556-0C97-A2E5-6EFC-5C0B6735851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B8E8EB6-A84D-0A31-8399-134A2DE5B3F8}"/>
              </a:ext>
            </a:extLst>
          </p:cNvPr>
          <p:cNvSpPr>
            <a:spLocks noGrp="1"/>
          </p:cNvSpPr>
          <p:nvPr>
            <p:ph type="sldNum" sz="quarter" idx="5"/>
          </p:nvPr>
        </p:nvSpPr>
        <p:spPr/>
        <p:txBody>
          <a:bodyPr/>
          <a:lstStyle/>
          <a:p>
            <a:fld id="{9C2EF98E-B6FF-4B4C-B348-1EB5D4EBDBF3}" type="slidenum">
              <a:rPr lang="en-US" smtClean="0"/>
              <a:t>131</a:t>
            </a:fld>
            <a:endParaRPr lang="en-US"/>
          </a:p>
        </p:txBody>
      </p:sp>
    </p:spTree>
    <p:extLst>
      <p:ext uri="{BB962C8B-B14F-4D97-AF65-F5344CB8AC3E}">
        <p14:creationId xmlns:p14="http://schemas.microsoft.com/office/powerpoint/2010/main" val="2440450740"/>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876AE6-D7FC-1DAF-71E2-B0C05094D3C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FE1FD51-92C3-5B73-6076-14C125CBA97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7CF7CF6-8589-42E2-6D09-6E611492A3A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755C17A-FBFF-6BC5-44CA-EF52CE2A4C53}"/>
              </a:ext>
            </a:extLst>
          </p:cNvPr>
          <p:cNvSpPr>
            <a:spLocks noGrp="1"/>
          </p:cNvSpPr>
          <p:nvPr>
            <p:ph type="sldNum" sz="quarter" idx="5"/>
          </p:nvPr>
        </p:nvSpPr>
        <p:spPr/>
        <p:txBody>
          <a:bodyPr/>
          <a:lstStyle/>
          <a:p>
            <a:fld id="{9C2EF98E-B6FF-4B4C-B348-1EB5D4EBDBF3}" type="slidenum">
              <a:rPr lang="en-US" smtClean="0"/>
              <a:t>132</a:t>
            </a:fld>
            <a:endParaRPr lang="en-US"/>
          </a:p>
        </p:txBody>
      </p:sp>
    </p:spTree>
    <p:extLst>
      <p:ext uri="{BB962C8B-B14F-4D97-AF65-F5344CB8AC3E}">
        <p14:creationId xmlns:p14="http://schemas.microsoft.com/office/powerpoint/2010/main" val="2263627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6688C6-5BA1-B3D7-8969-6A9A47282AC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E400738-418A-FAA1-F454-07AD7782E64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AB42670-CAB7-8AE5-756B-063B0BE51AE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2A6CCA6-8D74-31A8-F18E-10F46B4E1382}"/>
              </a:ext>
            </a:extLst>
          </p:cNvPr>
          <p:cNvSpPr>
            <a:spLocks noGrp="1"/>
          </p:cNvSpPr>
          <p:nvPr>
            <p:ph type="sldNum" sz="quarter" idx="5"/>
          </p:nvPr>
        </p:nvSpPr>
        <p:spPr/>
        <p:txBody>
          <a:bodyPr/>
          <a:lstStyle/>
          <a:p>
            <a:fld id="{9C2EF98E-B6FF-4B4C-B348-1EB5D4EBDBF3}" type="slidenum">
              <a:rPr lang="en-US" smtClean="0"/>
              <a:t>13</a:t>
            </a:fld>
            <a:endParaRPr lang="en-US"/>
          </a:p>
        </p:txBody>
      </p:sp>
    </p:spTree>
    <p:extLst>
      <p:ext uri="{BB962C8B-B14F-4D97-AF65-F5344CB8AC3E}">
        <p14:creationId xmlns:p14="http://schemas.microsoft.com/office/powerpoint/2010/main" val="135407021"/>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3744F7-67FD-64C8-A38B-5A14C5A7EAD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E5E416A-356A-D2DD-D150-D23DE569880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7FE8888-BDAB-6513-F680-BCFE4F5BA5E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45568A6-A37F-22AE-CCE3-77FFFB022F4B}"/>
              </a:ext>
            </a:extLst>
          </p:cNvPr>
          <p:cNvSpPr>
            <a:spLocks noGrp="1"/>
          </p:cNvSpPr>
          <p:nvPr>
            <p:ph type="sldNum" sz="quarter" idx="5"/>
          </p:nvPr>
        </p:nvSpPr>
        <p:spPr/>
        <p:txBody>
          <a:bodyPr/>
          <a:lstStyle/>
          <a:p>
            <a:fld id="{9C2EF98E-B6FF-4B4C-B348-1EB5D4EBDBF3}" type="slidenum">
              <a:rPr lang="en-US" smtClean="0"/>
              <a:t>133</a:t>
            </a:fld>
            <a:endParaRPr lang="en-US"/>
          </a:p>
        </p:txBody>
      </p:sp>
    </p:spTree>
    <p:extLst>
      <p:ext uri="{BB962C8B-B14F-4D97-AF65-F5344CB8AC3E}">
        <p14:creationId xmlns:p14="http://schemas.microsoft.com/office/powerpoint/2010/main" val="666037284"/>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053EA5-FDF0-ED90-8D8F-01E1BDBE387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DF6C16E-1F8F-DE36-A739-840B8C9B896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2F4D26F-EC1B-DB9B-B0AE-4883936BF45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DB9A615-078B-BBDC-2864-C338DCA301C0}"/>
              </a:ext>
            </a:extLst>
          </p:cNvPr>
          <p:cNvSpPr>
            <a:spLocks noGrp="1"/>
          </p:cNvSpPr>
          <p:nvPr>
            <p:ph type="sldNum" sz="quarter" idx="5"/>
          </p:nvPr>
        </p:nvSpPr>
        <p:spPr/>
        <p:txBody>
          <a:bodyPr/>
          <a:lstStyle/>
          <a:p>
            <a:fld id="{9C2EF98E-B6FF-4B4C-B348-1EB5D4EBDBF3}" type="slidenum">
              <a:rPr lang="en-US" smtClean="0"/>
              <a:t>134</a:t>
            </a:fld>
            <a:endParaRPr lang="en-US"/>
          </a:p>
        </p:txBody>
      </p:sp>
    </p:spTree>
    <p:extLst>
      <p:ext uri="{BB962C8B-B14F-4D97-AF65-F5344CB8AC3E}">
        <p14:creationId xmlns:p14="http://schemas.microsoft.com/office/powerpoint/2010/main" val="478443108"/>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4197CA-2376-3F14-9323-2A55EC9B741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55239A1-ED9E-43B1-D793-2BA11E5C6F4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2594995-060A-FC68-A0A2-17C665BD4382}"/>
              </a:ext>
            </a:extLst>
          </p:cNvPr>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a:p>
            <a:endParaRPr lang="en-US" dirty="0"/>
          </a:p>
        </p:txBody>
      </p:sp>
      <p:sp>
        <p:nvSpPr>
          <p:cNvPr id="4" name="Slide Number Placeholder 3">
            <a:extLst>
              <a:ext uri="{FF2B5EF4-FFF2-40B4-BE49-F238E27FC236}">
                <a16:creationId xmlns:a16="http://schemas.microsoft.com/office/drawing/2014/main" id="{646DB073-8769-E719-F5EB-A999BA09929A}"/>
              </a:ext>
            </a:extLst>
          </p:cNvPr>
          <p:cNvSpPr>
            <a:spLocks noGrp="1"/>
          </p:cNvSpPr>
          <p:nvPr>
            <p:ph type="sldNum" sz="quarter" idx="5"/>
          </p:nvPr>
        </p:nvSpPr>
        <p:spPr/>
        <p:txBody>
          <a:bodyPr/>
          <a:lstStyle/>
          <a:p>
            <a:fld id="{9C2EF98E-B6FF-4B4C-B348-1EB5D4EBDBF3}" type="slidenum">
              <a:rPr lang="en-US" smtClean="0"/>
              <a:t>135</a:t>
            </a:fld>
            <a:endParaRPr lang="en-US"/>
          </a:p>
        </p:txBody>
      </p:sp>
    </p:spTree>
    <p:extLst>
      <p:ext uri="{BB962C8B-B14F-4D97-AF65-F5344CB8AC3E}">
        <p14:creationId xmlns:p14="http://schemas.microsoft.com/office/powerpoint/2010/main" val="3896309361"/>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32C5E8-A62D-D183-B831-73E29241B9B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8545D76-901D-E04F-D90A-033C90DAD3A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AACBF75-38B0-4B19-651E-C1DD3A66C96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CB01167-497C-CC2A-349F-01349638B163}"/>
              </a:ext>
            </a:extLst>
          </p:cNvPr>
          <p:cNvSpPr>
            <a:spLocks noGrp="1"/>
          </p:cNvSpPr>
          <p:nvPr>
            <p:ph type="sldNum" sz="quarter" idx="5"/>
          </p:nvPr>
        </p:nvSpPr>
        <p:spPr/>
        <p:txBody>
          <a:bodyPr/>
          <a:lstStyle/>
          <a:p>
            <a:fld id="{9C2EF98E-B6FF-4B4C-B348-1EB5D4EBDBF3}" type="slidenum">
              <a:rPr lang="en-US" smtClean="0"/>
              <a:t>136</a:t>
            </a:fld>
            <a:endParaRPr lang="en-US"/>
          </a:p>
        </p:txBody>
      </p:sp>
    </p:spTree>
    <p:extLst>
      <p:ext uri="{BB962C8B-B14F-4D97-AF65-F5344CB8AC3E}">
        <p14:creationId xmlns:p14="http://schemas.microsoft.com/office/powerpoint/2010/main" val="3257218571"/>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15C86A-E7B5-9998-73DC-BA937825A7F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AF6AC53-92D1-0163-137A-00982502D42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1ECD18A-A44F-7BAA-F73C-987096546D6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08AD91C-9123-17E8-5360-9BC31A8A3551}"/>
              </a:ext>
            </a:extLst>
          </p:cNvPr>
          <p:cNvSpPr>
            <a:spLocks noGrp="1"/>
          </p:cNvSpPr>
          <p:nvPr>
            <p:ph type="sldNum" sz="quarter" idx="5"/>
          </p:nvPr>
        </p:nvSpPr>
        <p:spPr/>
        <p:txBody>
          <a:bodyPr/>
          <a:lstStyle/>
          <a:p>
            <a:fld id="{9C2EF98E-B6FF-4B4C-B348-1EB5D4EBDBF3}" type="slidenum">
              <a:rPr lang="en-US" smtClean="0"/>
              <a:t>137</a:t>
            </a:fld>
            <a:endParaRPr lang="en-US"/>
          </a:p>
        </p:txBody>
      </p:sp>
    </p:spTree>
    <p:extLst>
      <p:ext uri="{BB962C8B-B14F-4D97-AF65-F5344CB8AC3E}">
        <p14:creationId xmlns:p14="http://schemas.microsoft.com/office/powerpoint/2010/main" val="1188282194"/>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909FA2-DC9D-67DF-E729-D41409A96B4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6D9C6A3-0EEC-0A79-EABB-2E299E9AEE1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C9E6618-6D2F-62E5-D96A-82D3D8D9B62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E686CDC-7DB2-FA27-297E-5B3E939D6750}"/>
              </a:ext>
            </a:extLst>
          </p:cNvPr>
          <p:cNvSpPr>
            <a:spLocks noGrp="1"/>
          </p:cNvSpPr>
          <p:nvPr>
            <p:ph type="sldNum" sz="quarter" idx="5"/>
          </p:nvPr>
        </p:nvSpPr>
        <p:spPr/>
        <p:txBody>
          <a:bodyPr/>
          <a:lstStyle/>
          <a:p>
            <a:fld id="{9C2EF98E-B6FF-4B4C-B348-1EB5D4EBDBF3}" type="slidenum">
              <a:rPr lang="en-US" smtClean="0"/>
              <a:t>138</a:t>
            </a:fld>
            <a:endParaRPr lang="en-US"/>
          </a:p>
        </p:txBody>
      </p:sp>
    </p:spTree>
    <p:extLst>
      <p:ext uri="{BB962C8B-B14F-4D97-AF65-F5344CB8AC3E}">
        <p14:creationId xmlns:p14="http://schemas.microsoft.com/office/powerpoint/2010/main" val="2649026581"/>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A6A014-1A94-8FCE-41EC-178DAED161D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1102FB2-6A9F-DF36-BA90-D9F723844BB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5776259-FF4C-9E60-2AE3-921E27D3575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2A932C4-FA42-06B2-72A1-5E66DA3503C6}"/>
              </a:ext>
            </a:extLst>
          </p:cNvPr>
          <p:cNvSpPr>
            <a:spLocks noGrp="1"/>
          </p:cNvSpPr>
          <p:nvPr>
            <p:ph type="sldNum" sz="quarter" idx="5"/>
          </p:nvPr>
        </p:nvSpPr>
        <p:spPr/>
        <p:txBody>
          <a:bodyPr/>
          <a:lstStyle/>
          <a:p>
            <a:fld id="{9C2EF98E-B6FF-4B4C-B348-1EB5D4EBDBF3}" type="slidenum">
              <a:rPr lang="en-US" smtClean="0"/>
              <a:t>139</a:t>
            </a:fld>
            <a:endParaRPr lang="en-US"/>
          </a:p>
        </p:txBody>
      </p:sp>
    </p:spTree>
    <p:extLst>
      <p:ext uri="{BB962C8B-B14F-4D97-AF65-F5344CB8AC3E}">
        <p14:creationId xmlns:p14="http://schemas.microsoft.com/office/powerpoint/2010/main" val="3471775499"/>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113730-E103-06EA-9FAA-0841C6760CF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7AD73F6-2980-F170-8D9B-92A010FA82A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D6E3017-7441-64F4-84B8-B01F8015C54A}"/>
              </a:ext>
            </a:extLst>
          </p:cNvPr>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594F2909-FC8F-3E0D-5D0F-358234E6B1F7}"/>
              </a:ext>
            </a:extLst>
          </p:cNvPr>
          <p:cNvSpPr>
            <a:spLocks noGrp="1"/>
          </p:cNvSpPr>
          <p:nvPr>
            <p:ph type="sldNum" sz="quarter" idx="5"/>
          </p:nvPr>
        </p:nvSpPr>
        <p:spPr/>
        <p:txBody>
          <a:bodyPr/>
          <a:lstStyle/>
          <a:p>
            <a:fld id="{9C2EF98E-B6FF-4B4C-B348-1EB5D4EBDBF3}" type="slidenum">
              <a:rPr lang="en-US" smtClean="0"/>
              <a:t>140</a:t>
            </a:fld>
            <a:endParaRPr lang="en-US"/>
          </a:p>
        </p:txBody>
      </p:sp>
    </p:spTree>
    <p:extLst>
      <p:ext uri="{BB962C8B-B14F-4D97-AF65-F5344CB8AC3E}">
        <p14:creationId xmlns:p14="http://schemas.microsoft.com/office/powerpoint/2010/main" val="658740389"/>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DA2B32-A0BE-DEB0-E7A3-41609EF98D4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6DC37AE-2810-72A8-6148-B91C93A4ED9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A18A981-C6AC-375F-A5C8-5D93DA9A6B7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A035A72-CEE7-5EA5-0F68-D31579F83367}"/>
              </a:ext>
            </a:extLst>
          </p:cNvPr>
          <p:cNvSpPr>
            <a:spLocks noGrp="1"/>
          </p:cNvSpPr>
          <p:nvPr>
            <p:ph type="sldNum" sz="quarter" idx="5"/>
          </p:nvPr>
        </p:nvSpPr>
        <p:spPr/>
        <p:txBody>
          <a:bodyPr/>
          <a:lstStyle/>
          <a:p>
            <a:fld id="{9C2EF98E-B6FF-4B4C-B348-1EB5D4EBDBF3}" type="slidenum">
              <a:rPr lang="en-US" smtClean="0"/>
              <a:t>141</a:t>
            </a:fld>
            <a:endParaRPr lang="en-US"/>
          </a:p>
        </p:txBody>
      </p:sp>
    </p:spTree>
    <p:extLst>
      <p:ext uri="{BB962C8B-B14F-4D97-AF65-F5344CB8AC3E}">
        <p14:creationId xmlns:p14="http://schemas.microsoft.com/office/powerpoint/2010/main" val="2130675045"/>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2885A1-1D65-EA9E-3753-53A0929202D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C42FD98-7C57-9843-324E-B5C7FCACAA3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66F6B38-9038-E22A-3108-255FA0221AD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595304F-4A10-2735-2C77-136604C8171F}"/>
              </a:ext>
            </a:extLst>
          </p:cNvPr>
          <p:cNvSpPr>
            <a:spLocks noGrp="1"/>
          </p:cNvSpPr>
          <p:nvPr>
            <p:ph type="sldNum" sz="quarter" idx="5"/>
          </p:nvPr>
        </p:nvSpPr>
        <p:spPr/>
        <p:txBody>
          <a:bodyPr/>
          <a:lstStyle/>
          <a:p>
            <a:fld id="{9C2EF98E-B6FF-4B4C-B348-1EB5D4EBDBF3}" type="slidenum">
              <a:rPr lang="en-US" smtClean="0"/>
              <a:t>142</a:t>
            </a:fld>
            <a:endParaRPr lang="en-US"/>
          </a:p>
        </p:txBody>
      </p:sp>
    </p:spTree>
    <p:extLst>
      <p:ext uri="{BB962C8B-B14F-4D97-AF65-F5344CB8AC3E}">
        <p14:creationId xmlns:p14="http://schemas.microsoft.com/office/powerpoint/2010/main" val="33837761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DBAC88-00BE-642E-82CE-5D3E344842B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C0DE2B1-81AC-C7D4-5501-904B7BB65BD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62FD659-C34A-FD80-FC21-C774F91B2E2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D6EFD7B-947A-1663-846B-BE5E54F386D3}"/>
              </a:ext>
            </a:extLst>
          </p:cNvPr>
          <p:cNvSpPr>
            <a:spLocks noGrp="1"/>
          </p:cNvSpPr>
          <p:nvPr>
            <p:ph type="sldNum" sz="quarter" idx="5"/>
          </p:nvPr>
        </p:nvSpPr>
        <p:spPr/>
        <p:txBody>
          <a:bodyPr/>
          <a:lstStyle/>
          <a:p>
            <a:fld id="{9C2EF98E-B6FF-4B4C-B348-1EB5D4EBDBF3}" type="slidenum">
              <a:rPr lang="en-US" smtClean="0"/>
              <a:t>14</a:t>
            </a:fld>
            <a:endParaRPr lang="en-US"/>
          </a:p>
        </p:txBody>
      </p:sp>
    </p:spTree>
    <p:extLst>
      <p:ext uri="{BB962C8B-B14F-4D97-AF65-F5344CB8AC3E}">
        <p14:creationId xmlns:p14="http://schemas.microsoft.com/office/powerpoint/2010/main" val="1408321786"/>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BAA880-6232-78D5-C117-AA606A72C2E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EEEC6B3-2DF7-E99D-F05E-84915F5EB2A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96BB90F-94A5-181C-6066-8E0739ED519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7DD4A6B-8C62-DFDD-61FF-873BD91B011D}"/>
              </a:ext>
            </a:extLst>
          </p:cNvPr>
          <p:cNvSpPr>
            <a:spLocks noGrp="1"/>
          </p:cNvSpPr>
          <p:nvPr>
            <p:ph type="sldNum" sz="quarter" idx="5"/>
          </p:nvPr>
        </p:nvSpPr>
        <p:spPr/>
        <p:txBody>
          <a:bodyPr/>
          <a:lstStyle/>
          <a:p>
            <a:fld id="{9C2EF98E-B6FF-4B4C-B348-1EB5D4EBDBF3}" type="slidenum">
              <a:rPr lang="en-US" smtClean="0"/>
              <a:t>143</a:t>
            </a:fld>
            <a:endParaRPr lang="en-US"/>
          </a:p>
        </p:txBody>
      </p:sp>
    </p:spTree>
    <p:extLst>
      <p:ext uri="{BB962C8B-B14F-4D97-AF65-F5344CB8AC3E}">
        <p14:creationId xmlns:p14="http://schemas.microsoft.com/office/powerpoint/2010/main" val="461181916"/>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C2089D-14E7-05D9-4707-7FA1A3AEACF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38DDE2C-E0C7-CCF0-FC60-860E00468AB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1A4E9BC-CF9D-0D39-9DDB-F04DAD51705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006FEAD-000B-3D5D-C21E-C2633BDC3D9A}"/>
              </a:ext>
            </a:extLst>
          </p:cNvPr>
          <p:cNvSpPr>
            <a:spLocks noGrp="1"/>
          </p:cNvSpPr>
          <p:nvPr>
            <p:ph type="sldNum" sz="quarter" idx="5"/>
          </p:nvPr>
        </p:nvSpPr>
        <p:spPr/>
        <p:txBody>
          <a:bodyPr/>
          <a:lstStyle/>
          <a:p>
            <a:fld id="{9C2EF98E-B6FF-4B4C-B348-1EB5D4EBDBF3}" type="slidenum">
              <a:rPr lang="en-US" smtClean="0"/>
              <a:t>144</a:t>
            </a:fld>
            <a:endParaRPr lang="en-US"/>
          </a:p>
        </p:txBody>
      </p:sp>
    </p:spTree>
    <p:extLst>
      <p:ext uri="{BB962C8B-B14F-4D97-AF65-F5344CB8AC3E}">
        <p14:creationId xmlns:p14="http://schemas.microsoft.com/office/powerpoint/2010/main" val="826196180"/>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AA1F20-A931-15DD-C4E8-F2A2B5AEB74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6BB8597-64B8-57B4-7A4D-FF5DEDCF332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53D5000-4454-62BA-0AAB-009C8228307F}"/>
              </a:ext>
            </a:extLst>
          </p:cNvPr>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D0957370-F1C0-8EF4-A0C2-98D803D00FA1}"/>
              </a:ext>
            </a:extLst>
          </p:cNvPr>
          <p:cNvSpPr>
            <a:spLocks noGrp="1"/>
          </p:cNvSpPr>
          <p:nvPr>
            <p:ph type="sldNum" sz="quarter" idx="5"/>
          </p:nvPr>
        </p:nvSpPr>
        <p:spPr/>
        <p:txBody>
          <a:bodyPr/>
          <a:lstStyle/>
          <a:p>
            <a:fld id="{9C2EF98E-B6FF-4B4C-B348-1EB5D4EBDBF3}" type="slidenum">
              <a:rPr lang="en-US" smtClean="0"/>
              <a:t>145</a:t>
            </a:fld>
            <a:endParaRPr lang="en-US"/>
          </a:p>
        </p:txBody>
      </p:sp>
    </p:spTree>
    <p:extLst>
      <p:ext uri="{BB962C8B-B14F-4D97-AF65-F5344CB8AC3E}">
        <p14:creationId xmlns:p14="http://schemas.microsoft.com/office/powerpoint/2010/main" val="499577923"/>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951E6E-D651-00DF-7B4A-CC0E6A52214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F355056-FCCC-4384-F227-AFFC0FD9EE2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2C4AA84-1FAC-8B1B-333B-5D17A0E816A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6596C28-A9AC-D3F6-C936-EC30582458C2}"/>
              </a:ext>
            </a:extLst>
          </p:cNvPr>
          <p:cNvSpPr>
            <a:spLocks noGrp="1"/>
          </p:cNvSpPr>
          <p:nvPr>
            <p:ph type="sldNum" sz="quarter" idx="5"/>
          </p:nvPr>
        </p:nvSpPr>
        <p:spPr/>
        <p:txBody>
          <a:bodyPr/>
          <a:lstStyle/>
          <a:p>
            <a:fld id="{9C2EF98E-B6FF-4B4C-B348-1EB5D4EBDBF3}" type="slidenum">
              <a:rPr lang="en-US" smtClean="0"/>
              <a:t>146</a:t>
            </a:fld>
            <a:endParaRPr lang="en-US"/>
          </a:p>
        </p:txBody>
      </p:sp>
    </p:spTree>
    <p:extLst>
      <p:ext uri="{BB962C8B-B14F-4D97-AF65-F5344CB8AC3E}">
        <p14:creationId xmlns:p14="http://schemas.microsoft.com/office/powerpoint/2010/main" val="1828198101"/>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99E567-008A-46AA-3482-5847442E0EE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4DD25A5-F295-BE79-7D5B-0E4C3AD4F01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7C26763-1BC3-FF15-2D65-7D06AC2D7E3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CC2A7A0-460A-BC18-8B99-BED8CC061137}"/>
              </a:ext>
            </a:extLst>
          </p:cNvPr>
          <p:cNvSpPr>
            <a:spLocks noGrp="1"/>
          </p:cNvSpPr>
          <p:nvPr>
            <p:ph type="sldNum" sz="quarter" idx="5"/>
          </p:nvPr>
        </p:nvSpPr>
        <p:spPr/>
        <p:txBody>
          <a:bodyPr/>
          <a:lstStyle/>
          <a:p>
            <a:fld id="{9C2EF98E-B6FF-4B4C-B348-1EB5D4EBDBF3}" type="slidenum">
              <a:rPr lang="en-US" smtClean="0"/>
              <a:t>147</a:t>
            </a:fld>
            <a:endParaRPr lang="en-US"/>
          </a:p>
        </p:txBody>
      </p:sp>
    </p:spTree>
    <p:extLst>
      <p:ext uri="{BB962C8B-B14F-4D97-AF65-F5344CB8AC3E}">
        <p14:creationId xmlns:p14="http://schemas.microsoft.com/office/powerpoint/2010/main" val="1977013721"/>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9023A2-AD28-965C-4DF8-04CD0314C5E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0669370-6E3C-47B2-CCE3-AEC4055CE69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84A3811-CE2E-28FF-987F-CC2C4A4EB22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B39387E-8C60-4A88-93D7-C34DF5620B71}"/>
              </a:ext>
            </a:extLst>
          </p:cNvPr>
          <p:cNvSpPr>
            <a:spLocks noGrp="1"/>
          </p:cNvSpPr>
          <p:nvPr>
            <p:ph type="sldNum" sz="quarter" idx="5"/>
          </p:nvPr>
        </p:nvSpPr>
        <p:spPr/>
        <p:txBody>
          <a:bodyPr/>
          <a:lstStyle/>
          <a:p>
            <a:fld id="{9C2EF98E-B6FF-4B4C-B348-1EB5D4EBDBF3}" type="slidenum">
              <a:rPr lang="en-US" smtClean="0"/>
              <a:t>148</a:t>
            </a:fld>
            <a:endParaRPr lang="en-US"/>
          </a:p>
        </p:txBody>
      </p:sp>
    </p:spTree>
    <p:extLst>
      <p:ext uri="{BB962C8B-B14F-4D97-AF65-F5344CB8AC3E}">
        <p14:creationId xmlns:p14="http://schemas.microsoft.com/office/powerpoint/2010/main" val="475468956"/>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382D62-3CCF-7F05-E3C5-02D0185E605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D72963D-8723-DE8A-D7B8-7A88C622A70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857D259-CCE4-5E8C-2A7B-5E4C14CD374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D1CD5ED-EC81-7EDC-8324-6FDB5216BEA3}"/>
              </a:ext>
            </a:extLst>
          </p:cNvPr>
          <p:cNvSpPr>
            <a:spLocks noGrp="1"/>
          </p:cNvSpPr>
          <p:nvPr>
            <p:ph type="sldNum" sz="quarter" idx="5"/>
          </p:nvPr>
        </p:nvSpPr>
        <p:spPr/>
        <p:txBody>
          <a:bodyPr/>
          <a:lstStyle/>
          <a:p>
            <a:fld id="{9C2EF98E-B6FF-4B4C-B348-1EB5D4EBDBF3}" type="slidenum">
              <a:rPr lang="en-US" smtClean="0"/>
              <a:t>149</a:t>
            </a:fld>
            <a:endParaRPr lang="en-US"/>
          </a:p>
        </p:txBody>
      </p:sp>
    </p:spTree>
    <p:extLst>
      <p:ext uri="{BB962C8B-B14F-4D97-AF65-F5344CB8AC3E}">
        <p14:creationId xmlns:p14="http://schemas.microsoft.com/office/powerpoint/2010/main" val="3954275186"/>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61F853-963E-B5A1-B37E-997021E4868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49E4345-B1C0-83B2-8CDF-D2D9A159395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23526FA-797D-43CB-82BC-5D070526CF4E}"/>
              </a:ext>
            </a:extLst>
          </p:cNvPr>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DD03D2CA-1CC2-B2ED-22D3-636E647AFDB6}"/>
              </a:ext>
            </a:extLst>
          </p:cNvPr>
          <p:cNvSpPr>
            <a:spLocks noGrp="1"/>
          </p:cNvSpPr>
          <p:nvPr>
            <p:ph type="sldNum" sz="quarter" idx="5"/>
          </p:nvPr>
        </p:nvSpPr>
        <p:spPr/>
        <p:txBody>
          <a:bodyPr/>
          <a:lstStyle/>
          <a:p>
            <a:fld id="{9C2EF98E-B6FF-4B4C-B348-1EB5D4EBDBF3}" type="slidenum">
              <a:rPr lang="en-US" smtClean="0"/>
              <a:t>150</a:t>
            </a:fld>
            <a:endParaRPr lang="en-US"/>
          </a:p>
        </p:txBody>
      </p:sp>
    </p:spTree>
    <p:extLst>
      <p:ext uri="{BB962C8B-B14F-4D97-AF65-F5344CB8AC3E}">
        <p14:creationId xmlns:p14="http://schemas.microsoft.com/office/powerpoint/2010/main" val="932896020"/>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54C3B4-1B8A-164B-B2C0-31BF69C4DC0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0850ADD-1865-6B2D-A19A-465E3F9511B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320E2E9-A4B7-383E-8700-3D7FDED1257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7E960C2-B801-0B35-EAF1-36D530FA4CD4}"/>
              </a:ext>
            </a:extLst>
          </p:cNvPr>
          <p:cNvSpPr>
            <a:spLocks noGrp="1"/>
          </p:cNvSpPr>
          <p:nvPr>
            <p:ph type="sldNum" sz="quarter" idx="5"/>
          </p:nvPr>
        </p:nvSpPr>
        <p:spPr/>
        <p:txBody>
          <a:bodyPr/>
          <a:lstStyle/>
          <a:p>
            <a:fld id="{9C2EF98E-B6FF-4B4C-B348-1EB5D4EBDBF3}" type="slidenum">
              <a:rPr lang="en-US" smtClean="0"/>
              <a:t>151</a:t>
            </a:fld>
            <a:endParaRPr lang="en-US"/>
          </a:p>
        </p:txBody>
      </p:sp>
    </p:spTree>
    <p:extLst>
      <p:ext uri="{BB962C8B-B14F-4D97-AF65-F5344CB8AC3E}">
        <p14:creationId xmlns:p14="http://schemas.microsoft.com/office/powerpoint/2010/main" val="1175692545"/>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7E3404-4988-129E-E596-DDC0728E647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FEDFEC1-EF0C-F084-8B04-82BBE8CA547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18E64E6-11D4-F596-0AAC-4D7B6561E5D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246935A-C3EE-FF4D-05DA-E01DFC40B635}"/>
              </a:ext>
            </a:extLst>
          </p:cNvPr>
          <p:cNvSpPr>
            <a:spLocks noGrp="1"/>
          </p:cNvSpPr>
          <p:nvPr>
            <p:ph type="sldNum" sz="quarter" idx="5"/>
          </p:nvPr>
        </p:nvSpPr>
        <p:spPr/>
        <p:txBody>
          <a:bodyPr/>
          <a:lstStyle/>
          <a:p>
            <a:fld id="{9C2EF98E-B6FF-4B4C-B348-1EB5D4EBDBF3}" type="slidenum">
              <a:rPr lang="en-US" smtClean="0"/>
              <a:t>152</a:t>
            </a:fld>
            <a:endParaRPr lang="en-US"/>
          </a:p>
        </p:txBody>
      </p:sp>
    </p:spTree>
    <p:extLst>
      <p:ext uri="{BB962C8B-B14F-4D97-AF65-F5344CB8AC3E}">
        <p14:creationId xmlns:p14="http://schemas.microsoft.com/office/powerpoint/2010/main" val="14152275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C53625-5BBC-14F3-0406-5DFFB40F0FF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190BC60-EF3F-3A36-7F31-F5BED0E5881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A80A679-4767-937F-BA59-B05CC1539F4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20F3469-4AA4-0EE9-3F26-783A6FD84615}"/>
              </a:ext>
            </a:extLst>
          </p:cNvPr>
          <p:cNvSpPr>
            <a:spLocks noGrp="1"/>
          </p:cNvSpPr>
          <p:nvPr>
            <p:ph type="sldNum" sz="quarter" idx="5"/>
          </p:nvPr>
        </p:nvSpPr>
        <p:spPr/>
        <p:txBody>
          <a:bodyPr/>
          <a:lstStyle/>
          <a:p>
            <a:fld id="{9C2EF98E-B6FF-4B4C-B348-1EB5D4EBDBF3}" type="slidenum">
              <a:rPr lang="en-US" smtClean="0"/>
              <a:t>15</a:t>
            </a:fld>
            <a:endParaRPr lang="en-US"/>
          </a:p>
        </p:txBody>
      </p:sp>
    </p:spTree>
    <p:extLst>
      <p:ext uri="{BB962C8B-B14F-4D97-AF65-F5344CB8AC3E}">
        <p14:creationId xmlns:p14="http://schemas.microsoft.com/office/powerpoint/2010/main" val="2593118770"/>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43AB27-77C0-EB18-1413-2689FD8DF06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7153350-F760-80AE-9DC1-F9E04F8DA0F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298713D-79B7-EEEA-7477-6C3016EE740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FF41D92-BBC8-62EB-A0F7-1A23D31533BE}"/>
              </a:ext>
            </a:extLst>
          </p:cNvPr>
          <p:cNvSpPr>
            <a:spLocks noGrp="1"/>
          </p:cNvSpPr>
          <p:nvPr>
            <p:ph type="sldNum" sz="quarter" idx="5"/>
          </p:nvPr>
        </p:nvSpPr>
        <p:spPr/>
        <p:txBody>
          <a:bodyPr/>
          <a:lstStyle/>
          <a:p>
            <a:fld id="{9C2EF98E-B6FF-4B4C-B348-1EB5D4EBDBF3}" type="slidenum">
              <a:rPr lang="en-US" smtClean="0"/>
              <a:t>153</a:t>
            </a:fld>
            <a:endParaRPr lang="en-US"/>
          </a:p>
        </p:txBody>
      </p:sp>
    </p:spTree>
    <p:extLst>
      <p:ext uri="{BB962C8B-B14F-4D97-AF65-F5344CB8AC3E}">
        <p14:creationId xmlns:p14="http://schemas.microsoft.com/office/powerpoint/2010/main" val="1267062052"/>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531CC9-26C3-D9C1-499D-A455164396E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B144B97-F736-1448-3A37-2E3F82B8343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6030DD7-C00D-806F-9F8D-0B1E8D31FCA8}"/>
              </a:ext>
            </a:extLst>
          </p:cNvPr>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961CEC9F-1AED-3BD6-BB4D-730BC246C24A}"/>
              </a:ext>
            </a:extLst>
          </p:cNvPr>
          <p:cNvSpPr>
            <a:spLocks noGrp="1"/>
          </p:cNvSpPr>
          <p:nvPr>
            <p:ph type="sldNum" sz="quarter" idx="5"/>
          </p:nvPr>
        </p:nvSpPr>
        <p:spPr/>
        <p:txBody>
          <a:bodyPr/>
          <a:lstStyle/>
          <a:p>
            <a:fld id="{652F1279-6CE4-4169-83D3-4483097B6907}" type="slidenum">
              <a:rPr lang="en-US" smtClean="0"/>
              <a:t>155</a:t>
            </a:fld>
            <a:endParaRPr lang="en-US"/>
          </a:p>
        </p:txBody>
      </p:sp>
    </p:spTree>
    <p:extLst>
      <p:ext uri="{BB962C8B-B14F-4D97-AF65-F5344CB8AC3E}">
        <p14:creationId xmlns:p14="http://schemas.microsoft.com/office/powerpoint/2010/main" val="765762685"/>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C795B4-1DFC-A775-09E7-98D34C87CE8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E2A5A0F-A19A-01AE-6261-73454C04CBE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BA940F1-B11B-5771-8059-066765F7954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A4B77D8-0BCE-4429-DB8D-127DF6466897}"/>
              </a:ext>
            </a:extLst>
          </p:cNvPr>
          <p:cNvSpPr>
            <a:spLocks noGrp="1"/>
          </p:cNvSpPr>
          <p:nvPr>
            <p:ph type="sldNum" sz="quarter" idx="5"/>
          </p:nvPr>
        </p:nvSpPr>
        <p:spPr/>
        <p:txBody>
          <a:bodyPr/>
          <a:lstStyle/>
          <a:p>
            <a:fld id="{9C2EF98E-B6FF-4B4C-B348-1EB5D4EBDBF3}" type="slidenum">
              <a:rPr lang="en-US" smtClean="0"/>
              <a:t>156</a:t>
            </a:fld>
            <a:endParaRPr lang="en-US"/>
          </a:p>
        </p:txBody>
      </p:sp>
    </p:spTree>
    <p:extLst>
      <p:ext uri="{BB962C8B-B14F-4D97-AF65-F5344CB8AC3E}">
        <p14:creationId xmlns:p14="http://schemas.microsoft.com/office/powerpoint/2010/main" val="2691405623"/>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C303D1-7E99-BE35-A1A3-E34582CDD17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3D9A712-94F5-CD52-23A0-6B271C7AFED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5ED5A63-599E-1A05-102A-B09F55CD459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213B4A5-A8DD-40E7-FFC7-F36D1A6CAC7C}"/>
              </a:ext>
            </a:extLst>
          </p:cNvPr>
          <p:cNvSpPr>
            <a:spLocks noGrp="1"/>
          </p:cNvSpPr>
          <p:nvPr>
            <p:ph type="sldNum" sz="quarter" idx="5"/>
          </p:nvPr>
        </p:nvSpPr>
        <p:spPr/>
        <p:txBody>
          <a:bodyPr/>
          <a:lstStyle/>
          <a:p>
            <a:fld id="{9C2EF98E-B6FF-4B4C-B348-1EB5D4EBDBF3}" type="slidenum">
              <a:rPr lang="en-US" smtClean="0"/>
              <a:t>157</a:t>
            </a:fld>
            <a:endParaRPr lang="en-US"/>
          </a:p>
        </p:txBody>
      </p:sp>
    </p:spTree>
    <p:extLst>
      <p:ext uri="{BB962C8B-B14F-4D97-AF65-F5344CB8AC3E}">
        <p14:creationId xmlns:p14="http://schemas.microsoft.com/office/powerpoint/2010/main" val="1625458645"/>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E1A2BB-5638-4B2D-3DC4-3379650729B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44F29C2-8082-5012-C7C6-F45C584641C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473A940-A3F4-C653-9A3A-E00C40847FD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28E02BD-FE31-4E49-00C0-D697E6E6A5A7}"/>
              </a:ext>
            </a:extLst>
          </p:cNvPr>
          <p:cNvSpPr>
            <a:spLocks noGrp="1"/>
          </p:cNvSpPr>
          <p:nvPr>
            <p:ph type="sldNum" sz="quarter" idx="5"/>
          </p:nvPr>
        </p:nvSpPr>
        <p:spPr/>
        <p:txBody>
          <a:bodyPr/>
          <a:lstStyle/>
          <a:p>
            <a:fld id="{9C2EF98E-B6FF-4B4C-B348-1EB5D4EBDBF3}" type="slidenum">
              <a:rPr lang="en-US" smtClean="0"/>
              <a:t>158</a:t>
            </a:fld>
            <a:endParaRPr lang="en-US"/>
          </a:p>
        </p:txBody>
      </p:sp>
    </p:spTree>
    <p:extLst>
      <p:ext uri="{BB962C8B-B14F-4D97-AF65-F5344CB8AC3E}">
        <p14:creationId xmlns:p14="http://schemas.microsoft.com/office/powerpoint/2010/main" val="2083472419"/>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844C3A-7F9E-A4E3-0AD0-29325DE8B2F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3222A4C-FBBF-7D81-C3FF-688136433D5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C81133B-FFA8-266C-808B-0753B37CA55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D64B892-23D8-8118-C74B-DF0700AFC092}"/>
              </a:ext>
            </a:extLst>
          </p:cNvPr>
          <p:cNvSpPr>
            <a:spLocks noGrp="1"/>
          </p:cNvSpPr>
          <p:nvPr>
            <p:ph type="sldNum" sz="quarter" idx="5"/>
          </p:nvPr>
        </p:nvSpPr>
        <p:spPr/>
        <p:txBody>
          <a:bodyPr/>
          <a:lstStyle/>
          <a:p>
            <a:fld id="{9C2EF98E-B6FF-4B4C-B348-1EB5D4EBDBF3}" type="slidenum">
              <a:rPr lang="en-US" smtClean="0"/>
              <a:t>159</a:t>
            </a:fld>
            <a:endParaRPr lang="en-US"/>
          </a:p>
        </p:txBody>
      </p:sp>
    </p:spTree>
    <p:extLst>
      <p:ext uri="{BB962C8B-B14F-4D97-AF65-F5344CB8AC3E}">
        <p14:creationId xmlns:p14="http://schemas.microsoft.com/office/powerpoint/2010/main" val="2631825437"/>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F48924-A9C1-C48F-DABF-0406896AA42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B941D6C-2A05-42F9-EF68-98AD3089AE3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EB1525D-D746-EC37-95F2-02B324629012}"/>
              </a:ext>
            </a:extLst>
          </p:cNvPr>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C53257D8-0FA0-A5B5-609C-458CFA233157}"/>
              </a:ext>
            </a:extLst>
          </p:cNvPr>
          <p:cNvSpPr>
            <a:spLocks noGrp="1"/>
          </p:cNvSpPr>
          <p:nvPr>
            <p:ph type="sldNum" sz="quarter" idx="5"/>
          </p:nvPr>
        </p:nvSpPr>
        <p:spPr/>
        <p:txBody>
          <a:bodyPr/>
          <a:lstStyle/>
          <a:p>
            <a:fld id="{9C2EF98E-B6FF-4B4C-B348-1EB5D4EBDBF3}" type="slidenum">
              <a:rPr lang="en-US" smtClean="0"/>
              <a:t>160</a:t>
            </a:fld>
            <a:endParaRPr lang="en-US"/>
          </a:p>
        </p:txBody>
      </p:sp>
    </p:spTree>
    <p:extLst>
      <p:ext uri="{BB962C8B-B14F-4D97-AF65-F5344CB8AC3E}">
        <p14:creationId xmlns:p14="http://schemas.microsoft.com/office/powerpoint/2010/main" val="1590049867"/>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630330-4F52-15E6-A696-A5F940B20A8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E840AEA-910D-51A4-38B3-36639456FB8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0241EAF-CAE0-0DC2-8DF4-6E2CCD5DE41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F4E73BA-874E-6D92-F780-1535FA5C2FA0}"/>
              </a:ext>
            </a:extLst>
          </p:cNvPr>
          <p:cNvSpPr>
            <a:spLocks noGrp="1"/>
          </p:cNvSpPr>
          <p:nvPr>
            <p:ph type="sldNum" sz="quarter" idx="5"/>
          </p:nvPr>
        </p:nvSpPr>
        <p:spPr/>
        <p:txBody>
          <a:bodyPr/>
          <a:lstStyle/>
          <a:p>
            <a:fld id="{9C2EF98E-B6FF-4B4C-B348-1EB5D4EBDBF3}" type="slidenum">
              <a:rPr lang="en-US" smtClean="0"/>
              <a:t>161</a:t>
            </a:fld>
            <a:endParaRPr lang="en-US"/>
          </a:p>
        </p:txBody>
      </p:sp>
    </p:spTree>
    <p:extLst>
      <p:ext uri="{BB962C8B-B14F-4D97-AF65-F5344CB8AC3E}">
        <p14:creationId xmlns:p14="http://schemas.microsoft.com/office/powerpoint/2010/main" val="2851170389"/>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097122-2E83-EB4B-F84E-131BE8079AF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07CBAE0-0172-18C2-6450-B8E5944128D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32D0B7A-DE63-63E0-EB0C-83F6275FD60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568AB43-F271-C175-0BD5-CF9BFD8538EB}"/>
              </a:ext>
            </a:extLst>
          </p:cNvPr>
          <p:cNvSpPr>
            <a:spLocks noGrp="1"/>
          </p:cNvSpPr>
          <p:nvPr>
            <p:ph type="sldNum" sz="quarter" idx="5"/>
          </p:nvPr>
        </p:nvSpPr>
        <p:spPr/>
        <p:txBody>
          <a:bodyPr/>
          <a:lstStyle/>
          <a:p>
            <a:fld id="{9C2EF98E-B6FF-4B4C-B348-1EB5D4EBDBF3}" type="slidenum">
              <a:rPr lang="en-US" smtClean="0"/>
              <a:t>162</a:t>
            </a:fld>
            <a:endParaRPr lang="en-US"/>
          </a:p>
        </p:txBody>
      </p:sp>
    </p:spTree>
    <p:extLst>
      <p:ext uri="{BB962C8B-B14F-4D97-AF65-F5344CB8AC3E}">
        <p14:creationId xmlns:p14="http://schemas.microsoft.com/office/powerpoint/2010/main" val="4065383087"/>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146979-37A5-43CB-A11F-12133A0212A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EE753A2-D887-0F61-8CA9-C0DA3D4229A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A80C91D-6DE6-EE31-4111-01054BB437A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CC4A99C-0272-942B-A058-5FEC627662F8}"/>
              </a:ext>
            </a:extLst>
          </p:cNvPr>
          <p:cNvSpPr>
            <a:spLocks noGrp="1"/>
          </p:cNvSpPr>
          <p:nvPr>
            <p:ph type="sldNum" sz="quarter" idx="5"/>
          </p:nvPr>
        </p:nvSpPr>
        <p:spPr/>
        <p:txBody>
          <a:bodyPr/>
          <a:lstStyle/>
          <a:p>
            <a:fld id="{9C2EF98E-B6FF-4B4C-B348-1EB5D4EBDBF3}" type="slidenum">
              <a:rPr lang="en-US" smtClean="0"/>
              <a:t>163</a:t>
            </a:fld>
            <a:endParaRPr lang="en-US"/>
          </a:p>
        </p:txBody>
      </p:sp>
    </p:spTree>
    <p:extLst>
      <p:ext uri="{BB962C8B-B14F-4D97-AF65-F5344CB8AC3E}">
        <p14:creationId xmlns:p14="http://schemas.microsoft.com/office/powerpoint/2010/main" val="35692315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2F79AD-6E23-D895-2BAB-A8CD8E0E455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625AD9C-F9C3-9A54-2FD1-7F81E3BC291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56B94EC-7FEE-6324-6AF4-B4EF35CA1041}"/>
              </a:ext>
            </a:extLst>
          </p:cNvPr>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63D56E59-84BD-88A1-296A-2AD6BCD6855F}"/>
              </a:ext>
            </a:extLst>
          </p:cNvPr>
          <p:cNvSpPr>
            <a:spLocks noGrp="1"/>
          </p:cNvSpPr>
          <p:nvPr>
            <p:ph type="sldNum" sz="quarter" idx="5"/>
          </p:nvPr>
        </p:nvSpPr>
        <p:spPr/>
        <p:txBody>
          <a:bodyPr/>
          <a:lstStyle/>
          <a:p>
            <a:fld id="{9C2EF98E-B6FF-4B4C-B348-1EB5D4EBDBF3}" type="slidenum">
              <a:rPr lang="en-US" smtClean="0"/>
              <a:t>16</a:t>
            </a:fld>
            <a:endParaRPr lang="en-US"/>
          </a:p>
        </p:txBody>
      </p:sp>
    </p:spTree>
    <p:extLst>
      <p:ext uri="{BB962C8B-B14F-4D97-AF65-F5344CB8AC3E}">
        <p14:creationId xmlns:p14="http://schemas.microsoft.com/office/powerpoint/2010/main" val="381093416"/>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2416AB-C489-4857-CFA8-2BA580D5A6B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04273B0-2F94-B019-03FD-FEA4B926C28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B6DB44C-F23A-A076-30EE-D2517081944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7589769-AE8D-BD7B-AE01-AC4B730DA5A2}"/>
              </a:ext>
            </a:extLst>
          </p:cNvPr>
          <p:cNvSpPr>
            <a:spLocks noGrp="1"/>
          </p:cNvSpPr>
          <p:nvPr>
            <p:ph type="sldNum" sz="quarter" idx="5"/>
          </p:nvPr>
        </p:nvSpPr>
        <p:spPr/>
        <p:txBody>
          <a:bodyPr/>
          <a:lstStyle/>
          <a:p>
            <a:fld id="{9C2EF98E-B6FF-4B4C-B348-1EB5D4EBDBF3}" type="slidenum">
              <a:rPr lang="en-US" smtClean="0"/>
              <a:t>164</a:t>
            </a:fld>
            <a:endParaRPr lang="en-US"/>
          </a:p>
        </p:txBody>
      </p:sp>
    </p:spTree>
    <p:extLst>
      <p:ext uri="{BB962C8B-B14F-4D97-AF65-F5344CB8AC3E}">
        <p14:creationId xmlns:p14="http://schemas.microsoft.com/office/powerpoint/2010/main" val="2411025603"/>
      </p:ext>
    </p:extLst>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DD2CDC-34B8-0043-09C5-AEEA668A50A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4D3FDBC-2AAE-3431-4C7D-3E204036568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83BE757-BA1A-1CF2-FE2A-AB8B67D6F5AF}"/>
              </a:ext>
            </a:extLst>
          </p:cNvPr>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8242F767-A8F2-7C86-BFF8-27F56A908AEE}"/>
              </a:ext>
            </a:extLst>
          </p:cNvPr>
          <p:cNvSpPr>
            <a:spLocks noGrp="1"/>
          </p:cNvSpPr>
          <p:nvPr>
            <p:ph type="sldNum" sz="quarter" idx="5"/>
          </p:nvPr>
        </p:nvSpPr>
        <p:spPr/>
        <p:txBody>
          <a:bodyPr/>
          <a:lstStyle/>
          <a:p>
            <a:fld id="{9C2EF98E-B6FF-4B4C-B348-1EB5D4EBDBF3}" type="slidenum">
              <a:rPr lang="en-US" smtClean="0"/>
              <a:t>165</a:t>
            </a:fld>
            <a:endParaRPr lang="en-US"/>
          </a:p>
        </p:txBody>
      </p:sp>
    </p:spTree>
    <p:extLst>
      <p:ext uri="{BB962C8B-B14F-4D97-AF65-F5344CB8AC3E}">
        <p14:creationId xmlns:p14="http://schemas.microsoft.com/office/powerpoint/2010/main" val="710989409"/>
      </p:ext>
    </p:extLst>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658A8E-C5AF-19EA-B032-6C249BAD05D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CE6CE67-5253-326C-1C34-713B77BC9BC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EE7EF6C-B516-C97F-0B59-8386897018A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9E4F006-9F76-9DDD-FDE3-3A315DCBBFF9}"/>
              </a:ext>
            </a:extLst>
          </p:cNvPr>
          <p:cNvSpPr>
            <a:spLocks noGrp="1"/>
          </p:cNvSpPr>
          <p:nvPr>
            <p:ph type="sldNum" sz="quarter" idx="5"/>
          </p:nvPr>
        </p:nvSpPr>
        <p:spPr/>
        <p:txBody>
          <a:bodyPr/>
          <a:lstStyle/>
          <a:p>
            <a:fld id="{9C2EF98E-B6FF-4B4C-B348-1EB5D4EBDBF3}" type="slidenum">
              <a:rPr lang="en-US" smtClean="0"/>
              <a:t>166</a:t>
            </a:fld>
            <a:endParaRPr lang="en-US"/>
          </a:p>
        </p:txBody>
      </p:sp>
    </p:spTree>
    <p:extLst>
      <p:ext uri="{BB962C8B-B14F-4D97-AF65-F5344CB8AC3E}">
        <p14:creationId xmlns:p14="http://schemas.microsoft.com/office/powerpoint/2010/main" val="120189219"/>
      </p:ext>
    </p:extLst>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8435BE-B138-5645-666E-A146DC05F37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BE0550E-5052-1FD2-DB6E-20BACC623A3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04D7F6E-CC27-A70D-5214-7B85BC3EAFD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8A96F41-4D7C-B014-C565-A0AC31A1C114}"/>
              </a:ext>
            </a:extLst>
          </p:cNvPr>
          <p:cNvSpPr>
            <a:spLocks noGrp="1"/>
          </p:cNvSpPr>
          <p:nvPr>
            <p:ph type="sldNum" sz="quarter" idx="5"/>
          </p:nvPr>
        </p:nvSpPr>
        <p:spPr/>
        <p:txBody>
          <a:bodyPr/>
          <a:lstStyle/>
          <a:p>
            <a:fld id="{9C2EF98E-B6FF-4B4C-B348-1EB5D4EBDBF3}" type="slidenum">
              <a:rPr lang="en-US" smtClean="0"/>
              <a:t>167</a:t>
            </a:fld>
            <a:endParaRPr lang="en-US"/>
          </a:p>
        </p:txBody>
      </p:sp>
    </p:spTree>
    <p:extLst>
      <p:ext uri="{BB962C8B-B14F-4D97-AF65-F5344CB8AC3E}">
        <p14:creationId xmlns:p14="http://schemas.microsoft.com/office/powerpoint/2010/main" val="1870048637"/>
      </p:ext>
    </p:extLst>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F0F603-2961-336E-98DF-104AD30C1F1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378A16C-ADED-373E-AFD1-781E71C9293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F4B96AE-33A5-E834-2E15-D3BBAE526E6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9C1536E-A35B-E109-E204-649093C8E1DE}"/>
              </a:ext>
            </a:extLst>
          </p:cNvPr>
          <p:cNvSpPr>
            <a:spLocks noGrp="1"/>
          </p:cNvSpPr>
          <p:nvPr>
            <p:ph type="sldNum" sz="quarter" idx="5"/>
          </p:nvPr>
        </p:nvSpPr>
        <p:spPr/>
        <p:txBody>
          <a:bodyPr/>
          <a:lstStyle/>
          <a:p>
            <a:fld id="{9C2EF98E-B6FF-4B4C-B348-1EB5D4EBDBF3}" type="slidenum">
              <a:rPr lang="en-US" smtClean="0"/>
              <a:t>168</a:t>
            </a:fld>
            <a:endParaRPr lang="en-US"/>
          </a:p>
        </p:txBody>
      </p:sp>
    </p:spTree>
    <p:extLst>
      <p:ext uri="{BB962C8B-B14F-4D97-AF65-F5344CB8AC3E}">
        <p14:creationId xmlns:p14="http://schemas.microsoft.com/office/powerpoint/2010/main" val="1302190778"/>
      </p:ext>
    </p:extLst>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44F208-5C3F-B045-42DD-4FD4D497FDD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9B9CBD0-1637-E98C-8F19-ABA8CCECA45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7F9E3EF-EEDC-728E-F6F7-E13072778A8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1C0EB79-E547-3CB7-9503-33B3D9BDE9FD}"/>
              </a:ext>
            </a:extLst>
          </p:cNvPr>
          <p:cNvSpPr>
            <a:spLocks noGrp="1"/>
          </p:cNvSpPr>
          <p:nvPr>
            <p:ph type="sldNum" sz="quarter" idx="5"/>
          </p:nvPr>
        </p:nvSpPr>
        <p:spPr/>
        <p:txBody>
          <a:bodyPr/>
          <a:lstStyle/>
          <a:p>
            <a:fld id="{9C2EF98E-B6FF-4B4C-B348-1EB5D4EBDBF3}" type="slidenum">
              <a:rPr lang="en-US" smtClean="0"/>
              <a:t>169</a:t>
            </a:fld>
            <a:endParaRPr lang="en-US"/>
          </a:p>
        </p:txBody>
      </p:sp>
    </p:spTree>
    <p:extLst>
      <p:ext uri="{BB962C8B-B14F-4D97-AF65-F5344CB8AC3E}">
        <p14:creationId xmlns:p14="http://schemas.microsoft.com/office/powerpoint/2010/main" val="2917727008"/>
      </p:ext>
    </p:extLst>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5EA24D-091E-0967-30BD-935A6902EB0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8021F46-F083-5952-301F-F0200588AFF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7CDAD54-D19C-79F8-1CCF-48EC70545A1C}"/>
              </a:ext>
            </a:extLst>
          </p:cNvPr>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F6961BA8-EFED-23A6-B967-14D7827EF34E}"/>
              </a:ext>
            </a:extLst>
          </p:cNvPr>
          <p:cNvSpPr>
            <a:spLocks noGrp="1"/>
          </p:cNvSpPr>
          <p:nvPr>
            <p:ph type="sldNum" sz="quarter" idx="5"/>
          </p:nvPr>
        </p:nvSpPr>
        <p:spPr/>
        <p:txBody>
          <a:bodyPr/>
          <a:lstStyle/>
          <a:p>
            <a:fld id="{9C2EF98E-B6FF-4B4C-B348-1EB5D4EBDBF3}" type="slidenum">
              <a:rPr lang="en-US" smtClean="0"/>
              <a:t>170</a:t>
            </a:fld>
            <a:endParaRPr lang="en-US"/>
          </a:p>
        </p:txBody>
      </p:sp>
    </p:spTree>
    <p:extLst>
      <p:ext uri="{BB962C8B-B14F-4D97-AF65-F5344CB8AC3E}">
        <p14:creationId xmlns:p14="http://schemas.microsoft.com/office/powerpoint/2010/main" val="3382904781"/>
      </p:ext>
    </p:extLst>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6509AC-226D-A426-71A4-84D8784C596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41EE323-5B68-BFA4-3F5B-421A1ABBE6B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5E0B8BD-139D-999E-34FF-349A3E88493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373BE12-FCAA-5C3C-E660-8499568EF3F0}"/>
              </a:ext>
            </a:extLst>
          </p:cNvPr>
          <p:cNvSpPr>
            <a:spLocks noGrp="1"/>
          </p:cNvSpPr>
          <p:nvPr>
            <p:ph type="sldNum" sz="quarter" idx="5"/>
          </p:nvPr>
        </p:nvSpPr>
        <p:spPr/>
        <p:txBody>
          <a:bodyPr/>
          <a:lstStyle/>
          <a:p>
            <a:fld id="{9C2EF98E-B6FF-4B4C-B348-1EB5D4EBDBF3}" type="slidenum">
              <a:rPr lang="en-US" smtClean="0"/>
              <a:t>171</a:t>
            </a:fld>
            <a:endParaRPr lang="en-US"/>
          </a:p>
        </p:txBody>
      </p:sp>
    </p:spTree>
    <p:extLst>
      <p:ext uri="{BB962C8B-B14F-4D97-AF65-F5344CB8AC3E}">
        <p14:creationId xmlns:p14="http://schemas.microsoft.com/office/powerpoint/2010/main" val="2107586443"/>
      </p:ext>
    </p:extLst>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621334-B78C-92F3-E2E3-F75E34FFDCA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206C955-C232-0DF1-CD4F-8F853B72253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2C89D22-63BD-A3E9-02CE-C7A68BDBB84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09CDE63-0138-B2B6-A7B9-516E710860C3}"/>
              </a:ext>
            </a:extLst>
          </p:cNvPr>
          <p:cNvSpPr>
            <a:spLocks noGrp="1"/>
          </p:cNvSpPr>
          <p:nvPr>
            <p:ph type="sldNum" sz="quarter" idx="5"/>
          </p:nvPr>
        </p:nvSpPr>
        <p:spPr/>
        <p:txBody>
          <a:bodyPr/>
          <a:lstStyle/>
          <a:p>
            <a:fld id="{9C2EF98E-B6FF-4B4C-B348-1EB5D4EBDBF3}" type="slidenum">
              <a:rPr lang="en-US" smtClean="0"/>
              <a:t>172</a:t>
            </a:fld>
            <a:endParaRPr lang="en-US"/>
          </a:p>
        </p:txBody>
      </p:sp>
    </p:spTree>
    <p:extLst>
      <p:ext uri="{BB962C8B-B14F-4D97-AF65-F5344CB8AC3E}">
        <p14:creationId xmlns:p14="http://schemas.microsoft.com/office/powerpoint/2010/main" val="3452693713"/>
      </p:ext>
    </p:extLst>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82FC3A-D379-284D-BB66-D9DF5F02E8A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C9676EC-2320-73DA-9DA8-EDC1578026A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AA895D6-C296-05CE-D274-59FD04EE62C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AFCA142-E902-5DB8-19AD-F4AAAFFBD51F}"/>
              </a:ext>
            </a:extLst>
          </p:cNvPr>
          <p:cNvSpPr>
            <a:spLocks noGrp="1"/>
          </p:cNvSpPr>
          <p:nvPr>
            <p:ph type="sldNum" sz="quarter" idx="5"/>
          </p:nvPr>
        </p:nvSpPr>
        <p:spPr/>
        <p:txBody>
          <a:bodyPr/>
          <a:lstStyle/>
          <a:p>
            <a:fld id="{9C2EF98E-B6FF-4B4C-B348-1EB5D4EBDBF3}" type="slidenum">
              <a:rPr lang="en-US" smtClean="0"/>
              <a:t>173</a:t>
            </a:fld>
            <a:endParaRPr lang="en-US"/>
          </a:p>
        </p:txBody>
      </p:sp>
    </p:spTree>
    <p:extLst>
      <p:ext uri="{BB962C8B-B14F-4D97-AF65-F5344CB8AC3E}">
        <p14:creationId xmlns:p14="http://schemas.microsoft.com/office/powerpoint/2010/main" val="35352224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BF4964-59A5-9611-CE6E-DC739304A59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AE17EA7-2A37-011C-3A1A-4702ECCD940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508A3C7-EE67-320C-C331-FE02B56B967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8B6C280-175D-82D8-C914-8BD3C1727664}"/>
              </a:ext>
            </a:extLst>
          </p:cNvPr>
          <p:cNvSpPr>
            <a:spLocks noGrp="1"/>
          </p:cNvSpPr>
          <p:nvPr>
            <p:ph type="sldNum" sz="quarter" idx="5"/>
          </p:nvPr>
        </p:nvSpPr>
        <p:spPr/>
        <p:txBody>
          <a:bodyPr/>
          <a:lstStyle/>
          <a:p>
            <a:fld id="{9C2EF98E-B6FF-4B4C-B348-1EB5D4EBDBF3}" type="slidenum">
              <a:rPr lang="en-US" smtClean="0"/>
              <a:t>17</a:t>
            </a:fld>
            <a:endParaRPr lang="en-US"/>
          </a:p>
        </p:txBody>
      </p:sp>
    </p:spTree>
    <p:extLst>
      <p:ext uri="{BB962C8B-B14F-4D97-AF65-F5344CB8AC3E}">
        <p14:creationId xmlns:p14="http://schemas.microsoft.com/office/powerpoint/2010/main" val="3364480664"/>
      </p:ext>
    </p:extLst>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3D1A87-F434-9F41-D59E-D350A33C26F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EA1FDEB-D2B7-C80B-B2C8-00D6EC52021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4C6989E-6173-EEF0-3F01-56FF3AC69B7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83CBB61-A8C3-ABB1-1A13-FD413C1E487E}"/>
              </a:ext>
            </a:extLst>
          </p:cNvPr>
          <p:cNvSpPr>
            <a:spLocks noGrp="1"/>
          </p:cNvSpPr>
          <p:nvPr>
            <p:ph type="sldNum" sz="quarter" idx="5"/>
          </p:nvPr>
        </p:nvSpPr>
        <p:spPr/>
        <p:txBody>
          <a:bodyPr/>
          <a:lstStyle/>
          <a:p>
            <a:fld id="{9C2EF98E-B6FF-4B4C-B348-1EB5D4EBDBF3}" type="slidenum">
              <a:rPr lang="en-US" smtClean="0"/>
              <a:t>174</a:t>
            </a:fld>
            <a:endParaRPr lang="en-US"/>
          </a:p>
        </p:txBody>
      </p:sp>
    </p:spTree>
    <p:extLst>
      <p:ext uri="{BB962C8B-B14F-4D97-AF65-F5344CB8AC3E}">
        <p14:creationId xmlns:p14="http://schemas.microsoft.com/office/powerpoint/2010/main" val="3097074954"/>
      </p:ext>
    </p:extLst>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9F133A-EB23-198C-AFFE-6BDB22D6B5F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C7D0F48-DC8E-BA24-A395-A7E88B742AC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E629756-5EAA-7C14-0E5C-97EE8585B3BE}"/>
              </a:ext>
            </a:extLst>
          </p:cNvPr>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B0E73B64-001D-0826-FB3F-441EC9182023}"/>
              </a:ext>
            </a:extLst>
          </p:cNvPr>
          <p:cNvSpPr>
            <a:spLocks noGrp="1"/>
          </p:cNvSpPr>
          <p:nvPr>
            <p:ph type="sldNum" sz="quarter" idx="5"/>
          </p:nvPr>
        </p:nvSpPr>
        <p:spPr/>
        <p:txBody>
          <a:bodyPr/>
          <a:lstStyle/>
          <a:p>
            <a:fld id="{9C2EF98E-B6FF-4B4C-B348-1EB5D4EBDBF3}" type="slidenum">
              <a:rPr lang="en-US" smtClean="0"/>
              <a:t>175</a:t>
            </a:fld>
            <a:endParaRPr lang="en-US"/>
          </a:p>
        </p:txBody>
      </p:sp>
    </p:spTree>
    <p:extLst>
      <p:ext uri="{BB962C8B-B14F-4D97-AF65-F5344CB8AC3E}">
        <p14:creationId xmlns:p14="http://schemas.microsoft.com/office/powerpoint/2010/main" val="3292457994"/>
      </p:ext>
    </p:extLst>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5EA70D-E2B4-69D8-D797-785F67C8CF0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73DDDFD-17BD-E4B7-3797-C092ED0F859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340ED5D-2E83-16D6-A0F2-437BE232DD8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6C5AB93-6C74-074B-23E2-5F82FBC78172}"/>
              </a:ext>
            </a:extLst>
          </p:cNvPr>
          <p:cNvSpPr>
            <a:spLocks noGrp="1"/>
          </p:cNvSpPr>
          <p:nvPr>
            <p:ph type="sldNum" sz="quarter" idx="5"/>
          </p:nvPr>
        </p:nvSpPr>
        <p:spPr/>
        <p:txBody>
          <a:bodyPr/>
          <a:lstStyle/>
          <a:p>
            <a:fld id="{9C2EF98E-B6FF-4B4C-B348-1EB5D4EBDBF3}" type="slidenum">
              <a:rPr lang="en-US" smtClean="0"/>
              <a:t>176</a:t>
            </a:fld>
            <a:endParaRPr lang="en-US"/>
          </a:p>
        </p:txBody>
      </p:sp>
    </p:spTree>
    <p:extLst>
      <p:ext uri="{BB962C8B-B14F-4D97-AF65-F5344CB8AC3E}">
        <p14:creationId xmlns:p14="http://schemas.microsoft.com/office/powerpoint/2010/main" val="1279046517"/>
      </p:ext>
    </p:extLst>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DF8603-7C5C-BBA2-17AA-93D1FE0AC0B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473350D-3A32-6406-B6CF-EA70D9DFAC4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13A83F0-D235-CE95-0C1A-C21092B8CD0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0747E0E-D06C-5F03-BB2D-ABC4D4697A1D}"/>
              </a:ext>
            </a:extLst>
          </p:cNvPr>
          <p:cNvSpPr>
            <a:spLocks noGrp="1"/>
          </p:cNvSpPr>
          <p:nvPr>
            <p:ph type="sldNum" sz="quarter" idx="5"/>
          </p:nvPr>
        </p:nvSpPr>
        <p:spPr/>
        <p:txBody>
          <a:bodyPr/>
          <a:lstStyle/>
          <a:p>
            <a:fld id="{9C2EF98E-B6FF-4B4C-B348-1EB5D4EBDBF3}" type="slidenum">
              <a:rPr lang="en-US" smtClean="0"/>
              <a:t>177</a:t>
            </a:fld>
            <a:endParaRPr lang="en-US"/>
          </a:p>
        </p:txBody>
      </p:sp>
    </p:spTree>
    <p:extLst>
      <p:ext uri="{BB962C8B-B14F-4D97-AF65-F5344CB8AC3E}">
        <p14:creationId xmlns:p14="http://schemas.microsoft.com/office/powerpoint/2010/main" val="2616584799"/>
      </p:ext>
    </p:extLst>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A08E13-EC40-9A37-707D-5A5F3B3F563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52FF469-E99D-F7AE-DEEB-C555C1AEF69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50A245F-41B4-CC6E-B421-54DD35BBFDC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FDC2F04-B5D5-25A4-6301-57600493CF44}"/>
              </a:ext>
            </a:extLst>
          </p:cNvPr>
          <p:cNvSpPr>
            <a:spLocks noGrp="1"/>
          </p:cNvSpPr>
          <p:nvPr>
            <p:ph type="sldNum" sz="quarter" idx="5"/>
          </p:nvPr>
        </p:nvSpPr>
        <p:spPr/>
        <p:txBody>
          <a:bodyPr/>
          <a:lstStyle/>
          <a:p>
            <a:fld id="{9C2EF98E-B6FF-4B4C-B348-1EB5D4EBDBF3}" type="slidenum">
              <a:rPr lang="en-US" smtClean="0"/>
              <a:t>178</a:t>
            </a:fld>
            <a:endParaRPr lang="en-US"/>
          </a:p>
        </p:txBody>
      </p:sp>
    </p:spTree>
    <p:extLst>
      <p:ext uri="{BB962C8B-B14F-4D97-AF65-F5344CB8AC3E}">
        <p14:creationId xmlns:p14="http://schemas.microsoft.com/office/powerpoint/2010/main" val="67037242"/>
      </p:ext>
    </p:extLst>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71C5E2-EC1A-FE6B-1902-E503B546DB1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41F90D0-D61D-7283-5A5C-A883AFAAC2C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52C1027-8435-8E8B-2F42-24EA08DC76B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35ACD24-D6BE-3A8C-51DD-C680588779C1}"/>
              </a:ext>
            </a:extLst>
          </p:cNvPr>
          <p:cNvSpPr>
            <a:spLocks noGrp="1"/>
          </p:cNvSpPr>
          <p:nvPr>
            <p:ph type="sldNum" sz="quarter" idx="5"/>
          </p:nvPr>
        </p:nvSpPr>
        <p:spPr/>
        <p:txBody>
          <a:bodyPr/>
          <a:lstStyle/>
          <a:p>
            <a:fld id="{9C2EF98E-B6FF-4B4C-B348-1EB5D4EBDBF3}" type="slidenum">
              <a:rPr lang="en-US" smtClean="0"/>
              <a:t>179</a:t>
            </a:fld>
            <a:endParaRPr lang="en-US"/>
          </a:p>
        </p:txBody>
      </p:sp>
    </p:spTree>
    <p:extLst>
      <p:ext uri="{BB962C8B-B14F-4D97-AF65-F5344CB8AC3E}">
        <p14:creationId xmlns:p14="http://schemas.microsoft.com/office/powerpoint/2010/main" val="4209848266"/>
      </p:ext>
    </p:extLst>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23DA41-B502-6544-C4B6-D89AEF1A691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7C7C722-CDB0-0181-CDE9-B6F6D591C72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5623855-48D1-A966-5EB4-B2BC9BC5F3A7}"/>
              </a:ext>
            </a:extLst>
          </p:cNvPr>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E198422E-28BA-4D16-8E31-361FB24660A3}"/>
              </a:ext>
            </a:extLst>
          </p:cNvPr>
          <p:cNvSpPr>
            <a:spLocks noGrp="1"/>
          </p:cNvSpPr>
          <p:nvPr>
            <p:ph type="sldNum" sz="quarter" idx="5"/>
          </p:nvPr>
        </p:nvSpPr>
        <p:spPr/>
        <p:txBody>
          <a:bodyPr/>
          <a:lstStyle/>
          <a:p>
            <a:fld id="{9C2EF98E-B6FF-4B4C-B348-1EB5D4EBDBF3}" type="slidenum">
              <a:rPr lang="en-US" smtClean="0"/>
              <a:t>180</a:t>
            </a:fld>
            <a:endParaRPr lang="en-US"/>
          </a:p>
        </p:txBody>
      </p:sp>
    </p:spTree>
    <p:extLst>
      <p:ext uri="{BB962C8B-B14F-4D97-AF65-F5344CB8AC3E}">
        <p14:creationId xmlns:p14="http://schemas.microsoft.com/office/powerpoint/2010/main" val="18793088"/>
      </p:ext>
    </p:extLst>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544E71-EDC5-76D5-4006-04741A76161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76BC784-E152-9E40-1C03-263A04D0F3D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2684502-8968-CA3C-097D-8C1FCA67B4C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17F4206-42D0-283E-7A03-249A8CEDBA6C}"/>
              </a:ext>
            </a:extLst>
          </p:cNvPr>
          <p:cNvSpPr>
            <a:spLocks noGrp="1"/>
          </p:cNvSpPr>
          <p:nvPr>
            <p:ph type="sldNum" sz="quarter" idx="5"/>
          </p:nvPr>
        </p:nvSpPr>
        <p:spPr/>
        <p:txBody>
          <a:bodyPr/>
          <a:lstStyle/>
          <a:p>
            <a:fld id="{9C2EF98E-B6FF-4B4C-B348-1EB5D4EBDBF3}" type="slidenum">
              <a:rPr lang="en-US" smtClean="0"/>
              <a:t>181</a:t>
            </a:fld>
            <a:endParaRPr lang="en-US"/>
          </a:p>
        </p:txBody>
      </p:sp>
    </p:spTree>
    <p:extLst>
      <p:ext uri="{BB962C8B-B14F-4D97-AF65-F5344CB8AC3E}">
        <p14:creationId xmlns:p14="http://schemas.microsoft.com/office/powerpoint/2010/main" val="917860133"/>
      </p:ext>
    </p:extLst>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486601-14A2-7174-C99A-A99FE90ED26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7EA71E4-0658-7611-D324-807D5E3A745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23B297E-30FA-2CDF-944D-3F8237EF6AE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8CEC186-98B6-11EE-330B-534106AFA8BB}"/>
              </a:ext>
            </a:extLst>
          </p:cNvPr>
          <p:cNvSpPr>
            <a:spLocks noGrp="1"/>
          </p:cNvSpPr>
          <p:nvPr>
            <p:ph type="sldNum" sz="quarter" idx="5"/>
          </p:nvPr>
        </p:nvSpPr>
        <p:spPr/>
        <p:txBody>
          <a:bodyPr/>
          <a:lstStyle/>
          <a:p>
            <a:fld id="{9C2EF98E-B6FF-4B4C-B348-1EB5D4EBDBF3}" type="slidenum">
              <a:rPr lang="en-US" smtClean="0"/>
              <a:t>182</a:t>
            </a:fld>
            <a:endParaRPr lang="en-US" dirty="0"/>
          </a:p>
        </p:txBody>
      </p:sp>
    </p:spTree>
    <p:extLst>
      <p:ext uri="{BB962C8B-B14F-4D97-AF65-F5344CB8AC3E}">
        <p14:creationId xmlns:p14="http://schemas.microsoft.com/office/powerpoint/2010/main" val="353152960"/>
      </p:ext>
    </p:extLst>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537A37-A66D-D336-F9A5-688B36DD1D8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669B5E8-DD89-9886-F95D-A65780A4A42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378FAE2-8E6E-4D70-5903-F7C74B3EAD6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840652E-886B-0CE1-5E3D-75FA8E0CC2DA}"/>
              </a:ext>
            </a:extLst>
          </p:cNvPr>
          <p:cNvSpPr>
            <a:spLocks noGrp="1"/>
          </p:cNvSpPr>
          <p:nvPr>
            <p:ph type="sldNum" sz="quarter" idx="5"/>
          </p:nvPr>
        </p:nvSpPr>
        <p:spPr/>
        <p:txBody>
          <a:bodyPr/>
          <a:lstStyle/>
          <a:p>
            <a:fld id="{9C2EF98E-B6FF-4B4C-B348-1EB5D4EBDBF3}" type="slidenum">
              <a:rPr lang="en-US" smtClean="0"/>
              <a:t>183</a:t>
            </a:fld>
            <a:endParaRPr lang="en-US" dirty="0"/>
          </a:p>
        </p:txBody>
      </p:sp>
    </p:spTree>
    <p:extLst>
      <p:ext uri="{BB962C8B-B14F-4D97-AF65-F5344CB8AC3E}">
        <p14:creationId xmlns:p14="http://schemas.microsoft.com/office/powerpoint/2010/main" val="33386180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8B520B-E50B-5700-222F-1DBB7115BF3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F4B9CA3-4098-B77E-5E06-EE80A3312E6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E670B99-DA28-8B59-D0DF-F7205196CB3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FA3BA6A-7FFC-41D3-47A5-AECAC99D271C}"/>
              </a:ext>
            </a:extLst>
          </p:cNvPr>
          <p:cNvSpPr>
            <a:spLocks noGrp="1"/>
          </p:cNvSpPr>
          <p:nvPr>
            <p:ph type="sldNum" sz="quarter" idx="5"/>
          </p:nvPr>
        </p:nvSpPr>
        <p:spPr/>
        <p:txBody>
          <a:bodyPr/>
          <a:lstStyle/>
          <a:p>
            <a:fld id="{9C2EF98E-B6FF-4B4C-B348-1EB5D4EBDBF3}" type="slidenum">
              <a:rPr lang="en-US" smtClean="0"/>
              <a:t>18</a:t>
            </a:fld>
            <a:endParaRPr lang="en-US"/>
          </a:p>
        </p:txBody>
      </p:sp>
    </p:spTree>
    <p:extLst>
      <p:ext uri="{BB962C8B-B14F-4D97-AF65-F5344CB8AC3E}">
        <p14:creationId xmlns:p14="http://schemas.microsoft.com/office/powerpoint/2010/main" val="1255261876"/>
      </p:ext>
    </p:extLst>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081A84-759B-CFCF-EBB7-99D8344DA32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EEBACD7-B738-D7A4-F2FD-4CC2530C57F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5584EF4-0D5B-5C8C-B53D-B459CBC6184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CBF3857-E63D-659D-91B4-5F3D3A2305D9}"/>
              </a:ext>
            </a:extLst>
          </p:cNvPr>
          <p:cNvSpPr>
            <a:spLocks noGrp="1"/>
          </p:cNvSpPr>
          <p:nvPr>
            <p:ph type="sldNum" sz="quarter" idx="5"/>
          </p:nvPr>
        </p:nvSpPr>
        <p:spPr/>
        <p:txBody>
          <a:bodyPr/>
          <a:lstStyle/>
          <a:p>
            <a:fld id="{9C2EF98E-B6FF-4B4C-B348-1EB5D4EBDBF3}" type="slidenum">
              <a:rPr lang="en-US" smtClean="0"/>
              <a:t>184</a:t>
            </a:fld>
            <a:endParaRPr lang="en-US"/>
          </a:p>
        </p:txBody>
      </p:sp>
    </p:spTree>
    <p:extLst>
      <p:ext uri="{BB962C8B-B14F-4D97-AF65-F5344CB8AC3E}">
        <p14:creationId xmlns:p14="http://schemas.microsoft.com/office/powerpoint/2010/main" val="1981302154"/>
      </p:ext>
    </p:extLst>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42AD3F-9968-4CF7-E87E-C75A84CC8F4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85DA769-CD7C-8F5B-5DB3-91A2258968C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209D7F5-926F-3AE7-A22D-D5551E9A1FDD}"/>
              </a:ext>
            </a:extLst>
          </p:cNvPr>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E8F43FF7-496A-476A-56CA-623E7E0E2937}"/>
              </a:ext>
            </a:extLst>
          </p:cNvPr>
          <p:cNvSpPr>
            <a:spLocks noGrp="1"/>
          </p:cNvSpPr>
          <p:nvPr>
            <p:ph type="sldNum" sz="quarter" idx="5"/>
          </p:nvPr>
        </p:nvSpPr>
        <p:spPr/>
        <p:txBody>
          <a:bodyPr/>
          <a:lstStyle/>
          <a:p>
            <a:fld id="{9C2EF98E-B6FF-4B4C-B348-1EB5D4EBDBF3}" type="slidenum">
              <a:rPr lang="en-US" smtClean="0"/>
              <a:t>185</a:t>
            </a:fld>
            <a:endParaRPr lang="en-US"/>
          </a:p>
        </p:txBody>
      </p:sp>
    </p:spTree>
    <p:extLst>
      <p:ext uri="{BB962C8B-B14F-4D97-AF65-F5344CB8AC3E}">
        <p14:creationId xmlns:p14="http://schemas.microsoft.com/office/powerpoint/2010/main" val="1293934864"/>
      </p:ext>
    </p:extLst>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B41777-0A5F-1F78-7778-D5A10F46CCC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9104D43-D7DD-98ED-72FD-2E58E841E8A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68AA18F-999C-EA4B-B9EC-21D430707E6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D7B9E2F-850E-E7E9-23DC-A8E5478B8F20}"/>
              </a:ext>
            </a:extLst>
          </p:cNvPr>
          <p:cNvSpPr>
            <a:spLocks noGrp="1"/>
          </p:cNvSpPr>
          <p:nvPr>
            <p:ph type="sldNum" sz="quarter" idx="5"/>
          </p:nvPr>
        </p:nvSpPr>
        <p:spPr/>
        <p:txBody>
          <a:bodyPr/>
          <a:lstStyle/>
          <a:p>
            <a:fld id="{9C2EF98E-B6FF-4B4C-B348-1EB5D4EBDBF3}" type="slidenum">
              <a:rPr lang="en-US" smtClean="0"/>
              <a:t>186</a:t>
            </a:fld>
            <a:endParaRPr lang="en-US"/>
          </a:p>
        </p:txBody>
      </p:sp>
    </p:spTree>
    <p:extLst>
      <p:ext uri="{BB962C8B-B14F-4D97-AF65-F5344CB8AC3E}">
        <p14:creationId xmlns:p14="http://schemas.microsoft.com/office/powerpoint/2010/main" val="2097365450"/>
      </p:ext>
    </p:extLst>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EC7454-A054-E241-5EF3-F31CDE1FB1E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1A2ACA0-D759-B03F-390D-E6880CAD01C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F818E6B-CA35-ECD7-63C1-96BE1607E3F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AF491A8-C8C8-FC1C-51E9-E53B87BCEBB1}"/>
              </a:ext>
            </a:extLst>
          </p:cNvPr>
          <p:cNvSpPr>
            <a:spLocks noGrp="1"/>
          </p:cNvSpPr>
          <p:nvPr>
            <p:ph type="sldNum" sz="quarter" idx="5"/>
          </p:nvPr>
        </p:nvSpPr>
        <p:spPr/>
        <p:txBody>
          <a:bodyPr/>
          <a:lstStyle/>
          <a:p>
            <a:fld id="{9C2EF98E-B6FF-4B4C-B348-1EB5D4EBDBF3}" type="slidenum">
              <a:rPr lang="en-US" smtClean="0"/>
              <a:t>187</a:t>
            </a:fld>
            <a:endParaRPr lang="en-US"/>
          </a:p>
        </p:txBody>
      </p:sp>
    </p:spTree>
    <p:extLst>
      <p:ext uri="{BB962C8B-B14F-4D97-AF65-F5344CB8AC3E}">
        <p14:creationId xmlns:p14="http://schemas.microsoft.com/office/powerpoint/2010/main" val="1112091317"/>
      </p:ext>
    </p:extLst>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43BEF3-0990-7D6D-CC7A-1594ED863AF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82CC3BB-1613-71C0-472A-595C5336F47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2241457-FD31-9CDE-93D9-E1D0C3A8D88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1932B6B-CE69-7C45-001A-B6AF2D9121EE}"/>
              </a:ext>
            </a:extLst>
          </p:cNvPr>
          <p:cNvSpPr>
            <a:spLocks noGrp="1"/>
          </p:cNvSpPr>
          <p:nvPr>
            <p:ph type="sldNum" sz="quarter" idx="5"/>
          </p:nvPr>
        </p:nvSpPr>
        <p:spPr/>
        <p:txBody>
          <a:bodyPr/>
          <a:lstStyle/>
          <a:p>
            <a:fld id="{9C2EF98E-B6FF-4B4C-B348-1EB5D4EBDBF3}" type="slidenum">
              <a:rPr lang="en-US" smtClean="0"/>
              <a:t>188</a:t>
            </a:fld>
            <a:endParaRPr lang="en-US"/>
          </a:p>
        </p:txBody>
      </p:sp>
    </p:spTree>
    <p:extLst>
      <p:ext uri="{BB962C8B-B14F-4D97-AF65-F5344CB8AC3E}">
        <p14:creationId xmlns:p14="http://schemas.microsoft.com/office/powerpoint/2010/main" val="2907861904"/>
      </p:ext>
    </p:extLst>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18F7A1-025E-6107-C454-315EB5FD226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074B0F0-C055-8024-5998-C07A5E6220A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720A203-69CD-AF58-6AA2-111E6368C5A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08F13BE-B8F7-84B7-02C4-7D641ADD640D}"/>
              </a:ext>
            </a:extLst>
          </p:cNvPr>
          <p:cNvSpPr>
            <a:spLocks noGrp="1"/>
          </p:cNvSpPr>
          <p:nvPr>
            <p:ph type="sldNum" sz="quarter" idx="5"/>
          </p:nvPr>
        </p:nvSpPr>
        <p:spPr/>
        <p:txBody>
          <a:bodyPr/>
          <a:lstStyle/>
          <a:p>
            <a:fld id="{9C2EF98E-B6FF-4B4C-B348-1EB5D4EBDBF3}" type="slidenum">
              <a:rPr lang="en-US" smtClean="0"/>
              <a:t>189</a:t>
            </a:fld>
            <a:endParaRPr lang="en-US"/>
          </a:p>
        </p:txBody>
      </p:sp>
    </p:spTree>
    <p:extLst>
      <p:ext uri="{BB962C8B-B14F-4D97-AF65-F5344CB8AC3E}">
        <p14:creationId xmlns:p14="http://schemas.microsoft.com/office/powerpoint/2010/main" val="2183284164"/>
      </p:ext>
    </p:extLst>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5A4BD3-9551-9469-8469-740D37CCAED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FB0A428-1C17-D57C-B802-0A85FB4E814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CDB22B2-E0E6-A29B-235E-1BBF76838B16}"/>
              </a:ext>
            </a:extLst>
          </p:cNvPr>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611B4AB5-6B3E-D102-55A0-4DC1A473DEE7}"/>
              </a:ext>
            </a:extLst>
          </p:cNvPr>
          <p:cNvSpPr>
            <a:spLocks noGrp="1"/>
          </p:cNvSpPr>
          <p:nvPr>
            <p:ph type="sldNum" sz="quarter" idx="5"/>
          </p:nvPr>
        </p:nvSpPr>
        <p:spPr/>
        <p:txBody>
          <a:bodyPr/>
          <a:lstStyle/>
          <a:p>
            <a:fld id="{9C2EF98E-B6FF-4B4C-B348-1EB5D4EBDBF3}" type="slidenum">
              <a:rPr lang="en-US" smtClean="0"/>
              <a:t>190</a:t>
            </a:fld>
            <a:endParaRPr lang="en-US"/>
          </a:p>
        </p:txBody>
      </p:sp>
    </p:spTree>
    <p:extLst>
      <p:ext uri="{BB962C8B-B14F-4D97-AF65-F5344CB8AC3E}">
        <p14:creationId xmlns:p14="http://schemas.microsoft.com/office/powerpoint/2010/main" val="2093943679"/>
      </p:ext>
    </p:extLst>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DC169A-133A-C4C8-652E-56E9736D50D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8C5ABB9-FD94-D990-1682-3381671EF55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15602BF-B44B-2301-579B-4BAF94DA702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EF3B4BC-BF7E-BD1F-8BAB-59F1D8A69D78}"/>
              </a:ext>
            </a:extLst>
          </p:cNvPr>
          <p:cNvSpPr>
            <a:spLocks noGrp="1"/>
          </p:cNvSpPr>
          <p:nvPr>
            <p:ph type="sldNum" sz="quarter" idx="5"/>
          </p:nvPr>
        </p:nvSpPr>
        <p:spPr/>
        <p:txBody>
          <a:bodyPr/>
          <a:lstStyle/>
          <a:p>
            <a:fld id="{9C2EF98E-B6FF-4B4C-B348-1EB5D4EBDBF3}" type="slidenum">
              <a:rPr lang="en-US" smtClean="0"/>
              <a:t>191</a:t>
            </a:fld>
            <a:endParaRPr lang="en-US"/>
          </a:p>
        </p:txBody>
      </p:sp>
    </p:spTree>
    <p:extLst>
      <p:ext uri="{BB962C8B-B14F-4D97-AF65-F5344CB8AC3E}">
        <p14:creationId xmlns:p14="http://schemas.microsoft.com/office/powerpoint/2010/main" val="4153260630"/>
      </p:ext>
    </p:extLst>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7D6632-7C9C-6C2F-86E9-8B48CEDAA1E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AEF38CA-0E28-AF5C-12D7-5A8B68AB57C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7A080EF-9B46-70A8-1119-117775854DB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3DD1AF0-F7E7-A111-2815-5EA510E9E556}"/>
              </a:ext>
            </a:extLst>
          </p:cNvPr>
          <p:cNvSpPr>
            <a:spLocks noGrp="1"/>
          </p:cNvSpPr>
          <p:nvPr>
            <p:ph type="sldNum" sz="quarter" idx="5"/>
          </p:nvPr>
        </p:nvSpPr>
        <p:spPr/>
        <p:txBody>
          <a:bodyPr/>
          <a:lstStyle/>
          <a:p>
            <a:fld id="{9C2EF98E-B6FF-4B4C-B348-1EB5D4EBDBF3}" type="slidenum">
              <a:rPr lang="en-US" smtClean="0"/>
              <a:t>192</a:t>
            </a:fld>
            <a:endParaRPr lang="en-US"/>
          </a:p>
        </p:txBody>
      </p:sp>
    </p:spTree>
    <p:extLst>
      <p:ext uri="{BB962C8B-B14F-4D97-AF65-F5344CB8AC3E}">
        <p14:creationId xmlns:p14="http://schemas.microsoft.com/office/powerpoint/2010/main" val="3242485760"/>
      </p:ext>
    </p:extLst>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1E7A82-F8CC-A932-0E51-FD51A593959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12348D6-800D-9472-82FA-F8D0C9B4D1F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AB2FE5E-F205-0FDB-0CB5-031DC0D1F5A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F490023-F179-6FBA-BD92-BF495F1154A4}"/>
              </a:ext>
            </a:extLst>
          </p:cNvPr>
          <p:cNvSpPr>
            <a:spLocks noGrp="1"/>
          </p:cNvSpPr>
          <p:nvPr>
            <p:ph type="sldNum" sz="quarter" idx="5"/>
          </p:nvPr>
        </p:nvSpPr>
        <p:spPr/>
        <p:txBody>
          <a:bodyPr/>
          <a:lstStyle/>
          <a:p>
            <a:fld id="{9C2EF98E-B6FF-4B4C-B348-1EB5D4EBDBF3}" type="slidenum">
              <a:rPr lang="en-US" smtClean="0"/>
              <a:t>193</a:t>
            </a:fld>
            <a:endParaRPr lang="en-US"/>
          </a:p>
        </p:txBody>
      </p:sp>
    </p:spTree>
    <p:extLst>
      <p:ext uri="{BB962C8B-B14F-4D97-AF65-F5344CB8AC3E}">
        <p14:creationId xmlns:p14="http://schemas.microsoft.com/office/powerpoint/2010/main" val="13772840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C24BD1-F77D-4FB0-9458-3FF4B17204D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ACC6C4D-9495-6703-1A8C-9535D426CF0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CCB9196-8E89-939D-9958-8E86B7BC0F2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AF7E392-D1FF-A750-B373-5C7152AFDF83}"/>
              </a:ext>
            </a:extLst>
          </p:cNvPr>
          <p:cNvSpPr>
            <a:spLocks noGrp="1"/>
          </p:cNvSpPr>
          <p:nvPr>
            <p:ph type="sldNum" sz="quarter" idx="5"/>
          </p:nvPr>
        </p:nvSpPr>
        <p:spPr/>
        <p:txBody>
          <a:bodyPr/>
          <a:lstStyle/>
          <a:p>
            <a:fld id="{9C2EF98E-B6FF-4B4C-B348-1EB5D4EBDBF3}" type="slidenum">
              <a:rPr lang="en-US" smtClean="0"/>
              <a:t>19</a:t>
            </a:fld>
            <a:endParaRPr lang="en-US"/>
          </a:p>
        </p:txBody>
      </p:sp>
    </p:spTree>
    <p:extLst>
      <p:ext uri="{BB962C8B-B14F-4D97-AF65-F5344CB8AC3E}">
        <p14:creationId xmlns:p14="http://schemas.microsoft.com/office/powerpoint/2010/main" val="2133927133"/>
      </p:ext>
    </p:extLst>
  </p:cSld>
  <p:clrMapOvr>
    <a:masterClrMapping/>
  </p:clrMapOvr>
</p:notes>
</file>

<file path=ppt/notesSlides/notesSlide19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A93777-F32C-8BB1-599C-00E3617A398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D9662AA-C531-065B-D1BD-410D5BC5387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35D6315-20A7-4E0C-8F4F-C1361DC3F29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6384FCC-040D-D06B-DBD1-269FEB95C3C5}"/>
              </a:ext>
            </a:extLst>
          </p:cNvPr>
          <p:cNvSpPr>
            <a:spLocks noGrp="1"/>
          </p:cNvSpPr>
          <p:nvPr>
            <p:ph type="sldNum" sz="quarter" idx="5"/>
          </p:nvPr>
        </p:nvSpPr>
        <p:spPr/>
        <p:txBody>
          <a:bodyPr/>
          <a:lstStyle/>
          <a:p>
            <a:fld id="{9C2EF98E-B6FF-4B4C-B348-1EB5D4EBDBF3}" type="slidenum">
              <a:rPr lang="en-US" smtClean="0"/>
              <a:t>194</a:t>
            </a:fld>
            <a:endParaRPr lang="en-US"/>
          </a:p>
        </p:txBody>
      </p:sp>
    </p:spTree>
    <p:extLst>
      <p:ext uri="{BB962C8B-B14F-4D97-AF65-F5344CB8AC3E}">
        <p14:creationId xmlns:p14="http://schemas.microsoft.com/office/powerpoint/2010/main" val="2375987104"/>
      </p:ext>
    </p:extLst>
  </p:cSld>
  <p:clrMapOvr>
    <a:masterClrMapping/>
  </p:clrMapOvr>
</p:notes>
</file>

<file path=ppt/notesSlides/notesSlide1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195</a:t>
            </a:fld>
            <a:endParaRPr lang="en-US" dirty="0"/>
          </a:p>
        </p:txBody>
      </p:sp>
    </p:spTree>
    <p:extLst>
      <p:ext uri="{BB962C8B-B14F-4D97-AF65-F5344CB8AC3E}">
        <p14:creationId xmlns:p14="http://schemas.microsoft.com/office/powerpoint/2010/main" val="4254368825"/>
      </p:ext>
    </p:extLst>
  </p:cSld>
  <p:clrMapOvr>
    <a:masterClrMapping/>
  </p:clrMapOvr>
</p:notes>
</file>

<file path=ppt/notesSlides/notesSlide19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111982-EF4B-A6D9-7899-EA03AD2FD44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540C8A5-7A83-F1D5-576A-DED0E1B8CA7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669075F-5B88-3957-DD49-4E052165CEC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71F8EEF-A68B-4ADD-9B3B-E45FDAF16C25}"/>
              </a:ext>
            </a:extLst>
          </p:cNvPr>
          <p:cNvSpPr>
            <a:spLocks noGrp="1"/>
          </p:cNvSpPr>
          <p:nvPr>
            <p:ph type="sldNum" sz="quarter" idx="5"/>
          </p:nvPr>
        </p:nvSpPr>
        <p:spPr/>
        <p:txBody>
          <a:bodyPr/>
          <a:lstStyle/>
          <a:p>
            <a:fld id="{652F1279-6CE4-4169-83D3-4483097B6907}" type="slidenum">
              <a:rPr lang="en-US" smtClean="0"/>
              <a:t>196</a:t>
            </a:fld>
            <a:endParaRPr lang="en-US"/>
          </a:p>
        </p:txBody>
      </p:sp>
    </p:spTree>
    <p:extLst>
      <p:ext uri="{BB962C8B-B14F-4D97-AF65-F5344CB8AC3E}">
        <p14:creationId xmlns:p14="http://schemas.microsoft.com/office/powerpoint/2010/main" val="889282911"/>
      </p:ext>
    </p:extLst>
  </p:cSld>
  <p:clrMapOvr>
    <a:masterClrMapping/>
  </p:clrMapOvr>
</p:notes>
</file>

<file path=ppt/notesSlides/notesSlide19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3C775F-448D-620A-2899-445DA6362D9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ADE7868-3AA0-925C-9BC1-F7F2CD61CC9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0EB5DDE-54EA-DC15-C87E-51341F6C20C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95781FE-1D20-1C1A-0162-835DADE0FFBE}"/>
              </a:ext>
            </a:extLst>
          </p:cNvPr>
          <p:cNvSpPr>
            <a:spLocks noGrp="1"/>
          </p:cNvSpPr>
          <p:nvPr>
            <p:ph type="sldNum" sz="quarter" idx="5"/>
          </p:nvPr>
        </p:nvSpPr>
        <p:spPr/>
        <p:txBody>
          <a:bodyPr/>
          <a:lstStyle/>
          <a:p>
            <a:fld id="{9C2EF98E-B6FF-4B4C-B348-1EB5D4EBDBF3}" type="slidenum">
              <a:rPr lang="en-US" smtClean="0"/>
              <a:t>197</a:t>
            </a:fld>
            <a:endParaRPr lang="en-US"/>
          </a:p>
        </p:txBody>
      </p:sp>
    </p:spTree>
    <p:extLst>
      <p:ext uri="{BB962C8B-B14F-4D97-AF65-F5344CB8AC3E}">
        <p14:creationId xmlns:p14="http://schemas.microsoft.com/office/powerpoint/2010/main" val="137881917"/>
      </p:ext>
    </p:extLst>
  </p:cSld>
  <p:clrMapOvr>
    <a:masterClrMapping/>
  </p:clrMapOvr>
</p:notes>
</file>

<file path=ppt/notesSlides/notesSlide19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97E512-D090-3478-4E66-F4B796F07DD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9202B3C-8275-6868-21B1-74F6E87FFCD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821D4E8-E10A-D172-50D1-B51D2E1A0C0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5C2544F-3970-53DF-C412-3E623ECB5625}"/>
              </a:ext>
            </a:extLst>
          </p:cNvPr>
          <p:cNvSpPr>
            <a:spLocks noGrp="1"/>
          </p:cNvSpPr>
          <p:nvPr>
            <p:ph type="sldNum" sz="quarter" idx="5"/>
          </p:nvPr>
        </p:nvSpPr>
        <p:spPr/>
        <p:txBody>
          <a:bodyPr/>
          <a:lstStyle/>
          <a:p>
            <a:fld id="{9C2EF98E-B6FF-4B4C-B348-1EB5D4EBDBF3}" type="slidenum">
              <a:rPr lang="en-US" smtClean="0"/>
              <a:t>198</a:t>
            </a:fld>
            <a:endParaRPr lang="en-US"/>
          </a:p>
        </p:txBody>
      </p:sp>
    </p:spTree>
    <p:extLst>
      <p:ext uri="{BB962C8B-B14F-4D97-AF65-F5344CB8AC3E}">
        <p14:creationId xmlns:p14="http://schemas.microsoft.com/office/powerpoint/2010/main" val="1829744535"/>
      </p:ext>
    </p:extLst>
  </p:cSld>
  <p:clrMapOvr>
    <a:masterClrMapping/>
  </p:clrMapOvr>
</p:notes>
</file>

<file path=ppt/notesSlides/notesSlide19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469283-E5AB-F9C3-2EAE-509CC852FD2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6F85A3B-F777-E84E-16F1-964F02CCE77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EE0E6A7-8C82-CF18-7326-133231CC3EE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24C4CE3-DA3E-69AC-AC7D-1F4787D10059}"/>
              </a:ext>
            </a:extLst>
          </p:cNvPr>
          <p:cNvSpPr>
            <a:spLocks noGrp="1"/>
          </p:cNvSpPr>
          <p:nvPr>
            <p:ph type="sldNum" sz="quarter" idx="5"/>
          </p:nvPr>
        </p:nvSpPr>
        <p:spPr/>
        <p:txBody>
          <a:bodyPr/>
          <a:lstStyle/>
          <a:p>
            <a:fld id="{9C2EF98E-B6FF-4B4C-B348-1EB5D4EBDBF3}" type="slidenum">
              <a:rPr lang="en-US" smtClean="0"/>
              <a:t>199</a:t>
            </a:fld>
            <a:endParaRPr lang="en-US"/>
          </a:p>
        </p:txBody>
      </p:sp>
    </p:spTree>
    <p:extLst>
      <p:ext uri="{BB962C8B-B14F-4D97-AF65-F5344CB8AC3E}">
        <p14:creationId xmlns:p14="http://schemas.microsoft.com/office/powerpoint/2010/main" val="3172755128"/>
      </p:ext>
    </p:extLst>
  </p:cSld>
  <p:clrMapOvr>
    <a:masterClrMapping/>
  </p:clrMapOvr>
</p:notes>
</file>

<file path=ppt/notesSlides/notesSlide19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8554AD-7D1A-31E6-C243-005C282CFE4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13010B0-6E92-DCFE-DD12-623C8C1EB08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ED7A792-A499-3CE6-E7EC-16E33F3D06D0}"/>
              </a:ext>
            </a:extLst>
          </p:cNvPr>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8C063994-8896-B698-4F98-82E6E4ADEE69}"/>
              </a:ext>
            </a:extLst>
          </p:cNvPr>
          <p:cNvSpPr>
            <a:spLocks noGrp="1"/>
          </p:cNvSpPr>
          <p:nvPr>
            <p:ph type="sldNum" sz="quarter" idx="5"/>
          </p:nvPr>
        </p:nvSpPr>
        <p:spPr/>
        <p:txBody>
          <a:bodyPr/>
          <a:lstStyle/>
          <a:p>
            <a:fld id="{9C2EF98E-B6FF-4B4C-B348-1EB5D4EBDBF3}" type="slidenum">
              <a:rPr lang="en-US" smtClean="0"/>
              <a:t>200</a:t>
            </a:fld>
            <a:endParaRPr lang="en-US"/>
          </a:p>
        </p:txBody>
      </p:sp>
    </p:spTree>
    <p:extLst>
      <p:ext uri="{BB962C8B-B14F-4D97-AF65-F5344CB8AC3E}">
        <p14:creationId xmlns:p14="http://schemas.microsoft.com/office/powerpoint/2010/main" val="1121963917"/>
      </p:ext>
    </p:extLst>
  </p:cSld>
  <p:clrMapOvr>
    <a:masterClrMapping/>
  </p:clrMapOvr>
</p:notes>
</file>

<file path=ppt/notesSlides/notesSlide19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3A5FDA-1374-8766-6B77-653E9A5015D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54EE7B1-A5FD-4BAE-112E-8E8774F87C9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06F0424-FC46-BC55-C222-606C2A68C39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864D240-0341-6E6B-316B-DA7D0C992389}"/>
              </a:ext>
            </a:extLst>
          </p:cNvPr>
          <p:cNvSpPr>
            <a:spLocks noGrp="1"/>
          </p:cNvSpPr>
          <p:nvPr>
            <p:ph type="sldNum" sz="quarter" idx="5"/>
          </p:nvPr>
        </p:nvSpPr>
        <p:spPr/>
        <p:txBody>
          <a:bodyPr/>
          <a:lstStyle/>
          <a:p>
            <a:fld id="{9C2EF98E-B6FF-4B4C-B348-1EB5D4EBDBF3}" type="slidenum">
              <a:rPr lang="en-US" smtClean="0"/>
              <a:t>201</a:t>
            </a:fld>
            <a:endParaRPr lang="en-US"/>
          </a:p>
        </p:txBody>
      </p:sp>
    </p:spTree>
    <p:extLst>
      <p:ext uri="{BB962C8B-B14F-4D97-AF65-F5344CB8AC3E}">
        <p14:creationId xmlns:p14="http://schemas.microsoft.com/office/powerpoint/2010/main" val="1146706325"/>
      </p:ext>
    </p:extLst>
  </p:cSld>
  <p:clrMapOvr>
    <a:masterClrMapping/>
  </p:clrMapOvr>
</p:notes>
</file>

<file path=ppt/notesSlides/notesSlide19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66C1E1-8A9C-39F3-7FF7-44CE58F8FF7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4CF647F-B6AF-6458-2763-6F2357DA91D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32FB00D-EBA3-B13A-EDFF-14188BFC6A4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7023927-D1ED-37B3-3556-2621E4BD77C9}"/>
              </a:ext>
            </a:extLst>
          </p:cNvPr>
          <p:cNvSpPr>
            <a:spLocks noGrp="1"/>
          </p:cNvSpPr>
          <p:nvPr>
            <p:ph type="sldNum" sz="quarter" idx="5"/>
          </p:nvPr>
        </p:nvSpPr>
        <p:spPr/>
        <p:txBody>
          <a:bodyPr/>
          <a:lstStyle/>
          <a:p>
            <a:fld id="{9C2EF98E-B6FF-4B4C-B348-1EB5D4EBDBF3}" type="slidenum">
              <a:rPr lang="en-US" smtClean="0"/>
              <a:t>202</a:t>
            </a:fld>
            <a:endParaRPr lang="en-US"/>
          </a:p>
        </p:txBody>
      </p:sp>
    </p:spTree>
    <p:extLst>
      <p:ext uri="{BB962C8B-B14F-4D97-AF65-F5344CB8AC3E}">
        <p14:creationId xmlns:p14="http://schemas.microsoft.com/office/powerpoint/2010/main" val="1668898335"/>
      </p:ext>
    </p:extLst>
  </p:cSld>
  <p:clrMapOvr>
    <a:masterClrMapping/>
  </p:clrMapOvr>
</p:notes>
</file>

<file path=ppt/notesSlides/notesSlide19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A54452-DEBC-3B2B-785D-624202D8179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123B039-A818-235B-27C8-74984B22263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3CCE1CF-7501-2F8D-14AE-177B4FCE994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09FD991-D55F-65B7-9079-6A2364CCDEE1}"/>
              </a:ext>
            </a:extLst>
          </p:cNvPr>
          <p:cNvSpPr>
            <a:spLocks noGrp="1"/>
          </p:cNvSpPr>
          <p:nvPr>
            <p:ph type="sldNum" sz="quarter" idx="5"/>
          </p:nvPr>
        </p:nvSpPr>
        <p:spPr/>
        <p:txBody>
          <a:bodyPr/>
          <a:lstStyle/>
          <a:p>
            <a:fld id="{9C2EF98E-B6FF-4B4C-B348-1EB5D4EBDBF3}" type="slidenum">
              <a:rPr lang="en-US" smtClean="0"/>
              <a:t>203</a:t>
            </a:fld>
            <a:endParaRPr lang="en-US"/>
          </a:p>
        </p:txBody>
      </p:sp>
    </p:spTree>
    <p:extLst>
      <p:ext uri="{BB962C8B-B14F-4D97-AF65-F5344CB8AC3E}">
        <p14:creationId xmlns:p14="http://schemas.microsoft.com/office/powerpoint/2010/main" val="17040348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52F1279-6CE4-4169-83D3-4483097B6907}" type="slidenum">
              <a:rPr lang="en-US" smtClean="0"/>
              <a:t>2</a:t>
            </a:fld>
            <a:endParaRPr lang="en-US" dirty="0"/>
          </a:p>
        </p:txBody>
      </p:sp>
    </p:spTree>
    <p:extLst>
      <p:ext uri="{BB962C8B-B14F-4D97-AF65-F5344CB8AC3E}">
        <p14:creationId xmlns:p14="http://schemas.microsoft.com/office/powerpoint/2010/main" val="24790107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961963-D678-DBF4-8CE3-C3F76B9F0D3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359E801-2B9F-DA8E-98D3-3836D4DD900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4C72A67-1199-E226-B683-5307F6B56E3B}"/>
              </a:ext>
            </a:extLst>
          </p:cNvPr>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727C7395-048C-616D-7018-A66E679535B3}"/>
              </a:ext>
            </a:extLst>
          </p:cNvPr>
          <p:cNvSpPr>
            <a:spLocks noGrp="1"/>
          </p:cNvSpPr>
          <p:nvPr>
            <p:ph type="sldNum" sz="quarter" idx="5"/>
          </p:nvPr>
        </p:nvSpPr>
        <p:spPr/>
        <p:txBody>
          <a:bodyPr/>
          <a:lstStyle/>
          <a:p>
            <a:fld id="{9C2EF98E-B6FF-4B4C-B348-1EB5D4EBDBF3}" type="slidenum">
              <a:rPr lang="en-US" smtClean="0"/>
              <a:t>20</a:t>
            </a:fld>
            <a:endParaRPr lang="en-US"/>
          </a:p>
        </p:txBody>
      </p:sp>
    </p:spTree>
    <p:extLst>
      <p:ext uri="{BB962C8B-B14F-4D97-AF65-F5344CB8AC3E}">
        <p14:creationId xmlns:p14="http://schemas.microsoft.com/office/powerpoint/2010/main" val="844876804"/>
      </p:ext>
    </p:extLst>
  </p:cSld>
  <p:clrMapOvr>
    <a:masterClrMapping/>
  </p:clrMapOvr>
</p:notes>
</file>

<file path=ppt/notesSlides/notesSlide20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884FE7-553D-4C2A-B3C5-E7294CB7981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CF206CD-B8B2-1815-2752-0FEE2580A8D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B42212F-BBA1-6814-C538-780CD74A795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9EBEA3F-D2E2-4A89-DAE6-8FD824ADEB8C}"/>
              </a:ext>
            </a:extLst>
          </p:cNvPr>
          <p:cNvSpPr>
            <a:spLocks noGrp="1"/>
          </p:cNvSpPr>
          <p:nvPr>
            <p:ph type="sldNum" sz="quarter" idx="5"/>
          </p:nvPr>
        </p:nvSpPr>
        <p:spPr/>
        <p:txBody>
          <a:bodyPr/>
          <a:lstStyle/>
          <a:p>
            <a:fld id="{9C2EF98E-B6FF-4B4C-B348-1EB5D4EBDBF3}" type="slidenum">
              <a:rPr lang="en-US" smtClean="0"/>
              <a:t>204</a:t>
            </a:fld>
            <a:endParaRPr lang="en-US"/>
          </a:p>
        </p:txBody>
      </p:sp>
    </p:spTree>
    <p:extLst>
      <p:ext uri="{BB962C8B-B14F-4D97-AF65-F5344CB8AC3E}">
        <p14:creationId xmlns:p14="http://schemas.microsoft.com/office/powerpoint/2010/main" val="3228239110"/>
      </p:ext>
    </p:extLst>
  </p:cSld>
  <p:clrMapOvr>
    <a:masterClrMapping/>
  </p:clrMapOvr>
</p:notes>
</file>

<file path=ppt/notesSlides/notesSlide20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56391E-EBA4-C28C-841B-F96D15A0AA4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087F3EC-948D-EC53-DF4F-627620A0660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04E297D-63A5-9D9A-7718-B02A2FB87620}"/>
              </a:ext>
            </a:extLst>
          </p:cNvPr>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9B2155CB-6A6A-78EC-A864-554306979A21}"/>
              </a:ext>
            </a:extLst>
          </p:cNvPr>
          <p:cNvSpPr>
            <a:spLocks noGrp="1"/>
          </p:cNvSpPr>
          <p:nvPr>
            <p:ph type="sldNum" sz="quarter" idx="5"/>
          </p:nvPr>
        </p:nvSpPr>
        <p:spPr/>
        <p:txBody>
          <a:bodyPr/>
          <a:lstStyle/>
          <a:p>
            <a:fld id="{9C2EF98E-B6FF-4B4C-B348-1EB5D4EBDBF3}" type="slidenum">
              <a:rPr lang="en-US" smtClean="0"/>
              <a:t>205</a:t>
            </a:fld>
            <a:endParaRPr lang="en-US"/>
          </a:p>
        </p:txBody>
      </p:sp>
    </p:spTree>
    <p:extLst>
      <p:ext uri="{BB962C8B-B14F-4D97-AF65-F5344CB8AC3E}">
        <p14:creationId xmlns:p14="http://schemas.microsoft.com/office/powerpoint/2010/main" val="369572448"/>
      </p:ext>
    </p:extLst>
  </p:cSld>
  <p:clrMapOvr>
    <a:masterClrMapping/>
  </p:clrMapOvr>
</p:notes>
</file>

<file path=ppt/notesSlides/notesSlide20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078188-580C-D27E-0080-C6DBDCA3D9C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78E6217-7F70-3C2D-790C-BBD3615D23D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FBD8FB3-75B9-50D9-C5A5-55405911A67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414E793-4CBD-9684-8871-88631F0EA480}"/>
              </a:ext>
            </a:extLst>
          </p:cNvPr>
          <p:cNvSpPr>
            <a:spLocks noGrp="1"/>
          </p:cNvSpPr>
          <p:nvPr>
            <p:ph type="sldNum" sz="quarter" idx="5"/>
          </p:nvPr>
        </p:nvSpPr>
        <p:spPr/>
        <p:txBody>
          <a:bodyPr/>
          <a:lstStyle/>
          <a:p>
            <a:fld id="{9C2EF98E-B6FF-4B4C-B348-1EB5D4EBDBF3}" type="slidenum">
              <a:rPr lang="en-US" smtClean="0"/>
              <a:t>206</a:t>
            </a:fld>
            <a:endParaRPr lang="en-US"/>
          </a:p>
        </p:txBody>
      </p:sp>
    </p:spTree>
    <p:extLst>
      <p:ext uri="{BB962C8B-B14F-4D97-AF65-F5344CB8AC3E}">
        <p14:creationId xmlns:p14="http://schemas.microsoft.com/office/powerpoint/2010/main" val="1045540264"/>
      </p:ext>
    </p:extLst>
  </p:cSld>
  <p:clrMapOvr>
    <a:masterClrMapping/>
  </p:clrMapOvr>
</p:notes>
</file>

<file path=ppt/notesSlides/notesSlide20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BB193A-9FA6-5125-F65B-2FCF5752B74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DC94F6D-DF2B-BCC8-256C-2636B7C9E2E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32AFD76-7A72-7F66-01AD-D7C17087936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42704B7-B35B-48EE-29F1-4DFC1124721C}"/>
              </a:ext>
            </a:extLst>
          </p:cNvPr>
          <p:cNvSpPr>
            <a:spLocks noGrp="1"/>
          </p:cNvSpPr>
          <p:nvPr>
            <p:ph type="sldNum" sz="quarter" idx="5"/>
          </p:nvPr>
        </p:nvSpPr>
        <p:spPr/>
        <p:txBody>
          <a:bodyPr/>
          <a:lstStyle/>
          <a:p>
            <a:fld id="{9C2EF98E-B6FF-4B4C-B348-1EB5D4EBDBF3}" type="slidenum">
              <a:rPr lang="en-US" smtClean="0"/>
              <a:t>207</a:t>
            </a:fld>
            <a:endParaRPr lang="en-US"/>
          </a:p>
        </p:txBody>
      </p:sp>
    </p:spTree>
    <p:extLst>
      <p:ext uri="{BB962C8B-B14F-4D97-AF65-F5344CB8AC3E}">
        <p14:creationId xmlns:p14="http://schemas.microsoft.com/office/powerpoint/2010/main" val="1183454046"/>
      </p:ext>
    </p:extLst>
  </p:cSld>
  <p:clrMapOvr>
    <a:masterClrMapping/>
  </p:clrMapOvr>
</p:notes>
</file>

<file path=ppt/notesSlides/notesSlide20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C77F98-BEBE-6C18-44F4-CC9C6A1CCCD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D62EBF6-B1D0-A598-0DEC-E155752E801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8C729B0-272A-043D-6457-E19B457AA4A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45D8DFE-A0F7-C34D-D9A0-D718CF30AB5E}"/>
              </a:ext>
            </a:extLst>
          </p:cNvPr>
          <p:cNvSpPr>
            <a:spLocks noGrp="1"/>
          </p:cNvSpPr>
          <p:nvPr>
            <p:ph type="sldNum" sz="quarter" idx="5"/>
          </p:nvPr>
        </p:nvSpPr>
        <p:spPr/>
        <p:txBody>
          <a:bodyPr/>
          <a:lstStyle/>
          <a:p>
            <a:fld id="{9C2EF98E-B6FF-4B4C-B348-1EB5D4EBDBF3}" type="slidenum">
              <a:rPr lang="en-US" smtClean="0"/>
              <a:t>208</a:t>
            </a:fld>
            <a:endParaRPr lang="en-US"/>
          </a:p>
        </p:txBody>
      </p:sp>
    </p:spTree>
    <p:extLst>
      <p:ext uri="{BB962C8B-B14F-4D97-AF65-F5344CB8AC3E}">
        <p14:creationId xmlns:p14="http://schemas.microsoft.com/office/powerpoint/2010/main" val="1900068345"/>
      </p:ext>
    </p:extLst>
  </p:cSld>
  <p:clrMapOvr>
    <a:masterClrMapping/>
  </p:clrMapOvr>
</p:notes>
</file>

<file path=ppt/notesSlides/notesSlide20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5B76FA-1B68-4284-245C-B6FF400794D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7406C48-013A-8035-4F85-DE2BCD24371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11AE57A-5A68-30A4-809B-7CDC6566CAA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1C585F8-6DE3-B4A8-1951-0DA3282F632B}"/>
              </a:ext>
            </a:extLst>
          </p:cNvPr>
          <p:cNvSpPr>
            <a:spLocks noGrp="1"/>
          </p:cNvSpPr>
          <p:nvPr>
            <p:ph type="sldNum" sz="quarter" idx="5"/>
          </p:nvPr>
        </p:nvSpPr>
        <p:spPr/>
        <p:txBody>
          <a:bodyPr/>
          <a:lstStyle/>
          <a:p>
            <a:fld id="{9C2EF98E-B6FF-4B4C-B348-1EB5D4EBDBF3}" type="slidenum">
              <a:rPr lang="en-US" smtClean="0"/>
              <a:t>209</a:t>
            </a:fld>
            <a:endParaRPr lang="en-US"/>
          </a:p>
        </p:txBody>
      </p:sp>
    </p:spTree>
    <p:extLst>
      <p:ext uri="{BB962C8B-B14F-4D97-AF65-F5344CB8AC3E}">
        <p14:creationId xmlns:p14="http://schemas.microsoft.com/office/powerpoint/2010/main" val="675391832"/>
      </p:ext>
    </p:extLst>
  </p:cSld>
  <p:clrMapOvr>
    <a:masterClrMapping/>
  </p:clrMapOvr>
</p:notes>
</file>

<file path=ppt/notesSlides/notesSlide20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3B3AAE-E2F7-282C-2DBA-7B2DDFF481C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9A0D84B-C7E3-945E-C59B-5495E422163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D652C8B-E04E-C8B6-AFE5-1380BB8FD094}"/>
              </a:ext>
            </a:extLst>
          </p:cNvPr>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709700F8-0944-3E12-6D80-5889FD2CB224}"/>
              </a:ext>
            </a:extLst>
          </p:cNvPr>
          <p:cNvSpPr>
            <a:spLocks noGrp="1"/>
          </p:cNvSpPr>
          <p:nvPr>
            <p:ph type="sldNum" sz="quarter" idx="5"/>
          </p:nvPr>
        </p:nvSpPr>
        <p:spPr/>
        <p:txBody>
          <a:bodyPr/>
          <a:lstStyle/>
          <a:p>
            <a:fld id="{9C2EF98E-B6FF-4B4C-B348-1EB5D4EBDBF3}" type="slidenum">
              <a:rPr lang="en-US" smtClean="0"/>
              <a:t>210</a:t>
            </a:fld>
            <a:endParaRPr lang="en-US"/>
          </a:p>
        </p:txBody>
      </p:sp>
    </p:spTree>
    <p:extLst>
      <p:ext uri="{BB962C8B-B14F-4D97-AF65-F5344CB8AC3E}">
        <p14:creationId xmlns:p14="http://schemas.microsoft.com/office/powerpoint/2010/main" val="1239077472"/>
      </p:ext>
    </p:extLst>
  </p:cSld>
  <p:clrMapOvr>
    <a:masterClrMapping/>
  </p:clrMapOvr>
</p:notes>
</file>

<file path=ppt/notesSlides/notesSlide20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049968-F181-43BF-8C1B-DA28452A430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4B895B1-D1BA-4F2C-5FF6-072DF749958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F2C3989-55D8-38AD-55E8-7E57767C5BC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8E63172-7C04-2B55-3BF0-438FDB314B7B}"/>
              </a:ext>
            </a:extLst>
          </p:cNvPr>
          <p:cNvSpPr>
            <a:spLocks noGrp="1"/>
          </p:cNvSpPr>
          <p:nvPr>
            <p:ph type="sldNum" sz="quarter" idx="5"/>
          </p:nvPr>
        </p:nvSpPr>
        <p:spPr/>
        <p:txBody>
          <a:bodyPr/>
          <a:lstStyle/>
          <a:p>
            <a:fld id="{9C2EF98E-B6FF-4B4C-B348-1EB5D4EBDBF3}" type="slidenum">
              <a:rPr lang="en-US" smtClean="0"/>
              <a:t>211</a:t>
            </a:fld>
            <a:endParaRPr lang="en-US"/>
          </a:p>
        </p:txBody>
      </p:sp>
    </p:spTree>
    <p:extLst>
      <p:ext uri="{BB962C8B-B14F-4D97-AF65-F5344CB8AC3E}">
        <p14:creationId xmlns:p14="http://schemas.microsoft.com/office/powerpoint/2010/main" val="3042934731"/>
      </p:ext>
    </p:extLst>
  </p:cSld>
  <p:clrMapOvr>
    <a:masterClrMapping/>
  </p:clrMapOvr>
</p:notes>
</file>

<file path=ppt/notesSlides/notesSlide20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D8EA16-12B1-5C52-773F-8D5890EE757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5C8B1C6-BEA5-B9BF-90F9-F9D55E05547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CDF8BD7-1438-52B3-4A15-84A7EFD451C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7D74F8D-E494-BA4D-1BD1-FBC37ABAF7B3}"/>
              </a:ext>
            </a:extLst>
          </p:cNvPr>
          <p:cNvSpPr>
            <a:spLocks noGrp="1"/>
          </p:cNvSpPr>
          <p:nvPr>
            <p:ph type="sldNum" sz="quarter" idx="5"/>
          </p:nvPr>
        </p:nvSpPr>
        <p:spPr/>
        <p:txBody>
          <a:bodyPr/>
          <a:lstStyle/>
          <a:p>
            <a:fld id="{9C2EF98E-B6FF-4B4C-B348-1EB5D4EBDBF3}" type="slidenum">
              <a:rPr lang="en-US" smtClean="0"/>
              <a:t>212</a:t>
            </a:fld>
            <a:endParaRPr lang="en-US"/>
          </a:p>
        </p:txBody>
      </p:sp>
    </p:spTree>
    <p:extLst>
      <p:ext uri="{BB962C8B-B14F-4D97-AF65-F5344CB8AC3E}">
        <p14:creationId xmlns:p14="http://schemas.microsoft.com/office/powerpoint/2010/main" val="2879376204"/>
      </p:ext>
    </p:extLst>
  </p:cSld>
  <p:clrMapOvr>
    <a:masterClrMapping/>
  </p:clrMapOvr>
</p:notes>
</file>

<file path=ppt/notesSlides/notesSlide20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C81E6E-D2E7-FFAF-2155-D3A1CD544A7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65572BE-8304-30EC-62F6-E01FC3FBAB1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B594E29-D4E8-B7FE-66C4-C5B420025DE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CB2BF63-7D89-B476-81F2-816ADACEB841}"/>
              </a:ext>
            </a:extLst>
          </p:cNvPr>
          <p:cNvSpPr>
            <a:spLocks noGrp="1"/>
          </p:cNvSpPr>
          <p:nvPr>
            <p:ph type="sldNum" sz="quarter" idx="5"/>
          </p:nvPr>
        </p:nvSpPr>
        <p:spPr/>
        <p:txBody>
          <a:bodyPr/>
          <a:lstStyle/>
          <a:p>
            <a:fld id="{9C2EF98E-B6FF-4B4C-B348-1EB5D4EBDBF3}" type="slidenum">
              <a:rPr lang="en-US" smtClean="0"/>
              <a:t>213</a:t>
            </a:fld>
            <a:endParaRPr lang="en-US"/>
          </a:p>
        </p:txBody>
      </p:sp>
    </p:spTree>
    <p:extLst>
      <p:ext uri="{BB962C8B-B14F-4D97-AF65-F5344CB8AC3E}">
        <p14:creationId xmlns:p14="http://schemas.microsoft.com/office/powerpoint/2010/main" val="11002875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EC649F-F540-3D31-3BF5-865D2DD1E0F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0BD4B29-8B50-8617-0179-DE51DACF3AA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9B6102A-6BBD-C6DD-A22B-1438D467D1A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438434C-1FC1-E6F7-9AFA-727D23D0564F}"/>
              </a:ext>
            </a:extLst>
          </p:cNvPr>
          <p:cNvSpPr>
            <a:spLocks noGrp="1"/>
          </p:cNvSpPr>
          <p:nvPr>
            <p:ph type="sldNum" sz="quarter" idx="5"/>
          </p:nvPr>
        </p:nvSpPr>
        <p:spPr/>
        <p:txBody>
          <a:bodyPr/>
          <a:lstStyle/>
          <a:p>
            <a:fld id="{9C2EF98E-B6FF-4B4C-B348-1EB5D4EBDBF3}" type="slidenum">
              <a:rPr lang="en-US" smtClean="0"/>
              <a:t>21</a:t>
            </a:fld>
            <a:endParaRPr lang="en-US"/>
          </a:p>
        </p:txBody>
      </p:sp>
    </p:spTree>
    <p:extLst>
      <p:ext uri="{BB962C8B-B14F-4D97-AF65-F5344CB8AC3E}">
        <p14:creationId xmlns:p14="http://schemas.microsoft.com/office/powerpoint/2010/main" val="1240751426"/>
      </p:ext>
    </p:extLst>
  </p:cSld>
  <p:clrMapOvr>
    <a:masterClrMapping/>
  </p:clrMapOvr>
</p:notes>
</file>

<file path=ppt/notesSlides/notesSlide2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E5C5E4-7080-C80E-CEA7-C087895F2D5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DAA489D-12AE-1036-542C-099F821815A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F1B352B-115C-E4C7-B9EA-B1F2E6A389A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23316F5-41D6-CAC0-1A05-89964D49A51E}"/>
              </a:ext>
            </a:extLst>
          </p:cNvPr>
          <p:cNvSpPr>
            <a:spLocks noGrp="1"/>
          </p:cNvSpPr>
          <p:nvPr>
            <p:ph type="sldNum" sz="quarter" idx="5"/>
          </p:nvPr>
        </p:nvSpPr>
        <p:spPr/>
        <p:txBody>
          <a:bodyPr/>
          <a:lstStyle/>
          <a:p>
            <a:fld id="{9C2EF98E-B6FF-4B4C-B348-1EB5D4EBDBF3}" type="slidenum">
              <a:rPr lang="en-US" smtClean="0"/>
              <a:t>214</a:t>
            </a:fld>
            <a:endParaRPr lang="en-US"/>
          </a:p>
        </p:txBody>
      </p:sp>
    </p:spTree>
    <p:extLst>
      <p:ext uri="{BB962C8B-B14F-4D97-AF65-F5344CB8AC3E}">
        <p14:creationId xmlns:p14="http://schemas.microsoft.com/office/powerpoint/2010/main" val="1824245067"/>
      </p:ext>
    </p:extLst>
  </p:cSld>
  <p:clrMapOvr>
    <a:masterClrMapping/>
  </p:clrMapOvr>
</p:notes>
</file>

<file path=ppt/notesSlides/notesSlide2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61D034-F6D6-7C4B-071B-0DA9DA24CDE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B9D0A40-388F-9C21-88C0-492E2B482A4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E97AEC5-EAD0-CFCB-A6F6-CB60C2134FAB}"/>
              </a:ext>
            </a:extLst>
          </p:cNvPr>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6FC81628-74BA-3364-A233-63411248AE77}"/>
              </a:ext>
            </a:extLst>
          </p:cNvPr>
          <p:cNvSpPr>
            <a:spLocks noGrp="1"/>
          </p:cNvSpPr>
          <p:nvPr>
            <p:ph type="sldNum" sz="quarter" idx="5"/>
          </p:nvPr>
        </p:nvSpPr>
        <p:spPr/>
        <p:txBody>
          <a:bodyPr/>
          <a:lstStyle/>
          <a:p>
            <a:fld id="{9C2EF98E-B6FF-4B4C-B348-1EB5D4EBDBF3}" type="slidenum">
              <a:rPr lang="en-US" smtClean="0"/>
              <a:t>215</a:t>
            </a:fld>
            <a:endParaRPr lang="en-US"/>
          </a:p>
        </p:txBody>
      </p:sp>
    </p:spTree>
    <p:extLst>
      <p:ext uri="{BB962C8B-B14F-4D97-AF65-F5344CB8AC3E}">
        <p14:creationId xmlns:p14="http://schemas.microsoft.com/office/powerpoint/2010/main" val="474063157"/>
      </p:ext>
    </p:extLst>
  </p:cSld>
  <p:clrMapOvr>
    <a:masterClrMapping/>
  </p:clrMapOvr>
</p:notes>
</file>

<file path=ppt/notesSlides/notesSlide2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8FD67B-9B01-6A89-D9FA-7143E1D9A41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545F634-06E5-270C-1671-5A9F2EF1D48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BE0EA07-6531-5F57-0723-E7F61FF250B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2CC716E-C285-8E4A-2119-D45D2311908D}"/>
              </a:ext>
            </a:extLst>
          </p:cNvPr>
          <p:cNvSpPr>
            <a:spLocks noGrp="1"/>
          </p:cNvSpPr>
          <p:nvPr>
            <p:ph type="sldNum" sz="quarter" idx="5"/>
          </p:nvPr>
        </p:nvSpPr>
        <p:spPr/>
        <p:txBody>
          <a:bodyPr/>
          <a:lstStyle/>
          <a:p>
            <a:fld id="{9C2EF98E-B6FF-4B4C-B348-1EB5D4EBDBF3}" type="slidenum">
              <a:rPr lang="en-US" smtClean="0"/>
              <a:t>216</a:t>
            </a:fld>
            <a:endParaRPr lang="en-US"/>
          </a:p>
        </p:txBody>
      </p:sp>
    </p:spTree>
    <p:extLst>
      <p:ext uri="{BB962C8B-B14F-4D97-AF65-F5344CB8AC3E}">
        <p14:creationId xmlns:p14="http://schemas.microsoft.com/office/powerpoint/2010/main" val="2660887047"/>
      </p:ext>
    </p:extLst>
  </p:cSld>
  <p:clrMapOvr>
    <a:masterClrMapping/>
  </p:clrMapOvr>
</p:notes>
</file>

<file path=ppt/notesSlides/notesSlide2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1B2961-97E6-0E69-58ED-37159620B23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581F535-FC74-5927-D4A1-97CA0892A3C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0F2A79E-A72D-AA40-FEE7-AE2043D9C46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B77EFE9-508B-503E-259B-E1D1D9049391}"/>
              </a:ext>
            </a:extLst>
          </p:cNvPr>
          <p:cNvSpPr>
            <a:spLocks noGrp="1"/>
          </p:cNvSpPr>
          <p:nvPr>
            <p:ph type="sldNum" sz="quarter" idx="5"/>
          </p:nvPr>
        </p:nvSpPr>
        <p:spPr/>
        <p:txBody>
          <a:bodyPr/>
          <a:lstStyle/>
          <a:p>
            <a:fld id="{9C2EF98E-B6FF-4B4C-B348-1EB5D4EBDBF3}" type="slidenum">
              <a:rPr lang="en-US" smtClean="0"/>
              <a:t>217</a:t>
            </a:fld>
            <a:endParaRPr lang="en-US"/>
          </a:p>
        </p:txBody>
      </p:sp>
    </p:spTree>
    <p:extLst>
      <p:ext uri="{BB962C8B-B14F-4D97-AF65-F5344CB8AC3E}">
        <p14:creationId xmlns:p14="http://schemas.microsoft.com/office/powerpoint/2010/main" val="1000868772"/>
      </p:ext>
    </p:extLst>
  </p:cSld>
  <p:clrMapOvr>
    <a:masterClrMapping/>
  </p:clrMapOvr>
</p:notes>
</file>

<file path=ppt/notesSlides/notesSlide2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E98661-C9A5-3999-EE92-6E7FA514391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53EDD27-7BE9-D79B-DDFE-9CE19F3221E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FFB90F4-1B01-9163-6827-B5D22893209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A3CBD79-10B6-AE4F-7C91-B3B5A3D27F2A}"/>
              </a:ext>
            </a:extLst>
          </p:cNvPr>
          <p:cNvSpPr>
            <a:spLocks noGrp="1"/>
          </p:cNvSpPr>
          <p:nvPr>
            <p:ph type="sldNum" sz="quarter" idx="5"/>
          </p:nvPr>
        </p:nvSpPr>
        <p:spPr/>
        <p:txBody>
          <a:bodyPr/>
          <a:lstStyle/>
          <a:p>
            <a:fld id="{9C2EF98E-B6FF-4B4C-B348-1EB5D4EBDBF3}" type="slidenum">
              <a:rPr lang="en-US" smtClean="0"/>
              <a:t>218</a:t>
            </a:fld>
            <a:endParaRPr lang="en-US"/>
          </a:p>
        </p:txBody>
      </p:sp>
    </p:spTree>
    <p:extLst>
      <p:ext uri="{BB962C8B-B14F-4D97-AF65-F5344CB8AC3E}">
        <p14:creationId xmlns:p14="http://schemas.microsoft.com/office/powerpoint/2010/main" val="2094528345"/>
      </p:ext>
    </p:extLst>
  </p:cSld>
  <p:clrMapOvr>
    <a:masterClrMapping/>
  </p:clrMapOvr>
</p:notes>
</file>

<file path=ppt/notesSlides/notesSlide2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9477E1-4A9F-B868-F5B8-B8E8FF44210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DF9259E-F97C-AA2F-6E07-2260A8221DE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CAA4F2B-7543-3018-B445-785A035BEB7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0A424B6-1AEA-5542-A648-1482B0434A2B}"/>
              </a:ext>
            </a:extLst>
          </p:cNvPr>
          <p:cNvSpPr>
            <a:spLocks noGrp="1"/>
          </p:cNvSpPr>
          <p:nvPr>
            <p:ph type="sldNum" sz="quarter" idx="5"/>
          </p:nvPr>
        </p:nvSpPr>
        <p:spPr/>
        <p:txBody>
          <a:bodyPr/>
          <a:lstStyle/>
          <a:p>
            <a:fld id="{9C2EF98E-B6FF-4B4C-B348-1EB5D4EBDBF3}" type="slidenum">
              <a:rPr lang="en-US" smtClean="0"/>
              <a:t>219</a:t>
            </a:fld>
            <a:endParaRPr lang="en-US"/>
          </a:p>
        </p:txBody>
      </p:sp>
    </p:spTree>
    <p:extLst>
      <p:ext uri="{BB962C8B-B14F-4D97-AF65-F5344CB8AC3E}">
        <p14:creationId xmlns:p14="http://schemas.microsoft.com/office/powerpoint/2010/main" val="3163958200"/>
      </p:ext>
    </p:extLst>
  </p:cSld>
  <p:clrMapOvr>
    <a:masterClrMapping/>
  </p:clrMapOvr>
</p:notes>
</file>

<file path=ppt/notesSlides/notesSlide2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2183C5-DA9E-EF4C-B374-5494DC01977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C419C8E-7E31-251E-E21E-A7662D22F9B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77FC467-7C36-EF7E-C6DB-E09B11985759}"/>
              </a:ext>
            </a:extLst>
          </p:cNvPr>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B6575C90-4558-899C-2594-7CEB93DF2E2F}"/>
              </a:ext>
            </a:extLst>
          </p:cNvPr>
          <p:cNvSpPr>
            <a:spLocks noGrp="1"/>
          </p:cNvSpPr>
          <p:nvPr>
            <p:ph type="sldNum" sz="quarter" idx="5"/>
          </p:nvPr>
        </p:nvSpPr>
        <p:spPr/>
        <p:txBody>
          <a:bodyPr/>
          <a:lstStyle/>
          <a:p>
            <a:fld id="{9C2EF98E-B6FF-4B4C-B348-1EB5D4EBDBF3}" type="slidenum">
              <a:rPr lang="en-US" smtClean="0"/>
              <a:t>220</a:t>
            </a:fld>
            <a:endParaRPr lang="en-US"/>
          </a:p>
        </p:txBody>
      </p:sp>
    </p:spTree>
    <p:extLst>
      <p:ext uri="{BB962C8B-B14F-4D97-AF65-F5344CB8AC3E}">
        <p14:creationId xmlns:p14="http://schemas.microsoft.com/office/powerpoint/2010/main" val="1026397739"/>
      </p:ext>
    </p:extLst>
  </p:cSld>
  <p:clrMapOvr>
    <a:masterClrMapping/>
  </p:clrMapOvr>
</p:notes>
</file>

<file path=ppt/notesSlides/notesSlide2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A40684-D33A-6AC7-FD12-499A70B1E79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E67E55D-FC03-A7F1-BEC5-BD4B0C97FC5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898FC29-2803-999C-7E39-76EA6C2D6A4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701E557-4332-9F7C-AE91-3EA898233957}"/>
              </a:ext>
            </a:extLst>
          </p:cNvPr>
          <p:cNvSpPr>
            <a:spLocks noGrp="1"/>
          </p:cNvSpPr>
          <p:nvPr>
            <p:ph type="sldNum" sz="quarter" idx="5"/>
          </p:nvPr>
        </p:nvSpPr>
        <p:spPr/>
        <p:txBody>
          <a:bodyPr/>
          <a:lstStyle/>
          <a:p>
            <a:fld id="{9C2EF98E-B6FF-4B4C-B348-1EB5D4EBDBF3}" type="slidenum">
              <a:rPr lang="en-US" smtClean="0"/>
              <a:t>221</a:t>
            </a:fld>
            <a:endParaRPr lang="en-US"/>
          </a:p>
        </p:txBody>
      </p:sp>
    </p:spTree>
    <p:extLst>
      <p:ext uri="{BB962C8B-B14F-4D97-AF65-F5344CB8AC3E}">
        <p14:creationId xmlns:p14="http://schemas.microsoft.com/office/powerpoint/2010/main" val="3851070980"/>
      </p:ext>
    </p:extLst>
  </p:cSld>
  <p:clrMapOvr>
    <a:masterClrMapping/>
  </p:clrMapOvr>
</p:notes>
</file>

<file path=ppt/notesSlides/notesSlide2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82C69F-1838-5D8E-9081-522F7DD80A5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3B57F08-9B4D-2AA0-602E-10C8DDA790C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F697E5D-88E0-A68C-FC71-490C7B2AD7B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A131D75-7E0F-05C6-5EDC-ABA5ACE47711}"/>
              </a:ext>
            </a:extLst>
          </p:cNvPr>
          <p:cNvSpPr>
            <a:spLocks noGrp="1"/>
          </p:cNvSpPr>
          <p:nvPr>
            <p:ph type="sldNum" sz="quarter" idx="5"/>
          </p:nvPr>
        </p:nvSpPr>
        <p:spPr/>
        <p:txBody>
          <a:bodyPr/>
          <a:lstStyle/>
          <a:p>
            <a:fld id="{9C2EF98E-B6FF-4B4C-B348-1EB5D4EBDBF3}" type="slidenum">
              <a:rPr lang="en-US" smtClean="0"/>
              <a:t>222</a:t>
            </a:fld>
            <a:endParaRPr lang="en-US"/>
          </a:p>
        </p:txBody>
      </p:sp>
    </p:spTree>
    <p:extLst>
      <p:ext uri="{BB962C8B-B14F-4D97-AF65-F5344CB8AC3E}">
        <p14:creationId xmlns:p14="http://schemas.microsoft.com/office/powerpoint/2010/main" val="3756954922"/>
      </p:ext>
    </p:extLst>
  </p:cSld>
  <p:clrMapOvr>
    <a:masterClrMapping/>
  </p:clrMapOvr>
</p:notes>
</file>

<file path=ppt/notesSlides/notesSlide2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3264AC-8E9F-3DBC-24DF-6E27EBF75FB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4437C3D-AA05-6844-A447-B0D01ACB58B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31E0A29-1EBC-1624-7B5C-62027FCD4B6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FF8E648-D834-F1AA-5EC9-7E2FA9BD4112}"/>
              </a:ext>
            </a:extLst>
          </p:cNvPr>
          <p:cNvSpPr>
            <a:spLocks noGrp="1"/>
          </p:cNvSpPr>
          <p:nvPr>
            <p:ph type="sldNum" sz="quarter" idx="5"/>
          </p:nvPr>
        </p:nvSpPr>
        <p:spPr/>
        <p:txBody>
          <a:bodyPr/>
          <a:lstStyle/>
          <a:p>
            <a:fld id="{9C2EF98E-B6FF-4B4C-B348-1EB5D4EBDBF3}" type="slidenum">
              <a:rPr lang="en-US" smtClean="0"/>
              <a:t>223</a:t>
            </a:fld>
            <a:endParaRPr lang="en-US"/>
          </a:p>
        </p:txBody>
      </p:sp>
    </p:spTree>
    <p:extLst>
      <p:ext uri="{BB962C8B-B14F-4D97-AF65-F5344CB8AC3E}">
        <p14:creationId xmlns:p14="http://schemas.microsoft.com/office/powerpoint/2010/main" val="398862332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0B79BA-9245-BD3F-1355-F8B11DC9F31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35D93B7-80A6-AF4F-1F15-ED440DB2332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2B25240-4F85-CD1E-7F97-333BE06A292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1407AEC-9D68-E413-6B4B-0D11ACC23763}"/>
              </a:ext>
            </a:extLst>
          </p:cNvPr>
          <p:cNvSpPr>
            <a:spLocks noGrp="1"/>
          </p:cNvSpPr>
          <p:nvPr>
            <p:ph type="sldNum" sz="quarter" idx="5"/>
          </p:nvPr>
        </p:nvSpPr>
        <p:spPr/>
        <p:txBody>
          <a:bodyPr/>
          <a:lstStyle/>
          <a:p>
            <a:fld id="{9C2EF98E-B6FF-4B4C-B348-1EB5D4EBDBF3}" type="slidenum">
              <a:rPr lang="en-US" smtClean="0"/>
              <a:t>22</a:t>
            </a:fld>
            <a:endParaRPr lang="en-US"/>
          </a:p>
        </p:txBody>
      </p:sp>
    </p:spTree>
    <p:extLst>
      <p:ext uri="{BB962C8B-B14F-4D97-AF65-F5344CB8AC3E}">
        <p14:creationId xmlns:p14="http://schemas.microsoft.com/office/powerpoint/2010/main" val="3977225971"/>
      </p:ext>
    </p:extLst>
  </p:cSld>
  <p:clrMapOvr>
    <a:masterClrMapping/>
  </p:clrMapOvr>
</p:notes>
</file>

<file path=ppt/notesSlides/notesSlide2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5D70A4-D288-5598-D982-8DAE38641CC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098D624-8A0C-DF4C-430A-1E33C46F27D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056D048-1952-5D16-37F5-A62EF7FF266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F45CA12-F00F-179A-8AF6-FC95D2FE4AF8}"/>
              </a:ext>
            </a:extLst>
          </p:cNvPr>
          <p:cNvSpPr>
            <a:spLocks noGrp="1"/>
          </p:cNvSpPr>
          <p:nvPr>
            <p:ph type="sldNum" sz="quarter" idx="5"/>
          </p:nvPr>
        </p:nvSpPr>
        <p:spPr/>
        <p:txBody>
          <a:bodyPr/>
          <a:lstStyle/>
          <a:p>
            <a:fld id="{9C2EF98E-B6FF-4B4C-B348-1EB5D4EBDBF3}" type="slidenum">
              <a:rPr lang="en-US" smtClean="0"/>
              <a:t>224</a:t>
            </a:fld>
            <a:endParaRPr lang="en-US"/>
          </a:p>
        </p:txBody>
      </p:sp>
    </p:spTree>
    <p:extLst>
      <p:ext uri="{BB962C8B-B14F-4D97-AF65-F5344CB8AC3E}">
        <p14:creationId xmlns:p14="http://schemas.microsoft.com/office/powerpoint/2010/main" val="2962881425"/>
      </p:ext>
    </p:extLst>
  </p:cSld>
  <p:clrMapOvr>
    <a:masterClrMapping/>
  </p:clrMapOvr>
</p:notes>
</file>

<file path=ppt/notesSlides/notesSlide2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E20C74-A999-2496-2E8E-0794F4E1EFF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417C86A-90FF-07FD-2624-530D9C9424F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F3F0D63-2546-3331-10EA-9530D99B0A3F}"/>
              </a:ext>
            </a:extLst>
          </p:cNvPr>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831644DC-3F50-8753-69ED-95F2E529882F}"/>
              </a:ext>
            </a:extLst>
          </p:cNvPr>
          <p:cNvSpPr>
            <a:spLocks noGrp="1"/>
          </p:cNvSpPr>
          <p:nvPr>
            <p:ph type="sldNum" sz="quarter" idx="5"/>
          </p:nvPr>
        </p:nvSpPr>
        <p:spPr/>
        <p:txBody>
          <a:bodyPr/>
          <a:lstStyle/>
          <a:p>
            <a:fld id="{9C2EF98E-B6FF-4B4C-B348-1EB5D4EBDBF3}" type="slidenum">
              <a:rPr lang="en-US" smtClean="0"/>
              <a:t>225</a:t>
            </a:fld>
            <a:endParaRPr lang="en-US"/>
          </a:p>
        </p:txBody>
      </p:sp>
    </p:spTree>
    <p:extLst>
      <p:ext uri="{BB962C8B-B14F-4D97-AF65-F5344CB8AC3E}">
        <p14:creationId xmlns:p14="http://schemas.microsoft.com/office/powerpoint/2010/main" val="4224646082"/>
      </p:ext>
    </p:extLst>
  </p:cSld>
  <p:clrMapOvr>
    <a:masterClrMapping/>
  </p:clrMapOvr>
</p:notes>
</file>

<file path=ppt/notesSlides/notesSlide2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A4FC69-6201-5460-503F-BD5999CD00D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9D79B84-A9F2-0AE1-B6BC-D4E4FE610B1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7FA495C-CCF0-705F-03E7-F5317444857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4F206A7-C211-6460-B147-150F903984F0}"/>
              </a:ext>
            </a:extLst>
          </p:cNvPr>
          <p:cNvSpPr>
            <a:spLocks noGrp="1"/>
          </p:cNvSpPr>
          <p:nvPr>
            <p:ph type="sldNum" sz="quarter" idx="5"/>
          </p:nvPr>
        </p:nvSpPr>
        <p:spPr/>
        <p:txBody>
          <a:bodyPr/>
          <a:lstStyle/>
          <a:p>
            <a:fld id="{9C2EF98E-B6FF-4B4C-B348-1EB5D4EBDBF3}" type="slidenum">
              <a:rPr lang="en-US" smtClean="0"/>
              <a:t>226</a:t>
            </a:fld>
            <a:endParaRPr lang="en-US"/>
          </a:p>
        </p:txBody>
      </p:sp>
    </p:spTree>
    <p:extLst>
      <p:ext uri="{BB962C8B-B14F-4D97-AF65-F5344CB8AC3E}">
        <p14:creationId xmlns:p14="http://schemas.microsoft.com/office/powerpoint/2010/main" val="2651200889"/>
      </p:ext>
    </p:extLst>
  </p:cSld>
  <p:clrMapOvr>
    <a:masterClrMapping/>
  </p:clrMapOvr>
</p:notes>
</file>

<file path=ppt/notesSlides/notesSlide2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5E5113-79ED-FCE8-B1ED-46BC859F3FC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964ED1C-6833-9AEC-1A66-509BE42FC69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943A433-1D09-8F1F-23AD-B8ECAB26582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60AB2BB-85E6-926D-4E34-4A88A8B43C68}"/>
              </a:ext>
            </a:extLst>
          </p:cNvPr>
          <p:cNvSpPr>
            <a:spLocks noGrp="1"/>
          </p:cNvSpPr>
          <p:nvPr>
            <p:ph type="sldNum" sz="quarter" idx="5"/>
          </p:nvPr>
        </p:nvSpPr>
        <p:spPr/>
        <p:txBody>
          <a:bodyPr/>
          <a:lstStyle/>
          <a:p>
            <a:fld id="{9C2EF98E-B6FF-4B4C-B348-1EB5D4EBDBF3}" type="slidenum">
              <a:rPr lang="en-US" smtClean="0"/>
              <a:t>227</a:t>
            </a:fld>
            <a:endParaRPr lang="en-US"/>
          </a:p>
        </p:txBody>
      </p:sp>
    </p:spTree>
    <p:extLst>
      <p:ext uri="{BB962C8B-B14F-4D97-AF65-F5344CB8AC3E}">
        <p14:creationId xmlns:p14="http://schemas.microsoft.com/office/powerpoint/2010/main" val="3544705586"/>
      </p:ext>
    </p:extLst>
  </p:cSld>
  <p:clrMapOvr>
    <a:masterClrMapping/>
  </p:clrMapOvr>
</p:notes>
</file>

<file path=ppt/notesSlides/notesSlide2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A1A3D0-1D7C-BDC6-ACEE-B5CE2303F20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74E114A-71E9-60D1-74C2-2B96C90016F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7544D0F-9270-FB7D-5FBF-9F2091DAB6A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C8ADAE2-CD4A-B1C6-13BE-D59AE87ABEE5}"/>
              </a:ext>
            </a:extLst>
          </p:cNvPr>
          <p:cNvSpPr>
            <a:spLocks noGrp="1"/>
          </p:cNvSpPr>
          <p:nvPr>
            <p:ph type="sldNum" sz="quarter" idx="5"/>
          </p:nvPr>
        </p:nvSpPr>
        <p:spPr/>
        <p:txBody>
          <a:bodyPr/>
          <a:lstStyle/>
          <a:p>
            <a:fld id="{9C2EF98E-B6FF-4B4C-B348-1EB5D4EBDBF3}" type="slidenum">
              <a:rPr lang="en-US" smtClean="0"/>
              <a:t>228</a:t>
            </a:fld>
            <a:endParaRPr lang="en-US"/>
          </a:p>
        </p:txBody>
      </p:sp>
    </p:spTree>
    <p:extLst>
      <p:ext uri="{BB962C8B-B14F-4D97-AF65-F5344CB8AC3E}">
        <p14:creationId xmlns:p14="http://schemas.microsoft.com/office/powerpoint/2010/main" val="726304799"/>
      </p:ext>
    </p:extLst>
  </p:cSld>
  <p:clrMapOvr>
    <a:masterClrMapping/>
  </p:clrMapOvr>
</p:notes>
</file>

<file path=ppt/notesSlides/notesSlide2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752AD2-361C-2244-C83F-144059DCBD9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6C77099-5B5B-7F7B-4789-4123ABBFCD8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3FB2239-326B-B19B-A605-D7CEB31DE55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957C8F5-BC23-09AC-7A31-19689247B973}"/>
              </a:ext>
            </a:extLst>
          </p:cNvPr>
          <p:cNvSpPr>
            <a:spLocks noGrp="1"/>
          </p:cNvSpPr>
          <p:nvPr>
            <p:ph type="sldNum" sz="quarter" idx="5"/>
          </p:nvPr>
        </p:nvSpPr>
        <p:spPr/>
        <p:txBody>
          <a:bodyPr/>
          <a:lstStyle/>
          <a:p>
            <a:fld id="{9C2EF98E-B6FF-4B4C-B348-1EB5D4EBDBF3}" type="slidenum">
              <a:rPr lang="en-US" smtClean="0"/>
              <a:t>229</a:t>
            </a:fld>
            <a:endParaRPr lang="en-US"/>
          </a:p>
        </p:txBody>
      </p:sp>
    </p:spTree>
    <p:extLst>
      <p:ext uri="{BB962C8B-B14F-4D97-AF65-F5344CB8AC3E}">
        <p14:creationId xmlns:p14="http://schemas.microsoft.com/office/powerpoint/2010/main" val="633610270"/>
      </p:ext>
    </p:extLst>
  </p:cSld>
  <p:clrMapOvr>
    <a:masterClrMapping/>
  </p:clrMapOvr>
</p:notes>
</file>

<file path=ppt/notesSlides/notesSlide2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35684D-646E-BF5B-BC74-9E509BA44D4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9A0CE2C-7A19-199E-3081-47B078719D1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FB5846F-64D7-9E5C-83EA-0628DD58159E}"/>
              </a:ext>
            </a:extLst>
          </p:cNvPr>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3A7F08CE-725E-1034-DFF7-481D3847B3EC}"/>
              </a:ext>
            </a:extLst>
          </p:cNvPr>
          <p:cNvSpPr>
            <a:spLocks noGrp="1"/>
          </p:cNvSpPr>
          <p:nvPr>
            <p:ph type="sldNum" sz="quarter" idx="5"/>
          </p:nvPr>
        </p:nvSpPr>
        <p:spPr/>
        <p:txBody>
          <a:bodyPr/>
          <a:lstStyle/>
          <a:p>
            <a:fld id="{9C2EF98E-B6FF-4B4C-B348-1EB5D4EBDBF3}" type="slidenum">
              <a:rPr lang="en-US" smtClean="0"/>
              <a:t>230</a:t>
            </a:fld>
            <a:endParaRPr lang="en-US"/>
          </a:p>
        </p:txBody>
      </p:sp>
    </p:spTree>
    <p:extLst>
      <p:ext uri="{BB962C8B-B14F-4D97-AF65-F5344CB8AC3E}">
        <p14:creationId xmlns:p14="http://schemas.microsoft.com/office/powerpoint/2010/main" val="3548333657"/>
      </p:ext>
    </p:extLst>
  </p:cSld>
  <p:clrMapOvr>
    <a:masterClrMapping/>
  </p:clrMapOvr>
</p:notes>
</file>

<file path=ppt/notesSlides/notesSlide2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4091C9-6142-794C-925F-213B82E11DA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417C66B-B1E6-42C5-FB66-7447CD66250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F5E5434-45D8-03EA-EA21-5EF69C25595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7A251B4-2723-E789-1C69-B4DA3CC47349}"/>
              </a:ext>
            </a:extLst>
          </p:cNvPr>
          <p:cNvSpPr>
            <a:spLocks noGrp="1"/>
          </p:cNvSpPr>
          <p:nvPr>
            <p:ph type="sldNum" sz="quarter" idx="5"/>
          </p:nvPr>
        </p:nvSpPr>
        <p:spPr/>
        <p:txBody>
          <a:bodyPr/>
          <a:lstStyle/>
          <a:p>
            <a:fld id="{9C2EF98E-B6FF-4B4C-B348-1EB5D4EBDBF3}" type="slidenum">
              <a:rPr lang="en-US" smtClean="0"/>
              <a:t>231</a:t>
            </a:fld>
            <a:endParaRPr lang="en-US"/>
          </a:p>
        </p:txBody>
      </p:sp>
    </p:spTree>
    <p:extLst>
      <p:ext uri="{BB962C8B-B14F-4D97-AF65-F5344CB8AC3E}">
        <p14:creationId xmlns:p14="http://schemas.microsoft.com/office/powerpoint/2010/main" val="3828747756"/>
      </p:ext>
    </p:extLst>
  </p:cSld>
  <p:clrMapOvr>
    <a:masterClrMapping/>
  </p:clrMapOvr>
</p:notes>
</file>

<file path=ppt/notesSlides/notesSlide2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FA421A-DAB2-8DB0-A8AF-BF94C64370A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7D94013-46A9-1DAE-C41F-A58DF43C801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17E10FD-6154-0C2F-0208-A5F2008D57A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69392ED-01E9-ED76-C9EF-B1208706F846}"/>
              </a:ext>
            </a:extLst>
          </p:cNvPr>
          <p:cNvSpPr>
            <a:spLocks noGrp="1"/>
          </p:cNvSpPr>
          <p:nvPr>
            <p:ph type="sldNum" sz="quarter" idx="5"/>
          </p:nvPr>
        </p:nvSpPr>
        <p:spPr/>
        <p:txBody>
          <a:bodyPr/>
          <a:lstStyle/>
          <a:p>
            <a:fld id="{652F1279-6CE4-4169-83D3-4483097B6907}" type="slidenum">
              <a:rPr lang="en-US" smtClean="0"/>
              <a:t>233</a:t>
            </a:fld>
            <a:endParaRPr lang="en-US"/>
          </a:p>
        </p:txBody>
      </p:sp>
    </p:spTree>
    <p:extLst>
      <p:ext uri="{BB962C8B-B14F-4D97-AF65-F5344CB8AC3E}">
        <p14:creationId xmlns:p14="http://schemas.microsoft.com/office/powerpoint/2010/main" val="8422497"/>
      </p:ext>
    </p:extLst>
  </p:cSld>
  <p:clrMapOvr>
    <a:masterClrMapping/>
  </p:clrMapOvr>
</p:notes>
</file>

<file path=ppt/notesSlides/notesSlide2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A251C8-8D66-8779-9302-C4C2094D19B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6FBA1E1-38A3-50F1-315F-14E3D6726AC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26BB741-44BB-5EAA-4F7C-6CF5D43938E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7FAAF6A-BA2C-92C2-C83C-9A52445814DE}"/>
              </a:ext>
            </a:extLst>
          </p:cNvPr>
          <p:cNvSpPr>
            <a:spLocks noGrp="1"/>
          </p:cNvSpPr>
          <p:nvPr>
            <p:ph type="sldNum" sz="quarter" idx="5"/>
          </p:nvPr>
        </p:nvSpPr>
        <p:spPr/>
        <p:txBody>
          <a:bodyPr/>
          <a:lstStyle/>
          <a:p>
            <a:fld id="{9C2EF98E-B6FF-4B4C-B348-1EB5D4EBDBF3}" type="slidenum">
              <a:rPr lang="en-US" smtClean="0"/>
              <a:t>234</a:t>
            </a:fld>
            <a:endParaRPr lang="en-US"/>
          </a:p>
        </p:txBody>
      </p:sp>
    </p:spTree>
    <p:extLst>
      <p:ext uri="{BB962C8B-B14F-4D97-AF65-F5344CB8AC3E}">
        <p14:creationId xmlns:p14="http://schemas.microsoft.com/office/powerpoint/2010/main" val="202317210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7AEAD0-6D39-401A-7170-7115BE9ACF7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8CD8300-079E-145F-103D-34EC84C7F50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6261AED-B84A-D19D-5284-1243C2BF33F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375F06C-DB9D-DB7E-4A89-AE1DE6A36495}"/>
              </a:ext>
            </a:extLst>
          </p:cNvPr>
          <p:cNvSpPr>
            <a:spLocks noGrp="1"/>
          </p:cNvSpPr>
          <p:nvPr>
            <p:ph type="sldNum" sz="quarter" idx="5"/>
          </p:nvPr>
        </p:nvSpPr>
        <p:spPr/>
        <p:txBody>
          <a:bodyPr/>
          <a:lstStyle/>
          <a:p>
            <a:fld id="{9C2EF98E-B6FF-4B4C-B348-1EB5D4EBDBF3}" type="slidenum">
              <a:rPr lang="en-US" smtClean="0"/>
              <a:t>23</a:t>
            </a:fld>
            <a:endParaRPr lang="en-US"/>
          </a:p>
        </p:txBody>
      </p:sp>
    </p:spTree>
    <p:extLst>
      <p:ext uri="{BB962C8B-B14F-4D97-AF65-F5344CB8AC3E}">
        <p14:creationId xmlns:p14="http://schemas.microsoft.com/office/powerpoint/2010/main" val="1434571207"/>
      </p:ext>
    </p:extLst>
  </p:cSld>
  <p:clrMapOvr>
    <a:masterClrMapping/>
  </p:clrMapOvr>
</p:notes>
</file>

<file path=ppt/notesSlides/notesSlide2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E39CCC-77ED-F1C4-45ED-D04BBAACB1A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541F73-4067-5942-2188-1DEFB214962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E0DAD97-9927-5AF9-4A08-63B08127D42C}"/>
              </a:ext>
            </a:extLst>
          </p:cNvPr>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C499625A-9C44-F7B4-D4F1-F7C8C924ABFD}"/>
              </a:ext>
            </a:extLst>
          </p:cNvPr>
          <p:cNvSpPr>
            <a:spLocks noGrp="1"/>
          </p:cNvSpPr>
          <p:nvPr>
            <p:ph type="sldNum" sz="quarter" idx="5"/>
          </p:nvPr>
        </p:nvSpPr>
        <p:spPr/>
        <p:txBody>
          <a:bodyPr/>
          <a:lstStyle/>
          <a:p>
            <a:fld id="{9C2EF98E-B6FF-4B4C-B348-1EB5D4EBDBF3}" type="slidenum">
              <a:rPr lang="en-US" smtClean="0"/>
              <a:t>235</a:t>
            </a:fld>
            <a:endParaRPr lang="en-US"/>
          </a:p>
        </p:txBody>
      </p:sp>
    </p:spTree>
    <p:extLst>
      <p:ext uri="{BB962C8B-B14F-4D97-AF65-F5344CB8AC3E}">
        <p14:creationId xmlns:p14="http://schemas.microsoft.com/office/powerpoint/2010/main" val="2225684778"/>
      </p:ext>
    </p:extLst>
  </p:cSld>
  <p:clrMapOvr>
    <a:masterClrMapping/>
  </p:clrMapOvr>
</p:notes>
</file>

<file path=ppt/notesSlides/notesSlide2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2B59EE-3BA0-8C9D-5168-A038980026F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CF9199E-5713-7B29-EED9-C67123D4F74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D0BEBC5-0477-A97A-14F8-07BA09205FD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02E7FB8-C96D-1817-0406-0C029622D043}"/>
              </a:ext>
            </a:extLst>
          </p:cNvPr>
          <p:cNvSpPr>
            <a:spLocks noGrp="1"/>
          </p:cNvSpPr>
          <p:nvPr>
            <p:ph type="sldNum" sz="quarter" idx="5"/>
          </p:nvPr>
        </p:nvSpPr>
        <p:spPr/>
        <p:txBody>
          <a:bodyPr/>
          <a:lstStyle/>
          <a:p>
            <a:fld id="{9C2EF98E-B6FF-4B4C-B348-1EB5D4EBDBF3}" type="slidenum">
              <a:rPr lang="en-US" smtClean="0"/>
              <a:t>236</a:t>
            </a:fld>
            <a:endParaRPr lang="en-US"/>
          </a:p>
        </p:txBody>
      </p:sp>
    </p:spTree>
    <p:extLst>
      <p:ext uri="{BB962C8B-B14F-4D97-AF65-F5344CB8AC3E}">
        <p14:creationId xmlns:p14="http://schemas.microsoft.com/office/powerpoint/2010/main" val="2697695589"/>
      </p:ext>
    </p:extLst>
  </p:cSld>
  <p:clrMapOvr>
    <a:masterClrMapping/>
  </p:clrMapOvr>
</p:notes>
</file>

<file path=ppt/notesSlides/notesSlide2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2CD3C7-11E9-8992-757B-DE2D28D2FB2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38C38A8-9935-C6D7-0D30-1AC064B5036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5968E3E-F914-34C6-5306-3064F5FB251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4B5BC0D-5D38-91D9-81AE-FBBED18685F0}"/>
              </a:ext>
            </a:extLst>
          </p:cNvPr>
          <p:cNvSpPr>
            <a:spLocks noGrp="1"/>
          </p:cNvSpPr>
          <p:nvPr>
            <p:ph type="sldNum" sz="quarter" idx="5"/>
          </p:nvPr>
        </p:nvSpPr>
        <p:spPr/>
        <p:txBody>
          <a:bodyPr/>
          <a:lstStyle/>
          <a:p>
            <a:fld id="{9C2EF98E-B6FF-4B4C-B348-1EB5D4EBDBF3}" type="slidenum">
              <a:rPr lang="en-US" smtClean="0"/>
              <a:t>237</a:t>
            </a:fld>
            <a:endParaRPr lang="en-US"/>
          </a:p>
        </p:txBody>
      </p:sp>
    </p:spTree>
    <p:extLst>
      <p:ext uri="{BB962C8B-B14F-4D97-AF65-F5344CB8AC3E}">
        <p14:creationId xmlns:p14="http://schemas.microsoft.com/office/powerpoint/2010/main" val="28255423"/>
      </p:ext>
    </p:extLst>
  </p:cSld>
  <p:clrMapOvr>
    <a:masterClrMapping/>
  </p:clrMapOvr>
</p:notes>
</file>

<file path=ppt/notesSlides/notesSlide2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848F88-B647-2D94-AE3A-CF935764D00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4D680D4-1249-8934-A5CB-4FF7D69C0FE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71737BD-4694-80A3-15CA-1401158E47C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67C6075-0379-1FE8-92E5-5A6C54E6867B}"/>
              </a:ext>
            </a:extLst>
          </p:cNvPr>
          <p:cNvSpPr>
            <a:spLocks noGrp="1"/>
          </p:cNvSpPr>
          <p:nvPr>
            <p:ph type="sldNum" sz="quarter" idx="5"/>
          </p:nvPr>
        </p:nvSpPr>
        <p:spPr/>
        <p:txBody>
          <a:bodyPr/>
          <a:lstStyle/>
          <a:p>
            <a:fld id="{9C2EF98E-B6FF-4B4C-B348-1EB5D4EBDBF3}" type="slidenum">
              <a:rPr lang="en-US" smtClean="0"/>
              <a:t>238</a:t>
            </a:fld>
            <a:endParaRPr lang="en-US"/>
          </a:p>
        </p:txBody>
      </p:sp>
    </p:spTree>
    <p:extLst>
      <p:ext uri="{BB962C8B-B14F-4D97-AF65-F5344CB8AC3E}">
        <p14:creationId xmlns:p14="http://schemas.microsoft.com/office/powerpoint/2010/main" val="3748598639"/>
      </p:ext>
    </p:extLst>
  </p:cSld>
  <p:clrMapOvr>
    <a:masterClrMapping/>
  </p:clrMapOvr>
</p:notes>
</file>

<file path=ppt/notesSlides/notesSlide2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5904CF-CF30-EA49-4EAE-5945315545D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04E14C1-AF7B-B178-06BC-2CCDC2FD715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66C03C6-2DBB-487C-56A3-460132F720F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9456478-AF60-EAED-B3A7-8E5C97B96838}"/>
              </a:ext>
            </a:extLst>
          </p:cNvPr>
          <p:cNvSpPr>
            <a:spLocks noGrp="1"/>
          </p:cNvSpPr>
          <p:nvPr>
            <p:ph type="sldNum" sz="quarter" idx="5"/>
          </p:nvPr>
        </p:nvSpPr>
        <p:spPr/>
        <p:txBody>
          <a:bodyPr/>
          <a:lstStyle/>
          <a:p>
            <a:fld id="{9C2EF98E-B6FF-4B4C-B348-1EB5D4EBDBF3}" type="slidenum">
              <a:rPr lang="en-US" smtClean="0"/>
              <a:t>239</a:t>
            </a:fld>
            <a:endParaRPr lang="en-US"/>
          </a:p>
        </p:txBody>
      </p:sp>
    </p:spTree>
    <p:extLst>
      <p:ext uri="{BB962C8B-B14F-4D97-AF65-F5344CB8AC3E}">
        <p14:creationId xmlns:p14="http://schemas.microsoft.com/office/powerpoint/2010/main" val="1368426208"/>
      </p:ext>
    </p:extLst>
  </p:cSld>
  <p:clrMapOvr>
    <a:masterClrMapping/>
  </p:clrMapOvr>
</p:notes>
</file>

<file path=ppt/notesSlides/notesSlide2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2D755E-F1D1-03CC-C658-FCC9E43A9A0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0AD9EDA-2516-3353-0496-B458D604353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490131F-74D5-DA8D-FBB6-E8F0976B3C2F}"/>
              </a:ext>
            </a:extLst>
          </p:cNvPr>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56F1E385-54C8-29E9-775B-541D096385E4}"/>
              </a:ext>
            </a:extLst>
          </p:cNvPr>
          <p:cNvSpPr>
            <a:spLocks noGrp="1"/>
          </p:cNvSpPr>
          <p:nvPr>
            <p:ph type="sldNum" sz="quarter" idx="5"/>
          </p:nvPr>
        </p:nvSpPr>
        <p:spPr/>
        <p:txBody>
          <a:bodyPr/>
          <a:lstStyle/>
          <a:p>
            <a:fld id="{9C2EF98E-B6FF-4B4C-B348-1EB5D4EBDBF3}" type="slidenum">
              <a:rPr lang="en-US" smtClean="0"/>
              <a:t>240</a:t>
            </a:fld>
            <a:endParaRPr lang="en-US"/>
          </a:p>
        </p:txBody>
      </p:sp>
    </p:spTree>
    <p:extLst>
      <p:ext uri="{BB962C8B-B14F-4D97-AF65-F5344CB8AC3E}">
        <p14:creationId xmlns:p14="http://schemas.microsoft.com/office/powerpoint/2010/main" val="2673892869"/>
      </p:ext>
    </p:extLst>
  </p:cSld>
  <p:clrMapOvr>
    <a:masterClrMapping/>
  </p:clrMapOvr>
</p:notes>
</file>

<file path=ppt/notesSlides/notesSlide2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4FC8BA-768B-FA7A-4464-94BD567A441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5586EAE-EDE3-E172-21EC-6E767489093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CACE4AD-6F9B-422F-FD69-A27C4CB953A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D7C1C04-42E9-42B7-6842-9AABEAA63E69}"/>
              </a:ext>
            </a:extLst>
          </p:cNvPr>
          <p:cNvSpPr>
            <a:spLocks noGrp="1"/>
          </p:cNvSpPr>
          <p:nvPr>
            <p:ph type="sldNum" sz="quarter" idx="5"/>
          </p:nvPr>
        </p:nvSpPr>
        <p:spPr/>
        <p:txBody>
          <a:bodyPr/>
          <a:lstStyle/>
          <a:p>
            <a:fld id="{9C2EF98E-B6FF-4B4C-B348-1EB5D4EBDBF3}" type="slidenum">
              <a:rPr lang="en-US" smtClean="0"/>
              <a:t>241</a:t>
            </a:fld>
            <a:endParaRPr lang="en-US"/>
          </a:p>
        </p:txBody>
      </p:sp>
    </p:spTree>
    <p:extLst>
      <p:ext uri="{BB962C8B-B14F-4D97-AF65-F5344CB8AC3E}">
        <p14:creationId xmlns:p14="http://schemas.microsoft.com/office/powerpoint/2010/main" val="3268290004"/>
      </p:ext>
    </p:extLst>
  </p:cSld>
  <p:clrMapOvr>
    <a:masterClrMapping/>
  </p:clrMapOvr>
</p:notes>
</file>

<file path=ppt/notesSlides/notesSlide2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E58160-8F81-0804-A92A-D04B20FEAA3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D7E3FFD-AFFC-612A-D7AF-44EE62A8276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530BE0E-416D-6F9B-CB10-C578B4D6B92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76B6607-2543-7206-588A-57AE139B8877}"/>
              </a:ext>
            </a:extLst>
          </p:cNvPr>
          <p:cNvSpPr>
            <a:spLocks noGrp="1"/>
          </p:cNvSpPr>
          <p:nvPr>
            <p:ph type="sldNum" sz="quarter" idx="5"/>
          </p:nvPr>
        </p:nvSpPr>
        <p:spPr/>
        <p:txBody>
          <a:bodyPr/>
          <a:lstStyle/>
          <a:p>
            <a:fld id="{9C2EF98E-B6FF-4B4C-B348-1EB5D4EBDBF3}" type="slidenum">
              <a:rPr lang="en-US" smtClean="0"/>
              <a:t>242</a:t>
            </a:fld>
            <a:endParaRPr lang="en-US"/>
          </a:p>
        </p:txBody>
      </p:sp>
    </p:spTree>
    <p:extLst>
      <p:ext uri="{BB962C8B-B14F-4D97-AF65-F5344CB8AC3E}">
        <p14:creationId xmlns:p14="http://schemas.microsoft.com/office/powerpoint/2010/main" val="3487155361"/>
      </p:ext>
    </p:extLst>
  </p:cSld>
  <p:clrMapOvr>
    <a:masterClrMapping/>
  </p:clrMapOvr>
</p:notes>
</file>

<file path=ppt/notesSlides/notesSlide2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B25A4E-6DB7-4749-4BDE-C26245DD750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9D6AE49-849C-0C6E-A7D3-E062AD73A99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6BF80BF-C742-8A28-C0C9-88459E9E7E8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770C075-705B-95E6-90A1-65D1B6681263}"/>
              </a:ext>
            </a:extLst>
          </p:cNvPr>
          <p:cNvSpPr>
            <a:spLocks noGrp="1"/>
          </p:cNvSpPr>
          <p:nvPr>
            <p:ph type="sldNum" sz="quarter" idx="5"/>
          </p:nvPr>
        </p:nvSpPr>
        <p:spPr/>
        <p:txBody>
          <a:bodyPr/>
          <a:lstStyle/>
          <a:p>
            <a:fld id="{9C2EF98E-B6FF-4B4C-B348-1EB5D4EBDBF3}" type="slidenum">
              <a:rPr lang="en-US" smtClean="0"/>
              <a:t>243</a:t>
            </a:fld>
            <a:endParaRPr lang="en-US"/>
          </a:p>
        </p:txBody>
      </p:sp>
    </p:spTree>
    <p:extLst>
      <p:ext uri="{BB962C8B-B14F-4D97-AF65-F5344CB8AC3E}">
        <p14:creationId xmlns:p14="http://schemas.microsoft.com/office/powerpoint/2010/main" val="1755882166"/>
      </p:ext>
    </p:extLst>
  </p:cSld>
  <p:clrMapOvr>
    <a:masterClrMapping/>
  </p:clrMapOvr>
</p:notes>
</file>

<file path=ppt/notesSlides/notesSlide2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08FCFE-5403-C8AA-F5C3-7941DFB42B1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50F586F-977B-21DB-295B-FFD87F58B63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5785F44-C96F-A302-219B-A1F2289CEC4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0169A53-F830-29EA-E2A0-BA6C6CE57192}"/>
              </a:ext>
            </a:extLst>
          </p:cNvPr>
          <p:cNvSpPr>
            <a:spLocks noGrp="1"/>
          </p:cNvSpPr>
          <p:nvPr>
            <p:ph type="sldNum" sz="quarter" idx="5"/>
          </p:nvPr>
        </p:nvSpPr>
        <p:spPr/>
        <p:txBody>
          <a:bodyPr/>
          <a:lstStyle/>
          <a:p>
            <a:fld id="{9C2EF98E-B6FF-4B4C-B348-1EB5D4EBDBF3}" type="slidenum">
              <a:rPr lang="en-US" smtClean="0"/>
              <a:t>244</a:t>
            </a:fld>
            <a:endParaRPr lang="en-US"/>
          </a:p>
        </p:txBody>
      </p:sp>
    </p:spTree>
    <p:extLst>
      <p:ext uri="{BB962C8B-B14F-4D97-AF65-F5344CB8AC3E}">
        <p14:creationId xmlns:p14="http://schemas.microsoft.com/office/powerpoint/2010/main" val="88272862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DC7C2A-4087-224C-FFEE-7F9F88D5619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18FFD03-7927-3C25-2F25-AD49DEEE89A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AB9F401-E83A-3309-C712-3314B37BCE0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326D717-25A3-F511-63D2-A51726C402CA}"/>
              </a:ext>
            </a:extLst>
          </p:cNvPr>
          <p:cNvSpPr>
            <a:spLocks noGrp="1"/>
          </p:cNvSpPr>
          <p:nvPr>
            <p:ph type="sldNum" sz="quarter" idx="5"/>
          </p:nvPr>
        </p:nvSpPr>
        <p:spPr/>
        <p:txBody>
          <a:bodyPr/>
          <a:lstStyle/>
          <a:p>
            <a:fld id="{9C2EF98E-B6FF-4B4C-B348-1EB5D4EBDBF3}" type="slidenum">
              <a:rPr lang="en-US" smtClean="0"/>
              <a:t>24</a:t>
            </a:fld>
            <a:endParaRPr lang="en-US"/>
          </a:p>
        </p:txBody>
      </p:sp>
    </p:spTree>
    <p:extLst>
      <p:ext uri="{BB962C8B-B14F-4D97-AF65-F5344CB8AC3E}">
        <p14:creationId xmlns:p14="http://schemas.microsoft.com/office/powerpoint/2010/main" val="290585835"/>
      </p:ext>
    </p:extLst>
  </p:cSld>
  <p:clrMapOvr>
    <a:masterClrMapping/>
  </p:clrMapOvr>
</p:notes>
</file>

<file path=ppt/notesSlides/notesSlide2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927A0D-69AD-8F48-B83C-55D507A4C23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5BBD962-1791-B39C-75A2-668DE5B9C88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7CCB285-5E0D-4A99-BAF0-0B812B616CA2}"/>
              </a:ext>
            </a:extLst>
          </p:cNvPr>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C76D36FB-8881-590C-97D9-E8D6331B4ED0}"/>
              </a:ext>
            </a:extLst>
          </p:cNvPr>
          <p:cNvSpPr>
            <a:spLocks noGrp="1"/>
          </p:cNvSpPr>
          <p:nvPr>
            <p:ph type="sldNum" sz="quarter" idx="5"/>
          </p:nvPr>
        </p:nvSpPr>
        <p:spPr/>
        <p:txBody>
          <a:bodyPr/>
          <a:lstStyle/>
          <a:p>
            <a:fld id="{9C2EF98E-B6FF-4B4C-B348-1EB5D4EBDBF3}" type="slidenum">
              <a:rPr lang="en-US" smtClean="0"/>
              <a:t>245</a:t>
            </a:fld>
            <a:endParaRPr lang="en-US"/>
          </a:p>
        </p:txBody>
      </p:sp>
    </p:spTree>
    <p:extLst>
      <p:ext uri="{BB962C8B-B14F-4D97-AF65-F5344CB8AC3E}">
        <p14:creationId xmlns:p14="http://schemas.microsoft.com/office/powerpoint/2010/main" val="2881139587"/>
      </p:ext>
    </p:extLst>
  </p:cSld>
  <p:clrMapOvr>
    <a:masterClrMapping/>
  </p:clrMapOvr>
</p:notes>
</file>

<file path=ppt/notesSlides/notesSlide2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4A52D4-155E-0725-BB1F-592AA9AF417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C7AA4C5-506C-96D6-BC52-249632C44D8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DCEB511-053D-28F3-156C-7DAB1A4F586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4AEB9FF-1E10-C8AC-7E7A-09D7A9646F06}"/>
              </a:ext>
            </a:extLst>
          </p:cNvPr>
          <p:cNvSpPr>
            <a:spLocks noGrp="1"/>
          </p:cNvSpPr>
          <p:nvPr>
            <p:ph type="sldNum" sz="quarter" idx="5"/>
          </p:nvPr>
        </p:nvSpPr>
        <p:spPr/>
        <p:txBody>
          <a:bodyPr/>
          <a:lstStyle/>
          <a:p>
            <a:fld id="{9C2EF98E-B6FF-4B4C-B348-1EB5D4EBDBF3}" type="slidenum">
              <a:rPr lang="en-US" smtClean="0"/>
              <a:t>246</a:t>
            </a:fld>
            <a:endParaRPr lang="en-US"/>
          </a:p>
        </p:txBody>
      </p:sp>
    </p:spTree>
    <p:extLst>
      <p:ext uri="{BB962C8B-B14F-4D97-AF65-F5344CB8AC3E}">
        <p14:creationId xmlns:p14="http://schemas.microsoft.com/office/powerpoint/2010/main" val="2478494071"/>
      </p:ext>
    </p:extLst>
  </p:cSld>
  <p:clrMapOvr>
    <a:masterClrMapping/>
  </p:clrMapOvr>
</p:notes>
</file>

<file path=ppt/notesSlides/notesSlide2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5A3807-12C8-47B5-1909-6558EA47CC5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A9057AF-7579-8010-08AF-925358DEC8A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67C4BB7-618E-9C46-C577-E098846EC83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3092B86-62D6-0190-0ACC-C09B3616C3D3}"/>
              </a:ext>
            </a:extLst>
          </p:cNvPr>
          <p:cNvSpPr>
            <a:spLocks noGrp="1"/>
          </p:cNvSpPr>
          <p:nvPr>
            <p:ph type="sldNum" sz="quarter" idx="5"/>
          </p:nvPr>
        </p:nvSpPr>
        <p:spPr/>
        <p:txBody>
          <a:bodyPr/>
          <a:lstStyle/>
          <a:p>
            <a:fld id="{9C2EF98E-B6FF-4B4C-B348-1EB5D4EBDBF3}" type="slidenum">
              <a:rPr lang="en-US" smtClean="0"/>
              <a:t>247</a:t>
            </a:fld>
            <a:endParaRPr lang="en-US"/>
          </a:p>
        </p:txBody>
      </p:sp>
    </p:spTree>
    <p:extLst>
      <p:ext uri="{BB962C8B-B14F-4D97-AF65-F5344CB8AC3E}">
        <p14:creationId xmlns:p14="http://schemas.microsoft.com/office/powerpoint/2010/main" val="1750965808"/>
      </p:ext>
    </p:extLst>
  </p:cSld>
  <p:clrMapOvr>
    <a:masterClrMapping/>
  </p:clrMapOvr>
</p:notes>
</file>

<file path=ppt/notesSlides/notesSlide2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7C916C-E9BA-D2E2-6FDE-C7724A91F98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8FFD0ED-946B-C302-19D0-9AE8A113359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EE02DAC-2B73-4251-2DB6-5DD018523F5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42B98F7-9D45-AFC2-0B8E-DE339A23586C}"/>
              </a:ext>
            </a:extLst>
          </p:cNvPr>
          <p:cNvSpPr>
            <a:spLocks noGrp="1"/>
          </p:cNvSpPr>
          <p:nvPr>
            <p:ph type="sldNum" sz="quarter" idx="5"/>
          </p:nvPr>
        </p:nvSpPr>
        <p:spPr/>
        <p:txBody>
          <a:bodyPr/>
          <a:lstStyle/>
          <a:p>
            <a:fld id="{9C2EF98E-B6FF-4B4C-B348-1EB5D4EBDBF3}" type="slidenum">
              <a:rPr lang="en-US" smtClean="0"/>
              <a:t>248</a:t>
            </a:fld>
            <a:endParaRPr lang="en-US"/>
          </a:p>
        </p:txBody>
      </p:sp>
    </p:spTree>
    <p:extLst>
      <p:ext uri="{BB962C8B-B14F-4D97-AF65-F5344CB8AC3E}">
        <p14:creationId xmlns:p14="http://schemas.microsoft.com/office/powerpoint/2010/main" val="3105830776"/>
      </p:ext>
    </p:extLst>
  </p:cSld>
  <p:clrMapOvr>
    <a:masterClrMapping/>
  </p:clrMapOvr>
</p:notes>
</file>

<file path=ppt/notesSlides/notesSlide2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2B04B8-165F-7C97-54FE-59B586D1213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9082FA6-AA29-DF49-9C5F-E7F4F26DA8F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3325840-ED23-79E7-374B-E5D0B58C636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C376279-464B-42DB-0AEF-BC888E3979BA}"/>
              </a:ext>
            </a:extLst>
          </p:cNvPr>
          <p:cNvSpPr>
            <a:spLocks noGrp="1"/>
          </p:cNvSpPr>
          <p:nvPr>
            <p:ph type="sldNum" sz="quarter" idx="5"/>
          </p:nvPr>
        </p:nvSpPr>
        <p:spPr/>
        <p:txBody>
          <a:bodyPr/>
          <a:lstStyle/>
          <a:p>
            <a:fld id="{9C2EF98E-B6FF-4B4C-B348-1EB5D4EBDBF3}" type="slidenum">
              <a:rPr lang="en-US" smtClean="0"/>
              <a:t>249</a:t>
            </a:fld>
            <a:endParaRPr lang="en-US"/>
          </a:p>
        </p:txBody>
      </p:sp>
    </p:spTree>
    <p:extLst>
      <p:ext uri="{BB962C8B-B14F-4D97-AF65-F5344CB8AC3E}">
        <p14:creationId xmlns:p14="http://schemas.microsoft.com/office/powerpoint/2010/main" val="317747079"/>
      </p:ext>
    </p:extLst>
  </p:cSld>
  <p:clrMapOvr>
    <a:masterClrMapping/>
  </p:clrMapOvr>
</p:notes>
</file>

<file path=ppt/notesSlides/notesSlide2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F74369-0F4D-745C-8962-B83A6B47747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97A9C1E-7977-9CBB-9747-67AA7F08867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B11958B-D40C-87C3-4D8A-59334BEF7C18}"/>
              </a:ext>
            </a:extLst>
          </p:cNvPr>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DE3A2CB3-630F-BC70-0177-FF8C7B711F6A}"/>
              </a:ext>
            </a:extLst>
          </p:cNvPr>
          <p:cNvSpPr>
            <a:spLocks noGrp="1"/>
          </p:cNvSpPr>
          <p:nvPr>
            <p:ph type="sldNum" sz="quarter" idx="5"/>
          </p:nvPr>
        </p:nvSpPr>
        <p:spPr/>
        <p:txBody>
          <a:bodyPr/>
          <a:lstStyle/>
          <a:p>
            <a:fld id="{9C2EF98E-B6FF-4B4C-B348-1EB5D4EBDBF3}" type="slidenum">
              <a:rPr lang="en-US" smtClean="0"/>
              <a:t>250</a:t>
            </a:fld>
            <a:endParaRPr lang="en-US"/>
          </a:p>
        </p:txBody>
      </p:sp>
    </p:spTree>
    <p:extLst>
      <p:ext uri="{BB962C8B-B14F-4D97-AF65-F5344CB8AC3E}">
        <p14:creationId xmlns:p14="http://schemas.microsoft.com/office/powerpoint/2010/main" val="2689851778"/>
      </p:ext>
    </p:extLst>
  </p:cSld>
  <p:clrMapOvr>
    <a:masterClrMapping/>
  </p:clrMapOvr>
</p:notes>
</file>

<file path=ppt/notesSlides/notesSlide2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7C1BE9-822E-814A-ED89-EDD9A425A93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10FD3C7-64A8-6FE5-963E-8FB1C81A809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281CCE4-C778-17F9-4C0A-C2E87CBF16B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98E31EB-7827-CA95-3E8D-61CA6EF693D0}"/>
              </a:ext>
            </a:extLst>
          </p:cNvPr>
          <p:cNvSpPr>
            <a:spLocks noGrp="1"/>
          </p:cNvSpPr>
          <p:nvPr>
            <p:ph type="sldNum" sz="quarter" idx="5"/>
          </p:nvPr>
        </p:nvSpPr>
        <p:spPr/>
        <p:txBody>
          <a:bodyPr/>
          <a:lstStyle/>
          <a:p>
            <a:fld id="{9C2EF98E-B6FF-4B4C-B348-1EB5D4EBDBF3}" type="slidenum">
              <a:rPr lang="en-US" smtClean="0"/>
              <a:t>251</a:t>
            </a:fld>
            <a:endParaRPr lang="en-US"/>
          </a:p>
        </p:txBody>
      </p:sp>
    </p:spTree>
    <p:extLst>
      <p:ext uri="{BB962C8B-B14F-4D97-AF65-F5344CB8AC3E}">
        <p14:creationId xmlns:p14="http://schemas.microsoft.com/office/powerpoint/2010/main" val="3059593290"/>
      </p:ext>
    </p:extLst>
  </p:cSld>
  <p:clrMapOvr>
    <a:masterClrMapping/>
  </p:clrMapOvr>
</p:notes>
</file>

<file path=ppt/notesSlides/notesSlide2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201F03-6416-DA65-C3CC-476B8E84439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C6D93EB-98B4-553D-D43E-7C013BDE954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431A2FC-732B-0B0C-7519-A606F4CF144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15E5036-4590-04D3-1B1B-3205C4C8DA5A}"/>
              </a:ext>
            </a:extLst>
          </p:cNvPr>
          <p:cNvSpPr>
            <a:spLocks noGrp="1"/>
          </p:cNvSpPr>
          <p:nvPr>
            <p:ph type="sldNum" sz="quarter" idx="5"/>
          </p:nvPr>
        </p:nvSpPr>
        <p:spPr/>
        <p:txBody>
          <a:bodyPr/>
          <a:lstStyle/>
          <a:p>
            <a:fld id="{9C2EF98E-B6FF-4B4C-B348-1EB5D4EBDBF3}" type="slidenum">
              <a:rPr lang="en-US" smtClean="0"/>
              <a:t>252</a:t>
            </a:fld>
            <a:endParaRPr lang="en-US"/>
          </a:p>
        </p:txBody>
      </p:sp>
    </p:spTree>
    <p:extLst>
      <p:ext uri="{BB962C8B-B14F-4D97-AF65-F5344CB8AC3E}">
        <p14:creationId xmlns:p14="http://schemas.microsoft.com/office/powerpoint/2010/main" val="4274925097"/>
      </p:ext>
    </p:extLst>
  </p:cSld>
  <p:clrMapOvr>
    <a:masterClrMapping/>
  </p:clrMapOvr>
</p:notes>
</file>

<file path=ppt/notesSlides/notesSlide2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D3DBEE-A648-644B-554D-C14BF1130E8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5023B2A-E7F2-9268-E051-E16CA7ED92E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74F1B44-3EB8-32B0-F325-4F05015EF3B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37BDF21-19C0-AAD9-889F-BC94D0B1101E}"/>
              </a:ext>
            </a:extLst>
          </p:cNvPr>
          <p:cNvSpPr>
            <a:spLocks noGrp="1"/>
          </p:cNvSpPr>
          <p:nvPr>
            <p:ph type="sldNum" sz="quarter" idx="5"/>
          </p:nvPr>
        </p:nvSpPr>
        <p:spPr/>
        <p:txBody>
          <a:bodyPr/>
          <a:lstStyle/>
          <a:p>
            <a:fld id="{9C2EF98E-B6FF-4B4C-B348-1EB5D4EBDBF3}" type="slidenum">
              <a:rPr lang="en-US" smtClean="0"/>
              <a:t>253</a:t>
            </a:fld>
            <a:endParaRPr lang="en-US"/>
          </a:p>
        </p:txBody>
      </p:sp>
    </p:spTree>
    <p:extLst>
      <p:ext uri="{BB962C8B-B14F-4D97-AF65-F5344CB8AC3E}">
        <p14:creationId xmlns:p14="http://schemas.microsoft.com/office/powerpoint/2010/main" val="1481906826"/>
      </p:ext>
    </p:extLst>
  </p:cSld>
  <p:clrMapOvr>
    <a:masterClrMapping/>
  </p:clrMapOvr>
</p:notes>
</file>

<file path=ppt/notesSlides/notesSlide2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222106-5FB0-B7DA-EE1A-A3426B57D69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A73793A-3976-3F46-51E0-C6E34B0F9BD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8CB159D-A70B-42EA-9D79-C9EBB7357BF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D0AD40F-CFF6-99FE-650B-A2D82BCBAC17}"/>
              </a:ext>
            </a:extLst>
          </p:cNvPr>
          <p:cNvSpPr>
            <a:spLocks noGrp="1"/>
          </p:cNvSpPr>
          <p:nvPr>
            <p:ph type="sldNum" sz="quarter" idx="5"/>
          </p:nvPr>
        </p:nvSpPr>
        <p:spPr/>
        <p:txBody>
          <a:bodyPr/>
          <a:lstStyle/>
          <a:p>
            <a:fld id="{9C2EF98E-B6FF-4B4C-B348-1EB5D4EBDBF3}" type="slidenum">
              <a:rPr lang="en-US" smtClean="0"/>
              <a:t>254</a:t>
            </a:fld>
            <a:endParaRPr lang="en-US"/>
          </a:p>
        </p:txBody>
      </p:sp>
    </p:spTree>
    <p:extLst>
      <p:ext uri="{BB962C8B-B14F-4D97-AF65-F5344CB8AC3E}">
        <p14:creationId xmlns:p14="http://schemas.microsoft.com/office/powerpoint/2010/main" val="421253433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4470BB-94FB-5EAC-FF6F-B5249FFC961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08AC73-08D3-E385-627B-544E017896C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34E68EC-B301-D6CC-F71A-098ACA93A84B}"/>
              </a:ext>
            </a:extLst>
          </p:cNvPr>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DBD950B6-1414-78C9-AB24-E1E9133380D3}"/>
              </a:ext>
            </a:extLst>
          </p:cNvPr>
          <p:cNvSpPr>
            <a:spLocks noGrp="1"/>
          </p:cNvSpPr>
          <p:nvPr>
            <p:ph type="sldNum" sz="quarter" idx="5"/>
          </p:nvPr>
        </p:nvSpPr>
        <p:spPr/>
        <p:txBody>
          <a:bodyPr/>
          <a:lstStyle/>
          <a:p>
            <a:fld id="{9C2EF98E-B6FF-4B4C-B348-1EB5D4EBDBF3}" type="slidenum">
              <a:rPr lang="en-US" smtClean="0"/>
              <a:t>25</a:t>
            </a:fld>
            <a:endParaRPr lang="en-US"/>
          </a:p>
        </p:txBody>
      </p:sp>
    </p:spTree>
    <p:extLst>
      <p:ext uri="{BB962C8B-B14F-4D97-AF65-F5344CB8AC3E}">
        <p14:creationId xmlns:p14="http://schemas.microsoft.com/office/powerpoint/2010/main" val="1358635464"/>
      </p:ext>
    </p:extLst>
  </p:cSld>
  <p:clrMapOvr>
    <a:masterClrMapping/>
  </p:clrMapOvr>
</p:notes>
</file>

<file path=ppt/notesSlides/notesSlide2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297585-A137-5659-9C51-21AC4D0DA3D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3D5A99C-3AB9-9427-5558-273A684679D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13FE3A3-2BE3-0E80-F992-38A08A7EB82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8A8C9ED-5B62-89D9-6EED-0E1AE732A05B}"/>
              </a:ext>
            </a:extLst>
          </p:cNvPr>
          <p:cNvSpPr>
            <a:spLocks noGrp="1"/>
          </p:cNvSpPr>
          <p:nvPr>
            <p:ph type="sldNum" sz="quarter" idx="5"/>
          </p:nvPr>
        </p:nvSpPr>
        <p:spPr/>
        <p:txBody>
          <a:bodyPr/>
          <a:lstStyle/>
          <a:p>
            <a:fld id="{9C2EF98E-B6FF-4B4C-B348-1EB5D4EBDBF3}" type="slidenum">
              <a:rPr lang="en-US" smtClean="0"/>
              <a:t>255</a:t>
            </a:fld>
            <a:endParaRPr lang="en-US"/>
          </a:p>
        </p:txBody>
      </p:sp>
    </p:spTree>
    <p:extLst>
      <p:ext uri="{BB962C8B-B14F-4D97-AF65-F5344CB8AC3E}">
        <p14:creationId xmlns:p14="http://schemas.microsoft.com/office/powerpoint/2010/main" val="3967094976"/>
      </p:ext>
    </p:extLst>
  </p:cSld>
  <p:clrMapOvr>
    <a:masterClrMapping/>
  </p:clrMapOvr>
</p:notes>
</file>

<file path=ppt/notesSlides/notesSlide2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914D60-B552-1F6E-0A3C-9E73D27C034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C25DF5F-4FD5-A908-DFBB-C3B035D3E41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5BB26F7-001A-878F-E061-4FB61C707D5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E40261D-3CF2-CEFA-286F-8B74A8479C1A}"/>
              </a:ext>
            </a:extLst>
          </p:cNvPr>
          <p:cNvSpPr>
            <a:spLocks noGrp="1"/>
          </p:cNvSpPr>
          <p:nvPr>
            <p:ph type="sldNum" sz="quarter" idx="5"/>
          </p:nvPr>
        </p:nvSpPr>
        <p:spPr/>
        <p:txBody>
          <a:bodyPr/>
          <a:lstStyle/>
          <a:p>
            <a:fld id="{9C2EF98E-B6FF-4B4C-B348-1EB5D4EBDBF3}" type="slidenum">
              <a:rPr lang="en-US" smtClean="0"/>
              <a:t>256</a:t>
            </a:fld>
            <a:endParaRPr lang="en-US"/>
          </a:p>
        </p:txBody>
      </p:sp>
    </p:spTree>
    <p:extLst>
      <p:ext uri="{BB962C8B-B14F-4D97-AF65-F5344CB8AC3E}">
        <p14:creationId xmlns:p14="http://schemas.microsoft.com/office/powerpoint/2010/main" val="2416573345"/>
      </p:ext>
    </p:extLst>
  </p:cSld>
  <p:clrMapOvr>
    <a:masterClrMapping/>
  </p:clrMapOvr>
</p:notes>
</file>

<file path=ppt/notesSlides/notesSlide25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92DBBE-B7CF-7C66-9BC5-66625726034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663B5F9-9561-BDE6-CF63-FB6A5CCDAF0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AB33F70-97A9-A9A5-57D9-AD3F2605FF9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04EDD5B-A5F6-8A41-A9BF-465354DEF57A}"/>
              </a:ext>
            </a:extLst>
          </p:cNvPr>
          <p:cNvSpPr>
            <a:spLocks noGrp="1"/>
          </p:cNvSpPr>
          <p:nvPr>
            <p:ph type="sldNum" sz="quarter" idx="5"/>
          </p:nvPr>
        </p:nvSpPr>
        <p:spPr/>
        <p:txBody>
          <a:bodyPr/>
          <a:lstStyle/>
          <a:p>
            <a:fld id="{9C2EF98E-B6FF-4B4C-B348-1EB5D4EBDBF3}" type="slidenum">
              <a:rPr lang="en-US" smtClean="0"/>
              <a:t>257</a:t>
            </a:fld>
            <a:endParaRPr lang="en-US"/>
          </a:p>
        </p:txBody>
      </p:sp>
    </p:spTree>
    <p:extLst>
      <p:ext uri="{BB962C8B-B14F-4D97-AF65-F5344CB8AC3E}">
        <p14:creationId xmlns:p14="http://schemas.microsoft.com/office/powerpoint/2010/main" val="3417426251"/>
      </p:ext>
    </p:extLst>
  </p:cSld>
  <p:clrMapOvr>
    <a:masterClrMapping/>
  </p:clrMapOvr>
</p:notes>
</file>

<file path=ppt/notesSlides/notesSlide25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1EBDC7-307D-0B0E-F13C-5562E11BEE1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353C94D-8DD2-CEE1-DB6D-FAAAFCE67AE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FBD6DD6-77FD-3F42-FDBC-B25BC15EED0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26A9904-C681-EA70-AC34-580D6DC3E8EB}"/>
              </a:ext>
            </a:extLst>
          </p:cNvPr>
          <p:cNvSpPr>
            <a:spLocks noGrp="1"/>
          </p:cNvSpPr>
          <p:nvPr>
            <p:ph type="sldNum" sz="quarter" idx="5"/>
          </p:nvPr>
        </p:nvSpPr>
        <p:spPr/>
        <p:txBody>
          <a:bodyPr/>
          <a:lstStyle/>
          <a:p>
            <a:fld id="{9C2EF98E-B6FF-4B4C-B348-1EB5D4EBDBF3}" type="slidenum">
              <a:rPr lang="en-US" smtClean="0"/>
              <a:t>258</a:t>
            </a:fld>
            <a:endParaRPr lang="en-US"/>
          </a:p>
        </p:txBody>
      </p:sp>
    </p:spTree>
    <p:extLst>
      <p:ext uri="{BB962C8B-B14F-4D97-AF65-F5344CB8AC3E}">
        <p14:creationId xmlns:p14="http://schemas.microsoft.com/office/powerpoint/2010/main" val="4176075393"/>
      </p:ext>
    </p:extLst>
  </p:cSld>
  <p:clrMapOvr>
    <a:masterClrMapping/>
  </p:clrMapOvr>
</p:notes>
</file>

<file path=ppt/notesSlides/notesSlide25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79E635-43DC-1B58-22E8-A9FFEEDCD9E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D1F5E8E-C341-72E1-0133-19203915211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7A6E9E1-DDC1-724A-11C0-B7B11AB7369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F2DC9FC-BAEE-7048-4F0B-4EBFDB830357}"/>
              </a:ext>
            </a:extLst>
          </p:cNvPr>
          <p:cNvSpPr>
            <a:spLocks noGrp="1"/>
          </p:cNvSpPr>
          <p:nvPr>
            <p:ph type="sldNum" sz="quarter" idx="5"/>
          </p:nvPr>
        </p:nvSpPr>
        <p:spPr/>
        <p:txBody>
          <a:bodyPr/>
          <a:lstStyle/>
          <a:p>
            <a:fld id="{9C2EF98E-B6FF-4B4C-B348-1EB5D4EBDBF3}" type="slidenum">
              <a:rPr lang="en-US" smtClean="0"/>
              <a:t>259</a:t>
            </a:fld>
            <a:endParaRPr lang="en-US"/>
          </a:p>
        </p:txBody>
      </p:sp>
    </p:spTree>
    <p:extLst>
      <p:ext uri="{BB962C8B-B14F-4D97-AF65-F5344CB8AC3E}">
        <p14:creationId xmlns:p14="http://schemas.microsoft.com/office/powerpoint/2010/main" val="2905147688"/>
      </p:ext>
    </p:extLst>
  </p:cSld>
  <p:clrMapOvr>
    <a:masterClrMapping/>
  </p:clrMapOvr>
</p:notes>
</file>

<file path=ppt/notesSlides/notesSlide25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A4A761-B3B0-5B3F-347F-18795B4472E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9DB071E-CCEE-7EB7-807E-5D758A72B19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1A04B85-FCF1-742E-35D3-0B9AA84EA183}"/>
              </a:ext>
            </a:extLst>
          </p:cNvPr>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9052E7ED-8020-389C-3282-BD50044D1803}"/>
              </a:ext>
            </a:extLst>
          </p:cNvPr>
          <p:cNvSpPr>
            <a:spLocks noGrp="1"/>
          </p:cNvSpPr>
          <p:nvPr>
            <p:ph type="sldNum" sz="quarter" idx="5"/>
          </p:nvPr>
        </p:nvSpPr>
        <p:spPr/>
        <p:txBody>
          <a:bodyPr/>
          <a:lstStyle/>
          <a:p>
            <a:fld id="{9C2EF98E-B6FF-4B4C-B348-1EB5D4EBDBF3}" type="slidenum">
              <a:rPr lang="en-US" smtClean="0"/>
              <a:t>260</a:t>
            </a:fld>
            <a:endParaRPr lang="en-US"/>
          </a:p>
        </p:txBody>
      </p:sp>
    </p:spTree>
    <p:extLst>
      <p:ext uri="{BB962C8B-B14F-4D97-AF65-F5344CB8AC3E}">
        <p14:creationId xmlns:p14="http://schemas.microsoft.com/office/powerpoint/2010/main" val="1478400531"/>
      </p:ext>
    </p:extLst>
  </p:cSld>
  <p:clrMapOvr>
    <a:masterClrMapping/>
  </p:clrMapOvr>
</p:notes>
</file>

<file path=ppt/notesSlides/notesSlide25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513A00-F2D4-89CE-63CF-D214FA5AC2D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72B13C7-B99B-0C0A-F8FF-3F91FB84E9A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F058FB0-6B7C-CCB8-F361-F22561EE9C3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E971951-0A2E-7AAD-9F93-231388E926C8}"/>
              </a:ext>
            </a:extLst>
          </p:cNvPr>
          <p:cNvSpPr>
            <a:spLocks noGrp="1"/>
          </p:cNvSpPr>
          <p:nvPr>
            <p:ph type="sldNum" sz="quarter" idx="5"/>
          </p:nvPr>
        </p:nvSpPr>
        <p:spPr/>
        <p:txBody>
          <a:bodyPr/>
          <a:lstStyle/>
          <a:p>
            <a:fld id="{9C2EF98E-B6FF-4B4C-B348-1EB5D4EBDBF3}" type="slidenum">
              <a:rPr lang="en-US" smtClean="0"/>
              <a:t>261</a:t>
            </a:fld>
            <a:endParaRPr lang="en-US"/>
          </a:p>
        </p:txBody>
      </p:sp>
    </p:spTree>
    <p:extLst>
      <p:ext uri="{BB962C8B-B14F-4D97-AF65-F5344CB8AC3E}">
        <p14:creationId xmlns:p14="http://schemas.microsoft.com/office/powerpoint/2010/main" val="2998024064"/>
      </p:ext>
    </p:extLst>
  </p:cSld>
  <p:clrMapOvr>
    <a:masterClrMapping/>
  </p:clrMapOvr>
</p:notes>
</file>

<file path=ppt/notesSlides/notesSlide25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81AC09-A122-C8EE-8A75-ED184823499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3EE9F5F-CCA4-A3D7-0548-DA4384B45DF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25AFD81-368E-C93E-2BB0-F48D3358500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9E45799-631D-B130-999B-5D9D95B27834}"/>
              </a:ext>
            </a:extLst>
          </p:cNvPr>
          <p:cNvSpPr>
            <a:spLocks noGrp="1"/>
          </p:cNvSpPr>
          <p:nvPr>
            <p:ph type="sldNum" sz="quarter" idx="5"/>
          </p:nvPr>
        </p:nvSpPr>
        <p:spPr/>
        <p:txBody>
          <a:bodyPr/>
          <a:lstStyle/>
          <a:p>
            <a:fld id="{9C2EF98E-B6FF-4B4C-B348-1EB5D4EBDBF3}" type="slidenum">
              <a:rPr lang="en-US" smtClean="0"/>
              <a:t>262</a:t>
            </a:fld>
            <a:endParaRPr lang="en-US"/>
          </a:p>
        </p:txBody>
      </p:sp>
    </p:spTree>
    <p:extLst>
      <p:ext uri="{BB962C8B-B14F-4D97-AF65-F5344CB8AC3E}">
        <p14:creationId xmlns:p14="http://schemas.microsoft.com/office/powerpoint/2010/main" val="3954087685"/>
      </p:ext>
    </p:extLst>
  </p:cSld>
  <p:clrMapOvr>
    <a:masterClrMapping/>
  </p:clrMapOvr>
</p:notes>
</file>

<file path=ppt/notesSlides/notesSlide25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AA6ACC-52A8-480C-3561-9E1E9B5BC6C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DD93630-0570-7435-FA8D-89158EB3FF2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39480B5-ACDB-7AE9-44D3-63A97AD3737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3F07276-1149-F1EA-00F9-CD772A5A4B5B}"/>
              </a:ext>
            </a:extLst>
          </p:cNvPr>
          <p:cNvSpPr>
            <a:spLocks noGrp="1"/>
          </p:cNvSpPr>
          <p:nvPr>
            <p:ph type="sldNum" sz="quarter" idx="5"/>
          </p:nvPr>
        </p:nvSpPr>
        <p:spPr/>
        <p:txBody>
          <a:bodyPr/>
          <a:lstStyle/>
          <a:p>
            <a:fld id="{9C2EF98E-B6FF-4B4C-B348-1EB5D4EBDBF3}" type="slidenum">
              <a:rPr lang="en-US" smtClean="0"/>
              <a:t>263</a:t>
            </a:fld>
            <a:endParaRPr lang="en-US"/>
          </a:p>
        </p:txBody>
      </p:sp>
    </p:spTree>
    <p:extLst>
      <p:ext uri="{BB962C8B-B14F-4D97-AF65-F5344CB8AC3E}">
        <p14:creationId xmlns:p14="http://schemas.microsoft.com/office/powerpoint/2010/main" val="782512359"/>
      </p:ext>
    </p:extLst>
  </p:cSld>
  <p:clrMapOvr>
    <a:masterClrMapping/>
  </p:clrMapOvr>
</p:notes>
</file>

<file path=ppt/notesSlides/notesSlide25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E6A405-09D8-EE9E-5441-B697F110C29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44626E6-117B-08CD-68B6-43E427C54C0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8980622-7F6C-D51E-CFDF-F9EFF290079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85E2DC1-D7A7-194F-04DA-093FDB3CAD63}"/>
              </a:ext>
            </a:extLst>
          </p:cNvPr>
          <p:cNvSpPr>
            <a:spLocks noGrp="1"/>
          </p:cNvSpPr>
          <p:nvPr>
            <p:ph type="sldNum" sz="quarter" idx="5"/>
          </p:nvPr>
        </p:nvSpPr>
        <p:spPr/>
        <p:txBody>
          <a:bodyPr/>
          <a:lstStyle/>
          <a:p>
            <a:fld id="{9C2EF98E-B6FF-4B4C-B348-1EB5D4EBDBF3}" type="slidenum">
              <a:rPr lang="en-US" smtClean="0"/>
              <a:t>264</a:t>
            </a:fld>
            <a:endParaRPr lang="en-US"/>
          </a:p>
        </p:txBody>
      </p:sp>
    </p:spTree>
    <p:extLst>
      <p:ext uri="{BB962C8B-B14F-4D97-AF65-F5344CB8AC3E}">
        <p14:creationId xmlns:p14="http://schemas.microsoft.com/office/powerpoint/2010/main" val="409707191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ED9C9D-AB1B-8C66-56DD-2BD82E923AE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B59AC4C-67D5-564B-3628-486EF62FBA4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52D0FB7-BBCD-8A77-A541-8CD839E3616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8B10BAC-D357-E0E7-BE1D-96EE7EE89A49}"/>
              </a:ext>
            </a:extLst>
          </p:cNvPr>
          <p:cNvSpPr>
            <a:spLocks noGrp="1"/>
          </p:cNvSpPr>
          <p:nvPr>
            <p:ph type="sldNum" sz="quarter" idx="5"/>
          </p:nvPr>
        </p:nvSpPr>
        <p:spPr/>
        <p:txBody>
          <a:bodyPr/>
          <a:lstStyle/>
          <a:p>
            <a:fld id="{9C2EF98E-B6FF-4B4C-B348-1EB5D4EBDBF3}" type="slidenum">
              <a:rPr lang="en-US" smtClean="0"/>
              <a:t>26</a:t>
            </a:fld>
            <a:endParaRPr lang="en-US"/>
          </a:p>
        </p:txBody>
      </p:sp>
    </p:spTree>
    <p:extLst>
      <p:ext uri="{BB962C8B-B14F-4D97-AF65-F5344CB8AC3E}">
        <p14:creationId xmlns:p14="http://schemas.microsoft.com/office/powerpoint/2010/main" val="1072328038"/>
      </p:ext>
    </p:extLst>
  </p:cSld>
  <p:clrMapOvr>
    <a:masterClrMapping/>
  </p:clrMapOvr>
</p:notes>
</file>

<file path=ppt/notesSlides/notesSlide26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B86998-5264-98D9-1562-DB7499A8902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CD80B28-6B6A-A74E-CDFF-F0FD9464880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413E012-175E-6B41-7A45-5AF93A46C279}"/>
              </a:ext>
            </a:extLst>
          </p:cNvPr>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A31C99D5-B7AD-C9E7-E542-C61D02286CF2}"/>
              </a:ext>
            </a:extLst>
          </p:cNvPr>
          <p:cNvSpPr>
            <a:spLocks noGrp="1"/>
          </p:cNvSpPr>
          <p:nvPr>
            <p:ph type="sldNum" sz="quarter" idx="5"/>
          </p:nvPr>
        </p:nvSpPr>
        <p:spPr/>
        <p:txBody>
          <a:bodyPr/>
          <a:lstStyle/>
          <a:p>
            <a:fld id="{9C2EF98E-B6FF-4B4C-B348-1EB5D4EBDBF3}" type="slidenum">
              <a:rPr lang="en-US" smtClean="0"/>
              <a:t>265</a:t>
            </a:fld>
            <a:endParaRPr lang="en-US"/>
          </a:p>
        </p:txBody>
      </p:sp>
    </p:spTree>
    <p:extLst>
      <p:ext uri="{BB962C8B-B14F-4D97-AF65-F5344CB8AC3E}">
        <p14:creationId xmlns:p14="http://schemas.microsoft.com/office/powerpoint/2010/main" val="2191543609"/>
      </p:ext>
    </p:extLst>
  </p:cSld>
  <p:clrMapOvr>
    <a:masterClrMapping/>
  </p:clrMapOvr>
</p:notes>
</file>

<file path=ppt/notesSlides/notesSlide26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E2A45F-E63D-9971-957A-833BC4EAD19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FF6A7A0-A6E9-1445-D110-662E851CBCB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68EAD77-634A-2A5B-122D-2324BF3391C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8BB8AD7-957B-7985-7063-A2DF90B9E767}"/>
              </a:ext>
            </a:extLst>
          </p:cNvPr>
          <p:cNvSpPr>
            <a:spLocks noGrp="1"/>
          </p:cNvSpPr>
          <p:nvPr>
            <p:ph type="sldNum" sz="quarter" idx="5"/>
          </p:nvPr>
        </p:nvSpPr>
        <p:spPr/>
        <p:txBody>
          <a:bodyPr/>
          <a:lstStyle/>
          <a:p>
            <a:fld id="{9C2EF98E-B6FF-4B4C-B348-1EB5D4EBDBF3}" type="slidenum">
              <a:rPr lang="en-US" smtClean="0"/>
              <a:t>266</a:t>
            </a:fld>
            <a:endParaRPr lang="en-US"/>
          </a:p>
        </p:txBody>
      </p:sp>
    </p:spTree>
    <p:extLst>
      <p:ext uri="{BB962C8B-B14F-4D97-AF65-F5344CB8AC3E}">
        <p14:creationId xmlns:p14="http://schemas.microsoft.com/office/powerpoint/2010/main" val="2839475100"/>
      </p:ext>
    </p:extLst>
  </p:cSld>
  <p:clrMapOvr>
    <a:masterClrMapping/>
  </p:clrMapOvr>
</p:notes>
</file>

<file path=ppt/notesSlides/notesSlide26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B9FCC8-E8B7-16CD-CA9C-607D918941C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16E50B4-EBBE-03BB-D79B-1549130A0FB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D460A4E-C010-38D5-1EFE-FB44765BD02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A1BD09B-8AB4-8C0E-6ACA-F8ED500B462C}"/>
              </a:ext>
            </a:extLst>
          </p:cNvPr>
          <p:cNvSpPr>
            <a:spLocks noGrp="1"/>
          </p:cNvSpPr>
          <p:nvPr>
            <p:ph type="sldNum" sz="quarter" idx="5"/>
          </p:nvPr>
        </p:nvSpPr>
        <p:spPr/>
        <p:txBody>
          <a:bodyPr/>
          <a:lstStyle/>
          <a:p>
            <a:fld id="{9C2EF98E-B6FF-4B4C-B348-1EB5D4EBDBF3}" type="slidenum">
              <a:rPr lang="en-US" smtClean="0"/>
              <a:t>267</a:t>
            </a:fld>
            <a:endParaRPr lang="en-US"/>
          </a:p>
        </p:txBody>
      </p:sp>
    </p:spTree>
    <p:extLst>
      <p:ext uri="{BB962C8B-B14F-4D97-AF65-F5344CB8AC3E}">
        <p14:creationId xmlns:p14="http://schemas.microsoft.com/office/powerpoint/2010/main" val="3354567569"/>
      </p:ext>
    </p:extLst>
  </p:cSld>
  <p:clrMapOvr>
    <a:masterClrMapping/>
  </p:clrMapOvr>
</p:notes>
</file>

<file path=ppt/notesSlides/notesSlide26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88A9AA-0885-4A3F-8F37-C75F7327026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EBFC783-4C8F-B142-091B-2EB3D51A65A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EDAF68E-8AFC-9AC6-FF39-F206E573306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289D917-F92F-E05E-6C89-7401391F2AE8}"/>
              </a:ext>
            </a:extLst>
          </p:cNvPr>
          <p:cNvSpPr>
            <a:spLocks noGrp="1"/>
          </p:cNvSpPr>
          <p:nvPr>
            <p:ph type="sldNum" sz="quarter" idx="5"/>
          </p:nvPr>
        </p:nvSpPr>
        <p:spPr/>
        <p:txBody>
          <a:bodyPr/>
          <a:lstStyle/>
          <a:p>
            <a:fld id="{9C2EF98E-B6FF-4B4C-B348-1EB5D4EBDBF3}" type="slidenum">
              <a:rPr lang="en-US" smtClean="0"/>
              <a:t>268</a:t>
            </a:fld>
            <a:endParaRPr lang="en-US"/>
          </a:p>
        </p:txBody>
      </p:sp>
    </p:spTree>
    <p:extLst>
      <p:ext uri="{BB962C8B-B14F-4D97-AF65-F5344CB8AC3E}">
        <p14:creationId xmlns:p14="http://schemas.microsoft.com/office/powerpoint/2010/main" val="2915132176"/>
      </p:ext>
    </p:extLst>
  </p:cSld>
  <p:clrMapOvr>
    <a:masterClrMapping/>
  </p:clrMapOvr>
</p:notes>
</file>

<file path=ppt/notesSlides/notesSlide26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1E1ADC-8BF2-8821-F4BD-DD1C45CFAF9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9341BEE-6A21-04E1-25AE-70D42806E6B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A0CFA59-C4D3-289A-2C5F-CC0BEF7DAB1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C0DECD5-FD15-49B6-67EF-44597AFBC87A}"/>
              </a:ext>
            </a:extLst>
          </p:cNvPr>
          <p:cNvSpPr>
            <a:spLocks noGrp="1"/>
          </p:cNvSpPr>
          <p:nvPr>
            <p:ph type="sldNum" sz="quarter" idx="5"/>
          </p:nvPr>
        </p:nvSpPr>
        <p:spPr/>
        <p:txBody>
          <a:bodyPr/>
          <a:lstStyle/>
          <a:p>
            <a:fld id="{9C2EF98E-B6FF-4B4C-B348-1EB5D4EBDBF3}" type="slidenum">
              <a:rPr lang="en-US" smtClean="0"/>
              <a:t>269</a:t>
            </a:fld>
            <a:endParaRPr lang="en-US"/>
          </a:p>
        </p:txBody>
      </p:sp>
    </p:spTree>
    <p:extLst>
      <p:ext uri="{BB962C8B-B14F-4D97-AF65-F5344CB8AC3E}">
        <p14:creationId xmlns:p14="http://schemas.microsoft.com/office/powerpoint/2010/main" val="385668200"/>
      </p:ext>
    </p:extLst>
  </p:cSld>
  <p:clrMapOvr>
    <a:masterClrMapping/>
  </p:clrMapOvr>
</p:notes>
</file>

<file path=ppt/notesSlides/notesSlide26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B37F02-6C6E-F59D-2FBA-B3C522B6AB2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49BB3AE-23D9-81BE-201D-5755F728A45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F91C60E-9FEF-C26E-F26C-4522345935BC}"/>
              </a:ext>
            </a:extLst>
          </p:cNvPr>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D28D57B0-B569-F383-681D-0E2B5C026410}"/>
              </a:ext>
            </a:extLst>
          </p:cNvPr>
          <p:cNvSpPr>
            <a:spLocks noGrp="1"/>
          </p:cNvSpPr>
          <p:nvPr>
            <p:ph type="sldNum" sz="quarter" idx="5"/>
          </p:nvPr>
        </p:nvSpPr>
        <p:spPr/>
        <p:txBody>
          <a:bodyPr/>
          <a:lstStyle/>
          <a:p>
            <a:fld id="{9C2EF98E-B6FF-4B4C-B348-1EB5D4EBDBF3}" type="slidenum">
              <a:rPr lang="en-US" smtClean="0"/>
              <a:t>270</a:t>
            </a:fld>
            <a:endParaRPr lang="en-US"/>
          </a:p>
        </p:txBody>
      </p:sp>
    </p:spTree>
    <p:extLst>
      <p:ext uri="{BB962C8B-B14F-4D97-AF65-F5344CB8AC3E}">
        <p14:creationId xmlns:p14="http://schemas.microsoft.com/office/powerpoint/2010/main" val="138352294"/>
      </p:ext>
    </p:extLst>
  </p:cSld>
  <p:clrMapOvr>
    <a:masterClrMapping/>
  </p:clrMapOvr>
</p:notes>
</file>

<file path=ppt/notesSlides/notesSlide26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DEA247-9B26-D845-A8A6-954CD31E6F6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60C7FDF-1045-0CE8-C6C2-E110EF083BD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1332DC6-83E0-8F1D-C87C-9519E29F0C9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E72A97E-5B6D-F314-2C98-A92EC524F9F1}"/>
              </a:ext>
            </a:extLst>
          </p:cNvPr>
          <p:cNvSpPr>
            <a:spLocks noGrp="1"/>
          </p:cNvSpPr>
          <p:nvPr>
            <p:ph type="sldNum" sz="quarter" idx="5"/>
          </p:nvPr>
        </p:nvSpPr>
        <p:spPr/>
        <p:txBody>
          <a:bodyPr/>
          <a:lstStyle/>
          <a:p>
            <a:fld id="{9C2EF98E-B6FF-4B4C-B348-1EB5D4EBDBF3}" type="slidenum">
              <a:rPr lang="en-US" smtClean="0"/>
              <a:t>271</a:t>
            </a:fld>
            <a:endParaRPr lang="en-US"/>
          </a:p>
        </p:txBody>
      </p:sp>
    </p:spTree>
    <p:extLst>
      <p:ext uri="{BB962C8B-B14F-4D97-AF65-F5344CB8AC3E}">
        <p14:creationId xmlns:p14="http://schemas.microsoft.com/office/powerpoint/2010/main" val="127594903"/>
      </p:ext>
    </p:extLst>
  </p:cSld>
  <p:clrMapOvr>
    <a:masterClrMapping/>
  </p:clrMapOvr>
</p:notes>
</file>

<file path=ppt/notesSlides/notesSlide26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46D440-9625-7CA7-E276-8E759F2AE78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D132E34-A2B0-479C-4B7F-86CBE49B984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F9D68C7-CD91-E696-A06B-37BAAD05305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CF5CC37-4DB6-A416-02EA-30D739530ED4}"/>
              </a:ext>
            </a:extLst>
          </p:cNvPr>
          <p:cNvSpPr>
            <a:spLocks noGrp="1"/>
          </p:cNvSpPr>
          <p:nvPr>
            <p:ph type="sldNum" sz="quarter" idx="5"/>
          </p:nvPr>
        </p:nvSpPr>
        <p:spPr/>
        <p:txBody>
          <a:bodyPr/>
          <a:lstStyle/>
          <a:p>
            <a:fld id="{9C2EF98E-B6FF-4B4C-B348-1EB5D4EBDBF3}" type="slidenum">
              <a:rPr lang="en-US" smtClean="0"/>
              <a:t>272</a:t>
            </a:fld>
            <a:endParaRPr lang="en-US"/>
          </a:p>
        </p:txBody>
      </p:sp>
    </p:spTree>
    <p:extLst>
      <p:ext uri="{BB962C8B-B14F-4D97-AF65-F5344CB8AC3E}">
        <p14:creationId xmlns:p14="http://schemas.microsoft.com/office/powerpoint/2010/main" val="3043724449"/>
      </p:ext>
    </p:extLst>
  </p:cSld>
  <p:clrMapOvr>
    <a:masterClrMapping/>
  </p:clrMapOvr>
</p:notes>
</file>

<file path=ppt/notesSlides/notesSlide26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1B560A-65B7-6189-10C0-58A9E1DBF20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52E7714-3815-F1CC-24C1-D902B4D4744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5134EAA-9498-C90B-AC74-D16EB551681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C490044-64EA-0985-AFF8-D6CF055795AD}"/>
              </a:ext>
            </a:extLst>
          </p:cNvPr>
          <p:cNvSpPr>
            <a:spLocks noGrp="1"/>
          </p:cNvSpPr>
          <p:nvPr>
            <p:ph type="sldNum" sz="quarter" idx="5"/>
          </p:nvPr>
        </p:nvSpPr>
        <p:spPr/>
        <p:txBody>
          <a:bodyPr/>
          <a:lstStyle/>
          <a:p>
            <a:fld id="{9C2EF98E-B6FF-4B4C-B348-1EB5D4EBDBF3}" type="slidenum">
              <a:rPr lang="en-US" smtClean="0"/>
              <a:t>273</a:t>
            </a:fld>
            <a:endParaRPr lang="en-US"/>
          </a:p>
        </p:txBody>
      </p:sp>
    </p:spTree>
    <p:extLst>
      <p:ext uri="{BB962C8B-B14F-4D97-AF65-F5344CB8AC3E}">
        <p14:creationId xmlns:p14="http://schemas.microsoft.com/office/powerpoint/2010/main" val="3646043390"/>
      </p:ext>
    </p:extLst>
  </p:cSld>
  <p:clrMapOvr>
    <a:masterClrMapping/>
  </p:clrMapOvr>
</p:notes>
</file>

<file path=ppt/notesSlides/notesSlide26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FBFE8E-6CC2-FD60-3A27-7AF618079F7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3C9DFA7-5FC5-3F2D-004A-0AD73E81C0F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A6D4D75-1155-0047-FE8E-37B911CEFDF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EDD9DD9-F849-2065-3A11-6D712FF1111B}"/>
              </a:ext>
            </a:extLst>
          </p:cNvPr>
          <p:cNvSpPr>
            <a:spLocks noGrp="1"/>
          </p:cNvSpPr>
          <p:nvPr>
            <p:ph type="sldNum" sz="quarter" idx="5"/>
          </p:nvPr>
        </p:nvSpPr>
        <p:spPr/>
        <p:txBody>
          <a:bodyPr/>
          <a:lstStyle/>
          <a:p>
            <a:fld id="{9C2EF98E-B6FF-4B4C-B348-1EB5D4EBDBF3}" type="slidenum">
              <a:rPr lang="en-US" smtClean="0"/>
              <a:t>274</a:t>
            </a:fld>
            <a:endParaRPr lang="en-US"/>
          </a:p>
        </p:txBody>
      </p:sp>
    </p:spTree>
    <p:extLst>
      <p:ext uri="{BB962C8B-B14F-4D97-AF65-F5344CB8AC3E}">
        <p14:creationId xmlns:p14="http://schemas.microsoft.com/office/powerpoint/2010/main" val="239081026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591CCE-CFFC-8BFD-0F20-823EDE7BBC3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654A77D-457A-6D50-C366-CFA77223B58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65BA786-47E7-9632-414C-E08C92ECBBC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9C68245-DD3D-D2DE-0D3F-F1A27F6C08C6}"/>
              </a:ext>
            </a:extLst>
          </p:cNvPr>
          <p:cNvSpPr>
            <a:spLocks noGrp="1"/>
          </p:cNvSpPr>
          <p:nvPr>
            <p:ph type="sldNum" sz="quarter" idx="5"/>
          </p:nvPr>
        </p:nvSpPr>
        <p:spPr/>
        <p:txBody>
          <a:bodyPr/>
          <a:lstStyle/>
          <a:p>
            <a:fld id="{9C2EF98E-B6FF-4B4C-B348-1EB5D4EBDBF3}" type="slidenum">
              <a:rPr lang="en-US" smtClean="0"/>
              <a:t>27</a:t>
            </a:fld>
            <a:endParaRPr lang="en-US"/>
          </a:p>
        </p:txBody>
      </p:sp>
    </p:spTree>
    <p:extLst>
      <p:ext uri="{BB962C8B-B14F-4D97-AF65-F5344CB8AC3E}">
        <p14:creationId xmlns:p14="http://schemas.microsoft.com/office/powerpoint/2010/main" val="2137396190"/>
      </p:ext>
    </p:extLst>
  </p:cSld>
  <p:clrMapOvr>
    <a:masterClrMapping/>
  </p:clrMapOvr>
</p:notes>
</file>

<file path=ppt/notesSlides/notesSlide27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6A5D04-E481-B08F-B082-D308A6BECC7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6B45518-E203-8F9A-C7ED-D29E9ED7980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296948D-A23E-E9F4-0DCA-C6D3FD53401C}"/>
              </a:ext>
            </a:extLst>
          </p:cNvPr>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9F863A88-3845-B1DA-E909-604E14CD971B}"/>
              </a:ext>
            </a:extLst>
          </p:cNvPr>
          <p:cNvSpPr>
            <a:spLocks noGrp="1"/>
          </p:cNvSpPr>
          <p:nvPr>
            <p:ph type="sldNum" sz="quarter" idx="5"/>
          </p:nvPr>
        </p:nvSpPr>
        <p:spPr/>
        <p:txBody>
          <a:bodyPr/>
          <a:lstStyle/>
          <a:p>
            <a:fld id="{9C2EF98E-B6FF-4B4C-B348-1EB5D4EBDBF3}" type="slidenum">
              <a:rPr lang="en-US" smtClean="0"/>
              <a:t>275</a:t>
            </a:fld>
            <a:endParaRPr lang="en-US"/>
          </a:p>
        </p:txBody>
      </p:sp>
    </p:spTree>
    <p:extLst>
      <p:ext uri="{BB962C8B-B14F-4D97-AF65-F5344CB8AC3E}">
        <p14:creationId xmlns:p14="http://schemas.microsoft.com/office/powerpoint/2010/main" val="822747593"/>
      </p:ext>
    </p:extLst>
  </p:cSld>
  <p:clrMapOvr>
    <a:masterClrMapping/>
  </p:clrMapOvr>
</p:notes>
</file>

<file path=ppt/notesSlides/notesSlide27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F85FC9-AE00-2115-FD98-38D0226EEB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CD61F94-E0DA-112C-5980-02889EAB5B2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8D7A443-FA33-D210-4DB7-31EFCCD9C54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5481A9A-1FFC-2FA4-1B00-2CD451B510EF}"/>
              </a:ext>
            </a:extLst>
          </p:cNvPr>
          <p:cNvSpPr>
            <a:spLocks noGrp="1"/>
          </p:cNvSpPr>
          <p:nvPr>
            <p:ph type="sldNum" sz="quarter" idx="5"/>
          </p:nvPr>
        </p:nvSpPr>
        <p:spPr/>
        <p:txBody>
          <a:bodyPr/>
          <a:lstStyle/>
          <a:p>
            <a:fld id="{9C2EF98E-B6FF-4B4C-B348-1EB5D4EBDBF3}" type="slidenum">
              <a:rPr lang="en-US" smtClean="0"/>
              <a:t>276</a:t>
            </a:fld>
            <a:endParaRPr lang="en-US"/>
          </a:p>
        </p:txBody>
      </p:sp>
    </p:spTree>
    <p:extLst>
      <p:ext uri="{BB962C8B-B14F-4D97-AF65-F5344CB8AC3E}">
        <p14:creationId xmlns:p14="http://schemas.microsoft.com/office/powerpoint/2010/main" val="3473050420"/>
      </p:ext>
    </p:extLst>
  </p:cSld>
  <p:clrMapOvr>
    <a:masterClrMapping/>
  </p:clrMapOvr>
</p:notes>
</file>

<file path=ppt/notesSlides/notesSlide27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CEFBA4-9D14-4D99-4CA2-7FD7404EB94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1636F0C-2D03-E974-E336-8CB75B1C942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2516EDE-0F08-63B2-E4F9-E5175EFB0EA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C84151D-832A-69D2-094A-019DD5015E26}"/>
              </a:ext>
            </a:extLst>
          </p:cNvPr>
          <p:cNvSpPr>
            <a:spLocks noGrp="1"/>
          </p:cNvSpPr>
          <p:nvPr>
            <p:ph type="sldNum" sz="quarter" idx="5"/>
          </p:nvPr>
        </p:nvSpPr>
        <p:spPr/>
        <p:txBody>
          <a:bodyPr/>
          <a:lstStyle/>
          <a:p>
            <a:fld id="{652F1279-6CE4-4169-83D3-4483097B6907}" type="slidenum">
              <a:rPr lang="en-US" smtClean="0"/>
              <a:t>278</a:t>
            </a:fld>
            <a:endParaRPr lang="en-US"/>
          </a:p>
        </p:txBody>
      </p:sp>
    </p:spTree>
    <p:extLst>
      <p:ext uri="{BB962C8B-B14F-4D97-AF65-F5344CB8AC3E}">
        <p14:creationId xmlns:p14="http://schemas.microsoft.com/office/powerpoint/2010/main" val="588557031"/>
      </p:ext>
    </p:extLst>
  </p:cSld>
  <p:clrMapOvr>
    <a:masterClrMapping/>
  </p:clrMapOvr>
</p:notes>
</file>

<file path=ppt/notesSlides/notesSlide27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A21742-EACA-ADD8-3977-16952A6D5E7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ECA8EFA-E6D4-8A93-8DCB-27B02DD15B2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DD087A6-7C52-0367-4938-50BC411B315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9E2B4D8-5B1F-1EA5-0142-B46BE691D48E}"/>
              </a:ext>
            </a:extLst>
          </p:cNvPr>
          <p:cNvSpPr>
            <a:spLocks noGrp="1"/>
          </p:cNvSpPr>
          <p:nvPr>
            <p:ph type="sldNum" sz="quarter" idx="5"/>
          </p:nvPr>
        </p:nvSpPr>
        <p:spPr/>
        <p:txBody>
          <a:bodyPr/>
          <a:lstStyle/>
          <a:p>
            <a:fld id="{9C2EF98E-B6FF-4B4C-B348-1EB5D4EBDBF3}" type="slidenum">
              <a:rPr lang="en-US" smtClean="0"/>
              <a:t>279</a:t>
            </a:fld>
            <a:endParaRPr lang="en-US"/>
          </a:p>
        </p:txBody>
      </p:sp>
    </p:spTree>
    <p:extLst>
      <p:ext uri="{BB962C8B-B14F-4D97-AF65-F5344CB8AC3E}">
        <p14:creationId xmlns:p14="http://schemas.microsoft.com/office/powerpoint/2010/main" val="3325148328"/>
      </p:ext>
    </p:extLst>
  </p:cSld>
  <p:clrMapOvr>
    <a:masterClrMapping/>
  </p:clrMapOvr>
</p:notes>
</file>

<file path=ppt/notesSlides/notesSlide27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E67178-4F27-6062-8AA3-55589950A0C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98F7D1E-075F-AF21-DF9C-0EE83AE0EC0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5BE4136-E19E-F022-5F48-12BEB7F8B22B}"/>
              </a:ext>
            </a:extLst>
          </p:cNvPr>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60490246-50F5-A842-C5A1-B8CB6EA5EC19}"/>
              </a:ext>
            </a:extLst>
          </p:cNvPr>
          <p:cNvSpPr>
            <a:spLocks noGrp="1"/>
          </p:cNvSpPr>
          <p:nvPr>
            <p:ph type="sldNum" sz="quarter" idx="5"/>
          </p:nvPr>
        </p:nvSpPr>
        <p:spPr/>
        <p:txBody>
          <a:bodyPr/>
          <a:lstStyle/>
          <a:p>
            <a:fld id="{9C2EF98E-B6FF-4B4C-B348-1EB5D4EBDBF3}" type="slidenum">
              <a:rPr lang="en-US" smtClean="0"/>
              <a:t>280</a:t>
            </a:fld>
            <a:endParaRPr lang="en-US"/>
          </a:p>
        </p:txBody>
      </p:sp>
    </p:spTree>
    <p:extLst>
      <p:ext uri="{BB962C8B-B14F-4D97-AF65-F5344CB8AC3E}">
        <p14:creationId xmlns:p14="http://schemas.microsoft.com/office/powerpoint/2010/main" val="861333335"/>
      </p:ext>
    </p:extLst>
  </p:cSld>
  <p:clrMapOvr>
    <a:masterClrMapping/>
  </p:clrMapOvr>
</p:notes>
</file>

<file path=ppt/notesSlides/notesSlide27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CCD230-003D-9E1F-9623-49B049CFE12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EA2D869-1580-D242-0419-3CB25634364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D5293FE-E8FC-7496-AED6-36BC76CD4C7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BC7C532-D6CE-1188-9CD9-293B7E98C6C9}"/>
              </a:ext>
            </a:extLst>
          </p:cNvPr>
          <p:cNvSpPr>
            <a:spLocks noGrp="1"/>
          </p:cNvSpPr>
          <p:nvPr>
            <p:ph type="sldNum" sz="quarter" idx="5"/>
          </p:nvPr>
        </p:nvSpPr>
        <p:spPr/>
        <p:txBody>
          <a:bodyPr/>
          <a:lstStyle/>
          <a:p>
            <a:fld id="{9C2EF98E-B6FF-4B4C-B348-1EB5D4EBDBF3}" type="slidenum">
              <a:rPr lang="en-US" smtClean="0"/>
              <a:t>281</a:t>
            </a:fld>
            <a:endParaRPr lang="en-US"/>
          </a:p>
        </p:txBody>
      </p:sp>
    </p:spTree>
    <p:extLst>
      <p:ext uri="{BB962C8B-B14F-4D97-AF65-F5344CB8AC3E}">
        <p14:creationId xmlns:p14="http://schemas.microsoft.com/office/powerpoint/2010/main" val="3174706368"/>
      </p:ext>
    </p:extLst>
  </p:cSld>
  <p:clrMapOvr>
    <a:masterClrMapping/>
  </p:clrMapOvr>
</p:notes>
</file>

<file path=ppt/notesSlides/notesSlide27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A2B93E-1E41-AC89-0BDC-4E8E9278134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E211615-BEDB-CA65-DB05-EDE7AB037F3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C99A8AD-C274-A228-48FC-31C638EDA17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151BDF5-280C-9400-EF8C-35DA104CCC31}"/>
              </a:ext>
            </a:extLst>
          </p:cNvPr>
          <p:cNvSpPr>
            <a:spLocks noGrp="1"/>
          </p:cNvSpPr>
          <p:nvPr>
            <p:ph type="sldNum" sz="quarter" idx="5"/>
          </p:nvPr>
        </p:nvSpPr>
        <p:spPr/>
        <p:txBody>
          <a:bodyPr/>
          <a:lstStyle/>
          <a:p>
            <a:fld id="{9C2EF98E-B6FF-4B4C-B348-1EB5D4EBDBF3}" type="slidenum">
              <a:rPr lang="en-US" smtClean="0"/>
              <a:t>282</a:t>
            </a:fld>
            <a:endParaRPr lang="en-US"/>
          </a:p>
        </p:txBody>
      </p:sp>
    </p:spTree>
    <p:extLst>
      <p:ext uri="{BB962C8B-B14F-4D97-AF65-F5344CB8AC3E}">
        <p14:creationId xmlns:p14="http://schemas.microsoft.com/office/powerpoint/2010/main" val="2373122566"/>
      </p:ext>
    </p:extLst>
  </p:cSld>
  <p:clrMapOvr>
    <a:masterClrMapping/>
  </p:clrMapOvr>
</p:notes>
</file>

<file path=ppt/notesSlides/notesSlide27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2294F6-EF26-D232-51D6-B844DA86BD3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A7261A2-D2B9-0A44-5856-13970D85CF9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B801879-502D-288E-FEF8-EBD43B63887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B456274-BA6E-9881-9E9C-42771F979D69}"/>
              </a:ext>
            </a:extLst>
          </p:cNvPr>
          <p:cNvSpPr>
            <a:spLocks noGrp="1"/>
          </p:cNvSpPr>
          <p:nvPr>
            <p:ph type="sldNum" sz="quarter" idx="5"/>
          </p:nvPr>
        </p:nvSpPr>
        <p:spPr/>
        <p:txBody>
          <a:bodyPr/>
          <a:lstStyle/>
          <a:p>
            <a:fld id="{9C2EF98E-B6FF-4B4C-B348-1EB5D4EBDBF3}" type="slidenum">
              <a:rPr lang="en-US" smtClean="0"/>
              <a:t>283</a:t>
            </a:fld>
            <a:endParaRPr lang="en-US"/>
          </a:p>
        </p:txBody>
      </p:sp>
    </p:spTree>
    <p:extLst>
      <p:ext uri="{BB962C8B-B14F-4D97-AF65-F5344CB8AC3E}">
        <p14:creationId xmlns:p14="http://schemas.microsoft.com/office/powerpoint/2010/main" val="3889592539"/>
      </p:ext>
    </p:extLst>
  </p:cSld>
  <p:clrMapOvr>
    <a:masterClrMapping/>
  </p:clrMapOvr>
</p:notes>
</file>

<file path=ppt/notesSlides/notesSlide27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B9A143-B05F-C167-E8B7-907F15F19A3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47E28AA-4686-C0BA-7756-39FE226A3C3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87881E8-69FD-2A62-E08C-B057F201940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E8DEB45-28F3-C1BF-1990-DC2B8966F79B}"/>
              </a:ext>
            </a:extLst>
          </p:cNvPr>
          <p:cNvSpPr>
            <a:spLocks noGrp="1"/>
          </p:cNvSpPr>
          <p:nvPr>
            <p:ph type="sldNum" sz="quarter" idx="5"/>
          </p:nvPr>
        </p:nvSpPr>
        <p:spPr/>
        <p:txBody>
          <a:bodyPr/>
          <a:lstStyle/>
          <a:p>
            <a:fld id="{9C2EF98E-B6FF-4B4C-B348-1EB5D4EBDBF3}" type="slidenum">
              <a:rPr lang="en-US" smtClean="0"/>
              <a:t>284</a:t>
            </a:fld>
            <a:endParaRPr lang="en-US"/>
          </a:p>
        </p:txBody>
      </p:sp>
    </p:spTree>
    <p:extLst>
      <p:ext uri="{BB962C8B-B14F-4D97-AF65-F5344CB8AC3E}">
        <p14:creationId xmlns:p14="http://schemas.microsoft.com/office/powerpoint/2010/main" val="1389351376"/>
      </p:ext>
    </p:extLst>
  </p:cSld>
  <p:clrMapOvr>
    <a:masterClrMapping/>
  </p:clrMapOvr>
</p:notes>
</file>

<file path=ppt/notesSlides/notesSlide27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FE5013-7FA4-D110-4F92-126E81987F6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241CE83-CB66-B887-99A2-B162E048AA6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E85DD33-DE43-A9F9-AF2B-B4DFCFE7C147}"/>
              </a:ext>
            </a:extLst>
          </p:cNvPr>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CAC9728C-78EC-F121-94F4-5C486F8197F3}"/>
              </a:ext>
            </a:extLst>
          </p:cNvPr>
          <p:cNvSpPr>
            <a:spLocks noGrp="1"/>
          </p:cNvSpPr>
          <p:nvPr>
            <p:ph type="sldNum" sz="quarter" idx="5"/>
          </p:nvPr>
        </p:nvSpPr>
        <p:spPr/>
        <p:txBody>
          <a:bodyPr/>
          <a:lstStyle/>
          <a:p>
            <a:fld id="{9C2EF98E-B6FF-4B4C-B348-1EB5D4EBDBF3}" type="slidenum">
              <a:rPr lang="en-US" smtClean="0"/>
              <a:t>285</a:t>
            </a:fld>
            <a:endParaRPr lang="en-US"/>
          </a:p>
        </p:txBody>
      </p:sp>
    </p:spTree>
    <p:extLst>
      <p:ext uri="{BB962C8B-B14F-4D97-AF65-F5344CB8AC3E}">
        <p14:creationId xmlns:p14="http://schemas.microsoft.com/office/powerpoint/2010/main" val="169302242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F7DDE6-DF06-99B8-C99E-111C4DE56B9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536B0AC-9E19-846A-D6A8-C076BB64431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A1CA751-F543-03E0-8AC2-AFC29BC87EE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8E7BAB9-CC52-3D3E-31CA-34B6A3047A67}"/>
              </a:ext>
            </a:extLst>
          </p:cNvPr>
          <p:cNvSpPr>
            <a:spLocks noGrp="1"/>
          </p:cNvSpPr>
          <p:nvPr>
            <p:ph type="sldNum" sz="quarter" idx="5"/>
          </p:nvPr>
        </p:nvSpPr>
        <p:spPr/>
        <p:txBody>
          <a:bodyPr/>
          <a:lstStyle/>
          <a:p>
            <a:fld id="{9C2EF98E-B6FF-4B4C-B348-1EB5D4EBDBF3}" type="slidenum">
              <a:rPr lang="en-US" smtClean="0"/>
              <a:t>28</a:t>
            </a:fld>
            <a:endParaRPr lang="en-US"/>
          </a:p>
        </p:txBody>
      </p:sp>
    </p:spTree>
    <p:extLst>
      <p:ext uri="{BB962C8B-B14F-4D97-AF65-F5344CB8AC3E}">
        <p14:creationId xmlns:p14="http://schemas.microsoft.com/office/powerpoint/2010/main" val="408432912"/>
      </p:ext>
    </p:extLst>
  </p:cSld>
  <p:clrMapOvr>
    <a:masterClrMapping/>
  </p:clrMapOvr>
</p:notes>
</file>

<file path=ppt/notesSlides/notesSlide28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E49117-5357-ED21-B1C9-20214A3E000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12BF9DD-D58B-7EAC-CA4E-C7251D74927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07A7BE4-2CD8-3A04-008B-58CBC89D46B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6761788-3E4D-F47C-A0AC-C3E8E9C949AC}"/>
              </a:ext>
            </a:extLst>
          </p:cNvPr>
          <p:cNvSpPr>
            <a:spLocks noGrp="1"/>
          </p:cNvSpPr>
          <p:nvPr>
            <p:ph type="sldNum" sz="quarter" idx="5"/>
          </p:nvPr>
        </p:nvSpPr>
        <p:spPr/>
        <p:txBody>
          <a:bodyPr/>
          <a:lstStyle/>
          <a:p>
            <a:fld id="{9C2EF98E-B6FF-4B4C-B348-1EB5D4EBDBF3}" type="slidenum">
              <a:rPr lang="en-US" smtClean="0"/>
              <a:t>286</a:t>
            </a:fld>
            <a:endParaRPr lang="en-US"/>
          </a:p>
        </p:txBody>
      </p:sp>
    </p:spTree>
    <p:extLst>
      <p:ext uri="{BB962C8B-B14F-4D97-AF65-F5344CB8AC3E}">
        <p14:creationId xmlns:p14="http://schemas.microsoft.com/office/powerpoint/2010/main" val="1175554594"/>
      </p:ext>
    </p:extLst>
  </p:cSld>
  <p:clrMapOvr>
    <a:masterClrMapping/>
  </p:clrMapOvr>
</p:notes>
</file>

<file path=ppt/notesSlides/notesSlide28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19F26B-5FBD-EE18-1680-9E67643414E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D4C37E0-85A7-1369-0BD4-95EEFE9DB10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E930956-74F7-A14F-1CE3-E399DF3AC20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3946289-050A-753C-11F0-14921BCB5D45}"/>
              </a:ext>
            </a:extLst>
          </p:cNvPr>
          <p:cNvSpPr>
            <a:spLocks noGrp="1"/>
          </p:cNvSpPr>
          <p:nvPr>
            <p:ph type="sldNum" sz="quarter" idx="5"/>
          </p:nvPr>
        </p:nvSpPr>
        <p:spPr/>
        <p:txBody>
          <a:bodyPr/>
          <a:lstStyle/>
          <a:p>
            <a:fld id="{9C2EF98E-B6FF-4B4C-B348-1EB5D4EBDBF3}" type="slidenum">
              <a:rPr lang="en-US" smtClean="0"/>
              <a:t>287</a:t>
            </a:fld>
            <a:endParaRPr lang="en-US"/>
          </a:p>
        </p:txBody>
      </p:sp>
    </p:spTree>
    <p:extLst>
      <p:ext uri="{BB962C8B-B14F-4D97-AF65-F5344CB8AC3E}">
        <p14:creationId xmlns:p14="http://schemas.microsoft.com/office/powerpoint/2010/main" val="1145713199"/>
      </p:ext>
    </p:extLst>
  </p:cSld>
  <p:clrMapOvr>
    <a:masterClrMapping/>
  </p:clrMapOvr>
</p:notes>
</file>

<file path=ppt/notesSlides/notesSlide28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EFBBB8-7CC1-1663-146B-A1FFB904D8D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7C1E17B-2134-30C1-5872-9F333054103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9C5FB59-02E8-3847-977F-5E94D59E72D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D802ABC-F20D-9DE8-CEE9-FE7E9F0F3867}"/>
              </a:ext>
            </a:extLst>
          </p:cNvPr>
          <p:cNvSpPr>
            <a:spLocks noGrp="1"/>
          </p:cNvSpPr>
          <p:nvPr>
            <p:ph type="sldNum" sz="quarter" idx="5"/>
          </p:nvPr>
        </p:nvSpPr>
        <p:spPr/>
        <p:txBody>
          <a:bodyPr/>
          <a:lstStyle/>
          <a:p>
            <a:fld id="{9C2EF98E-B6FF-4B4C-B348-1EB5D4EBDBF3}" type="slidenum">
              <a:rPr lang="en-US" smtClean="0"/>
              <a:t>288</a:t>
            </a:fld>
            <a:endParaRPr lang="en-US"/>
          </a:p>
        </p:txBody>
      </p:sp>
    </p:spTree>
    <p:extLst>
      <p:ext uri="{BB962C8B-B14F-4D97-AF65-F5344CB8AC3E}">
        <p14:creationId xmlns:p14="http://schemas.microsoft.com/office/powerpoint/2010/main" val="3995898139"/>
      </p:ext>
    </p:extLst>
  </p:cSld>
  <p:clrMapOvr>
    <a:masterClrMapping/>
  </p:clrMapOvr>
</p:notes>
</file>

<file path=ppt/notesSlides/notesSlide28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D4FA9C-1B77-D876-33D9-AFBA2FD9391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437ED4A-5AED-CDE7-9216-C1C5CEED6FB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A38D730-45B2-29D6-BAD7-C6E54FCBBC4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4B5835E-06D4-04B8-0617-FF4E1EF6585C}"/>
              </a:ext>
            </a:extLst>
          </p:cNvPr>
          <p:cNvSpPr>
            <a:spLocks noGrp="1"/>
          </p:cNvSpPr>
          <p:nvPr>
            <p:ph type="sldNum" sz="quarter" idx="5"/>
          </p:nvPr>
        </p:nvSpPr>
        <p:spPr/>
        <p:txBody>
          <a:bodyPr/>
          <a:lstStyle/>
          <a:p>
            <a:fld id="{9C2EF98E-B6FF-4B4C-B348-1EB5D4EBDBF3}" type="slidenum">
              <a:rPr lang="en-US" smtClean="0"/>
              <a:t>289</a:t>
            </a:fld>
            <a:endParaRPr lang="en-US"/>
          </a:p>
        </p:txBody>
      </p:sp>
    </p:spTree>
    <p:extLst>
      <p:ext uri="{BB962C8B-B14F-4D97-AF65-F5344CB8AC3E}">
        <p14:creationId xmlns:p14="http://schemas.microsoft.com/office/powerpoint/2010/main" val="2435085292"/>
      </p:ext>
    </p:extLst>
  </p:cSld>
  <p:clrMapOvr>
    <a:masterClrMapping/>
  </p:clrMapOvr>
</p:notes>
</file>

<file path=ppt/notesSlides/notesSlide28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7B2DCE-8D76-923D-1BCC-3EC2D072B74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111C546-8691-0CBC-43E5-EF87E4479E3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2C6B8C6-106B-AFA9-7660-DB7E05A53C6E}"/>
              </a:ext>
            </a:extLst>
          </p:cNvPr>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ED16E6C5-DFBF-F56E-FB75-0BBD7EF0A780}"/>
              </a:ext>
            </a:extLst>
          </p:cNvPr>
          <p:cNvSpPr>
            <a:spLocks noGrp="1"/>
          </p:cNvSpPr>
          <p:nvPr>
            <p:ph type="sldNum" sz="quarter" idx="5"/>
          </p:nvPr>
        </p:nvSpPr>
        <p:spPr/>
        <p:txBody>
          <a:bodyPr/>
          <a:lstStyle/>
          <a:p>
            <a:fld id="{9C2EF98E-B6FF-4B4C-B348-1EB5D4EBDBF3}" type="slidenum">
              <a:rPr lang="en-US" smtClean="0"/>
              <a:t>290</a:t>
            </a:fld>
            <a:endParaRPr lang="en-US"/>
          </a:p>
        </p:txBody>
      </p:sp>
    </p:spTree>
    <p:extLst>
      <p:ext uri="{BB962C8B-B14F-4D97-AF65-F5344CB8AC3E}">
        <p14:creationId xmlns:p14="http://schemas.microsoft.com/office/powerpoint/2010/main" val="1769766195"/>
      </p:ext>
    </p:extLst>
  </p:cSld>
  <p:clrMapOvr>
    <a:masterClrMapping/>
  </p:clrMapOvr>
</p:notes>
</file>

<file path=ppt/notesSlides/notesSlide28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A3A992-0843-528B-1399-0C6AFEC9A84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7AA0319-DEC4-5367-6EE5-1FB00460A14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20F07B1-51F2-C6F9-DFC0-5B57FDC21DF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4E87477-103C-5664-3880-B497B1A6F10E}"/>
              </a:ext>
            </a:extLst>
          </p:cNvPr>
          <p:cNvSpPr>
            <a:spLocks noGrp="1"/>
          </p:cNvSpPr>
          <p:nvPr>
            <p:ph type="sldNum" sz="quarter" idx="5"/>
          </p:nvPr>
        </p:nvSpPr>
        <p:spPr/>
        <p:txBody>
          <a:bodyPr/>
          <a:lstStyle/>
          <a:p>
            <a:fld id="{9C2EF98E-B6FF-4B4C-B348-1EB5D4EBDBF3}" type="slidenum">
              <a:rPr lang="en-US" smtClean="0"/>
              <a:t>291</a:t>
            </a:fld>
            <a:endParaRPr lang="en-US"/>
          </a:p>
        </p:txBody>
      </p:sp>
    </p:spTree>
    <p:extLst>
      <p:ext uri="{BB962C8B-B14F-4D97-AF65-F5344CB8AC3E}">
        <p14:creationId xmlns:p14="http://schemas.microsoft.com/office/powerpoint/2010/main" val="501461237"/>
      </p:ext>
    </p:extLst>
  </p:cSld>
  <p:clrMapOvr>
    <a:masterClrMapping/>
  </p:clrMapOvr>
</p:notes>
</file>

<file path=ppt/notesSlides/notesSlide28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576818-CF17-B94D-7DE2-B08C9A82BB7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B1B14FA-D971-E323-FEDF-2DFCD548DCF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A4D697E-9BE0-02A8-FA39-31A7D583F40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EE62498-C8CF-DB4B-CE81-778707CE73CD}"/>
              </a:ext>
            </a:extLst>
          </p:cNvPr>
          <p:cNvSpPr>
            <a:spLocks noGrp="1"/>
          </p:cNvSpPr>
          <p:nvPr>
            <p:ph type="sldNum" sz="quarter" idx="5"/>
          </p:nvPr>
        </p:nvSpPr>
        <p:spPr/>
        <p:txBody>
          <a:bodyPr/>
          <a:lstStyle/>
          <a:p>
            <a:fld id="{9C2EF98E-B6FF-4B4C-B348-1EB5D4EBDBF3}" type="slidenum">
              <a:rPr lang="en-US" smtClean="0"/>
              <a:t>292</a:t>
            </a:fld>
            <a:endParaRPr lang="en-US"/>
          </a:p>
        </p:txBody>
      </p:sp>
    </p:spTree>
    <p:extLst>
      <p:ext uri="{BB962C8B-B14F-4D97-AF65-F5344CB8AC3E}">
        <p14:creationId xmlns:p14="http://schemas.microsoft.com/office/powerpoint/2010/main" val="619601686"/>
      </p:ext>
    </p:extLst>
  </p:cSld>
  <p:clrMapOvr>
    <a:masterClrMapping/>
  </p:clrMapOvr>
</p:notes>
</file>

<file path=ppt/notesSlides/notesSlide28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FDF82D-16B4-C884-30C2-79028A2704B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026BB36-41C2-C663-9271-8AA5D2F2568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2501D77-B628-0A16-17A6-532A067EE99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2C646A8-9D00-1DEE-248C-E84FC137D890}"/>
              </a:ext>
            </a:extLst>
          </p:cNvPr>
          <p:cNvSpPr>
            <a:spLocks noGrp="1"/>
          </p:cNvSpPr>
          <p:nvPr>
            <p:ph type="sldNum" sz="quarter" idx="5"/>
          </p:nvPr>
        </p:nvSpPr>
        <p:spPr/>
        <p:txBody>
          <a:bodyPr/>
          <a:lstStyle/>
          <a:p>
            <a:fld id="{9C2EF98E-B6FF-4B4C-B348-1EB5D4EBDBF3}" type="slidenum">
              <a:rPr lang="en-US" smtClean="0"/>
              <a:t>293</a:t>
            </a:fld>
            <a:endParaRPr lang="en-US"/>
          </a:p>
        </p:txBody>
      </p:sp>
    </p:spTree>
    <p:extLst>
      <p:ext uri="{BB962C8B-B14F-4D97-AF65-F5344CB8AC3E}">
        <p14:creationId xmlns:p14="http://schemas.microsoft.com/office/powerpoint/2010/main" val="381464015"/>
      </p:ext>
    </p:extLst>
  </p:cSld>
  <p:clrMapOvr>
    <a:masterClrMapping/>
  </p:clrMapOvr>
</p:notes>
</file>

<file path=ppt/notesSlides/notesSlide28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FDD13D-8459-4C45-06AD-AFFF46C57FC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634602E-6012-2D1B-B74E-A72CAA7202C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42F8159-2832-87E6-A880-584B4C98783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DF46543-EDDF-A588-6612-9459AF8FC19A}"/>
              </a:ext>
            </a:extLst>
          </p:cNvPr>
          <p:cNvSpPr>
            <a:spLocks noGrp="1"/>
          </p:cNvSpPr>
          <p:nvPr>
            <p:ph type="sldNum" sz="quarter" idx="5"/>
          </p:nvPr>
        </p:nvSpPr>
        <p:spPr/>
        <p:txBody>
          <a:bodyPr/>
          <a:lstStyle/>
          <a:p>
            <a:fld id="{9C2EF98E-B6FF-4B4C-B348-1EB5D4EBDBF3}" type="slidenum">
              <a:rPr lang="en-US" smtClean="0"/>
              <a:t>294</a:t>
            </a:fld>
            <a:endParaRPr lang="en-US"/>
          </a:p>
        </p:txBody>
      </p:sp>
    </p:spTree>
    <p:extLst>
      <p:ext uri="{BB962C8B-B14F-4D97-AF65-F5344CB8AC3E}">
        <p14:creationId xmlns:p14="http://schemas.microsoft.com/office/powerpoint/2010/main" val="3189162640"/>
      </p:ext>
    </p:extLst>
  </p:cSld>
  <p:clrMapOvr>
    <a:masterClrMapping/>
  </p:clrMapOvr>
</p:notes>
</file>

<file path=ppt/notesSlides/notesSlide28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E70FFC-3DF0-C085-4A80-49D9A462B2A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1D5D845-D148-7719-3CEB-2F5673E4B32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231BCFC-1891-81B7-2E63-81633DBAA79B}"/>
              </a:ext>
            </a:extLst>
          </p:cNvPr>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ADD004ED-0842-05D3-4245-842720F35B7C}"/>
              </a:ext>
            </a:extLst>
          </p:cNvPr>
          <p:cNvSpPr>
            <a:spLocks noGrp="1"/>
          </p:cNvSpPr>
          <p:nvPr>
            <p:ph type="sldNum" sz="quarter" idx="5"/>
          </p:nvPr>
        </p:nvSpPr>
        <p:spPr/>
        <p:txBody>
          <a:bodyPr/>
          <a:lstStyle/>
          <a:p>
            <a:fld id="{9C2EF98E-B6FF-4B4C-B348-1EB5D4EBDBF3}" type="slidenum">
              <a:rPr lang="en-US" smtClean="0"/>
              <a:t>295</a:t>
            </a:fld>
            <a:endParaRPr lang="en-US"/>
          </a:p>
        </p:txBody>
      </p:sp>
    </p:spTree>
    <p:extLst>
      <p:ext uri="{BB962C8B-B14F-4D97-AF65-F5344CB8AC3E}">
        <p14:creationId xmlns:p14="http://schemas.microsoft.com/office/powerpoint/2010/main" val="206034984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0E985A-5656-C4FD-ED3C-217B491A6AA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0FFE47B-93EF-A0C0-D83E-64296B23E85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4866F52-399B-D78D-9435-2110709ABFE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6E67000-2BF9-E997-9090-CF38CCE8F31E}"/>
              </a:ext>
            </a:extLst>
          </p:cNvPr>
          <p:cNvSpPr>
            <a:spLocks noGrp="1"/>
          </p:cNvSpPr>
          <p:nvPr>
            <p:ph type="sldNum" sz="quarter" idx="5"/>
          </p:nvPr>
        </p:nvSpPr>
        <p:spPr/>
        <p:txBody>
          <a:bodyPr/>
          <a:lstStyle/>
          <a:p>
            <a:fld id="{9C2EF98E-B6FF-4B4C-B348-1EB5D4EBDBF3}" type="slidenum">
              <a:rPr lang="en-US" smtClean="0"/>
              <a:t>29</a:t>
            </a:fld>
            <a:endParaRPr lang="en-US"/>
          </a:p>
        </p:txBody>
      </p:sp>
    </p:spTree>
    <p:extLst>
      <p:ext uri="{BB962C8B-B14F-4D97-AF65-F5344CB8AC3E}">
        <p14:creationId xmlns:p14="http://schemas.microsoft.com/office/powerpoint/2010/main" val="2502988623"/>
      </p:ext>
    </p:extLst>
  </p:cSld>
  <p:clrMapOvr>
    <a:masterClrMapping/>
  </p:clrMapOvr>
</p:notes>
</file>

<file path=ppt/notesSlides/notesSlide29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29F816-A44A-258C-A9D7-5D4E68AB10B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DDC25F5-AACA-9820-A7C4-F2CC2C3788D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7F7C94C-B91C-053F-D2EA-49806647866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550E0A8-05EC-BC5B-B69C-3D65743480C9}"/>
              </a:ext>
            </a:extLst>
          </p:cNvPr>
          <p:cNvSpPr>
            <a:spLocks noGrp="1"/>
          </p:cNvSpPr>
          <p:nvPr>
            <p:ph type="sldNum" sz="quarter" idx="5"/>
          </p:nvPr>
        </p:nvSpPr>
        <p:spPr/>
        <p:txBody>
          <a:bodyPr/>
          <a:lstStyle/>
          <a:p>
            <a:fld id="{9C2EF98E-B6FF-4B4C-B348-1EB5D4EBDBF3}" type="slidenum">
              <a:rPr lang="en-US" smtClean="0"/>
              <a:t>296</a:t>
            </a:fld>
            <a:endParaRPr lang="en-US"/>
          </a:p>
        </p:txBody>
      </p:sp>
    </p:spTree>
    <p:extLst>
      <p:ext uri="{BB962C8B-B14F-4D97-AF65-F5344CB8AC3E}">
        <p14:creationId xmlns:p14="http://schemas.microsoft.com/office/powerpoint/2010/main" val="2106349290"/>
      </p:ext>
    </p:extLst>
  </p:cSld>
  <p:clrMapOvr>
    <a:masterClrMapping/>
  </p:clrMapOvr>
</p:notes>
</file>

<file path=ppt/notesSlides/notesSlide29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9804F5-5A8D-DAC3-F5F7-2C345E6BDA3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3EA9357-D825-FA8D-2939-FAFFA12042E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DF1D145-65AC-583E-00E0-B48F0C07965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E7D5747-5B93-D58C-CE63-E72F55F63480}"/>
              </a:ext>
            </a:extLst>
          </p:cNvPr>
          <p:cNvSpPr>
            <a:spLocks noGrp="1"/>
          </p:cNvSpPr>
          <p:nvPr>
            <p:ph type="sldNum" sz="quarter" idx="5"/>
          </p:nvPr>
        </p:nvSpPr>
        <p:spPr/>
        <p:txBody>
          <a:bodyPr/>
          <a:lstStyle/>
          <a:p>
            <a:fld id="{9C2EF98E-B6FF-4B4C-B348-1EB5D4EBDBF3}" type="slidenum">
              <a:rPr lang="en-US" smtClean="0"/>
              <a:t>297</a:t>
            </a:fld>
            <a:endParaRPr lang="en-US"/>
          </a:p>
        </p:txBody>
      </p:sp>
    </p:spTree>
    <p:extLst>
      <p:ext uri="{BB962C8B-B14F-4D97-AF65-F5344CB8AC3E}">
        <p14:creationId xmlns:p14="http://schemas.microsoft.com/office/powerpoint/2010/main" val="226934889"/>
      </p:ext>
    </p:extLst>
  </p:cSld>
  <p:clrMapOvr>
    <a:masterClrMapping/>
  </p:clrMapOvr>
</p:notes>
</file>

<file path=ppt/notesSlides/notesSlide29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CBC2B4-CE6A-2439-D5B3-685DD55CAAE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34C67F8-CCB2-581F-D347-4A99B4A02FB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311B486-FD31-C693-6BE9-B12B8B37CD1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5F96D01-C90D-5DF2-AAD1-69099B0B885D}"/>
              </a:ext>
            </a:extLst>
          </p:cNvPr>
          <p:cNvSpPr>
            <a:spLocks noGrp="1"/>
          </p:cNvSpPr>
          <p:nvPr>
            <p:ph type="sldNum" sz="quarter" idx="5"/>
          </p:nvPr>
        </p:nvSpPr>
        <p:spPr/>
        <p:txBody>
          <a:bodyPr/>
          <a:lstStyle/>
          <a:p>
            <a:fld id="{9C2EF98E-B6FF-4B4C-B348-1EB5D4EBDBF3}" type="slidenum">
              <a:rPr lang="en-US" smtClean="0"/>
              <a:t>298</a:t>
            </a:fld>
            <a:endParaRPr lang="en-US"/>
          </a:p>
        </p:txBody>
      </p:sp>
    </p:spTree>
    <p:extLst>
      <p:ext uri="{BB962C8B-B14F-4D97-AF65-F5344CB8AC3E}">
        <p14:creationId xmlns:p14="http://schemas.microsoft.com/office/powerpoint/2010/main" val="795936265"/>
      </p:ext>
    </p:extLst>
  </p:cSld>
  <p:clrMapOvr>
    <a:masterClrMapping/>
  </p:clrMapOvr>
</p:notes>
</file>

<file path=ppt/notesSlides/notesSlide29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A41A74-0EDF-32C3-F5CE-0004EDD74E4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6E79BF0-DAAD-6AAF-DE77-840257843B5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0FFEB6D-7B59-E83A-363D-300E56610C4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0A4340E-30F0-67E7-113A-82737C264CFB}"/>
              </a:ext>
            </a:extLst>
          </p:cNvPr>
          <p:cNvSpPr>
            <a:spLocks noGrp="1"/>
          </p:cNvSpPr>
          <p:nvPr>
            <p:ph type="sldNum" sz="quarter" idx="5"/>
          </p:nvPr>
        </p:nvSpPr>
        <p:spPr/>
        <p:txBody>
          <a:bodyPr/>
          <a:lstStyle/>
          <a:p>
            <a:fld id="{9C2EF98E-B6FF-4B4C-B348-1EB5D4EBDBF3}" type="slidenum">
              <a:rPr lang="en-US" smtClean="0"/>
              <a:t>299</a:t>
            </a:fld>
            <a:endParaRPr lang="en-US"/>
          </a:p>
        </p:txBody>
      </p:sp>
    </p:spTree>
    <p:extLst>
      <p:ext uri="{BB962C8B-B14F-4D97-AF65-F5344CB8AC3E}">
        <p14:creationId xmlns:p14="http://schemas.microsoft.com/office/powerpoint/2010/main" val="403870454"/>
      </p:ext>
    </p:extLst>
  </p:cSld>
  <p:clrMapOvr>
    <a:masterClrMapping/>
  </p:clrMapOvr>
</p:notes>
</file>

<file path=ppt/notesSlides/notesSlide2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300</a:t>
            </a:fld>
            <a:endParaRPr lang="en-US" dirty="0"/>
          </a:p>
        </p:txBody>
      </p:sp>
    </p:spTree>
    <p:extLst>
      <p:ext uri="{BB962C8B-B14F-4D97-AF65-F5344CB8AC3E}">
        <p14:creationId xmlns:p14="http://schemas.microsoft.com/office/powerpoint/2010/main" val="3734725180"/>
      </p:ext>
    </p:extLst>
  </p:cSld>
  <p:clrMapOvr>
    <a:masterClrMapping/>
  </p:clrMapOvr>
</p:notes>
</file>

<file path=ppt/notesSlides/notesSlide29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2D0A9F-8B51-9890-BFAC-77EF67A9CE8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A1F30E0-CF36-AA11-4044-2D3E0B218EC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A9D618B-21C7-3810-D5B4-92AFCD819CE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1E2B148-B776-2299-EDC6-A60EB9618171}"/>
              </a:ext>
            </a:extLst>
          </p:cNvPr>
          <p:cNvSpPr>
            <a:spLocks noGrp="1"/>
          </p:cNvSpPr>
          <p:nvPr>
            <p:ph type="sldNum" sz="quarter" idx="5"/>
          </p:nvPr>
        </p:nvSpPr>
        <p:spPr/>
        <p:txBody>
          <a:bodyPr/>
          <a:lstStyle/>
          <a:p>
            <a:fld id="{652F1279-6CE4-4169-83D3-4483097B6907}" type="slidenum">
              <a:rPr lang="en-US" smtClean="0"/>
              <a:t>301</a:t>
            </a:fld>
            <a:endParaRPr lang="en-US"/>
          </a:p>
        </p:txBody>
      </p:sp>
    </p:spTree>
    <p:extLst>
      <p:ext uri="{BB962C8B-B14F-4D97-AF65-F5344CB8AC3E}">
        <p14:creationId xmlns:p14="http://schemas.microsoft.com/office/powerpoint/2010/main" val="4164559378"/>
      </p:ext>
    </p:extLst>
  </p:cSld>
  <p:clrMapOvr>
    <a:masterClrMapping/>
  </p:clrMapOvr>
</p:notes>
</file>

<file path=ppt/notesSlides/notesSlide29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630C10-27BC-E3AC-07A9-8DC53EB06CF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57F3451-BA03-D330-5BCE-C3EDB4A6826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3639626-3337-6E21-715B-23B743F4F86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C323BF7-F9BA-9CB1-64B0-7BA06792C64B}"/>
              </a:ext>
            </a:extLst>
          </p:cNvPr>
          <p:cNvSpPr>
            <a:spLocks noGrp="1"/>
          </p:cNvSpPr>
          <p:nvPr>
            <p:ph type="sldNum" sz="quarter" idx="5"/>
          </p:nvPr>
        </p:nvSpPr>
        <p:spPr/>
        <p:txBody>
          <a:bodyPr/>
          <a:lstStyle/>
          <a:p>
            <a:fld id="{9C2EF98E-B6FF-4B4C-B348-1EB5D4EBDBF3}" type="slidenum">
              <a:rPr lang="en-US" smtClean="0"/>
              <a:t>302</a:t>
            </a:fld>
            <a:endParaRPr lang="en-US"/>
          </a:p>
        </p:txBody>
      </p:sp>
    </p:spTree>
    <p:extLst>
      <p:ext uri="{BB962C8B-B14F-4D97-AF65-F5344CB8AC3E}">
        <p14:creationId xmlns:p14="http://schemas.microsoft.com/office/powerpoint/2010/main" val="2798723676"/>
      </p:ext>
    </p:extLst>
  </p:cSld>
  <p:clrMapOvr>
    <a:masterClrMapping/>
  </p:clrMapOvr>
</p:notes>
</file>

<file path=ppt/notesSlides/notesSlide29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E5845D-51C8-E25B-C9F6-F444E0755A7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83FD78E-29D0-E545-D7C1-7D767C5F470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318E3B4-01EE-BB85-BB8C-6861E715408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49D7ABE-9534-8979-2236-BDDC712D9691}"/>
              </a:ext>
            </a:extLst>
          </p:cNvPr>
          <p:cNvSpPr>
            <a:spLocks noGrp="1"/>
          </p:cNvSpPr>
          <p:nvPr>
            <p:ph type="sldNum" sz="quarter" idx="5"/>
          </p:nvPr>
        </p:nvSpPr>
        <p:spPr/>
        <p:txBody>
          <a:bodyPr/>
          <a:lstStyle/>
          <a:p>
            <a:fld id="{9C2EF98E-B6FF-4B4C-B348-1EB5D4EBDBF3}" type="slidenum">
              <a:rPr lang="en-US" smtClean="0"/>
              <a:t>303</a:t>
            </a:fld>
            <a:endParaRPr lang="en-US"/>
          </a:p>
        </p:txBody>
      </p:sp>
    </p:spTree>
    <p:extLst>
      <p:ext uri="{BB962C8B-B14F-4D97-AF65-F5344CB8AC3E}">
        <p14:creationId xmlns:p14="http://schemas.microsoft.com/office/powerpoint/2010/main" val="1432440846"/>
      </p:ext>
    </p:extLst>
  </p:cSld>
  <p:clrMapOvr>
    <a:masterClrMapping/>
  </p:clrMapOvr>
</p:notes>
</file>

<file path=ppt/notesSlides/notesSlide29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177A43-775C-7A16-61E3-CBF0BCB9ED6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EC5A622-C071-30B2-8A94-8CC55B113A6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EE5109E-6BAD-37E4-EF78-890AF9DE53A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D2BFE9F-FB4D-1B7A-B6AD-1BB5D9D95E56}"/>
              </a:ext>
            </a:extLst>
          </p:cNvPr>
          <p:cNvSpPr>
            <a:spLocks noGrp="1"/>
          </p:cNvSpPr>
          <p:nvPr>
            <p:ph type="sldNum" sz="quarter" idx="5"/>
          </p:nvPr>
        </p:nvSpPr>
        <p:spPr/>
        <p:txBody>
          <a:bodyPr/>
          <a:lstStyle/>
          <a:p>
            <a:fld id="{9C2EF98E-B6FF-4B4C-B348-1EB5D4EBDBF3}" type="slidenum">
              <a:rPr lang="en-US" smtClean="0"/>
              <a:t>304</a:t>
            </a:fld>
            <a:endParaRPr lang="en-US"/>
          </a:p>
        </p:txBody>
      </p:sp>
    </p:spTree>
    <p:extLst>
      <p:ext uri="{BB962C8B-B14F-4D97-AF65-F5344CB8AC3E}">
        <p14:creationId xmlns:p14="http://schemas.microsoft.com/office/powerpoint/2010/main" val="1332085590"/>
      </p:ext>
    </p:extLst>
  </p:cSld>
  <p:clrMapOvr>
    <a:masterClrMapping/>
  </p:clrMapOvr>
</p:notes>
</file>

<file path=ppt/notesSlides/notesSlide29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22602C-D317-0E47-B8F6-3B604C86F8B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8F00368-AE3A-3683-AD9E-A9588745C30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8D30685-7D5F-94BD-42AF-2001F8DC437B}"/>
              </a:ext>
            </a:extLst>
          </p:cNvPr>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833FF8BD-C9BD-18B0-DBB2-4D2054B130F9}"/>
              </a:ext>
            </a:extLst>
          </p:cNvPr>
          <p:cNvSpPr>
            <a:spLocks noGrp="1"/>
          </p:cNvSpPr>
          <p:nvPr>
            <p:ph type="sldNum" sz="quarter" idx="5"/>
          </p:nvPr>
        </p:nvSpPr>
        <p:spPr/>
        <p:txBody>
          <a:bodyPr/>
          <a:lstStyle/>
          <a:p>
            <a:fld id="{9C2EF98E-B6FF-4B4C-B348-1EB5D4EBDBF3}" type="slidenum">
              <a:rPr lang="en-US" smtClean="0"/>
              <a:t>305</a:t>
            </a:fld>
            <a:endParaRPr lang="en-US"/>
          </a:p>
        </p:txBody>
      </p:sp>
    </p:spTree>
    <p:extLst>
      <p:ext uri="{BB962C8B-B14F-4D97-AF65-F5344CB8AC3E}">
        <p14:creationId xmlns:p14="http://schemas.microsoft.com/office/powerpoint/2010/main" val="15845426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9933FD-B567-27E6-7899-856B73969FC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DD5C45A-E14A-8439-A59D-D0D3F4AB7DB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3CBC940-036C-51B4-9AA5-2A1CE09ADB6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2AF1D5A-D4AD-4711-6EE5-94AA09120523}"/>
              </a:ext>
            </a:extLst>
          </p:cNvPr>
          <p:cNvSpPr>
            <a:spLocks noGrp="1"/>
          </p:cNvSpPr>
          <p:nvPr>
            <p:ph type="sldNum" sz="quarter" idx="5"/>
          </p:nvPr>
        </p:nvSpPr>
        <p:spPr/>
        <p:txBody>
          <a:bodyPr/>
          <a:lstStyle/>
          <a:p>
            <a:fld id="{652F1279-6CE4-4169-83D3-4483097B6907}" type="slidenum">
              <a:rPr lang="en-US" smtClean="0"/>
              <a:t>3</a:t>
            </a:fld>
            <a:endParaRPr lang="en-US" dirty="0"/>
          </a:p>
        </p:txBody>
      </p:sp>
    </p:spTree>
    <p:extLst>
      <p:ext uri="{BB962C8B-B14F-4D97-AF65-F5344CB8AC3E}">
        <p14:creationId xmlns:p14="http://schemas.microsoft.com/office/powerpoint/2010/main" val="46218686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338B16-EF62-CE85-6153-A5A742FC01E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927D3C2-AEF3-9550-1976-DE777C6C2B7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4DA5950-276F-34A9-9F21-438AE041793A}"/>
              </a:ext>
            </a:extLst>
          </p:cNvPr>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3F4F0462-844D-3692-3E8E-7CEE5EC825E8}"/>
              </a:ext>
            </a:extLst>
          </p:cNvPr>
          <p:cNvSpPr>
            <a:spLocks noGrp="1"/>
          </p:cNvSpPr>
          <p:nvPr>
            <p:ph type="sldNum" sz="quarter" idx="5"/>
          </p:nvPr>
        </p:nvSpPr>
        <p:spPr/>
        <p:txBody>
          <a:bodyPr/>
          <a:lstStyle/>
          <a:p>
            <a:fld id="{9C2EF98E-B6FF-4B4C-B348-1EB5D4EBDBF3}" type="slidenum">
              <a:rPr lang="en-US" smtClean="0"/>
              <a:t>30</a:t>
            </a:fld>
            <a:endParaRPr lang="en-US"/>
          </a:p>
        </p:txBody>
      </p:sp>
    </p:spTree>
    <p:extLst>
      <p:ext uri="{BB962C8B-B14F-4D97-AF65-F5344CB8AC3E}">
        <p14:creationId xmlns:p14="http://schemas.microsoft.com/office/powerpoint/2010/main" val="2580778658"/>
      </p:ext>
    </p:extLst>
  </p:cSld>
  <p:clrMapOvr>
    <a:masterClrMapping/>
  </p:clrMapOvr>
</p:notes>
</file>

<file path=ppt/notesSlides/notesSlide30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59A40F-0A06-FE1F-AEEC-8621ADD7FF2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7423D2E-0554-89D3-692A-8231AE18BF4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1310661-398A-1305-B359-D3223666AFB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06FF644-D033-E147-884A-1033244DDBDC}"/>
              </a:ext>
            </a:extLst>
          </p:cNvPr>
          <p:cNvSpPr>
            <a:spLocks noGrp="1"/>
          </p:cNvSpPr>
          <p:nvPr>
            <p:ph type="sldNum" sz="quarter" idx="5"/>
          </p:nvPr>
        </p:nvSpPr>
        <p:spPr/>
        <p:txBody>
          <a:bodyPr/>
          <a:lstStyle/>
          <a:p>
            <a:fld id="{9C2EF98E-B6FF-4B4C-B348-1EB5D4EBDBF3}" type="slidenum">
              <a:rPr lang="en-US" smtClean="0"/>
              <a:t>306</a:t>
            </a:fld>
            <a:endParaRPr lang="en-US"/>
          </a:p>
        </p:txBody>
      </p:sp>
    </p:spTree>
    <p:extLst>
      <p:ext uri="{BB962C8B-B14F-4D97-AF65-F5344CB8AC3E}">
        <p14:creationId xmlns:p14="http://schemas.microsoft.com/office/powerpoint/2010/main" val="2966841685"/>
      </p:ext>
    </p:extLst>
  </p:cSld>
  <p:clrMapOvr>
    <a:masterClrMapping/>
  </p:clrMapOvr>
</p:notes>
</file>

<file path=ppt/notesSlides/notesSlide30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AC5E03-9B29-885C-FFC9-ED27501819C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58E6D03-B3F7-C80D-45F0-F260CE9FBFB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169D43F-1C75-DCD7-2165-3EF2015167B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0D2B1B3-AC81-B11C-DC16-2B3C4EF45785}"/>
              </a:ext>
            </a:extLst>
          </p:cNvPr>
          <p:cNvSpPr>
            <a:spLocks noGrp="1"/>
          </p:cNvSpPr>
          <p:nvPr>
            <p:ph type="sldNum" sz="quarter" idx="5"/>
          </p:nvPr>
        </p:nvSpPr>
        <p:spPr/>
        <p:txBody>
          <a:bodyPr/>
          <a:lstStyle/>
          <a:p>
            <a:fld id="{9C2EF98E-B6FF-4B4C-B348-1EB5D4EBDBF3}" type="slidenum">
              <a:rPr lang="en-US" smtClean="0"/>
              <a:t>307</a:t>
            </a:fld>
            <a:endParaRPr lang="en-US"/>
          </a:p>
        </p:txBody>
      </p:sp>
    </p:spTree>
    <p:extLst>
      <p:ext uri="{BB962C8B-B14F-4D97-AF65-F5344CB8AC3E}">
        <p14:creationId xmlns:p14="http://schemas.microsoft.com/office/powerpoint/2010/main" val="3046509639"/>
      </p:ext>
    </p:extLst>
  </p:cSld>
  <p:clrMapOvr>
    <a:masterClrMapping/>
  </p:clrMapOvr>
</p:notes>
</file>

<file path=ppt/notesSlides/notesSlide30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AE1847-7B68-F3F7-6EC7-4A47BFEB3E1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8B7BCFF-82E0-44C2-654C-2B1747AD9DE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76536F2-C8D3-62BA-6737-9DAE3D9ED4C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4B635DB-C7B9-5B8E-95EF-B59DC44E5A62}"/>
              </a:ext>
            </a:extLst>
          </p:cNvPr>
          <p:cNvSpPr>
            <a:spLocks noGrp="1"/>
          </p:cNvSpPr>
          <p:nvPr>
            <p:ph type="sldNum" sz="quarter" idx="5"/>
          </p:nvPr>
        </p:nvSpPr>
        <p:spPr/>
        <p:txBody>
          <a:bodyPr/>
          <a:lstStyle/>
          <a:p>
            <a:fld id="{9C2EF98E-B6FF-4B4C-B348-1EB5D4EBDBF3}" type="slidenum">
              <a:rPr lang="en-US" smtClean="0"/>
              <a:t>308</a:t>
            </a:fld>
            <a:endParaRPr lang="en-US"/>
          </a:p>
        </p:txBody>
      </p:sp>
    </p:spTree>
    <p:extLst>
      <p:ext uri="{BB962C8B-B14F-4D97-AF65-F5344CB8AC3E}">
        <p14:creationId xmlns:p14="http://schemas.microsoft.com/office/powerpoint/2010/main" val="1089612227"/>
      </p:ext>
    </p:extLst>
  </p:cSld>
  <p:clrMapOvr>
    <a:masterClrMapping/>
  </p:clrMapOvr>
</p:notes>
</file>

<file path=ppt/notesSlides/notesSlide30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387B12-9F54-6036-77DF-9ED8A6177DB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7810C43-2FC8-7F72-887C-C08B618D3A4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BD6CB82-532C-593C-7093-6B293E903E3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71B544F-435F-5E28-BC30-D60395C5B4FD}"/>
              </a:ext>
            </a:extLst>
          </p:cNvPr>
          <p:cNvSpPr>
            <a:spLocks noGrp="1"/>
          </p:cNvSpPr>
          <p:nvPr>
            <p:ph type="sldNum" sz="quarter" idx="5"/>
          </p:nvPr>
        </p:nvSpPr>
        <p:spPr/>
        <p:txBody>
          <a:bodyPr/>
          <a:lstStyle/>
          <a:p>
            <a:fld id="{9C2EF98E-B6FF-4B4C-B348-1EB5D4EBDBF3}" type="slidenum">
              <a:rPr lang="en-US" smtClean="0"/>
              <a:t>309</a:t>
            </a:fld>
            <a:endParaRPr lang="en-US"/>
          </a:p>
        </p:txBody>
      </p:sp>
    </p:spTree>
    <p:extLst>
      <p:ext uri="{BB962C8B-B14F-4D97-AF65-F5344CB8AC3E}">
        <p14:creationId xmlns:p14="http://schemas.microsoft.com/office/powerpoint/2010/main" val="3664639746"/>
      </p:ext>
    </p:extLst>
  </p:cSld>
  <p:clrMapOvr>
    <a:masterClrMapping/>
  </p:clrMapOvr>
</p:notes>
</file>

<file path=ppt/notesSlides/notesSlide30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DE3AA8-98CB-CB3B-81E6-EFC0B050B9A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81E544C-B0E6-D047-8B4F-223996C19C0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8867CD3-AB4E-31AC-11DF-86E113551FF1}"/>
              </a:ext>
            </a:extLst>
          </p:cNvPr>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E571558F-FFD1-54B2-12C9-2FAFBC7614D1}"/>
              </a:ext>
            </a:extLst>
          </p:cNvPr>
          <p:cNvSpPr>
            <a:spLocks noGrp="1"/>
          </p:cNvSpPr>
          <p:nvPr>
            <p:ph type="sldNum" sz="quarter" idx="5"/>
          </p:nvPr>
        </p:nvSpPr>
        <p:spPr/>
        <p:txBody>
          <a:bodyPr/>
          <a:lstStyle/>
          <a:p>
            <a:fld id="{9C2EF98E-B6FF-4B4C-B348-1EB5D4EBDBF3}" type="slidenum">
              <a:rPr lang="en-US" smtClean="0"/>
              <a:t>310</a:t>
            </a:fld>
            <a:endParaRPr lang="en-US"/>
          </a:p>
        </p:txBody>
      </p:sp>
    </p:spTree>
    <p:extLst>
      <p:ext uri="{BB962C8B-B14F-4D97-AF65-F5344CB8AC3E}">
        <p14:creationId xmlns:p14="http://schemas.microsoft.com/office/powerpoint/2010/main" val="3712461439"/>
      </p:ext>
    </p:extLst>
  </p:cSld>
  <p:clrMapOvr>
    <a:masterClrMapping/>
  </p:clrMapOvr>
</p:notes>
</file>

<file path=ppt/notesSlides/notesSlide30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E51833-9A21-6901-60D6-AFBEEE24919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8391D78-FB44-4188-6B7C-77F65ECCA18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59A1EE4-76CE-CE98-9F8C-8BE38448CDB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C6327B1-D076-AC84-4C8D-6BF50FC39FF8}"/>
              </a:ext>
            </a:extLst>
          </p:cNvPr>
          <p:cNvSpPr>
            <a:spLocks noGrp="1"/>
          </p:cNvSpPr>
          <p:nvPr>
            <p:ph type="sldNum" sz="quarter" idx="5"/>
          </p:nvPr>
        </p:nvSpPr>
        <p:spPr/>
        <p:txBody>
          <a:bodyPr/>
          <a:lstStyle/>
          <a:p>
            <a:fld id="{9C2EF98E-B6FF-4B4C-B348-1EB5D4EBDBF3}" type="slidenum">
              <a:rPr lang="en-US" smtClean="0"/>
              <a:t>311</a:t>
            </a:fld>
            <a:endParaRPr lang="en-US"/>
          </a:p>
        </p:txBody>
      </p:sp>
    </p:spTree>
    <p:extLst>
      <p:ext uri="{BB962C8B-B14F-4D97-AF65-F5344CB8AC3E}">
        <p14:creationId xmlns:p14="http://schemas.microsoft.com/office/powerpoint/2010/main" val="2066282694"/>
      </p:ext>
    </p:extLst>
  </p:cSld>
  <p:clrMapOvr>
    <a:masterClrMapping/>
  </p:clrMapOvr>
</p:notes>
</file>

<file path=ppt/notesSlides/notesSlide30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45C576-2E76-B08E-0758-A3A5DE15F7E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15B462D-8EC6-0C58-001F-6B9A78DA108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9F2FBEC-8C84-E856-7F4D-2F1427F25E8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38A2ACC-3C29-F429-317B-B5FCF72BE8B5}"/>
              </a:ext>
            </a:extLst>
          </p:cNvPr>
          <p:cNvSpPr>
            <a:spLocks noGrp="1"/>
          </p:cNvSpPr>
          <p:nvPr>
            <p:ph type="sldNum" sz="quarter" idx="5"/>
          </p:nvPr>
        </p:nvSpPr>
        <p:spPr/>
        <p:txBody>
          <a:bodyPr/>
          <a:lstStyle/>
          <a:p>
            <a:fld id="{9C2EF98E-B6FF-4B4C-B348-1EB5D4EBDBF3}" type="slidenum">
              <a:rPr lang="en-US" smtClean="0"/>
              <a:t>312</a:t>
            </a:fld>
            <a:endParaRPr lang="en-US"/>
          </a:p>
        </p:txBody>
      </p:sp>
    </p:spTree>
    <p:extLst>
      <p:ext uri="{BB962C8B-B14F-4D97-AF65-F5344CB8AC3E}">
        <p14:creationId xmlns:p14="http://schemas.microsoft.com/office/powerpoint/2010/main" val="3935715600"/>
      </p:ext>
    </p:extLst>
  </p:cSld>
  <p:clrMapOvr>
    <a:masterClrMapping/>
  </p:clrMapOvr>
</p:notes>
</file>

<file path=ppt/notesSlides/notesSlide30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847F04-0747-AB08-A1BA-16334D21326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97B751F-3477-3BF8-0AD1-A20B9789E59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DA54E81-0560-0332-7B93-765691B610E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56D8085-ADCD-0DAE-4B12-6D2F308FC5F5}"/>
              </a:ext>
            </a:extLst>
          </p:cNvPr>
          <p:cNvSpPr>
            <a:spLocks noGrp="1"/>
          </p:cNvSpPr>
          <p:nvPr>
            <p:ph type="sldNum" sz="quarter" idx="5"/>
          </p:nvPr>
        </p:nvSpPr>
        <p:spPr/>
        <p:txBody>
          <a:bodyPr/>
          <a:lstStyle/>
          <a:p>
            <a:fld id="{9C2EF98E-B6FF-4B4C-B348-1EB5D4EBDBF3}" type="slidenum">
              <a:rPr lang="en-US" smtClean="0"/>
              <a:t>313</a:t>
            </a:fld>
            <a:endParaRPr lang="en-US"/>
          </a:p>
        </p:txBody>
      </p:sp>
    </p:spTree>
    <p:extLst>
      <p:ext uri="{BB962C8B-B14F-4D97-AF65-F5344CB8AC3E}">
        <p14:creationId xmlns:p14="http://schemas.microsoft.com/office/powerpoint/2010/main" val="2194568309"/>
      </p:ext>
    </p:extLst>
  </p:cSld>
  <p:clrMapOvr>
    <a:masterClrMapping/>
  </p:clrMapOvr>
</p:notes>
</file>

<file path=ppt/notesSlides/notesSlide30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0A11B1-B7E7-0C95-53E0-4309D97E586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0ED9E41-9FEE-C3B2-5863-2C65FF191A7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0ED2E9B-B694-058C-3368-87E1A6B1BD3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E6B1F50-752B-F653-979F-58AB3C178B6C}"/>
              </a:ext>
            </a:extLst>
          </p:cNvPr>
          <p:cNvSpPr>
            <a:spLocks noGrp="1"/>
          </p:cNvSpPr>
          <p:nvPr>
            <p:ph type="sldNum" sz="quarter" idx="5"/>
          </p:nvPr>
        </p:nvSpPr>
        <p:spPr/>
        <p:txBody>
          <a:bodyPr/>
          <a:lstStyle/>
          <a:p>
            <a:fld id="{9C2EF98E-B6FF-4B4C-B348-1EB5D4EBDBF3}" type="slidenum">
              <a:rPr lang="en-US" smtClean="0"/>
              <a:t>314</a:t>
            </a:fld>
            <a:endParaRPr lang="en-US"/>
          </a:p>
        </p:txBody>
      </p:sp>
    </p:spTree>
    <p:extLst>
      <p:ext uri="{BB962C8B-B14F-4D97-AF65-F5344CB8AC3E}">
        <p14:creationId xmlns:p14="http://schemas.microsoft.com/office/powerpoint/2010/main" val="3459354147"/>
      </p:ext>
    </p:extLst>
  </p:cSld>
  <p:clrMapOvr>
    <a:masterClrMapping/>
  </p:clrMapOvr>
</p:notes>
</file>

<file path=ppt/notesSlides/notesSlide30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90C31C-7ECD-0DCA-0671-BBCD8250125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911C82D-3613-D259-1687-59DD026D2D0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F7FD4AE-D9B2-9377-8967-712866F0913F}"/>
              </a:ext>
            </a:extLst>
          </p:cNvPr>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71C8A4ED-700A-2565-372C-C02E32B6EB6B}"/>
              </a:ext>
            </a:extLst>
          </p:cNvPr>
          <p:cNvSpPr>
            <a:spLocks noGrp="1"/>
          </p:cNvSpPr>
          <p:nvPr>
            <p:ph type="sldNum" sz="quarter" idx="5"/>
          </p:nvPr>
        </p:nvSpPr>
        <p:spPr/>
        <p:txBody>
          <a:bodyPr/>
          <a:lstStyle/>
          <a:p>
            <a:fld id="{9C2EF98E-B6FF-4B4C-B348-1EB5D4EBDBF3}" type="slidenum">
              <a:rPr lang="en-US" smtClean="0"/>
              <a:t>315</a:t>
            </a:fld>
            <a:endParaRPr lang="en-US"/>
          </a:p>
        </p:txBody>
      </p:sp>
    </p:spTree>
    <p:extLst>
      <p:ext uri="{BB962C8B-B14F-4D97-AF65-F5344CB8AC3E}">
        <p14:creationId xmlns:p14="http://schemas.microsoft.com/office/powerpoint/2010/main" val="329167067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6512EA-2008-9BBF-D046-7D12B5A25F6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E7613B5-4283-4390-E11C-BA0FA43F5BB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12ADA8E-17F1-D18D-4BA3-4DFC32CB0D2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9D8C418-7DB9-92BC-C7C8-5834EEB41EB0}"/>
              </a:ext>
            </a:extLst>
          </p:cNvPr>
          <p:cNvSpPr>
            <a:spLocks noGrp="1"/>
          </p:cNvSpPr>
          <p:nvPr>
            <p:ph type="sldNum" sz="quarter" idx="5"/>
          </p:nvPr>
        </p:nvSpPr>
        <p:spPr/>
        <p:txBody>
          <a:bodyPr/>
          <a:lstStyle/>
          <a:p>
            <a:fld id="{9C2EF98E-B6FF-4B4C-B348-1EB5D4EBDBF3}" type="slidenum">
              <a:rPr lang="en-US" smtClean="0"/>
              <a:t>31</a:t>
            </a:fld>
            <a:endParaRPr lang="en-US"/>
          </a:p>
        </p:txBody>
      </p:sp>
    </p:spTree>
    <p:extLst>
      <p:ext uri="{BB962C8B-B14F-4D97-AF65-F5344CB8AC3E}">
        <p14:creationId xmlns:p14="http://schemas.microsoft.com/office/powerpoint/2010/main" val="1989798570"/>
      </p:ext>
    </p:extLst>
  </p:cSld>
  <p:clrMapOvr>
    <a:masterClrMapping/>
  </p:clrMapOvr>
</p:notes>
</file>

<file path=ppt/notesSlides/notesSlide3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774EFC-C355-2AAE-AFB2-B02CE9DC12F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43190DF-0705-EE6C-71A4-C61C14397F5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06E97CA-DE50-A86F-EC55-4D76FC52F9B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528B1DC-B655-B71D-A402-8209DE56FD23}"/>
              </a:ext>
            </a:extLst>
          </p:cNvPr>
          <p:cNvSpPr>
            <a:spLocks noGrp="1"/>
          </p:cNvSpPr>
          <p:nvPr>
            <p:ph type="sldNum" sz="quarter" idx="5"/>
          </p:nvPr>
        </p:nvSpPr>
        <p:spPr/>
        <p:txBody>
          <a:bodyPr/>
          <a:lstStyle/>
          <a:p>
            <a:fld id="{9C2EF98E-B6FF-4B4C-B348-1EB5D4EBDBF3}" type="slidenum">
              <a:rPr lang="en-US" smtClean="0"/>
              <a:t>316</a:t>
            </a:fld>
            <a:endParaRPr lang="en-US"/>
          </a:p>
        </p:txBody>
      </p:sp>
    </p:spTree>
    <p:extLst>
      <p:ext uri="{BB962C8B-B14F-4D97-AF65-F5344CB8AC3E}">
        <p14:creationId xmlns:p14="http://schemas.microsoft.com/office/powerpoint/2010/main" val="686631964"/>
      </p:ext>
    </p:extLst>
  </p:cSld>
  <p:clrMapOvr>
    <a:masterClrMapping/>
  </p:clrMapOvr>
</p:notes>
</file>

<file path=ppt/notesSlides/notesSlide3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5C62CC-4AA3-2E60-712C-1950A414C49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9CB09F0-E40A-3064-EED8-FB4005BA652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E299726-F1A1-AB88-6E44-DCB004AE285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EC48E74-BDE6-26D6-1FA2-2EDF46BD8E5E}"/>
              </a:ext>
            </a:extLst>
          </p:cNvPr>
          <p:cNvSpPr>
            <a:spLocks noGrp="1"/>
          </p:cNvSpPr>
          <p:nvPr>
            <p:ph type="sldNum" sz="quarter" idx="5"/>
          </p:nvPr>
        </p:nvSpPr>
        <p:spPr/>
        <p:txBody>
          <a:bodyPr/>
          <a:lstStyle/>
          <a:p>
            <a:fld id="{9C2EF98E-B6FF-4B4C-B348-1EB5D4EBDBF3}" type="slidenum">
              <a:rPr lang="en-US" smtClean="0"/>
              <a:t>317</a:t>
            </a:fld>
            <a:endParaRPr lang="en-US"/>
          </a:p>
        </p:txBody>
      </p:sp>
    </p:spTree>
    <p:extLst>
      <p:ext uri="{BB962C8B-B14F-4D97-AF65-F5344CB8AC3E}">
        <p14:creationId xmlns:p14="http://schemas.microsoft.com/office/powerpoint/2010/main" val="456554382"/>
      </p:ext>
    </p:extLst>
  </p:cSld>
  <p:clrMapOvr>
    <a:masterClrMapping/>
  </p:clrMapOvr>
</p:notes>
</file>

<file path=ppt/notesSlides/notesSlide3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8CEA4D-21B8-B893-75C4-7070318580C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6D63FB3-3424-308A-F3C7-907ECFB1BDE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E88D5BE-AEFE-43CB-80AA-B849DA88D14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4C0FC38-F7E1-F166-D097-CAB1B503D697}"/>
              </a:ext>
            </a:extLst>
          </p:cNvPr>
          <p:cNvSpPr>
            <a:spLocks noGrp="1"/>
          </p:cNvSpPr>
          <p:nvPr>
            <p:ph type="sldNum" sz="quarter" idx="5"/>
          </p:nvPr>
        </p:nvSpPr>
        <p:spPr/>
        <p:txBody>
          <a:bodyPr/>
          <a:lstStyle/>
          <a:p>
            <a:fld id="{9C2EF98E-B6FF-4B4C-B348-1EB5D4EBDBF3}" type="slidenum">
              <a:rPr lang="en-US" smtClean="0"/>
              <a:t>318</a:t>
            </a:fld>
            <a:endParaRPr lang="en-US"/>
          </a:p>
        </p:txBody>
      </p:sp>
    </p:spTree>
    <p:extLst>
      <p:ext uri="{BB962C8B-B14F-4D97-AF65-F5344CB8AC3E}">
        <p14:creationId xmlns:p14="http://schemas.microsoft.com/office/powerpoint/2010/main" val="1109168775"/>
      </p:ext>
    </p:extLst>
  </p:cSld>
  <p:clrMapOvr>
    <a:masterClrMapping/>
  </p:clrMapOvr>
</p:notes>
</file>

<file path=ppt/notesSlides/notesSlide3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177C09-4B46-72EC-14B5-A98A4E67CE1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7F60E1F-74DD-C5E0-1F8A-CB3CC31C4AC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7D230FC-1D61-D7CD-E632-28208820661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3EA4BD1-20A1-F260-9EDC-CA0CCA7CD8E9}"/>
              </a:ext>
            </a:extLst>
          </p:cNvPr>
          <p:cNvSpPr>
            <a:spLocks noGrp="1"/>
          </p:cNvSpPr>
          <p:nvPr>
            <p:ph type="sldNum" sz="quarter" idx="5"/>
          </p:nvPr>
        </p:nvSpPr>
        <p:spPr/>
        <p:txBody>
          <a:bodyPr/>
          <a:lstStyle/>
          <a:p>
            <a:fld id="{9C2EF98E-B6FF-4B4C-B348-1EB5D4EBDBF3}" type="slidenum">
              <a:rPr lang="en-US" smtClean="0"/>
              <a:t>319</a:t>
            </a:fld>
            <a:endParaRPr lang="en-US"/>
          </a:p>
        </p:txBody>
      </p:sp>
    </p:spTree>
    <p:extLst>
      <p:ext uri="{BB962C8B-B14F-4D97-AF65-F5344CB8AC3E}">
        <p14:creationId xmlns:p14="http://schemas.microsoft.com/office/powerpoint/2010/main" val="3088042074"/>
      </p:ext>
    </p:extLst>
  </p:cSld>
  <p:clrMapOvr>
    <a:masterClrMapping/>
  </p:clrMapOvr>
</p:notes>
</file>

<file path=ppt/notesSlides/notesSlide3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E7459A-95B7-8705-D720-CBBB131E4C9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F6BFBAB-0FE0-8ABB-84AF-3D47B4840CB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8766765-8B3B-FE79-E635-07C9804DAB9F}"/>
              </a:ext>
            </a:extLst>
          </p:cNvPr>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A6312EBC-D0BF-27D8-E94E-36C6D0CB85B2}"/>
              </a:ext>
            </a:extLst>
          </p:cNvPr>
          <p:cNvSpPr>
            <a:spLocks noGrp="1"/>
          </p:cNvSpPr>
          <p:nvPr>
            <p:ph type="sldNum" sz="quarter" idx="5"/>
          </p:nvPr>
        </p:nvSpPr>
        <p:spPr/>
        <p:txBody>
          <a:bodyPr/>
          <a:lstStyle/>
          <a:p>
            <a:fld id="{9C2EF98E-B6FF-4B4C-B348-1EB5D4EBDBF3}" type="slidenum">
              <a:rPr lang="en-US" smtClean="0"/>
              <a:t>320</a:t>
            </a:fld>
            <a:endParaRPr lang="en-US"/>
          </a:p>
        </p:txBody>
      </p:sp>
    </p:spTree>
    <p:extLst>
      <p:ext uri="{BB962C8B-B14F-4D97-AF65-F5344CB8AC3E}">
        <p14:creationId xmlns:p14="http://schemas.microsoft.com/office/powerpoint/2010/main" val="1739673924"/>
      </p:ext>
    </p:extLst>
  </p:cSld>
  <p:clrMapOvr>
    <a:masterClrMapping/>
  </p:clrMapOvr>
</p:notes>
</file>

<file path=ppt/notesSlides/notesSlide3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A9C9A6-B938-7F78-6A21-0252758A5F3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ADDC1FA-6B2A-2CBF-0443-3433C938870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9A97DED-C20C-4BC1-9CF4-3B58A474A85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71AF5FF-AACD-4868-837A-604FDF2155AA}"/>
              </a:ext>
            </a:extLst>
          </p:cNvPr>
          <p:cNvSpPr>
            <a:spLocks noGrp="1"/>
          </p:cNvSpPr>
          <p:nvPr>
            <p:ph type="sldNum" sz="quarter" idx="5"/>
          </p:nvPr>
        </p:nvSpPr>
        <p:spPr/>
        <p:txBody>
          <a:bodyPr/>
          <a:lstStyle/>
          <a:p>
            <a:fld id="{9C2EF98E-B6FF-4B4C-B348-1EB5D4EBDBF3}" type="slidenum">
              <a:rPr lang="en-US" smtClean="0"/>
              <a:t>321</a:t>
            </a:fld>
            <a:endParaRPr lang="en-US"/>
          </a:p>
        </p:txBody>
      </p:sp>
    </p:spTree>
    <p:extLst>
      <p:ext uri="{BB962C8B-B14F-4D97-AF65-F5344CB8AC3E}">
        <p14:creationId xmlns:p14="http://schemas.microsoft.com/office/powerpoint/2010/main" val="1799433241"/>
      </p:ext>
    </p:extLst>
  </p:cSld>
  <p:clrMapOvr>
    <a:masterClrMapping/>
  </p:clrMapOvr>
</p:notes>
</file>

<file path=ppt/notesSlides/notesSlide3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F5850C-B7AE-AAFF-8F4B-38F193F5775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3AB69C4-FBDF-A2AD-7BC8-BC6F90A679F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6A529EF-464D-C141-2011-C9D1C8AF723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F6DEEEB-72D0-8BCE-4D0C-69D6A92A60E9}"/>
              </a:ext>
            </a:extLst>
          </p:cNvPr>
          <p:cNvSpPr>
            <a:spLocks noGrp="1"/>
          </p:cNvSpPr>
          <p:nvPr>
            <p:ph type="sldNum" sz="quarter" idx="5"/>
          </p:nvPr>
        </p:nvSpPr>
        <p:spPr/>
        <p:txBody>
          <a:bodyPr/>
          <a:lstStyle/>
          <a:p>
            <a:fld id="{9C2EF98E-B6FF-4B4C-B348-1EB5D4EBDBF3}" type="slidenum">
              <a:rPr lang="en-US" smtClean="0"/>
              <a:t>322</a:t>
            </a:fld>
            <a:endParaRPr lang="en-US"/>
          </a:p>
        </p:txBody>
      </p:sp>
    </p:spTree>
    <p:extLst>
      <p:ext uri="{BB962C8B-B14F-4D97-AF65-F5344CB8AC3E}">
        <p14:creationId xmlns:p14="http://schemas.microsoft.com/office/powerpoint/2010/main" val="3373686616"/>
      </p:ext>
    </p:extLst>
  </p:cSld>
  <p:clrMapOvr>
    <a:masterClrMapping/>
  </p:clrMapOvr>
</p:notes>
</file>

<file path=ppt/notesSlides/notesSlide3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1FBBB0-CF14-4B3C-CE78-82063FE5D7B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08B1A58-BF98-115B-75B1-37D99587B7A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2C73769-39CA-CE16-6428-B7C2B1DBA1E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CB7795A-ADFA-4E70-3581-89DA5C8A2C93}"/>
              </a:ext>
            </a:extLst>
          </p:cNvPr>
          <p:cNvSpPr>
            <a:spLocks noGrp="1"/>
          </p:cNvSpPr>
          <p:nvPr>
            <p:ph type="sldNum" sz="quarter" idx="5"/>
          </p:nvPr>
        </p:nvSpPr>
        <p:spPr/>
        <p:txBody>
          <a:bodyPr/>
          <a:lstStyle/>
          <a:p>
            <a:fld id="{9C2EF98E-B6FF-4B4C-B348-1EB5D4EBDBF3}" type="slidenum">
              <a:rPr lang="en-US" smtClean="0"/>
              <a:t>323</a:t>
            </a:fld>
            <a:endParaRPr lang="en-US"/>
          </a:p>
        </p:txBody>
      </p:sp>
    </p:spTree>
    <p:extLst>
      <p:ext uri="{BB962C8B-B14F-4D97-AF65-F5344CB8AC3E}">
        <p14:creationId xmlns:p14="http://schemas.microsoft.com/office/powerpoint/2010/main" val="3020340787"/>
      </p:ext>
    </p:extLst>
  </p:cSld>
  <p:clrMapOvr>
    <a:masterClrMapping/>
  </p:clrMapOvr>
</p:notes>
</file>

<file path=ppt/notesSlides/notesSlide3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EBF202-AA1C-4A44-4C24-9877D4033E5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7C28555-5E8A-C90F-724D-A8479C36482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2DE5983-5FE3-31F2-EBF9-AC6BDAAD41C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B350B3C-9D7C-AFC1-7DB2-C32B1F892FDA}"/>
              </a:ext>
            </a:extLst>
          </p:cNvPr>
          <p:cNvSpPr>
            <a:spLocks noGrp="1"/>
          </p:cNvSpPr>
          <p:nvPr>
            <p:ph type="sldNum" sz="quarter" idx="5"/>
          </p:nvPr>
        </p:nvSpPr>
        <p:spPr/>
        <p:txBody>
          <a:bodyPr/>
          <a:lstStyle/>
          <a:p>
            <a:fld id="{9C2EF98E-B6FF-4B4C-B348-1EB5D4EBDBF3}" type="slidenum">
              <a:rPr lang="en-US" smtClean="0"/>
              <a:t>324</a:t>
            </a:fld>
            <a:endParaRPr lang="en-US"/>
          </a:p>
        </p:txBody>
      </p:sp>
    </p:spTree>
    <p:extLst>
      <p:ext uri="{BB962C8B-B14F-4D97-AF65-F5344CB8AC3E}">
        <p14:creationId xmlns:p14="http://schemas.microsoft.com/office/powerpoint/2010/main" val="79755622"/>
      </p:ext>
    </p:extLst>
  </p:cSld>
  <p:clrMapOvr>
    <a:masterClrMapping/>
  </p:clrMapOvr>
</p:notes>
</file>

<file path=ppt/notesSlides/notesSlide3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479391-7066-7C0C-7CD1-2D984169E80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9519911-82E0-2572-3EBA-14FA50FB326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0929238-986B-4E45-27CC-366F86E20A9B}"/>
              </a:ext>
            </a:extLst>
          </p:cNvPr>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6B286133-002F-25B3-F6EA-35C010988EC6}"/>
              </a:ext>
            </a:extLst>
          </p:cNvPr>
          <p:cNvSpPr>
            <a:spLocks noGrp="1"/>
          </p:cNvSpPr>
          <p:nvPr>
            <p:ph type="sldNum" sz="quarter" idx="5"/>
          </p:nvPr>
        </p:nvSpPr>
        <p:spPr/>
        <p:txBody>
          <a:bodyPr/>
          <a:lstStyle/>
          <a:p>
            <a:fld id="{9C2EF98E-B6FF-4B4C-B348-1EB5D4EBDBF3}" type="slidenum">
              <a:rPr lang="en-US" smtClean="0"/>
              <a:t>325</a:t>
            </a:fld>
            <a:endParaRPr lang="en-US"/>
          </a:p>
        </p:txBody>
      </p:sp>
    </p:spTree>
    <p:extLst>
      <p:ext uri="{BB962C8B-B14F-4D97-AF65-F5344CB8AC3E}">
        <p14:creationId xmlns:p14="http://schemas.microsoft.com/office/powerpoint/2010/main" val="281772494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8D1687-DA88-CCBC-D2D0-914DE747232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DD20786-4948-92C9-6E37-164E7201AF1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B325E5A-3582-8767-72FC-3B65F141A10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1AB1D38-B8C7-EF11-52E2-5E8B1506EE8F}"/>
              </a:ext>
            </a:extLst>
          </p:cNvPr>
          <p:cNvSpPr>
            <a:spLocks noGrp="1"/>
          </p:cNvSpPr>
          <p:nvPr>
            <p:ph type="sldNum" sz="quarter" idx="5"/>
          </p:nvPr>
        </p:nvSpPr>
        <p:spPr/>
        <p:txBody>
          <a:bodyPr/>
          <a:lstStyle/>
          <a:p>
            <a:fld id="{9C2EF98E-B6FF-4B4C-B348-1EB5D4EBDBF3}" type="slidenum">
              <a:rPr lang="en-US" smtClean="0"/>
              <a:t>32</a:t>
            </a:fld>
            <a:endParaRPr lang="en-US"/>
          </a:p>
        </p:txBody>
      </p:sp>
    </p:spTree>
    <p:extLst>
      <p:ext uri="{BB962C8B-B14F-4D97-AF65-F5344CB8AC3E}">
        <p14:creationId xmlns:p14="http://schemas.microsoft.com/office/powerpoint/2010/main" val="2592433488"/>
      </p:ext>
    </p:extLst>
  </p:cSld>
  <p:clrMapOvr>
    <a:masterClrMapping/>
  </p:clrMapOvr>
</p:notes>
</file>

<file path=ppt/notesSlides/notesSlide3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1B3247-CABC-EC17-FA99-A8E14CBE060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6632863-2610-237D-3E51-1E7ECA14711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2D5D737-0FA1-9818-58AA-670C926EB2F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4C823E7-919C-BFC5-C8F8-53925FB51D09}"/>
              </a:ext>
            </a:extLst>
          </p:cNvPr>
          <p:cNvSpPr>
            <a:spLocks noGrp="1"/>
          </p:cNvSpPr>
          <p:nvPr>
            <p:ph type="sldNum" sz="quarter" idx="5"/>
          </p:nvPr>
        </p:nvSpPr>
        <p:spPr/>
        <p:txBody>
          <a:bodyPr/>
          <a:lstStyle/>
          <a:p>
            <a:fld id="{9C2EF98E-B6FF-4B4C-B348-1EB5D4EBDBF3}" type="slidenum">
              <a:rPr lang="en-US" smtClean="0"/>
              <a:t>326</a:t>
            </a:fld>
            <a:endParaRPr lang="en-US"/>
          </a:p>
        </p:txBody>
      </p:sp>
    </p:spTree>
    <p:extLst>
      <p:ext uri="{BB962C8B-B14F-4D97-AF65-F5344CB8AC3E}">
        <p14:creationId xmlns:p14="http://schemas.microsoft.com/office/powerpoint/2010/main" val="4283375863"/>
      </p:ext>
    </p:extLst>
  </p:cSld>
  <p:clrMapOvr>
    <a:masterClrMapping/>
  </p:clrMapOvr>
</p:notes>
</file>

<file path=ppt/notesSlides/notesSlide3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1452F5-CEC5-B33C-B16F-97C72260E9B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AA7655A-C013-4A67-316B-9E695BCF5B7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8AA7C52-8D5F-C1B2-8B91-A9E54329AAC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0CAC3AE-3BA6-3B8C-39ED-135EAF3D9A9D}"/>
              </a:ext>
            </a:extLst>
          </p:cNvPr>
          <p:cNvSpPr>
            <a:spLocks noGrp="1"/>
          </p:cNvSpPr>
          <p:nvPr>
            <p:ph type="sldNum" sz="quarter" idx="5"/>
          </p:nvPr>
        </p:nvSpPr>
        <p:spPr/>
        <p:txBody>
          <a:bodyPr/>
          <a:lstStyle/>
          <a:p>
            <a:fld id="{9C2EF98E-B6FF-4B4C-B348-1EB5D4EBDBF3}" type="slidenum">
              <a:rPr lang="en-US" smtClean="0"/>
              <a:t>327</a:t>
            </a:fld>
            <a:endParaRPr lang="en-US"/>
          </a:p>
        </p:txBody>
      </p:sp>
    </p:spTree>
    <p:extLst>
      <p:ext uri="{BB962C8B-B14F-4D97-AF65-F5344CB8AC3E}">
        <p14:creationId xmlns:p14="http://schemas.microsoft.com/office/powerpoint/2010/main" val="3359740892"/>
      </p:ext>
    </p:extLst>
  </p:cSld>
  <p:clrMapOvr>
    <a:masterClrMapping/>
  </p:clrMapOvr>
</p:notes>
</file>

<file path=ppt/notesSlides/notesSlide3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26E2DA-D3E3-81BF-AF1B-EB06995A5D1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8DFBDD1-D9AD-2A92-833C-27B98F97015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64DB250-D031-9788-4ED7-9B673A7A31DA}"/>
              </a:ext>
            </a:extLst>
          </p:cNvPr>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A9D55645-0E9F-5F26-CACD-F8587F7ED910}"/>
              </a:ext>
            </a:extLst>
          </p:cNvPr>
          <p:cNvSpPr>
            <a:spLocks noGrp="1"/>
          </p:cNvSpPr>
          <p:nvPr>
            <p:ph type="sldNum" sz="quarter" idx="5"/>
          </p:nvPr>
        </p:nvSpPr>
        <p:spPr/>
        <p:txBody>
          <a:bodyPr/>
          <a:lstStyle/>
          <a:p>
            <a:fld id="{9C2EF98E-B6FF-4B4C-B348-1EB5D4EBDBF3}" type="slidenum">
              <a:rPr lang="en-US" smtClean="0"/>
              <a:t>328</a:t>
            </a:fld>
            <a:endParaRPr lang="en-US"/>
          </a:p>
        </p:txBody>
      </p:sp>
    </p:spTree>
    <p:extLst>
      <p:ext uri="{BB962C8B-B14F-4D97-AF65-F5344CB8AC3E}">
        <p14:creationId xmlns:p14="http://schemas.microsoft.com/office/powerpoint/2010/main" val="3501371724"/>
      </p:ext>
    </p:extLst>
  </p:cSld>
  <p:clrMapOvr>
    <a:masterClrMapping/>
  </p:clrMapOvr>
</p:notes>
</file>

<file path=ppt/notesSlides/notesSlide3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F0CF6E-B667-D404-F0AF-29CBE50A07F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A4D7AA7-E2CB-5A92-EC7D-BAC103A01FD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E81316F-C742-05DA-E5B7-387FC29C437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ABECC66-55F7-E509-7B51-19062ACA6F3F}"/>
              </a:ext>
            </a:extLst>
          </p:cNvPr>
          <p:cNvSpPr>
            <a:spLocks noGrp="1"/>
          </p:cNvSpPr>
          <p:nvPr>
            <p:ph type="sldNum" sz="quarter" idx="5"/>
          </p:nvPr>
        </p:nvSpPr>
        <p:spPr/>
        <p:txBody>
          <a:bodyPr/>
          <a:lstStyle/>
          <a:p>
            <a:fld id="{9C2EF98E-B6FF-4B4C-B348-1EB5D4EBDBF3}" type="slidenum">
              <a:rPr lang="en-US" smtClean="0"/>
              <a:t>329</a:t>
            </a:fld>
            <a:endParaRPr lang="en-US"/>
          </a:p>
        </p:txBody>
      </p:sp>
    </p:spTree>
    <p:extLst>
      <p:ext uri="{BB962C8B-B14F-4D97-AF65-F5344CB8AC3E}">
        <p14:creationId xmlns:p14="http://schemas.microsoft.com/office/powerpoint/2010/main" val="563886425"/>
      </p:ext>
    </p:extLst>
  </p:cSld>
  <p:clrMapOvr>
    <a:masterClrMapping/>
  </p:clrMapOvr>
</p:notes>
</file>

<file path=ppt/notesSlides/notesSlide3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307407-5D86-E4A2-FFB5-7830AFEEEB1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240623C-3A61-ECBE-B4BD-282E56450FA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A39B699-9BA8-CD85-362D-D875E397194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5B6504D-7801-3123-91DF-FB5C6B888261}"/>
              </a:ext>
            </a:extLst>
          </p:cNvPr>
          <p:cNvSpPr>
            <a:spLocks noGrp="1"/>
          </p:cNvSpPr>
          <p:nvPr>
            <p:ph type="sldNum" sz="quarter" idx="5"/>
          </p:nvPr>
        </p:nvSpPr>
        <p:spPr/>
        <p:txBody>
          <a:bodyPr/>
          <a:lstStyle/>
          <a:p>
            <a:fld id="{9C2EF98E-B6FF-4B4C-B348-1EB5D4EBDBF3}" type="slidenum">
              <a:rPr lang="en-US" smtClean="0"/>
              <a:t>330</a:t>
            </a:fld>
            <a:endParaRPr lang="en-US"/>
          </a:p>
        </p:txBody>
      </p:sp>
    </p:spTree>
    <p:extLst>
      <p:ext uri="{BB962C8B-B14F-4D97-AF65-F5344CB8AC3E}">
        <p14:creationId xmlns:p14="http://schemas.microsoft.com/office/powerpoint/2010/main" val="1283539049"/>
      </p:ext>
    </p:extLst>
  </p:cSld>
  <p:clrMapOvr>
    <a:masterClrMapping/>
  </p:clrMapOvr>
</p:notes>
</file>

<file path=ppt/notesSlides/notesSlide3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g6fd8ccc017_0_116:notes"/>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6" name="Google Shape;476;g6fd8ccc017_0_116:notes"/>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Tree>
    <p:extLst>
      <p:ext uri="{BB962C8B-B14F-4D97-AF65-F5344CB8AC3E}">
        <p14:creationId xmlns:p14="http://schemas.microsoft.com/office/powerpoint/2010/main" val="287982295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7C6D8F-49A7-1A8D-9C68-30B94F32FA2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F25F43E-9F80-92BB-EFD8-EBAE14D4880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DC8DE9A-52BE-44B4-2C5E-32A6D60E687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C6054B0-D87F-7C17-EC2C-EB80671D7A22}"/>
              </a:ext>
            </a:extLst>
          </p:cNvPr>
          <p:cNvSpPr>
            <a:spLocks noGrp="1"/>
          </p:cNvSpPr>
          <p:nvPr>
            <p:ph type="sldNum" sz="quarter" idx="5"/>
          </p:nvPr>
        </p:nvSpPr>
        <p:spPr/>
        <p:txBody>
          <a:bodyPr/>
          <a:lstStyle/>
          <a:p>
            <a:fld id="{9C2EF98E-B6FF-4B4C-B348-1EB5D4EBDBF3}" type="slidenum">
              <a:rPr lang="en-US" smtClean="0"/>
              <a:t>33</a:t>
            </a:fld>
            <a:endParaRPr lang="en-US"/>
          </a:p>
        </p:txBody>
      </p:sp>
    </p:spTree>
    <p:extLst>
      <p:ext uri="{BB962C8B-B14F-4D97-AF65-F5344CB8AC3E}">
        <p14:creationId xmlns:p14="http://schemas.microsoft.com/office/powerpoint/2010/main" val="274466112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3E59B8-8F94-63BF-E64A-050299F4C15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62872C6-DEB9-900D-2723-103790FA5FC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34CEB90-2E10-920B-BC00-AECFB3CFB93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1AF6AAB-9136-A950-EC93-DE6D3187765A}"/>
              </a:ext>
            </a:extLst>
          </p:cNvPr>
          <p:cNvSpPr>
            <a:spLocks noGrp="1"/>
          </p:cNvSpPr>
          <p:nvPr>
            <p:ph type="sldNum" sz="quarter" idx="5"/>
          </p:nvPr>
        </p:nvSpPr>
        <p:spPr/>
        <p:txBody>
          <a:bodyPr/>
          <a:lstStyle/>
          <a:p>
            <a:fld id="{9C2EF98E-B6FF-4B4C-B348-1EB5D4EBDBF3}" type="slidenum">
              <a:rPr lang="en-US" smtClean="0"/>
              <a:t>34</a:t>
            </a:fld>
            <a:endParaRPr lang="en-US"/>
          </a:p>
        </p:txBody>
      </p:sp>
    </p:spTree>
    <p:extLst>
      <p:ext uri="{BB962C8B-B14F-4D97-AF65-F5344CB8AC3E}">
        <p14:creationId xmlns:p14="http://schemas.microsoft.com/office/powerpoint/2010/main" val="313840226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03782B-687B-9980-10AB-88163823DE2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87119DA-C8CE-3FF0-5516-56CD0E8787D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67086A3-6210-A4CA-A63C-1967E5D43DFA}"/>
              </a:ext>
            </a:extLst>
          </p:cNvPr>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46D2ACEE-0614-18F4-C847-6F781DB45F71}"/>
              </a:ext>
            </a:extLst>
          </p:cNvPr>
          <p:cNvSpPr>
            <a:spLocks noGrp="1"/>
          </p:cNvSpPr>
          <p:nvPr>
            <p:ph type="sldNum" sz="quarter" idx="5"/>
          </p:nvPr>
        </p:nvSpPr>
        <p:spPr/>
        <p:txBody>
          <a:bodyPr/>
          <a:lstStyle/>
          <a:p>
            <a:fld id="{9C2EF98E-B6FF-4B4C-B348-1EB5D4EBDBF3}" type="slidenum">
              <a:rPr lang="en-US" smtClean="0"/>
              <a:t>35</a:t>
            </a:fld>
            <a:endParaRPr lang="en-US"/>
          </a:p>
        </p:txBody>
      </p:sp>
    </p:spTree>
    <p:extLst>
      <p:ext uri="{BB962C8B-B14F-4D97-AF65-F5344CB8AC3E}">
        <p14:creationId xmlns:p14="http://schemas.microsoft.com/office/powerpoint/2010/main" val="319070579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BB2971-4F93-1490-16F1-41937C5F4D7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F8360C7-3977-528D-37AB-170E4F07C35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6018D35-E34C-B891-CE6E-1863BFA7B0C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4C841C8-4974-0109-6A50-B71B1124EEB2}"/>
              </a:ext>
            </a:extLst>
          </p:cNvPr>
          <p:cNvSpPr>
            <a:spLocks noGrp="1"/>
          </p:cNvSpPr>
          <p:nvPr>
            <p:ph type="sldNum" sz="quarter" idx="5"/>
          </p:nvPr>
        </p:nvSpPr>
        <p:spPr/>
        <p:txBody>
          <a:bodyPr/>
          <a:lstStyle/>
          <a:p>
            <a:fld id="{9C2EF98E-B6FF-4B4C-B348-1EB5D4EBDBF3}" type="slidenum">
              <a:rPr lang="en-US" smtClean="0"/>
              <a:t>36</a:t>
            </a:fld>
            <a:endParaRPr lang="en-US"/>
          </a:p>
        </p:txBody>
      </p:sp>
    </p:spTree>
    <p:extLst>
      <p:ext uri="{BB962C8B-B14F-4D97-AF65-F5344CB8AC3E}">
        <p14:creationId xmlns:p14="http://schemas.microsoft.com/office/powerpoint/2010/main" val="273055191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CCEDA3-464B-8A1A-3916-9BC642CB4A3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AE6F6B7-786F-3432-A502-D3D423FB083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441F26D-22FF-13E6-77FF-7F1774FC138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CC71299-2581-7F9E-F0AC-03F1518CC660}"/>
              </a:ext>
            </a:extLst>
          </p:cNvPr>
          <p:cNvSpPr>
            <a:spLocks noGrp="1"/>
          </p:cNvSpPr>
          <p:nvPr>
            <p:ph type="sldNum" sz="quarter" idx="5"/>
          </p:nvPr>
        </p:nvSpPr>
        <p:spPr/>
        <p:txBody>
          <a:bodyPr/>
          <a:lstStyle/>
          <a:p>
            <a:fld id="{652F1279-6CE4-4169-83D3-4483097B6907}" type="slidenum">
              <a:rPr lang="en-US" smtClean="0"/>
              <a:t>38</a:t>
            </a:fld>
            <a:endParaRPr lang="en-US"/>
          </a:p>
        </p:txBody>
      </p:sp>
    </p:spTree>
    <p:extLst>
      <p:ext uri="{BB962C8B-B14F-4D97-AF65-F5344CB8AC3E}">
        <p14:creationId xmlns:p14="http://schemas.microsoft.com/office/powerpoint/2010/main" val="23042212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13514D-ECEB-4C54-2815-B315FEF4F48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B773BF1-EB66-B453-29C3-1B473623636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3C24E6D-1777-84C8-C809-3455E9CF69A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A214758-871D-7C81-2784-7FDD5049BB79}"/>
              </a:ext>
            </a:extLst>
          </p:cNvPr>
          <p:cNvSpPr>
            <a:spLocks noGrp="1"/>
          </p:cNvSpPr>
          <p:nvPr>
            <p:ph type="sldNum" sz="quarter" idx="5"/>
          </p:nvPr>
        </p:nvSpPr>
        <p:spPr/>
        <p:txBody>
          <a:bodyPr/>
          <a:lstStyle/>
          <a:p>
            <a:fld id="{9C2EF98E-B6FF-4B4C-B348-1EB5D4EBDBF3}" type="slidenum">
              <a:rPr lang="en-US" smtClean="0"/>
              <a:t>39</a:t>
            </a:fld>
            <a:endParaRPr lang="en-US"/>
          </a:p>
        </p:txBody>
      </p:sp>
    </p:spTree>
    <p:extLst>
      <p:ext uri="{BB962C8B-B14F-4D97-AF65-F5344CB8AC3E}">
        <p14:creationId xmlns:p14="http://schemas.microsoft.com/office/powerpoint/2010/main" val="363866299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B8A1C9-7B41-AFF0-EA1E-6D3FB5DFA3A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25C0C4B-C3F3-67F7-2983-F6D8EC7F318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8E7A5D4-91C1-36D1-7019-70E87C46A365}"/>
              </a:ext>
            </a:extLst>
          </p:cNvPr>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E4519824-B37C-976D-B9A7-0C336D04ADEB}"/>
              </a:ext>
            </a:extLst>
          </p:cNvPr>
          <p:cNvSpPr>
            <a:spLocks noGrp="1"/>
          </p:cNvSpPr>
          <p:nvPr>
            <p:ph type="sldNum" sz="quarter" idx="5"/>
          </p:nvPr>
        </p:nvSpPr>
        <p:spPr/>
        <p:txBody>
          <a:bodyPr/>
          <a:lstStyle/>
          <a:p>
            <a:fld id="{9C2EF98E-B6FF-4B4C-B348-1EB5D4EBDBF3}" type="slidenum">
              <a:rPr lang="en-US" smtClean="0"/>
              <a:t>40</a:t>
            </a:fld>
            <a:endParaRPr lang="en-US"/>
          </a:p>
        </p:txBody>
      </p:sp>
    </p:spTree>
    <p:extLst>
      <p:ext uri="{BB962C8B-B14F-4D97-AF65-F5344CB8AC3E}">
        <p14:creationId xmlns:p14="http://schemas.microsoft.com/office/powerpoint/2010/main" val="22813373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4</a:t>
            </a:fld>
            <a:endParaRPr lang="en-US" dirty="0"/>
          </a:p>
        </p:txBody>
      </p:sp>
    </p:spTree>
    <p:extLst>
      <p:ext uri="{BB962C8B-B14F-4D97-AF65-F5344CB8AC3E}">
        <p14:creationId xmlns:p14="http://schemas.microsoft.com/office/powerpoint/2010/main" val="12440210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FF492E-4382-2184-8B77-38F6B5D098C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14D7EAF-C71C-5299-D036-FA1BAFF566D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8FA3924-FEA7-825C-C4D4-A847001FA93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1951B06-B721-6771-1EB0-987E32F1E8B5}"/>
              </a:ext>
            </a:extLst>
          </p:cNvPr>
          <p:cNvSpPr>
            <a:spLocks noGrp="1"/>
          </p:cNvSpPr>
          <p:nvPr>
            <p:ph type="sldNum" sz="quarter" idx="5"/>
          </p:nvPr>
        </p:nvSpPr>
        <p:spPr/>
        <p:txBody>
          <a:bodyPr/>
          <a:lstStyle/>
          <a:p>
            <a:fld id="{9C2EF98E-B6FF-4B4C-B348-1EB5D4EBDBF3}" type="slidenum">
              <a:rPr lang="en-US" smtClean="0"/>
              <a:t>41</a:t>
            </a:fld>
            <a:endParaRPr lang="en-US"/>
          </a:p>
        </p:txBody>
      </p:sp>
    </p:spTree>
    <p:extLst>
      <p:ext uri="{BB962C8B-B14F-4D97-AF65-F5344CB8AC3E}">
        <p14:creationId xmlns:p14="http://schemas.microsoft.com/office/powerpoint/2010/main" val="339375015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F55744-7D47-54AA-6BC6-9CA8F497435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9C24259-1D3F-D2C4-490B-30868BC4B64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35825F1-B1F9-5EA2-3861-6975B434366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B572F6F-D581-B903-472D-7B7AEC2C2BEC}"/>
              </a:ext>
            </a:extLst>
          </p:cNvPr>
          <p:cNvSpPr>
            <a:spLocks noGrp="1"/>
          </p:cNvSpPr>
          <p:nvPr>
            <p:ph type="sldNum" sz="quarter" idx="5"/>
          </p:nvPr>
        </p:nvSpPr>
        <p:spPr/>
        <p:txBody>
          <a:bodyPr/>
          <a:lstStyle/>
          <a:p>
            <a:fld id="{9C2EF98E-B6FF-4B4C-B348-1EB5D4EBDBF3}" type="slidenum">
              <a:rPr lang="en-US" smtClean="0"/>
              <a:t>42</a:t>
            </a:fld>
            <a:endParaRPr lang="en-US"/>
          </a:p>
        </p:txBody>
      </p:sp>
    </p:spTree>
    <p:extLst>
      <p:ext uri="{BB962C8B-B14F-4D97-AF65-F5344CB8AC3E}">
        <p14:creationId xmlns:p14="http://schemas.microsoft.com/office/powerpoint/2010/main" val="379080375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8F8669-6985-2285-7ACD-540DC97FEE2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BBA5FF3-041E-EEBA-549C-C853E56BF08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C8F371E-1095-48C2-8648-9EE1D0EF2BE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890E293-1F37-21B0-F754-D651796FB071}"/>
              </a:ext>
            </a:extLst>
          </p:cNvPr>
          <p:cNvSpPr>
            <a:spLocks noGrp="1"/>
          </p:cNvSpPr>
          <p:nvPr>
            <p:ph type="sldNum" sz="quarter" idx="5"/>
          </p:nvPr>
        </p:nvSpPr>
        <p:spPr/>
        <p:txBody>
          <a:bodyPr/>
          <a:lstStyle/>
          <a:p>
            <a:fld id="{9C2EF98E-B6FF-4B4C-B348-1EB5D4EBDBF3}" type="slidenum">
              <a:rPr lang="en-US" smtClean="0"/>
              <a:t>43</a:t>
            </a:fld>
            <a:endParaRPr lang="en-US"/>
          </a:p>
        </p:txBody>
      </p:sp>
    </p:spTree>
    <p:extLst>
      <p:ext uri="{BB962C8B-B14F-4D97-AF65-F5344CB8AC3E}">
        <p14:creationId xmlns:p14="http://schemas.microsoft.com/office/powerpoint/2010/main" val="419063672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25F809-EBC1-5070-4E69-4698B333D49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0F7053E-2211-B758-FBEC-9574211F544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3FECEF9-7227-C62F-CF5B-348256B3BCD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F00A7E1-28F9-3F1A-58DF-D8E0BA4B514D}"/>
              </a:ext>
            </a:extLst>
          </p:cNvPr>
          <p:cNvSpPr>
            <a:spLocks noGrp="1"/>
          </p:cNvSpPr>
          <p:nvPr>
            <p:ph type="sldNum" sz="quarter" idx="5"/>
          </p:nvPr>
        </p:nvSpPr>
        <p:spPr/>
        <p:txBody>
          <a:bodyPr/>
          <a:lstStyle/>
          <a:p>
            <a:fld id="{9C2EF98E-B6FF-4B4C-B348-1EB5D4EBDBF3}" type="slidenum">
              <a:rPr lang="en-US" smtClean="0"/>
              <a:t>44</a:t>
            </a:fld>
            <a:endParaRPr lang="en-US"/>
          </a:p>
        </p:txBody>
      </p:sp>
    </p:spTree>
    <p:extLst>
      <p:ext uri="{BB962C8B-B14F-4D97-AF65-F5344CB8AC3E}">
        <p14:creationId xmlns:p14="http://schemas.microsoft.com/office/powerpoint/2010/main" val="208623338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C85912-1591-6F71-3E4E-F37A640AB7C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6A37B1E-A551-F8E8-C479-F98BADCC163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52F04FC-5ABD-1A23-47FD-D60E6DD501A7}"/>
              </a:ext>
            </a:extLst>
          </p:cNvPr>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7ADC80F6-BD1D-B11C-2BFB-DFB11021F3FC}"/>
              </a:ext>
            </a:extLst>
          </p:cNvPr>
          <p:cNvSpPr>
            <a:spLocks noGrp="1"/>
          </p:cNvSpPr>
          <p:nvPr>
            <p:ph type="sldNum" sz="quarter" idx="5"/>
          </p:nvPr>
        </p:nvSpPr>
        <p:spPr/>
        <p:txBody>
          <a:bodyPr/>
          <a:lstStyle/>
          <a:p>
            <a:fld id="{9C2EF98E-B6FF-4B4C-B348-1EB5D4EBDBF3}" type="slidenum">
              <a:rPr lang="en-US" smtClean="0"/>
              <a:t>45</a:t>
            </a:fld>
            <a:endParaRPr lang="en-US"/>
          </a:p>
        </p:txBody>
      </p:sp>
    </p:spTree>
    <p:extLst>
      <p:ext uri="{BB962C8B-B14F-4D97-AF65-F5344CB8AC3E}">
        <p14:creationId xmlns:p14="http://schemas.microsoft.com/office/powerpoint/2010/main" val="143339333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30BEED-35B6-5603-182E-C2913DD0394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F482D68-40D9-2BC5-6164-0246A1EEB8B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077C537-598A-5E56-123D-BF22BFB6286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6333ADC-1ABC-7FB0-0889-0C7CCDF4DB07}"/>
              </a:ext>
            </a:extLst>
          </p:cNvPr>
          <p:cNvSpPr>
            <a:spLocks noGrp="1"/>
          </p:cNvSpPr>
          <p:nvPr>
            <p:ph type="sldNum" sz="quarter" idx="5"/>
          </p:nvPr>
        </p:nvSpPr>
        <p:spPr/>
        <p:txBody>
          <a:bodyPr/>
          <a:lstStyle/>
          <a:p>
            <a:fld id="{9C2EF98E-B6FF-4B4C-B348-1EB5D4EBDBF3}" type="slidenum">
              <a:rPr lang="en-US" smtClean="0"/>
              <a:t>46</a:t>
            </a:fld>
            <a:endParaRPr lang="en-US"/>
          </a:p>
        </p:txBody>
      </p:sp>
    </p:spTree>
    <p:extLst>
      <p:ext uri="{BB962C8B-B14F-4D97-AF65-F5344CB8AC3E}">
        <p14:creationId xmlns:p14="http://schemas.microsoft.com/office/powerpoint/2010/main" val="421170643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E962AB-157E-1879-F60D-8A9D28C1278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1E50C0F-CE6C-AC27-7025-0E5D40C1F9A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1D31529-0395-D4AB-7A7C-DEB0DC8417A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DFF24CA-AE14-6575-1054-29CEB237CBF2}"/>
              </a:ext>
            </a:extLst>
          </p:cNvPr>
          <p:cNvSpPr>
            <a:spLocks noGrp="1"/>
          </p:cNvSpPr>
          <p:nvPr>
            <p:ph type="sldNum" sz="quarter" idx="5"/>
          </p:nvPr>
        </p:nvSpPr>
        <p:spPr/>
        <p:txBody>
          <a:bodyPr/>
          <a:lstStyle/>
          <a:p>
            <a:fld id="{9C2EF98E-B6FF-4B4C-B348-1EB5D4EBDBF3}" type="slidenum">
              <a:rPr lang="en-US" smtClean="0"/>
              <a:t>47</a:t>
            </a:fld>
            <a:endParaRPr lang="en-US"/>
          </a:p>
        </p:txBody>
      </p:sp>
    </p:spTree>
    <p:extLst>
      <p:ext uri="{BB962C8B-B14F-4D97-AF65-F5344CB8AC3E}">
        <p14:creationId xmlns:p14="http://schemas.microsoft.com/office/powerpoint/2010/main" val="348932346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036D2F-A1E5-6C15-E781-9FA0083260A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0981D8E-84AE-7E10-7006-D7BACF61047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E14410A-B131-1B23-BA2C-FAAF90907E4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AA88824-A0EB-ECB7-28F3-C4FF82A15823}"/>
              </a:ext>
            </a:extLst>
          </p:cNvPr>
          <p:cNvSpPr>
            <a:spLocks noGrp="1"/>
          </p:cNvSpPr>
          <p:nvPr>
            <p:ph type="sldNum" sz="quarter" idx="5"/>
          </p:nvPr>
        </p:nvSpPr>
        <p:spPr/>
        <p:txBody>
          <a:bodyPr/>
          <a:lstStyle/>
          <a:p>
            <a:fld id="{9C2EF98E-B6FF-4B4C-B348-1EB5D4EBDBF3}" type="slidenum">
              <a:rPr lang="en-US" smtClean="0"/>
              <a:t>48</a:t>
            </a:fld>
            <a:endParaRPr lang="en-US"/>
          </a:p>
        </p:txBody>
      </p:sp>
    </p:spTree>
    <p:extLst>
      <p:ext uri="{BB962C8B-B14F-4D97-AF65-F5344CB8AC3E}">
        <p14:creationId xmlns:p14="http://schemas.microsoft.com/office/powerpoint/2010/main" val="38403503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87AA67-830D-38F5-9EDB-6D3A97AE704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952278D-73E7-4D1E-42D6-C1B114EEFE1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4CB9D27-C76E-16A5-B285-43AAEE60934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6AF0E5D-C4E3-D532-7B92-13C8AF2903F7}"/>
              </a:ext>
            </a:extLst>
          </p:cNvPr>
          <p:cNvSpPr>
            <a:spLocks noGrp="1"/>
          </p:cNvSpPr>
          <p:nvPr>
            <p:ph type="sldNum" sz="quarter" idx="5"/>
          </p:nvPr>
        </p:nvSpPr>
        <p:spPr/>
        <p:txBody>
          <a:bodyPr/>
          <a:lstStyle/>
          <a:p>
            <a:fld id="{9C2EF98E-B6FF-4B4C-B348-1EB5D4EBDBF3}" type="slidenum">
              <a:rPr lang="en-US" smtClean="0"/>
              <a:t>49</a:t>
            </a:fld>
            <a:endParaRPr lang="en-US"/>
          </a:p>
        </p:txBody>
      </p:sp>
    </p:spTree>
    <p:extLst>
      <p:ext uri="{BB962C8B-B14F-4D97-AF65-F5344CB8AC3E}">
        <p14:creationId xmlns:p14="http://schemas.microsoft.com/office/powerpoint/2010/main" val="172823718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6D026A-F0F3-E403-A347-963E3AE9B04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8DD4F99-15FE-668B-2DB0-9A61567CCDE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89447BF-300E-C7B8-58AB-FCED1EB312EC}"/>
              </a:ext>
            </a:extLst>
          </p:cNvPr>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9EC899F8-6538-B161-1331-D501097D33E7}"/>
              </a:ext>
            </a:extLst>
          </p:cNvPr>
          <p:cNvSpPr>
            <a:spLocks noGrp="1"/>
          </p:cNvSpPr>
          <p:nvPr>
            <p:ph type="sldNum" sz="quarter" idx="5"/>
          </p:nvPr>
        </p:nvSpPr>
        <p:spPr/>
        <p:txBody>
          <a:bodyPr/>
          <a:lstStyle/>
          <a:p>
            <a:fld id="{9C2EF98E-B6FF-4B4C-B348-1EB5D4EBDBF3}" type="slidenum">
              <a:rPr lang="en-US" smtClean="0"/>
              <a:t>50</a:t>
            </a:fld>
            <a:endParaRPr lang="en-US"/>
          </a:p>
        </p:txBody>
      </p:sp>
    </p:spTree>
    <p:extLst>
      <p:ext uri="{BB962C8B-B14F-4D97-AF65-F5344CB8AC3E}">
        <p14:creationId xmlns:p14="http://schemas.microsoft.com/office/powerpoint/2010/main" val="7116233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9C2EF98E-B6FF-4B4C-B348-1EB5D4EBDBF3}" type="slidenum">
              <a:rPr lang="en-US" smtClean="0"/>
              <a:t>5</a:t>
            </a:fld>
            <a:endParaRPr lang="en-US" dirty="0"/>
          </a:p>
        </p:txBody>
      </p:sp>
    </p:spTree>
    <p:extLst>
      <p:ext uri="{BB962C8B-B14F-4D97-AF65-F5344CB8AC3E}">
        <p14:creationId xmlns:p14="http://schemas.microsoft.com/office/powerpoint/2010/main" val="89558861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CFFD71-2A80-9763-E05A-6E47BAC52EC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B923B14-EF86-163B-AF29-6655F343FDD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C06DBE8-AAF5-3608-3576-0E72A2CC052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1EE51F4-E8DB-4057-6A5F-B6DDA7F7434F}"/>
              </a:ext>
            </a:extLst>
          </p:cNvPr>
          <p:cNvSpPr>
            <a:spLocks noGrp="1"/>
          </p:cNvSpPr>
          <p:nvPr>
            <p:ph type="sldNum" sz="quarter" idx="5"/>
          </p:nvPr>
        </p:nvSpPr>
        <p:spPr/>
        <p:txBody>
          <a:bodyPr/>
          <a:lstStyle/>
          <a:p>
            <a:fld id="{9C2EF98E-B6FF-4B4C-B348-1EB5D4EBDBF3}" type="slidenum">
              <a:rPr lang="en-US" smtClean="0"/>
              <a:t>51</a:t>
            </a:fld>
            <a:endParaRPr lang="en-US"/>
          </a:p>
        </p:txBody>
      </p:sp>
    </p:spTree>
    <p:extLst>
      <p:ext uri="{BB962C8B-B14F-4D97-AF65-F5344CB8AC3E}">
        <p14:creationId xmlns:p14="http://schemas.microsoft.com/office/powerpoint/2010/main" val="240656113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D5E79A-2C16-DE3F-58FC-7B3A3E6DA01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8AD77C4-4B06-4BF7-C73D-42601647D37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CDD22DC-B54B-C02D-9DA6-CB35B79FBA0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00A3113-AEE8-9EDA-0CA5-8B0BC143DA6C}"/>
              </a:ext>
            </a:extLst>
          </p:cNvPr>
          <p:cNvSpPr>
            <a:spLocks noGrp="1"/>
          </p:cNvSpPr>
          <p:nvPr>
            <p:ph type="sldNum" sz="quarter" idx="5"/>
          </p:nvPr>
        </p:nvSpPr>
        <p:spPr/>
        <p:txBody>
          <a:bodyPr/>
          <a:lstStyle/>
          <a:p>
            <a:fld id="{9C2EF98E-B6FF-4B4C-B348-1EB5D4EBDBF3}" type="slidenum">
              <a:rPr lang="en-US" smtClean="0"/>
              <a:t>52</a:t>
            </a:fld>
            <a:endParaRPr lang="en-US"/>
          </a:p>
        </p:txBody>
      </p:sp>
    </p:spTree>
    <p:extLst>
      <p:ext uri="{BB962C8B-B14F-4D97-AF65-F5344CB8AC3E}">
        <p14:creationId xmlns:p14="http://schemas.microsoft.com/office/powerpoint/2010/main" val="101713854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B602BF-F37D-B441-31B0-04025CF5819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D51A480-544F-1D0E-C6A8-2353E1D416C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5E764A8-2E2C-71BE-5EC4-85894AE2196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DA1C2BF-0382-AD9B-BC83-5764EBB0F132}"/>
              </a:ext>
            </a:extLst>
          </p:cNvPr>
          <p:cNvSpPr>
            <a:spLocks noGrp="1"/>
          </p:cNvSpPr>
          <p:nvPr>
            <p:ph type="sldNum" sz="quarter" idx="5"/>
          </p:nvPr>
        </p:nvSpPr>
        <p:spPr/>
        <p:txBody>
          <a:bodyPr/>
          <a:lstStyle/>
          <a:p>
            <a:fld id="{9C2EF98E-B6FF-4B4C-B348-1EB5D4EBDBF3}" type="slidenum">
              <a:rPr lang="en-US" smtClean="0"/>
              <a:t>53</a:t>
            </a:fld>
            <a:endParaRPr lang="en-US"/>
          </a:p>
        </p:txBody>
      </p:sp>
    </p:spTree>
    <p:extLst>
      <p:ext uri="{BB962C8B-B14F-4D97-AF65-F5344CB8AC3E}">
        <p14:creationId xmlns:p14="http://schemas.microsoft.com/office/powerpoint/2010/main" val="399882348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055F31-802A-2E6F-64C8-C18028B1406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F0D080D-DFDA-5605-D30C-0308299CC73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27F46ED-36A1-B42C-030D-6ADA4D0D267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3A31465-E1F4-A0B5-D59A-262AB30442A1}"/>
              </a:ext>
            </a:extLst>
          </p:cNvPr>
          <p:cNvSpPr>
            <a:spLocks noGrp="1"/>
          </p:cNvSpPr>
          <p:nvPr>
            <p:ph type="sldNum" sz="quarter" idx="5"/>
          </p:nvPr>
        </p:nvSpPr>
        <p:spPr/>
        <p:txBody>
          <a:bodyPr/>
          <a:lstStyle/>
          <a:p>
            <a:fld id="{9C2EF98E-B6FF-4B4C-B348-1EB5D4EBDBF3}" type="slidenum">
              <a:rPr lang="en-US" smtClean="0"/>
              <a:t>54</a:t>
            </a:fld>
            <a:endParaRPr lang="en-US"/>
          </a:p>
        </p:txBody>
      </p:sp>
    </p:spTree>
    <p:extLst>
      <p:ext uri="{BB962C8B-B14F-4D97-AF65-F5344CB8AC3E}">
        <p14:creationId xmlns:p14="http://schemas.microsoft.com/office/powerpoint/2010/main" val="235826968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C61871-3089-53D0-8072-2A78BB67D05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11602F8-2B1B-41AC-192C-82B679150B1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CF0E231-A02A-ACF8-9015-395593112AEE}"/>
              </a:ext>
            </a:extLst>
          </p:cNvPr>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D2AD8305-5044-0F3D-C819-6145A43FD8E8}"/>
              </a:ext>
            </a:extLst>
          </p:cNvPr>
          <p:cNvSpPr>
            <a:spLocks noGrp="1"/>
          </p:cNvSpPr>
          <p:nvPr>
            <p:ph type="sldNum" sz="quarter" idx="5"/>
          </p:nvPr>
        </p:nvSpPr>
        <p:spPr/>
        <p:txBody>
          <a:bodyPr/>
          <a:lstStyle/>
          <a:p>
            <a:fld id="{9C2EF98E-B6FF-4B4C-B348-1EB5D4EBDBF3}" type="slidenum">
              <a:rPr lang="en-US" smtClean="0"/>
              <a:t>55</a:t>
            </a:fld>
            <a:endParaRPr lang="en-US"/>
          </a:p>
        </p:txBody>
      </p:sp>
    </p:spTree>
    <p:extLst>
      <p:ext uri="{BB962C8B-B14F-4D97-AF65-F5344CB8AC3E}">
        <p14:creationId xmlns:p14="http://schemas.microsoft.com/office/powerpoint/2010/main" val="371664877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C8A186-5027-8C1F-1F86-C907DDE5FEF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A37ABF2-ABF2-BC31-76E8-5A077F89AD2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E4959C0-0DF9-5071-8EB1-5DF131A8F0C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234FBC7-4A19-5CC5-6BE0-BDCF41F6404F}"/>
              </a:ext>
            </a:extLst>
          </p:cNvPr>
          <p:cNvSpPr>
            <a:spLocks noGrp="1"/>
          </p:cNvSpPr>
          <p:nvPr>
            <p:ph type="sldNum" sz="quarter" idx="5"/>
          </p:nvPr>
        </p:nvSpPr>
        <p:spPr/>
        <p:txBody>
          <a:bodyPr/>
          <a:lstStyle/>
          <a:p>
            <a:fld id="{9C2EF98E-B6FF-4B4C-B348-1EB5D4EBDBF3}" type="slidenum">
              <a:rPr lang="en-US" smtClean="0"/>
              <a:t>56</a:t>
            </a:fld>
            <a:endParaRPr lang="en-US"/>
          </a:p>
        </p:txBody>
      </p:sp>
    </p:spTree>
    <p:extLst>
      <p:ext uri="{BB962C8B-B14F-4D97-AF65-F5344CB8AC3E}">
        <p14:creationId xmlns:p14="http://schemas.microsoft.com/office/powerpoint/2010/main" val="288494911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FFC8A5-B92C-2614-9C8E-850D4D8B600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884B9E1-3D29-E84B-8B32-71736ECF427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F450796-A6F2-4BBF-9D17-00A1775020D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CF2C3AF-A40D-1325-5BF7-99ED7CE838F9}"/>
              </a:ext>
            </a:extLst>
          </p:cNvPr>
          <p:cNvSpPr>
            <a:spLocks noGrp="1"/>
          </p:cNvSpPr>
          <p:nvPr>
            <p:ph type="sldNum" sz="quarter" idx="5"/>
          </p:nvPr>
        </p:nvSpPr>
        <p:spPr/>
        <p:txBody>
          <a:bodyPr/>
          <a:lstStyle/>
          <a:p>
            <a:fld id="{9C2EF98E-B6FF-4B4C-B348-1EB5D4EBDBF3}" type="slidenum">
              <a:rPr lang="en-US" smtClean="0"/>
              <a:t>57</a:t>
            </a:fld>
            <a:endParaRPr lang="en-US"/>
          </a:p>
        </p:txBody>
      </p:sp>
    </p:spTree>
    <p:extLst>
      <p:ext uri="{BB962C8B-B14F-4D97-AF65-F5344CB8AC3E}">
        <p14:creationId xmlns:p14="http://schemas.microsoft.com/office/powerpoint/2010/main" val="124120582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FEDBD9-F748-526D-EB12-E7019A2B39C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1F9EA26-2868-0C70-FE05-9E2E68BF829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165A73F-B426-00FC-1158-8CDC2B19E31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48788AA-43BB-C1F0-AA35-177B1851FA01}"/>
              </a:ext>
            </a:extLst>
          </p:cNvPr>
          <p:cNvSpPr>
            <a:spLocks noGrp="1"/>
          </p:cNvSpPr>
          <p:nvPr>
            <p:ph type="sldNum" sz="quarter" idx="5"/>
          </p:nvPr>
        </p:nvSpPr>
        <p:spPr/>
        <p:txBody>
          <a:bodyPr/>
          <a:lstStyle/>
          <a:p>
            <a:fld id="{9C2EF98E-B6FF-4B4C-B348-1EB5D4EBDBF3}" type="slidenum">
              <a:rPr lang="en-US" smtClean="0"/>
              <a:t>58</a:t>
            </a:fld>
            <a:endParaRPr lang="en-US"/>
          </a:p>
        </p:txBody>
      </p:sp>
    </p:spTree>
    <p:extLst>
      <p:ext uri="{BB962C8B-B14F-4D97-AF65-F5344CB8AC3E}">
        <p14:creationId xmlns:p14="http://schemas.microsoft.com/office/powerpoint/2010/main" val="238816241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7CF019-A831-0731-3652-4809233BBBC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B478E89-1700-43D5-6025-B62C16A33CE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6F45AB6-A06A-0912-277F-856F94DBA12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306BDE8-E5EB-86CF-33F7-6794C5370D2B}"/>
              </a:ext>
            </a:extLst>
          </p:cNvPr>
          <p:cNvSpPr>
            <a:spLocks noGrp="1"/>
          </p:cNvSpPr>
          <p:nvPr>
            <p:ph type="sldNum" sz="quarter" idx="5"/>
          </p:nvPr>
        </p:nvSpPr>
        <p:spPr/>
        <p:txBody>
          <a:bodyPr/>
          <a:lstStyle/>
          <a:p>
            <a:fld id="{9C2EF98E-B6FF-4B4C-B348-1EB5D4EBDBF3}" type="slidenum">
              <a:rPr lang="en-US" smtClean="0"/>
              <a:t>59</a:t>
            </a:fld>
            <a:endParaRPr lang="en-US"/>
          </a:p>
        </p:txBody>
      </p:sp>
    </p:spTree>
    <p:extLst>
      <p:ext uri="{BB962C8B-B14F-4D97-AF65-F5344CB8AC3E}">
        <p14:creationId xmlns:p14="http://schemas.microsoft.com/office/powerpoint/2010/main" val="33141925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60</a:t>
            </a:fld>
            <a:endParaRPr lang="en-US" dirty="0"/>
          </a:p>
        </p:txBody>
      </p:sp>
    </p:spTree>
    <p:extLst>
      <p:ext uri="{BB962C8B-B14F-4D97-AF65-F5344CB8AC3E}">
        <p14:creationId xmlns:p14="http://schemas.microsoft.com/office/powerpoint/2010/main" val="16032710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843C98-F4F8-E2BB-9EE6-3FBC58F660F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9940951-5C9F-0CD4-0FF7-9DB8464678E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DFC4078-4B3B-F903-011F-7E5090434C8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A6AB664-AFD3-EB88-14B9-DD6E48037269}"/>
              </a:ext>
            </a:extLst>
          </p:cNvPr>
          <p:cNvSpPr>
            <a:spLocks noGrp="1"/>
          </p:cNvSpPr>
          <p:nvPr>
            <p:ph type="sldNum" sz="quarter" idx="5"/>
          </p:nvPr>
        </p:nvSpPr>
        <p:spPr/>
        <p:txBody>
          <a:bodyPr/>
          <a:lstStyle/>
          <a:p>
            <a:fld id="{652F1279-6CE4-4169-83D3-4483097B6907}" type="slidenum">
              <a:rPr lang="en-US" smtClean="0"/>
              <a:t>6</a:t>
            </a:fld>
            <a:endParaRPr lang="en-US" dirty="0"/>
          </a:p>
        </p:txBody>
      </p:sp>
    </p:spTree>
    <p:extLst>
      <p:ext uri="{BB962C8B-B14F-4D97-AF65-F5344CB8AC3E}">
        <p14:creationId xmlns:p14="http://schemas.microsoft.com/office/powerpoint/2010/main" val="361029130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812D20-A630-C186-63D9-B4BC4CB51BA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E55584A-732C-7CA1-C5B9-AC33875BC8E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DD58376-972D-77D7-2A72-F1B0F7911EA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88E8A97-8AD8-7B19-516E-7F5E20CB6103}"/>
              </a:ext>
            </a:extLst>
          </p:cNvPr>
          <p:cNvSpPr>
            <a:spLocks noGrp="1"/>
          </p:cNvSpPr>
          <p:nvPr>
            <p:ph type="sldNum" sz="quarter" idx="5"/>
          </p:nvPr>
        </p:nvSpPr>
        <p:spPr/>
        <p:txBody>
          <a:bodyPr/>
          <a:lstStyle/>
          <a:p>
            <a:fld id="{652F1279-6CE4-4169-83D3-4483097B6907}" type="slidenum">
              <a:rPr lang="en-US" smtClean="0"/>
              <a:t>61</a:t>
            </a:fld>
            <a:endParaRPr lang="en-US"/>
          </a:p>
        </p:txBody>
      </p:sp>
    </p:spTree>
    <p:extLst>
      <p:ext uri="{BB962C8B-B14F-4D97-AF65-F5344CB8AC3E}">
        <p14:creationId xmlns:p14="http://schemas.microsoft.com/office/powerpoint/2010/main" val="206706319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953A2B-6361-7069-F327-6F74C7826BA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A5B578B-B20A-FDCE-E8A3-A1C38A09A62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B713BF1-1570-405A-256A-DB2E5169F26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1951B25-69B6-643B-B751-E4E78A2A0AB3}"/>
              </a:ext>
            </a:extLst>
          </p:cNvPr>
          <p:cNvSpPr>
            <a:spLocks noGrp="1"/>
          </p:cNvSpPr>
          <p:nvPr>
            <p:ph type="sldNum" sz="quarter" idx="5"/>
          </p:nvPr>
        </p:nvSpPr>
        <p:spPr/>
        <p:txBody>
          <a:bodyPr/>
          <a:lstStyle/>
          <a:p>
            <a:fld id="{9C2EF98E-B6FF-4B4C-B348-1EB5D4EBDBF3}" type="slidenum">
              <a:rPr lang="en-US" smtClean="0"/>
              <a:t>62</a:t>
            </a:fld>
            <a:endParaRPr lang="en-US"/>
          </a:p>
        </p:txBody>
      </p:sp>
    </p:spTree>
    <p:extLst>
      <p:ext uri="{BB962C8B-B14F-4D97-AF65-F5344CB8AC3E}">
        <p14:creationId xmlns:p14="http://schemas.microsoft.com/office/powerpoint/2010/main" val="270624357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9504D8-4DB5-2555-CC2F-49C82FD77A8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82573AB-C1B6-BC35-40E5-9CD6129389B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611B319-BECB-2864-3131-130EB8B41F6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00FEA85-D83B-86E1-211C-210D05C3ACCB}"/>
              </a:ext>
            </a:extLst>
          </p:cNvPr>
          <p:cNvSpPr>
            <a:spLocks noGrp="1"/>
          </p:cNvSpPr>
          <p:nvPr>
            <p:ph type="sldNum" sz="quarter" idx="5"/>
          </p:nvPr>
        </p:nvSpPr>
        <p:spPr/>
        <p:txBody>
          <a:bodyPr/>
          <a:lstStyle/>
          <a:p>
            <a:fld id="{9C2EF98E-B6FF-4B4C-B348-1EB5D4EBDBF3}" type="slidenum">
              <a:rPr lang="en-US" smtClean="0"/>
              <a:t>63</a:t>
            </a:fld>
            <a:endParaRPr lang="en-US"/>
          </a:p>
        </p:txBody>
      </p:sp>
    </p:spTree>
    <p:extLst>
      <p:ext uri="{BB962C8B-B14F-4D97-AF65-F5344CB8AC3E}">
        <p14:creationId xmlns:p14="http://schemas.microsoft.com/office/powerpoint/2010/main" val="305441264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617110-8F5B-10C4-57D7-C0D7105DF25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FD1EE02-8759-C73B-B8DD-9C0694B9B3F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078207B-7E55-0732-6BEA-0A42D24B72F3}"/>
              </a:ext>
            </a:extLst>
          </p:cNvPr>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9E0E8C47-DEB4-920D-E047-76F5E1A7ED01}"/>
              </a:ext>
            </a:extLst>
          </p:cNvPr>
          <p:cNvSpPr>
            <a:spLocks noGrp="1"/>
          </p:cNvSpPr>
          <p:nvPr>
            <p:ph type="sldNum" sz="quarter" idx="5"/>
          </p:nvPr>
        </p:nvSpPr>
        <p:spPr/>
        <p:txBody>
          <a:bodyPr/>
          <a:lstStyle/>
          <a:p>
            <a:fld id="{9C2EF98E-B6FF-4B4C-B348-1EB5D4EBDBF3}" type="slidenum">
              <a:rPr lang="en-US" smtClean="0"/>
              <a:t>64</a:t>
            </a:fld>
            <a:endParaRPr lang="en-US"/>
          </a:p>
        </p:txBody>
      </p:sp>
    </p:spTree>
    <p:extLst>
      <p:ext uri="{BB962C8B-B14F-4D97-AF65-F5344CB8AC3E}">
        <p14:creationId xmlns:p14="http://schemas.microsoft.com/office/powerpoint/2010/main" val="231071691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533065-5008-AF83-8A05-96BAA423AE1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C6B855E-6884-F91F-259B-40424664ACE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3A72824-7BEA-08AE-2921-4B404642556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AEFABAF-591F-5828-2E57-15DFC26281D4}"/>
              </a:ext>
            </a:extLst>
          </p:cNvPr>
          <p:cNvSpPr>
            <a:spLocks noGrp="1"/>
          </p:cNvSpPr>
          <p:nvPr>
            <p:ph type="sldNum" sz="quarter" idx="5"/>
          </p:nvPr>
        </p:nvSpPr>
        <p:spPr/>
        <p:txBody>
          <a:bodyPr/>
          <a:lstStyle/>
          <a:p>
            <a:fld id="{9C2EF98E-B6FF-4B4C-B348-1EB5D4EBDBF3}" type="slidenum">
              <a:rPr lang="en-US" smtClean="0"/>
              <a:t>65</a:t>
            </a:fld>
            <a:endParaRPr lang="en-US"/>
          </a:p>
        </p:txBody>
      </p:sp>
    </p:spTree>
    <p:extLst>
      <p:ext uri="{BB962C8B-B14F-4D97-AF65-F5344CB8AC3E}">
        <p14:creationId xmlns:p14="http://schemas.microsoft.com/office/powerpoint/2010/main" val="310704702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7A22A4-077C-80EF-40FF-E61B8FCE1E0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3EE27D5-1B66-61D8-EEB1-226F10927F7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9B77D18-B3E2-9F60-939B-5FF5C91833A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C9087DA-1C40-F7B2-1043-BEC2B149AE84}"/>
              </a:ext>
            </a:extLst>
          </p:cNvPr>
          <p:cNvSpPr>
            <a:spLocks noGrp="1"/>
          </p:cNvSpPr>
          <p:nvPr>
            <p:ph type="sldNum" sz="quarter" idx="5"/>
          </p:nvPr>
        </p:nvSpPr>
        <p:spPr/>
        <p:txBody>
          <a:bodyPr/>
          <a:lstStyle/>
          <a:p>
            <a:fld id="{9C2EF98E-B6FF-4B4C-B348-1EB5D4EBDBF3}" type="slidenum">
              <a:rPr lang="en-US" smtClean="0"/>
              <a:t>66</a:t>
            </a:fld>
            <a:endParaRPr lang="en-US"/>
          </a:p>
        </p:txBody>
      </p:sp>
    </p:spTree>
    <p:extLst>
      <p:ext uri="{BB962C8B-B14F-4D97-AF65-F5344CB8AC3E}">
        <p14:creationId xmlns:p14="http://schemas.microsoft.com/office/powerpoint/2010/main" val="110450941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1EF0DC-C767-6DA7-9EB4-1D08D5A8BE8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DF939E6-00C4-8D12-01C7-81ED2D79330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F537372-978D-B644-CC15-33283E56247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52D8787-F657-7957-844D-279A77E0AB37}"/>
              </a:ext>
            </a:extLst>
          </p:cNvPr>
          <p:cNvSpPr>
            <a:spLocks noGrp="1"/>
          </p:cNvSpPr>
          <p:nvPr>
            <p:ph type="sldNum" sz="quarter" idx="5"/>
          </p:nvPr>
        </p:nvSpPr>
        <p:spPr/>
        <p:txBody>
          <a:bodyPr/>
          <a:lstStyle/>
          <a:p>
            <a:fld id="{9C2EF98E-B6FF-4B4C-B348-1EB5D4EBDBF3}" type="slidenum">
              <a:rPr lang="en-US" smtClean="0"/>
              <a:t>67</a:t>
            </a:fld>
            <a:endParaRPr lang="en-US"/>
          </a:p>
        </p:txBody>
      </p:sp>
    </p:spTree>
    <p:extLst>
      <p:ext uri="{BB962C8B-B14F-4D97-AF65-F5344CB8AC3E}">
        <p14:creationId xmlns:p14="http://schemas.microsoft.com/office/powerpoint/2010/main" val="66714488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F9B06A-C6C1-FED5-5988-5F30B44CCB1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E4D8D68-D6BC-8857-454F-251069780E2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F7913C7-1B69-8870-3410-26885C1F38B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D696192-E7B7-47AF-4727-E526168594DE}"/>
              </a:ext>
            </a:extLst>
          </p:cNvPr>
          <p:cNvSpPr>
            <a:spLocks noGrp="1"/>
          </p:cNvSpPr>
          <p:nvPr>
            <p:ph type="sldNum" sz="quarter" idx="5"/>
          </p:nvPr>
        </p:nvSpPr>
        <p:spPr/>
        <p:txBody>
          <a:bodyPr/>
          <a:lstStyle/>
          <a:p>
            <a:fld id="{9C2EF98E-B6FF-4B4C-B348-1EB5D4EBDBF3}" type="slidenum">
              <a:rPr lang="en-US" smtClean="0"/>
              <a:t>68</a:t>
            </a:fld>
            <a:endParaRPr lang="en-US"/>
          </a:p>
        </p:txBody>
      </p:sp>
    </p:spTree>
    <p:extLst>
      <p:ext uri="{BB962C8B-B14F-4D97-AF65-F5344CB8AC3E}">
        <p14:creationId xmlns:p14="http://schemas.microsoft.com/office/powerpoint/2010/main" val="734676016"/>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2C5501-E8A7-D7D1-160E-E28FF4FC782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17677C1-425E-F42A-F5AC-FBBAC844F51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D3EFA6F-E0DE-D4CD-A17E-DC1408774CD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461DBFB-5792-6993-B1CC-B83DC84203F5}"/>
              </a:ext>
            </a:extLst>
          </p:cNvPr>
          <p:cNvSpPr>
            <a:spLocks noGrp="1"/>
          </p:cNvSpPr>
          <p:nvPr>
            <p:ph type="sldNum" sz="quarter" idx="5"/>
          </p:nvPr>
        </p:nvSpPr>
        <p:spPr/>
        <p:txBody>
          <a:bodyPr/>
          <a:lstStyle/>
          <a:p>
            <a:fld id="{9C2EF98E-B6FF-4B4C-B348-1EB5D4EBDBF3}" type="slidenum">
              <a:rPr lang="en-US" smtClean="0"/>
              <a:t>69</a:t>
            </a:fld>
            <a:endParaRPr lang="en-US"/>
          </a:p>
        </p:txBody>
      </p:sp>
    </p:spTree>
    <p:extLst>
      <p:ext uri="{BB962C8B-B14F-4D97-AF65-F5344CB8AC3E}">
        <p14:creationId xmlns:p14="http://schemas.microsoft.com/office/powerpoint/2010/main" val="1991499119"/>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AEC493-5166-9E0D-360E-6197D3313D1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0043407-CCC2-0889-2D3F-0C682B103DE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0257C85-E631-A67E-BBC0-691F44EEEF18}"/>
              </a:ext>
            </a:extLst>
          </p:cNvPr>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8392A8C0-D3D7-9695-CD1F-5F1E5D9240AF}"/>
              </a:ext>
            </a:extLst>
          </p:cNvPr>
          <p:cNvSpPr>
            <a:spLocks noGrp="1"/>
          </p:cNvSpPr>
          <p:nvPr>
            <p:ph type="sldNum" sz="quarter" idx="5"/>
          </p:nvPr>
        </p:nvSpPr>
        <p:spPr/>
        <p:txBody>
          <a:bodyPr/>
          <a:lstStyle/>
          <a:p>
            <a:fld id="{9C2EF98E-B6FF-4B4C-B348-1EB5D4EBDBF3}" type="slidenum">
              <a:rPr lang="en-US" smtClean="0"/>
              <a:t>70</a:t>
            </a:fld>
            <a:endParaRPr lang="en-US"/>
          </a:p>
        </p:txBody>
      </p:sp>
    </p:spTree>
    <p:extLst>
      <p:ext uri="{BB962C8B-B14F-4D97-AF65-F5344CB8AC3E}">
        <p14:creationId xmlns:p14="http://schemas.microsoft.com/office/powerpoint/2010/main" val="42895278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357AF6-3780-6010-60D6-9AC13FCE3B8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D3093D6-A532-A306-2E1D-4DC88B91DF6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1395F5F-09E4-DE31-E4A9-F15CA657C5ED}"/>
              </a:ext>
            </a:extLst>
          </p:cNvPr>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7269372D-060C-3807-CCF6-598D4A0F1B68}"/>
              </a:ext>
            </a:extLst>
          </p:cNvPr>
          <p:cNvSpPr>
            <a:spLocks noGrp="1"/>
          </p:cNvSpPr>
          <p:nvPr>
            <p:ph type="sldNum" sz="quarter" idx="5"/>
          </p:nvPr>
        </p:nvSpPr>
        <p:spPr/>
        <p:txBody>
          <a:bodyPr/>
          <a:lstStyle/>
          <a:p>
            <a:fld id="{9C2EF98E-B6FF-4B4C-B348-1EB5D4EBDBF3}" type="slidenum">
              <a:rPr lang="en-US" smtClean="0"/>
              <a:t>7</a:t>
            </a:fld>
            <a:endParaRPr lang="en-US" dirty="0"/>
          </a:p>
        </p:txBody>
      </p:sp>
    </p:spTree>
    <p:extLst>
      <p:ext uri="{BB962C8B-B14F-4D97-AF65-F5344CB8AC3E}">
        <p14:creationId xmlns:p14="http://schemas.microsoft.com/office/powerpoint/2010/main" val="280251383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B9F3E6-2620-7FC5-B010-0BF11D1F72B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5580EAD-254D-57D0-B705-FC3EDD2CC8F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EC3D1EC-DDE8-666F-2FDD-95C7612C407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3AA23BF-3393-8354-4102-FF730C3AB447}"/>
              </a:ext>
            </a:extLst>
          </p:cNvPr>
          <p:cNvSpPr>
            <a:spLocks noGrp="1"/>
          </p:cNvSpPr>
          <p:nvPr>
            <p:ph type="sldNum" sz="quarter" idx="5"/>
          </p:nvPr>
        </p:nvSpPr>
        <p:spPr/>
        <p:txBody>
          <a:bodyPr/>
          <a:lstStyle/>
          <a:p>
            <a:fld id="{9C2EF98E-B6FF-4B4C-B348-1EB5D4EBDBF3}" type="slidenum">
              <a:rPr lang="en-US" smtClean="0"/>
              <a:t>71</a:t>
            </a:fld>
            <a:endParaRPr lang="en-US"/>
          </a:p>
        </p:txBody>
      </p:sp>
    </p:spTree>
    <p:extLst>
      <p:ext uri="{BB962C8B-B14F-4D97-AF65-F5344CB8AC3E}">
        <p14:creationId xmlns:p14="http://schemas.microsoft.com/office/powerpoint/2010/main" val="400689416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FB6FB3-7C03-7351-CF4D-DB8BD0A5005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7A96510-B1F6-1B20-E75F-EAF8B1E43CE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DC7286E-0D8B-7CCC-7E1C-B13916F660B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236655A-A88E-4571-F9AC-5BE492EC20EF}"/>
              </a:ext>
            </a:extLst>
          </p:cNvPr>
          <p:cNvSpPr>
            <a:spLocks noGrp="1"/>
          </p:cNvSpPr>
          <p:nvPr>
            <p:ph type="sldNum" sz="quarter" idx="5"/>
          </p:nvPr>
        </p:nvSpPr>
        <p:spPr/>
        <p:txBody>
          <a:bodyPr/>
          <a:lstStyle/>
          <a:p>
            <a:fld id="{9C2EF98E-B6FF-4B4C-B348-1EB5D4EBDBF3}" type="slidenum">
              <a:rPr lang="en-US" smtClean="0"/>
              <a:t>72</a:t>
            </a:fld>
            <a:endParaRPr lang="en-US"/>
          </a:p>
        </p:txBody>
      </p:sp>
    </p:spTree>
    <p:extLst>
      <p:ext uri="{BB962C8B-B14F-4D97-AF65-F5344CB8AC3E}">
        <p14:creationId xmlns:p14="http://schemas.microsoft.com/office/powerpoint/2010/main" val="639039137"/>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113D83-1FBC-CAC6-B6AA-DBCF4180A42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0E2F986-57EE-9ADB-8C59-134A5952038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70B11F6-8F18-517E-9762-FF2659E7BB0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BAF434B-456B-6A16-6A4C-FEF4D21E3EB4}"/>
              </a:ext>
            </a:extLst>
          </p:cNvPr>
          <p:cNvSpPr>
            <a:spLocks noGrp="1"/>
          </p:cNvSpPr>
          <p:nvPr>
            <p:ph type="sldNum" sz="quarter" idx="5"/>
          </p:nvPr>
        </p:nvSpPr>
        <p:spPr/>
        <p:txBody>
          <a:bodyPr/>
          <a:lstStyle/>
          <a:p>
            <a:fld id="{9C2EF98E-B6FF-4B4C-B348-1EB5D4EBDBF3}" type="slidenum">
              <a:rPr lang="en-US" smtClean="0"/>
              <a:t>73</a:t>
            </a:fld>
            <a:endParaRPr lang="en-US"/>
          </a:p>
        </p:txBody>
      </p:sp>
    </p:spTree>
    <p:extLst>
      <p:ext uri="{BB962C8B-B14F-4D97-AF65-F5344CB8AC3E}">
        <p14:creationId xmlns:p14="http://schemas.microsoft.com/office/powerpoint/2010/main" val="167839342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E5FF7E-0177-DE50-0591-E176425DDAB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3BFB0FF-3B61-552D-6083-20DB7230BCB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9590863-8740-048E-AA19-296C36B3913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EE0F814-A3A1-C1E9-FD77-D916239DAA59}"/>
              </a:ext>
            </a:extLst>
          </p:cNvPr>
          <p:cNvSpPr>
            <a:spLocks noGrp="1"/>
          </p:cNvSpPr>
          <p:nvPr>
            <p:ph type="sldNum" sz="quarter" idx="5"/>
          </p:nvPr>
        </p:nvSpPr>
        <p:spPr/>
        <p:txBody>
          <a:bodyPr/>
          <a:lstStyle/>
          <a:p>
            <a:fld id="{9C2EF98E-B6FF-4B4C-B348-1EB5D4EBDBF3}" type="slidenum">
              <a:rPr lang="en-US" smtClean="0"/>
              <a:t>74</a:t>
            </a:fld>
            <a:endParaRPr lang="en-US"/>
          </a:p>
        </p:txBody>
      </p:sp>
    </p:spTree>
    <p:extLst>
      <p:ext uri="{BB962C8B-B14F-4D97-AF65-F5344CB8AC3E}">
        <p14:creationId xmlns:p14="http://schemas.microsoft.com/office/powerpoint/2010/main" val="236681059"/>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CEE1FA-3AC3-A6D6-2908-3862CB6E346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40AD171-A834-8E7A-84A6-9CD326060B0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CD5B1A7-149D-798E-2F98-CACD2DD1902A}"/>
              </a:ext>
            </a:extLst>
          </p:cNvPr>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a:p>
            <a:endParaRPr lang="en-US" dirty="0"/>
          </a:p>
        </p:txBody>
      </p:sp>
      <p:sp>
        <p:nvSpPr>
          <p:cNvPr id="4" name="Slide Number Placeholder 3">
            <a:extLst>
              <a:ext uri="{FF2B5EF4-FFF2-40B4-BE49-F238E27FC236}">
                <a16:creationId xmlns:a16="http://schemas.microsoft.com/office/drawing/2014/main" id="{531FBC0A-21EB-D78A-3578-FB0576065CB3}"/>
              </a:ext>
            </a:extLst>
          </p:cNvPr>
          <p:cNvSpPr>
            <a:spLocks noGrp="1"/>
          </p:cNvSpPr>
          <p:nvPr>
            <p:ph type="sldNum" sz="quarter" idx="5"/>
          </p:nvPr>
        </p:nvSpPr>
        <p:spPr/>
        <p:txBody>
          <a:bodyPr/>
          <a:lstStyle/>
          <a:p>
            <a:fld id="{9C2EF98E-B6FF-4B4C-B348-1EB5D4EBDBF3}" type="slidenum">
              <a:rPr lang="en-US" smtClean="0"/>
              <a:t>75</a:t>
            </a:fld>
            <a:endParaRPr lang="en-US"/>
          </a:p>
        </p:txBody>
      </p:sp>
    </p:spTree>
    <p:extLst>
      <p:ext uri="{BB962C8B-B14F-4D97-AF65-F5344CB8AC3E}">
        <p14:creationId xmlns:p14="http://schemas.microsoft.com/office/powerpoint/2010/main" val="1537243795"/>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457F99-30E7-4F47-0B91-6BB6CB2FB03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CCE7452-4844-35AF-8CED-5EAD3756814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2BACE97-E691-D59B-E9D8-FDCD6F3998B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24A2DE7-42EE-3E05-CB2A-3A710D15DF35}"/>
              </a:ext>
            </a:extLst>
          </p:cNvPr>
          <p:cNvSpPr>
            <a:spLocks noGrp="1"/>
          </p:cNvSpPr>
          <p:nvPr>
            <p:ph type="sldNum" sz="quarter" idx="5"/>
          </p:nvPr>
        </p:nvSpPr>
        <p:spPr/>
        <p:txBody>
          <a:bodyPr/>
          <a:lstStyle/>
          <a:p>
            <a:fld id="{9C2EF98E-B6FF-4B4C-B348-1EB5D4EBDBF3}" type="slidenum">
              <a:rPr lang="en-US" smtClean="0"/>
              <a:t>76</a:t>
            </a:fld>
            <a:endParaRPr lang="en-US"/>
          </a:p>
        </p:txBody>
      </p:sp>
    </p:spTree>
    <p:extLst>
      <p:ext uri="{BB962C8B-B14F-4D97-AF65-F5344CB8AC3E}">
        <p14:creationId xmlns:p14="http://schemas.microsoft.com/office/powerpoint/2010/main" val="255674890"/>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464942-E497-DEEE-81B4-454E595F1C2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C456EB4-66A6-3C54-BDBB-898A0740290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209CCB6-089F-79DB-59FE-59BC01DB923B}"/>
              </a:ext>
            </a:extLst>
          </p:cNvPr>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a:p>
            <a:endParaRPr lang="en-US" dirty="0"/>
          </a:p>
        </p:txBody>
      </p:sp>
      <p:sp>
        <p:nvSpPr>
          <p:cNvPr id="4" name="Slide Number Placeholder 3">
            <a:extLst>
              <a:ext uri="{FF2B5EF4-FFF2-40B4-BE49-F238E27FC236}">
                <a16:creationId xmlns:a16="http://schemas.microsoft.com/office/drawing/2014/main" id="{AC8E7262-0E9C-D971-E2E8-2C8CB718370C}"/>
              </a:ext>
            </a:extLst>
          </p:cNvPr>
          <p:cNvSpPr>
            <a:spLocks noGrp="1"/>
          </p:cNvSpPr>
          <p:nvPr>
            <p:ph type="sldNum" sz="quarter" idx="5"/>
          </p:nvPr>
        </p:nvSpPr>
        <p:spPr/>
        <p:txBody>
          <a:bodyPr/>
          <a:lstStyle/>
          <a:p>
            <a:fld id="{9C2EF98E-B6FF-4B4C-B348-1EB5D4EBDBF3}" type="slidenum">
              <a:rPr lang="en-US" smtClean="0"/>
              <a:t>77</a:t>
            </a:fld>
            <a:endParaRPr lang="en-US"/>
          </a:p>
        </p:txBody>
      </p:sp>
    </p:spTree>
    <p:extLst>
      <p:ext uri="{BB962C8B-B14F-4D97-AF65-F5344CB8AC3E}">
        <p14:creationId xmlns:p14="http://schemas.microsoft.com/office/powerpoint/2010/main" val="3310289507"/>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AEFE4B-9BC5-3BAD-FD53-D2C1E2A37AC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7B7F2F6-BB8A-9760-1FA6-01FDFCD0850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1312AE5-073E-29A3-13BE-FE0E2AA79B5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75BFFE2-BC53-CC39-454E-9F67F421BE7C}"/>
              </a:ext>
            </a:extLst>
          </p:cNvPr>
          <p:cNvSpPr>
            <a:spLocks noGrp="1"/>
          </p:cNvSpPr>
          <p:nvPr>
            <p:ph type="sldNum" sz="quarter" idx="5"/>
          </p:nvPr>
        </p:nvSpPr>
        <p:spPr/>
        <p:txBody>
          <a:bodyPr/>
          <a:lstStyle/>
          <a:p>
            <a:fld id="{9C2EF98E-B6FF-4B4C-B348-1EB5D4EBDBF3}" type="slidenum">
              <a:rPr lang="en-US" smtClean="0"/>
              <a:t>78</a:t>
            </a:fld>
            <a:endParaRPr lang="en-US"/>
          </a:p>
        </p:txBody>
      </p:sp>
    </p:spTree>
    <p:extLst>
      <p:ext uri="{BB962C8B-B14F-4D97-AF65-F5344CB8AC3E}">
        <p14:creationId xmlns:p14="http://schemas.microsoft.com/office/powerpoint/2010/main" val="99350642"/>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95C02F-CB71-1476-FD16-FB984E816E9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278B05E-8039-0B0A-B36A-B3064EE2FC2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62BE625-EADB-98E2-AE50-CA3BC43136FB}"/>
              </a:ext>
            </a:extLst>
          </p:cNvPr>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a:p>
            <a:endParaRPr lang="en-US" dirty="0"/>
          </a:p>
        </p:txBody>
      </p:sp>
      <p:sp>
        <p:nvSpPr>
          <p:cNvPr id="4" name="Slide Number Placeholder 3">
            <a:extLst>
              <a:ext uri="{FF2B5EF4-FFF2-40B4-BE49-F238E27FC236}">
                <a16:creationId xmlns:a16="http://schemas.microsoft.com/office/drawing/2014/main" id="{780AC1A8-FF3C-50CF-DF8D-A58ED622554C}"/>
              </a:ext>
            </a:extLst>
          </p:cNvPr>
          <p:cNvSpPr>
            <a:spLocks noGrp="1"/>
          </p:cNvSpPr>
          <p:nvPr>
            <p:ph type="sldNum" sz="quarter" idx="5"/>
          </p:nvPr>
        </p:nvSpPr>
        <p:spPr/>
        <p:txBody>
          <a:bodyPr/>
          <a:lstStyle/>
          <a:p>
            <a:fld id="{9C2EF98E-B6FF-4B4C-B348-1EB5D4EBDBF3}" type="slidenum">
              <a:rPr lang="en-US" smtClean="0"/>
              <a:t>79</a:t>
            </a:fld>
            <a:endParaRPr lang="en-US"/>
          </a:p>
        </p:txBody>
      </p:sp>
    </p:spTree>
    <p:extLst>
      <p:ext uri="{BB962C8B-B14F-4D97-AF65-F5344CB8AC3E}">
        <p14:creationId xmlns:p14="http://schemas.microsoft.com/office/powerpoint/2010/main" val="1039981665"/>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7A9428-D73A-888A-09CD-70715852528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ADDD3E3-B624-8423-B5EA-D92E5EB2760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6781553-24A6-7336-C34A-99BB5A69A89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9899830-6931-E852-3E28-610E9DAA2A25}"/>
              </a:ext>
            </a:extLst>
          </p:cNvPr>
          <p:cNvSpPr>
            <a:spLocks noGrp="1"/>
          </p:cNvSpPr>
          <p:nvPr>
            <p:ph type="sldNum" sz="quarter" idx="5"/>
          </p:nvPr>
        </p:nvSpPr>
        <p:spPr/>
        <p:txBody>
          <a:bodyPr/>
          <a:lstStyle/>
          <a:p>
            <a:fld id="{9C2EF98E-B6FF-4B4C-B348-1EB5D4EBDBF3}" type="slidenum">
              <a:rPr lang="en-US" smtClean="0"/>
              <a:t>80</a:t>
            </a:fld>
            <a:endParaRPr lang="en-US"/>
          </a:p>
        </p:txBody>
      </p:sp>
    </p:spTree>
    <p:extLst>
      <p:ext uri="{BB962C8B-B14F-4D97-AF65-F5344CB8AC3E}">
        <p14:creationId xmlns:p14="http://schemas.microsoft.com/office/powerpoint/2010/main" val="25607629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6FF293-E9DF-073B-6DFF-3A6F01DAEEC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B01B68D-0A4A-4D17-DC1B-0BD6B2BE672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51D2E60-A65D-2716-9DD8-B499192619D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B729943-022C-CBAB-3B24-0A63426C87E7}"/>
              </a:ext>
            </a:extLst>
          </p:cNvPr>
          <p:cNvSpPr>
            <a:spLocks noGrp="1"/>
          </p:cNvSpPr>
          <p:nvPr>
            <p:ph type="sldNum" sz="quarter" idx="5"/>
          </p:nvPr>
        </p:nvSpPr>
        <p:spPr/>
        <p:txBody>
          <a:bodyPr/>
          <a:lstStyle/>
          <a:p>
            <a:fld id="{9C2EF98E-B6FF-4B4C-B348-1EB5D4EBDBF3}" type="slidenum">
              <a:rPr lang="en-US" smtClean="0"/>
              <a:t>8</a:t>
            </a:fld>
            <a:endParaRPr lang="en-US" dirty="0"/>
          </a:p>
        </p:txBody>
      </p:sp>
    </p:spTree>
    <p:extLst>
      <p:ext uri="{BB962C8B-B14F-4D97-AF65-F5344CB8AC3E}">
        <p14:creationId xmlns:p14="http://schemas.microsoft.com/office/powerpoint/2010/main" val="1803500993"/>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EC87AF-87AB-433D-5743-1DE5291AF92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3E550F6-C1F5-AAD7-C557-D4F3B3972EE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46F16B9-7302-7811-495A-2B79C3296ED1}"/>
              </a:ext>
            </a:extLst>
          </p:cNvPr>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a:p>
            <a:endParaRPr lang="en-US" dirty="0"/>
          </a:p>
        </p:txBody>
      </p:sp>
      <p:sp>
        <p:nvSpPr>
          <p:cNvPr id="4" name="Slide Number Placeholder 3">
            <a:extLst>
              <a:ext uri="{FF2B5EF4-FFF2-40B4-BE49-F238E27FC236}">
                <a16:creationId xmlns:a16="http://schemas.microsoft.com/office/drawing/2014/main" id="{E2F1111E-80C2-5CF3-F556-3703F3590717}"/>
              </a:ext>
            </a:extLst>
          </p:cNvPr>
          <p:cNvSpPr>
            <a:spLocks noGrp="1"/>
          </p:cNvSpPr>
          <p:nvPr>
            <p:ph type="sldNum" sz="quarter" idx="5"/>
          </p:nvPr>
        </p:nvSpPr>
        <p:spPr/>
        <p:txBody>
          <a:bodyPr/>
          <a:lstStyle/>
          <a:p>
            <a:fld id="{9C2EF98E-B6FF-4B4C-B348-1EB5D4EBDBF3}" type="slidenum">
              <a:rPr lang="en-US" smtClean="0"/>
              <a:t>81</a:t>
            </a:fld>
            <a:endParaRPr lang="en-US"/>
          </a:p>
        </p:txBody>
      </p:sp>
    </p:spTree>
    <p:extLst>
      <p:ext uri="{BB962C8B-B14F-4D97-AF65-F5344CB8AC3E}">
        <p14:creationId xmlns:p14="http://schemas.microsoft.com/office/powerpoint/2010/main" val="2840195496"/>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7FF60C-5D99-A0DC-AEF2-615A8590113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4DE529B-7EE0-4EB9-96EA-5FA40DD139E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77DB9C1-751E-552C-5E6B-454F82C9F05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EB1228D-3395-5C05-15E7-F68B906D0179}"/>
              </a:ext>
            </a:extLst>
          </p:cNvPr>
          <p:cNvSpPr>
            <a:spLocks noGrp="1"/>
          </p:cNvSpPr>
          <p:nvPr>
            <p:ph type="sldNum" sz="quarter" idx="5"/>
          </p:nvPr>
        </p:nvSpPr>
        <p:spPr/>
        <p:txBody>
          <a:bodyPr/>
          <a:lstStyle/>
          <a:p>
            <a:fld id="{9C2EF98E-B6FF-4B4C-B348-1EB5D4EBDBF3}" type="slidenum">
              <a:rPr lang="en-US" smtClean="0"/>
              <a:t>82</a:t>
            </a:fld>
            <a:endParaRPr lang="en-US"/>
          </a:p>
        </p:txBody>
      </p:sp>
    </p:spTree>
    <p:extLst>
      <p:ext uri="{BB962C8B-B14F-4D97-AF65-F5344CB8AC3E}">
        <p14:creationId xmlns:p14="http://schemas.microsoft.com/office/powerpoint/2010/main" val="1951131046"/>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B262AA-9C15-6953-0529-01A25C0A983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FB6D3B4-6B58-A1A5-7FF8-67CE6686F2F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46E02E5-8793-907F-B4B5-50FD8DEEE41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4768C58-0E00-15A3-B44B-942791003F41}"/>
              </a:ext>
            </a:extLst>
          </p:cNvPr>
          <p:cNvSpPr>
            <a:spLocks noGrp="1"/>
          </p:cNvSpPr>
          <p:nvPr>
            <p:ph type="sldNum" sz="quarter" idx="5"/>
          </p:nvPr>
        </p:nvSpPr>
        <p:spPr/>
        <p:txBody>
          <a:bodyPr/>
          <a:lstStyle/>
          <a:p>
            <a:fld id="{9C2EF98E-B6FF-4B4C-B348-1EB5D4EBDBF3}" type="slidenum">
              <a:rPr lang="en-US" smtClean="0"/>
              <a:t>83</a:t>
            </a:fld>
            <a:endParaRPr lang="en-US"/>
          </a:p>
        </p:txBody>
      </p:sp>
    </p:spTree>
    <p:extLst>
      <p:ext uri="{BB962C8B-B14F-4D97-AF65-F5344CB8AC3E}">
        <p14:creationId xmlns:p14="http://schemas.microsoft.com/office/powerpoint/2010/main" val="1557408530"/>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4967A2-C335-5707-CA3D-2DACA9715BD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F98DDB4-7B24-649D-D9AA-8D3ADF8FBC7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41D91E6-9D17-2BFA-C6D3-90531545943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39853E9-F494-7213-F3F3-DF2A6609E53D}"/>
              </a:ext>
            </a:extLst>
          </p:cNvPr>
          <p:cNvSpPr>
            <a:spLocks noGrp="1"/>
          </p:cNvSpPr>
          <p:nvPr>
            <p:ph type="sldNum" sz="quarter" idx="5"/>
          </p:nvPr>
        </p:nvSpPr>
        <p:spPr/>
        <p:txBody>
          <a:bodyPr/>
          <a:lstStyle/>
          <a:p>
            <a:fld id="{9C2EF98E-B6FF-4B4C-B348-1EB5D4EBDBF3}" type="slidenum">
              <a:rPr lang="en-US" smtClean="0"/>
              <a:t>84</a:t>
            </a:fld>
            <a:endParaRPr lang="en-US"/>
          </a:p>
        </p:txBody>
      </p:sp>
    </p:spTree>
    <p:extLst>
      <p:ext uri="{BB962C8B-B14F-4D97-AF65-F5344CB8AC3E}">
        <p14:creationId xmlns:p14="http://schemas.microsoft.com/office/powerpoint/2010/main" val="2118453393"/>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A678B6-E0EA-81FE-2470-78015588041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533CC62-E291-1317-F07D-F081A57436F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BB68E53-0CA1-5ACE-8A6F-2C47E6BBD78D}"/>
              </a:ext>
            </a:extLst>
          </p:cNvPr>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796C0B88-4B5C-4F0A-17B7-394157468A2C}"/>
              </a:ext>
            </a:extLst>
          </p:cNvPr>
          <p:cNvSpPr>
            <a:spLocks noGrp="1"/>
          </p:cNvSpPr>
          <p:nvPr>
            <p:ph type="sldNum" sz="quarter" idx="5"/>
          </p:nvPr>
        </p:nvSpPr>
        <p:spPr/>
        <p:txBody>
          <a:bodyPr/>
          <a:lstStyle/>
          <a:p>
            <a:fld id="{9C2EF98E-B6FF-4B4C-B348-1EB5D4EBDBF3}" type="slidenum">
              <a:rPr lang="en-US" smtClean="0"/>
              <a:t>85</a:t>
            </a:fld>
            <a:endParaRPr lang="en-US"/>
          </a:p>
        </p:txBody>
      </p:sp>
    </p:spTree>
    <p:extLst>
      <p:ext uri="{BB962C8B-B14F-4D97-AF65-F5344CB8AC3E}">
        <p14:creationId xmlns:p14="http://schemas.microsoft.com/office/powerpoint/2010/main" val="3703286752"/>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77F00E-9939-DB36-1069-7300A67A293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7013A14-8961-53EA-0475-8936A44EA24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676A0D3-28E5-6B46-4D73-AA2C3D6FFDB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8081A04-CD2B-2FD1-76FB-8F84A549A5AB}"/>
              </a:ext>
            </a:extLst>
          </p:cNvPr>
          <p:cNvSpPr>
            <a:spLocks noGrp="1"/>
          </p:cNvSpPr>
          <p:nvPr>
            <p:ph type="sldNum" sz="quarter" idx="5"/>
          </p:nvPr>
        </p:nvSpPr>
        <p:spPr/>
        <p:txBody>
          <a:bodyPr/>
          <a:lstStyle/>
          <a:p>
            <a:fld id="{652F1279-6CE4-4169-83D3-4483097B6907}" type="slidenum">
              <a:rPr lang="en-US" smtClean="0"/>
              <a:t>87</a:t>
            </a:fld>
            <a:endParaRPr lang="en-US"/>
          </a:p>
        </p:txBody>
      </p:sp>
    </p:spTree>
    <p:extLst>
      <p:ext uri="{BB962C8B-B14F-4D97-AF65-F5344CB8AC3E}">
        <p14:creationId xmlns:p14="http://schemas.microsoft.com/office/powerpoint/2010/main" val="3132579132"/>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E76C84-6863-F97A-5350-1FDCCD990D8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8303596-5220-5716-1EE9-D5125AFDA6B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EA90F23-F79F-8A52-106F-47186DC43D9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2EB699A-9ADD-0414-E94E-53373B147948}"/>
              </a:ext>
            </a:extLst>
          </p:cNvPr>
          <p:cNvSpPr>
            <a:spLocks noGrp="1"/>
          </p:cNvSpPr>
          <p:nvPr>
            <p:ph type="sldNum" sz="quarter" idx="5"/>
          </p:nvPr>
        </p:nvSpPr>
        <p:spPr/>
        <p:txBody>
          <a:bodyPr/>
          <a:lstStyle/>
          <a:p>
            <a:fld id="{9C2EF98E-B6FF-4B4C-B348-1EB5D4EBDBF3}" type="slidenum">
              <a:rPr lang="en-US" smtClean="0"/>
              <a:t>88</a:t>
            </a:fld>
            <a:endParaRPr lang="en-US"/>
          </a:p>
        </p:txBody>
      </p:sp>
    </p:spTree>
    <p:extLst>
      <p:ext uri="{BB962C8B-B14F-4D97-AF65-F5344CB8AC3E}">
        <p14:creationId xmlns:p14="http://schemas.microsoft.com/office/powerpoint/2010/main" val="1816051318"/>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7ADB18-237B-E551-2749-AC4E728A8F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A8DBE0C-4A8B-56F1-915A-6D3A2D7EA65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58BFC08-7125-D327-A86B-B372A787819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B595ACE-85D4-5E98-AB65-93BD6B2FE374}"/>
              </a:ext>
            </a:extLst>
          </p:cNvPr>
          <p:cNvSpPr>
            <a:spLocks noGrp="1"/>
          </p:cNvSpPr>
          <p:nvPr>
            <p:ph type="sldNum" sz="quarter" idx="5"/>
          </p:nvPr>
        </p:nvSpPr>
        <p:spPr/>
        <p:txBody>
          <a:bodyPr/>
          <a:lstStyle/>
          <a:p>
            <a:fld id="{9C2EF98E-B6FF-4B4C-B348-1EB5D4EBDBF3}" type="slidenum">
              <a:rPr lang="en-US" smtClean="0"/>
              <a:t>89</a:t>
            </a:fld>
            <a:endParaRPr lang="en-US"/>
          </a:p>
        </p:txBody>
      </p:sp>
    </p:spTree>
    <p:extLst>
      <p:ext uri="{BB962C8B-B14F-4D97-AF65-F5344CB8AC3E}">
        <p14:creationId xmlns:p14="http://schemas.microsoft.com/office/powerpoint/2010/main" val="2479016113"/>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3BE12A-59AD-8368-DF0A-50669DFC968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5B14D58-836F-D4C4-BFAF-89399B22312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ED793CF-2886-9119-2F63-5018052564A3}"/>
              </a:ext>
            </a:extLst>
          </p:cNvPr>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54F08DD2-0AFB-E5ED-ED11-F1F89621619C}"/>
              </a:ext>
            </a:extLst>
          </p:cNvPr>
          <p:cNvSpPr>
            <a:spLocks noGrp="1"/>
          </p:cNvSpPr>
          <p:nvPr>
            <p:ph type="sldNum" sz="quarter" idx="5"/>
          </p:nvPr>
        </p:nvSpPr>
        <p:spPr/>
        <p:txBody>
          <a:bodyPr/>
          <a:lstStyle/>
          <a:p>
            <a:fld id="{9C2EF98E-B6FF-4B4C-B348-1EB5D4EBDBF3}" type="slidenum">
              <a:rPr lang="en-US" smtClean="0"/>
              <a:t>90</a:t>
            </a:fld>
            <a:endParaRPr lang="en-US"/>
          </a:p>
        </p:txBody>
      </p:sp>
    </p:spTree>
    <p:extLst>
      <p:ext uri="{BB962C8B-B14F-4D97-AF65-F5344CB8AC3E}">
        <p14:creationId xmlns:p14="http://schemas.microsoft.com/office/powerpoint/2010/main" val="4108741082"/>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032391-2E29-93BB-A746-72B4D7BC76C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AAF7853-5264-3AB2-1271-00494D7EA25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87AAAA3-0BAE-0CDA-7429-EB1847E8897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8BF7F07-F6E0-9E97-933C-E78A025C89E7}"/>
              </a:ext>
            </a:extLst>
          </p:cNvPr>
          <p:cNvSpPr>
            <a:spLocks noGrp="1"/>
          </p:cNvSpPr>
          <p:nvPr>
            <p:ph type="sldNum" sz="quarter" idx="5"/>
          </p:nvPr>
        </p:nvSpPr>
        <p:spPr/>
        <p:txBody>
          <a:bodyPr/>
          <a:lstStyle/>
          <a:p>
            <a:fld id="{9C2EF98E-B6FF-4B4C-B348-1EB5D4EBDBF3}" type="slidenum">
              <a:rPr lang="en-US" smtClean="0"/>
              <a:t>91</a:t>
            </a:fld>
            <a:endParaRPr lang="en-US"/>
          </a:p>
        </p:txBody>
      </p:sp>
    </p:spTree>
    <p:extLst>
      <p:ext uri="{BB962C8B-B14F-4D97-AF65-F5344CB8AC3E}">
        <p14:creationId xmlns:p14="http://schemas.microsoft.com/office/powerpoint/2010/main" val="41438863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C400EE-1B14-25B8-A698-03AF47DECE5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7D5239A-C281-4AF2-4D1A-02ED54B5DB7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EDF5361-9BAD-A6AA-84B0-8407B441D6D7}"/>
              </a:ext>
            </a:extLst>
          </p:cNvPr>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21461B53-878A-7D0C-E58A-557D8715D025}"/>
              </a:ext>
            </a:extLst>
          </p:cNvPr>
          <p:cNvSpPr>
            <a:spLocks noGrp="1"/>
          </p:cNvSpPr>
          <p:nvPr>
            <p:ph type="sldNum" sz="quarter" idx="5"/>
          </p:nvPr>
        </p:nvSpPr>
        <p:spPr/>
        <p:txBody>
          <a:bodyPr/>
          <a:lstStyle/>
          <a:p>
            <a:fld id="{9C2EF98E-B6FF-4B4C-B348-1EB5D4EBDBF3}" type="slidenum">
              <a:rPr lang="en-US" smtClean="0"/>
              <a:t>9</a:t>
            </a:fld>
            <a:endParaRPr lang="en-US" dirty="0"/>
          </a:p>
        </p:txBody>
      </p:sp>
    </p:spTree>
    <p:extLst>
      <p:ext uri="{BB962C8B-B14F-4D97-AF65-F5344CB8AC3E}">
        <p14:creationId xmlns:p14="http://schemas.microsoft.com/office/powerpoint/2010/main" val="1022072114"/>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806C9A-2F1B-41E5-7E44-D4ADCF82AB2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6C7EA25-B264-E799-A9BF-DBE6AE2E15A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D75DB6D-A8B8-7769-2F61-EC280F39C77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2E71B3D-1F2A-205F-3BD7-F560BDEE5F57}"/>
              </a:ext>
            </a:extLst>
          </p:cNvPr>
          <p:cNvSpPr>
            <a:spLocks noGrp="1"/>
          </p:cNvSpPr>
          <p:nvPr>
            <p:ph type="sldNum" sz="quarter" idx="5"/>
          </p:nvPr>
        </p:nvSpPr>
        <p:spPr/>
        <p:txBody>
          <a:bodyPr/>
          <a:lstStyle/>
          <a:p>
            <a:fld id="{9C2EF98E-B6FF-4B4C-B348-1EB5D4EBDBF3}" type="slidenum">
              <a:rPr lang="en-US" smtClean="0"/>
              <a:t>92</a:t>
            </a:fld>
            <a:endParaRPr lang="en-US"/>
          </a:p>
        </p:txBody>
      </p:sp>
    </p:spTree>
    <p:extLst>
      <p:ext uri="{BB962C8B-B14F-4D97-AF65-F5344CB8AC3E}">
        <p14:creationId xmlns:p14="http://schemas.microsoft.com/office/powerpoint/2010/main" val="1512425828"/>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56AAE2-794E-82EC-59C2-D9CC10AB414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4BDE8E0-2774-E773-261E-A0B2481DB59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D672251-768E-2AB7-A411-C7FE6CECE19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EE8BFD3-004E-F196-7A61-545CCC47FB5B}"/>
              </a:ext>
            </a:extLst>
          </p:cNvPr>
          <p:cNvSpPr>
            <a:spLocks noGrp="1"/>
          </p:cNvSpPr>
          <p:nvPr>
            <p:ph type="sldNum" sz="quarter" idx="5"/>
          </p:nvPr>
        </p:nvSpPr>
        <p:spPr/>
        <p:txBody>
          <a:bodyPr/>
          <a:lstStyle/>
          <a:p>
            <a:fld id="{9C2EF98E-B6FF-4B4C-B348-1EB5D4EBDBF3}" type="slidenum">
              <a:rPr lang="en-US" smtClean="0"/>
              <a:t>93</a:t>
            </a:fld>
            <a:endParaRPr lang="en-US"/>
          </a:p>
        </p:txBody>
      </p:sp>
    </p:spTree>
    <p:extLst>
      <p:ext uri="{BB962C8B-B14F-4D97-AF65-F5344CB8AC3E}">
        <p14:creationId xmlns:p14="http://schemas.microsoft.com/office/powerpoint/2010/main" val="4067066281"/>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5BAD27-DD3E-3EFD-2353-6809579EB87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67855A6-E3AA-8596-0BDA-A1956FA8F7F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8109B59-45BA-2742-F0A3-D45FA6B460D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84C48D6-8992-81B7-3522-27E257A52323}"/>
              </a:ext>
            </a:extLst>
          </p:cNvPr>
          <p:cNvSpPr>
            <a:spLocks noGrp="1"/>
          </p:cNvSpPr>
          <p:nvPr>
            <p:ph type="sldNum" sz="quarter" idx="5"/>
          </p:nvPr>
        </p:nvSpPr>
        <p:spPr/>
        <p:txBody>
          <a:bodyPr/>
          <a:lstStyle/>
          <a:p>
            <a:fld id="{9C2EF98E-B6FF-4B4C-B348-1EB5D4EBDBF3}" type="slidenum">
              <a:rPr lang="en-US" smtClean="0"/>
              <a:t>94</a:t>
            </a:fld>
            <a:endParaRPr lang="en-US"/>
          </a:p>
        </p:txBody>
      </p:sp>
    </p:spTree>
    <p:extLst>
      <p:ext uri="{BB962C8B-B14F-4D97-AF65-F5344CB8AC3E}">
        <p14:creationId xmlns:p14="http://schemas.microsoft.com/office/powerpoint/2010/main" val="2603169691"/>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5AD399-D780-48D5-E8CE-13746E272CA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AAE1FF4-EEE8-0636-8392-48E57747186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B9118D9-00DE-3708-437B-792E1B09DC76}"/>
              </a:ext>
            </a:extLst>
          </p:cNvPr>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BE656F78-3891-335E-D879-AD1E80F9DA90}"/>
              </a:ext>
            </a:extLst>
          </p:cNvPr>
          <p:cNvSpPr>
            <a:spLocks noGrp="1"/>
          </p:cNvSpPr>
          <p:nvPr>
            <p:ph type="sldNum" sz="quarter" idx="5"/>
          </p:nvPr>
        </p:nvSpPr>
        <p:spPr/>
        <p:txBody>
          <a:bodyPr/>
          <a:lstStyle/>
          <a:p>
            <a:fld id="{9C2EF98E-B6FF-4B4C-B348-1EB5D4EBDBF3}" type="slidenum">
              <a:rPr lang="en-US" smtClean="0"/>
              <a:t>95</a:t>
            </a:fld>
            <a:endParaRPr lang="en-US"/>
          </a:p>
        </p:txBody>
      </p:sp>
    </p:spTree>
    <p:extLst>
      <p:ext uri="{BB962C8B-B14F-4D97-AF65-F5344CB8AC3E}">
        <p14:creationId xmlns:p14="http://schemas.microsoft.com/office/powerpoint/2010/main" val="534426996"/>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C52BCC-7528-9223-3136-BC6E4D7DE79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C38F28B-5A10-D9D2-08CB-F634DC65F8A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FD8A0D3-9AF4-AD46-A470-CBD693CC131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D8617A0-5B6C-21FB-4BF7-9376F89093FD}"/>
              </a:ext>
            </a:extLst>
          </p:cNvPr>
          <p:cNvSpPr>
            <a:spLocks noGrp="1"/>
          </p:cNvSpPr>
          <p:nvPr>
            <p:ph type="sldNum" sz="quarter" idx="5"/>
          </p:nvPr>
        </p:nvSpPr>
        <p:spPr/>
        <p:txBody>
          <a:bodyPr/>
          <a:lstStyle/>
          <a:p>
            <a:fld id="{9C2EF98E-B6FF-4B4C-B348-1EB5D4EBDBF3}" type="slidenum">
              <a:rPr lang="en-US" smtClean="0"/>
              <a:t>96</a:t>
            </a:fld>
            <a:endParaRPr lang="en-US"/>
          </a:p>
        </p:txBody>
      </p:sp>
    </p:spTree>
    <p:extLst>
      <p:ext uri="{BB962C8B-B14F-4D97-AF65-F5344CB8AC3E}">
        <p14:creationId xmlns:p14="http://schemas.microsoft.com/office/powerpoint/2010/main" val="2523496673"/>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5DEF9B-B6DA-C318-F5F6-28C9AD7C409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16F749D-8F5D-E9B8-8004-2299AA1BDA6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150F248-8CC4-3FAC-C31C-DC8590C6997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89E91C6-2DA2-7471-38A9-C9F63139D65B}"/>
              </a:ext>
            </a:extLst>
          </p:cNvPr>
          <p:cNvSpPr>
            <a:spLocks noGrp="1"/>
          </p:cNvSpPr>
          <p:nvPr>
            <p:ph type="sldNum" sz="quarter" idx="5"/>
          </p:nvPr>
        </p:nvSpPr>
        <p:spPr/>
        <p:txBody>
          <a:bodyPr/>
          <a:lstStyle/>
          <a:p>
            <a:fld id="{9C2EF98E-B6FF-4B4C-B348-1EB5D4EBDBF3}" type="slidenum">
              <a:rPr lang="en-US" smtClean="0"/>
              <a:t>97</a:t>
            </a:fld>
            <a:endParaRPr lang="en-US"/>
          </a:p>
        </p:txBody>
      </p:sp>
    </p:spTree>
    <p:extLst>
      <p:ext uri="{BB962C8B-B14F-4D97-AF65-F5344CB8AC3E}">
        <p14:creationId xmlns:p14="http://schemas.microsoft.com/office/powerpoint/2010/main" val="151845918"/>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7F14E1-466E-0704-A121-BE593EA1B0F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6C33B7C-68BA-B4DE-46B1-B5F0D387E66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F03F16A-BF99-5362-89A5-5371187F779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BF08E82-96E7-BA26-F733-81E4B2E749EE}"/>
              </a:ext>
            </a:extLst>
          </p:cNvPr>
          <p:cNvSpPr>
            <a:spLocks noGrp="1"/>
          </p:cNvSpPr>
          <p:nvPr>
            <p:ph type="sldNum" sz="quarter" idx="5"/>
          </p:nvPr>
        </p:nvSpPr>
        <p:spPr/>
        <p:txBody>
          <a:bodyPr/>
          <a:lstStyle/>
          <a:p>
            <a:fld id="{9C2EF98E-B6FF-4B4C-B348-1EB5D4EBDBF3}" type="slidenum">
              <a:rPr lang="en-US" smtClean="0"/>
              <a:t>98</a:t>
            </a:fld>
            <a:endParaRPr lang="en-US"/>
          </a:p>
        </p:txBody>
      </p:sp>
    </p:spTree>
    <p:extLst>
      <p:ext uri="{BB962C8B-B14F-4D97-AF65-F5344CB8AC3E}">
        <p14:creationId xmlns:p14="http://schemas.microsoft.com/office/powerpoint/2010/main" val="600250392"/>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07291E-45E1-434D-8469-EE21B82FDB1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CBDDC7F-1001-3823-D8E4-71AD8BC75F2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1A5309E-FDCA-90AC-080F-094A28882D8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479DFDE-CF7A-B898-9CBD-1C8DFDC6C55B}"/>
              </a:ext>
            </a:extLst>
          </p:cNvPr>
          <p:cNvSpPr>
            <a:spLocks noGrp="1"/>
          </p:cNvSpPr>
          <p:nvPr>
            <p:ph type="sldNum" sz="quarter" idx="5"/>
          </p:nvPr>
        </p:nvSpPr>
        <p:spPr/>
        <p:txBody>
          <a:bodyPr/>
          <a:lstStyle/>
          <a:p>
            <a:fld id="{9C2EF98E-B6FF-4B4C-B348-1EB5D4EBDBF3}" type="slidenum">
              <a:rPr lang="en-US" smtClean="0"/>
              <a:t>99</a:t>
            </a:fld>
            <a:endParaRPr lang="en-US"/>
          </a:p>
        </p:txBody>
      </p:sp>
    </p:spTree>
    <p:extLst>
      <p:ext uri="{BB962C8B-B14F-4D97-AF65-F5344CB8AC3E}">
        <p14:creationId xmlns:p14="http://schemas.microsoft.com/office/powerpoint/2010/main" val="238092953"/>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A7039C-29E3-9E99-5523-3C3E6678B10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6AFD096-6AA4-CA2B-310D-52672D3B0E3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75B3F4F-A2CC-3CA9-4961-A4ACD0D562BF}"/>
              </a:ext>
            </a:extLst>
          </p:cNvPr>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5CBE110D-874F-E89F-FB0C-E88DCB48B159}"/>
              </a:ext>
            </a:extLst>
          </p:cNvPr>
          <p:cNvSpPr>
            <a:spLocks noGrp="1"/>
          </p:cNvSpPr>
          <p:nvPr>
            <p:ph type="sldNum" sz="quarter" idx="5"/>
          </p:nvPr>
        </p:nvSpPr>
        <p:spPr/>
        <p:txBody>
          <a:bodyPr/>
          <a:lstStyle/>
          <a:p>
            <a:fld id="{9C2EF98E-B6FF-4B4C-B348-1EB5D4EBDBF3}" type="slidenum">
              <a:rPr lang="en-US" smtClean="0"/>
              <a:t>100</a:t>
            </a:fld>
            <a:endParaRPr lang="en-US"/>
          </a:p>
        </p:txBody>
      </p:sp>
    </p:spTree>
    <p:extLst>
      <p:ext uri="{BB962C8B-B14F-4D97-AF65-F5344CB8AC3E}">
        <p14:creationId xmlns:p14="http://schemas.microsoft.com/office/powerpoint/2010/main" val="2606867302"/>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84E659-8AB9-139E-2F1C-64EBE173755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1AE5AD8-0099-E792-D51E-0491B063057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E491127-81AD-B310-CE81-8DCD4F1F1C0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27AD848-0D14-E1ED-79C4-6A9D256E1166}"/>
              </a:ext>
            </a:extLst>
          </p:cNvPr>
          <p:cNvSpPr>
            <a:spLocks noGrp="1"/>
          </p:cNvSpPr>
          <p:nvPr>
            <p:ph type="sldNum" sz="quarter" idx="5"/>
          </p:nvPr>
        </p:nvSpPr>
        <p:spPr/>
        <p:txBody>
          <a:bodyPr/>
          <a:lstStyle/>
          <a:p>
            <a:fld id="{9C2EF98E-B6FF-4B4C-B348-1EB5D4EBDBF3}" type="slidenum">
              <a:rPr lang="en-US" smtClean="0"/>
              <a:t>101</a:t>
            </a:fld>
            <a:endParaRPr lang="en-US"/>
          </a:p>
        </p:txBody>
      </p:sp>
    </p:spTree>
    <p:extLst>
      <p:ext uri="{BB962C8B-B14F-4D97-AF65-F5344CB8AC3E}">
        <p14:creationId xmlns:p14="http://schemas.microsoft.com/office/powerpoint/2010/main" val="42942684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ntents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932426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Contents slide layou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470D1FA-C46A-3990-BBB2-F60845D2CEA4}"/>
              </a:ext>
            </a:extLst>
          </p:cNvPr>
          <p:cNvSpPr/>
          <p:nvPr userDrawn="1"/>
        </p:nvSpPr>
        <p:spPr>
          <a:xfrm>
            <a:off x="94407" y="6448691"/>
            <a:ext cx="648072" cy="552450"/>
          </a:xfrm>
          <a:prstGeom prst="rect">
            <a:avLst/>
          </a:prstGeom>
          <a:solidFill>
            <a:srgbClr val="1684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1043056" rtl="1" eaLnBrk="1" latinLnBrk="0" hangingPunct="1"/>
            <a:endParaRPr lang="en-SA" b="0" i="0" dirty="0">
              <a:latin typeface="GE Dinar Two" panose="020A0503020102020204" pitchFamily="18" charset="-78"/>
            </a:endParaRPr>
          </a:p>
        </p:txBody>
      </p:sp>
      <p:sp>
        <p:nvSpPr>
          <p:cNvPr id="5" name="Slide Number Placeholder 5">
            <a:extLst>
              <a:ext uri="{FF2B5EF4-FFF2-40B4-BE49-F238E27FC236}">
                <a16:creationId xmlns:a16="http://schemas.microsoft.com/office/drawing/2014/main" id="{79F970E8-679A-A2C1-3B6C-9959A71CD127}"/>
              </a:ext>
            </a:extLst>
          </p:cNvPr>
          <p:cNvSpPr txBox="1">
            <a:spLocks/>
          </p:cNvSpPr>
          <p:nvPr userDrawn="1"/>
        </p:nvSpPr>
        <p:spPr>
          <a:xfrm flipH="1">
            <a:off x="0" y="6524097"/>
            <a:ext cx="836886" cy="401637"/>
          </a:xfrm>
          <a:prstGeom prst="rect">
            <a:avLst/>
          </a:prstGeom>
        </p:spPr>
        <p:txBody>
          <a:bodyPr vert="horz" lIns="91440" tIns="45720" rIns="91440" bIns="45720" rtlCol="0" anchor="ctr"/>
          <a:lstStyle>
            <a:defPPr>
              <a:defRPr lang="en-US"/>
            </a:defPPr>
            <a:lvl1pPr marL="0" algn="r" defTabSz="1043056" rtl="0" eaLnBrk="1" latinLnBrk="0" hangingPunct="1">
              <a:defRPr sz="1200" kern="1200">
                <a:solidFill>
                  <a:schemeClr val="tx1">
                    <a:tint val="75000"/>
                  </a:schemeClr>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algn="ctr"/>
            <a:fld id="{B1D33054-687B-B342-A45C-FF217C851E55}" type="slidenum">
              <a:rPr lang="en-SA" sz="1600" b="0" i="0" smtClean="0">
                <a:solidFill>
                  <a:schemeClr val="bg1"/>
                </a:solidFill>
                <a:latin typeface="DIN Next LT Arabic" panose="020B0503020203050203" pitchFamily="34" charset="-78"/>
                <a:cs typeface="DIN Next LT Arabic" panose="020B0503020203050203" pitchFamily="34" charset="-78"/>
              </a:rPr>
              <a:pPr algn="ctr"/>
              <a:t>‹#›</a:t>
            </a:fld>
            <a:endParaRPr lang="en-SA" sz="1600" b="0" i="0" dirty="0">
              <a:solidFill>
                <a:schemeClr val="bg1"/>
              </a:solidFill>
              <a:latin typeface="DIN Next LT Arabic" panose="020B0503020203050203" pitchFamily="34" charset="-78"/>
              <a:cs typeface="DIN Next LT Arabic" panose="020B0503020203050203" pitchFamily="34" charset="-78"/>
            </a:endParaRPr>
          </a:p>
        </p:txBody>
      </p:sp>
      <p:grpSp>
        <p:nvGrpSpPr>
          <p:cNvPr id="23" name="Group 22">
            <a:extLst>
              <a:ext uri="{FF2B5EF4-FFF2-40B4-BE49-F238E27FC236}">
                <a16:creationId xmlns:a16="http://schemas.microsoft.com/office/drawing/2014/main" id="{DEA4F793-E983-698C-6B61-CBD476E08FD5}"/>
              </a:ext>
            </a:extLst>
          </p:cNvPr>
          <p:cNvGrpSpPr/>
          <p:nvPr userDrawn="1"/>
        </p:nvGrpSpPr>
        <p:grpSpPr>
          <a:xfrm>
            <a:off x="0" y="0"/>
            <a:ext cx="12192000" cy="711204"/>
            <a:chOff x="0" y="1125454"/>
            <a:chExt cx="12192000" cy="914400"/>
          </a:xfrm>
        </p:grpSpPr>
        <p:sp>
          <p:nvSpPr>
            <p:cNvPr id="18" name="Freeform: Shape 17">
              <a:extLst>
                <a:ext uri="{FF2B5EF4-FFF2-40B4-BE49-F238E27FC236}">
                  <a16:creationId xmlns:a16="http://schemas.microsoft.com/office/drawing/2014/main" id="{171BDCA6-79B6-43D7-4A9D-6A28ED3C886D}"/>
                </a:ext>
              </a:extLst>
            </p:cNvPr>
            <p:cNvSpPr/>
            <p:nvPr/>
          </p:nvSpPr>
          <p:spPr>
            <a:xfrm>
              <a:off x="0" y="1125454"/>
              <a:ext cx="12191999" cy="873160"/>
            </a:xfrm>
            <a:custGeom>
              <a:avLst/>
              <a:gdLst>
                <a:gd name="connsiteX0" fmla="*/ 0 w 12191999"/>
                <a:gd name="connsiteY0" fmla="*/ 0 h 873160"/>
                <a:gd name="connsiteX1" fmla="*/ 12191999 w 12191999"/>
                <a:gd name="connsiteY1" fmla="*/ 0 h 873160"/>
                <a:gd name="connsiteX2" fmla="*/ 12191999 w 12191999"/>
                <a:gd name="connsiteY2" fmla="*/ 873160 h 873160"/>
                <a:gd name="connsiteX3" fmla="*/ 0 w 12191999"/>
                <a:gd name="connsiteY3" fmla="*/ 873160 h 873160"/>
                <a:gd name="connsiteX4" fmla="*/ 0 w 12191999"/>
                <a:gd name="connsiteY4" fmla="*/ 0 h 873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9" h="873160">
                  <a:moveTo>
                    <a:pt x="0" y="0"/>
                  </a:moveTo>
                  <a:lnTo>
                    <a:pt x="12191999" y="0"/>
                  </a:lnTo>
                  <a:lnTo>
                    <a:pt x="12191999" y="873160"/>
                  </a:lnTo>
                  <a:lnTo>
                    <a:pt x="0" y="873160"/>
                  </a:lnTo>
                  <a:lnTo>
                    <a:pt x="0" y="0"/>
                  </a:lnTo>
                  <a:close/>
                </a:path>
              </a:pathLst>
            </a:custGeom>
            <a:solidFill>
              <a:srgbClr val="168489"/>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9" name="Freeform: Shape 8">
              <a:extLst>
                <a:ext uri="{FF2B5EF4-FFF2-40B4-BE49-F238E27FC236}">
                  <a16:creationId xmlns:a16="http://schemas.microsoft.com/office/drawing/2014/main" id="{8E197AAC-ED12-1D1C-DE8C-6A20DD67FE8C}"/>
                </a:ext>
              </a:extLst>
            </p:cNvPr>
            <p:cNvSpPr/>
            <p:nvPr/>
          </p:nvSpPr>
          <p:spPr>
            <a:xfrm>
              <a:off x="0" y="1789512"/>
              <a:ext cx="12192000" cy="250342"/>
            </a:xfrm>
            <a:custGeom>
              <a:avLst/>
              <a:gdLst>
                <a:gd name="connsiteX0" fmla="*/ 0 w 12192000"/>
                <a:gd name="connsiteY0" fmla="*/ 0 h 250342"/>
                <a:gd name="connsiteX1" fmla="*/ 12192000 w 12192000"/>
                <a:gd name="connsiteY1" fmla="*/ 0 h 250342"/>
                <a:gd name="connsiteX2" fmla="*/ 12192000 w 12192000"/>
                <a:gd name="connsiteY2" fmla="*/ 250342 h 250342"/>
                <a:gd name="connsiteX3" fmla="*/ 0 w 12192000"/>
                <a:gd name="connsiteY3" fmla="*/ 250342 h 250342"/>
                <a:gd name="connsiteX4" fmla="*/ 0 w 12192000"/>
                <a:gd name="connsiteY4" fmla="*/ 0 h 2503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250342">
                  <a:moveTo>
                    <a:pt x="0" y="0"/>
                  </a:moveTo>
                  <a:lnTo>
                    <a:pt x="12192000" y="0"/>
                  </a:lnTo>
                  <a:lnTo>
                    <a:pt x="12192000" y="250342"/>
                  </a:lnTo>
                  <a:lnTo>
                    <a:pt x="0" y="250342"/>
                  </a:lnTo>
                  <a:lnTo>
                    <a:pt x="0" y="0"/>
                  </a:lnTo>
                  <a:close/>
                </a:path>
              </a:pathLst>
            </a:custGeom>
            <a:solidFill>
              <a:schemeClr val="bg1">
                <a:lumMod val="65000"/>
              </a:schemeClr>
            </a:solidFill>
            <a:ln>
              <a:solidFill>
                <a:schemeClr val="bg1">
                  <a:lumMod val="6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1" fromWordArt="0" anchor="ctr" anchorCtr="0" forceAA="0" compatLnSpc="1">
              <a:prstTxWarp prst="textNoShape">
                <a:avLst/>
              </a:prstTxWarp>
              <a:noAutofit/>
            </a:bodyPr>
            <a:lstStyle/>
            <a:p>
              <a:endParaRPr lang="en-US" dirty="0"/>
            </a:p>
          </p:txBody>
        </p:sp>
      </p:grpSp>
    </p:spTree>
    <p:extLst>
      <p:ext uri="{BB962C8B-B14F-4D97-AF65-F5344CB8AC3E}">
        <p14:creationId xmlns:p14="http://schemas.microsoft.com/office/powerpoint/2010/main" val="14583943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Icon sets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3E4C7D9-D61A-BE49-8F1C-599E0D61FB57}"/>
              </a:ext>
            </a:extLst>
          </p:cNvPr>
          <p:cNvSpPr/>
          <p:nvPr userDrawn="1"/>
        </p:nvSpPr>
        <p:spPr>
          <a:xfrm>
            <a:off x="0" y="0"/>
            <a:ext cx="12192000" cy="6858000"/>
          </a:xfrm>
          <a:prstGeom prst="rect">
            <a:avLst/>
          </a:prstGeom>
          <a:solidFill>
            <a:srgbClr val="50A3A7"/>
          </a:solidFill>
          <a:ln>
            <a:solidFill>
              <a:srgbClr val="50A3A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1367658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097B8F-0A5F-80EB-D5D7-FCEBF28FCEA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F4CD495-3DE3-1105-CC39-711D73B5142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0594AE3-50F1-1B57-4313-13478566E467}"/>
              </a:ext>
            </a:extLst>
          </p:cNvPr>
          <p:cNvSpPr>
            <a:spLocks noGrp="1"/>
          </p:cNvSpPr>
          <p:nvPr>
            <p:ph type="dt" sz="half" idx="10"/>
          </p:nvPr>
        </p:nvSpPr>
        <p:spPr/>
        <p:txBody>
          <a:bodyPr/>
          <a:lstStyle/>
          <a:p>
            <a:fld id="{D38E35FC-C465-47F7-BE22-668E919D4D53}" type="datetimeFigureOut">
              <a:rPr lang="en-US" smtClean="0"/>
              <a:t>8/30/2026</a:t>
            </a:fld>
            <a:endParaRPr lang="en-US" dirty="0"/>
          </a:p>
        </p:txBody>
      </p:sp>
      <p:sp>
        <p:nvSpPr>
          <p:cNvPr id="5" name="Footer Placeholder 4">
            <a:extLst>
              <a:ext uri="{FF2B5EF4-FFF2-40B4-BE49-F238E27FC236}">
                <a16:creationId xmlns:a16="http://schemas.microsoft.com/office/drawing/2014/main" id="{579B47A2-B5DF-E9FE-8445-107CE1C8EFC0}"/>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BC349ECA-EC62-A6FE-2849-7B4AE63F4AD4}"/>
              </a:ext>
            </a:extLst>
          </p:cNvPr>
          <p:cNvSpPr>
            <a:spLocks noGrp="1"/>
          </p:cNvSpPr>
          <p:nvPr>
            <p:ph type="sldNum" sz="quarter" idx="12"/>
          </p:nvPr>
        </p:nvSpPr>
        <p:spPr/>
        <p:txBody>
          <a:bodyPr/>
          <a:lstStyle/>
          <a:p>
            <a:fld id="{BB971F20-A6BB-4F15-A400-6631C382F7CE}" type="slidenum">
              <a:rPr lang="en-US" smtClean="0"/>
              <a:t>‹#›</a:t>
            </a:fld>
            <a:endParaRPr lang="en-US" dirty="0"/>
          </a:p>
        </p:txBody>
      </p:sp>
    </p:spTree>
    <p:extLst>
      <p:ext uri="{BB962C8B-B14F-4D97-AF65-F5344CB8AC3E}">
        <p14:creationId xmlns:p14="http://schemas.microsoft.com/office/powerpoint/2010/main" val="71748781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صورة 2">
            <a:extLst>
              <a:ext uri="{FF2B5EF4-FFF2-40B4-BE49-F238E27FC236}">
                <a16:creationId xmlns:a16="http://schemas.microsoft.com/office/drawing/2014/main" id="{FEE18872-F077-D372-FC30-8CD1E0EED5B9}"/>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199420" y="6572036"/>
            <a:ext cx="1563559" cy="228814"/>
          </a:xfrm>
          <a:prstGeom prst="rect">
            <a:avLst/>
          </a:prstGeom>
        </p:spPr>
      </p:pic>
    </p:spTree>
    <p:extLst>
      <p:ext uri="{BB962C8B-B14F-4D97-AF65-F5344CB8AC3E}">
        <p14:creationId xmlns:p14="http://schemas.microsoft.com/office/powerpoint/2010/main" val="1615311501"/>
      </p:ext>
    </p:extLst>
  </p:cSld>
  <p:clrMap bg1="lt1" tx1="dk1" bg2="lt2" tx2="dk2" accent1="accent1" accent2="accent2" accent3="accent3" accent4="accent4" accent5="accent5" accent6="accent6" hlink="hlink" folHlink="folHlink"/>
  <p:sldLayoutIdLst>
    <p:sldLayoutId id="2147483652" r:id="rId1"/>
    <p:sldLayoutId id="2147483654" r:id="rId2"/>
    <p:sldLayoutId id="2147483672" r:id="rId3"/>
    <p:sldLayoutId id="2147483673" r:id="rId4"/>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10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98.xml"/><Relationship Id="rId1" Type="http://schemas.openxmlformats.org/officeDocument/2006/relationships/slideLayout" Target="../slideLayouts/slideLayout2.xml"/><Relationship Id="rId4" Type="http://schemas.openxmlformats.org/officeDocument/2006/relationships/image" Target="../media/image87.png"/></Relationships>
</file>

<file path=ppt/slides/_rels/slide10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99.xml"/><Relationship Id="rId1" Type="http://schemas.openxmlformats.org/officeDocument/2006/relationships/slideLayout" Target="../slideLayouts/slideLayout2.xml"/><Relationship Id="rId5" Type="http://schemas.openxmlformats.org/officeDocument/2006/relationships/image" Target="../media/image88.png"/><Relationship Id="rId4" Type="http://schemas.openxmlformats.org/officeDocument/2006/relationships/image" Target="../media/image15.png"/></Relationships>
</file>

<file path=ppt/slides/_rels/slide10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00.xml"/><Relationship Id="rId1" Type="http://schemas.openxmlformats.org/officeDocument/2006/relationships/slideLayout" Target="../slideLayouts/slideLayout2.xml"/><Relationship Id="rId5" Type="http://schemas.openxmlformats.org/officeDocument/2006/relationships/image" Target="../media/image89.png"/><Relationship Id="rId4" Type="http://schemas.openxmlformats.org/officeDocument/2006/relationships/image" Target="../media/image15.png"/></Relationships>
</file>

<file path=ppt/slides/_rels/slide10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01.xml"/><Relationship Id="rId1" Type="http://schemas.openxmlformats.org/officeDocument/2006/relationships/slideLayout" Target="../slideLayouts/slideLayout2.xml"/><Relationship Id="rId4" Type="http://schemas.openxmlformats.org/officeDocument/2006/relationships/image" Target="../media/image90.png"/></Relationships>
</file>

<file path=ppt/slides/_rels/slide10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02.xml"/><Relationship Id="rId1" Type="http://schemas.openxmlformats.org/officeDocument/2006/relationships/slideLayout" Target="../slideLayouts/slideLayout2.xml"/><Relationship Id="rId4" Type="http://schemas.openxmlformats.org/officeDocument/2006/relationships/image" Target="../media/image91.png"/></Relationships>
</file>

<file path=ppt/slides/_rels/slide10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03.xml"/><Relationship Id="rId1" Type="http://schemas.openxmlformats.org/officeDocument/2006/relationships/slideLayout" Target="../slideLayouts/slideLayout2.xml"/><Relationship Id="rId5" Type="http://schemas.openxmlformats.org/officeDocument/2006/relationships/image" Target="../media/image92.png"/><Relationship Id="rId4" Type="http://schemas.openxmlformats.org/officeDocument/2006/relationships/image" Target="../media/image15.png"/></Relationships>
</file>

<file path=ppt/slides/_rels/slide10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04.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93.png"/></Relationships>
</file>

<file path=ppt/slides/_rels/slide10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05.xml"/><Relationship Id="rId1" Type="http://schemas.openxmlformats.org/officeDocument/2006/relationships/slideLayout" Target="../slideLayouts/slideLayout2.xml"/><Relationship Id="rId4" Type="http://schemas.openxmlformats.org/officeDocument/2006/relationships/image" Target="../media/image94.png"/></Relationships>
</file>

<file path=ppt/slides/_rels/slide10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06.xml"/><Relationship Id="rId1" Type="http://schemas.openxmlformats.org/officeDocument/2006/relationships/slideLayout" Target="../slideLayouts/slideLayout2.xml"/><Relationship Id="rId6" Type="http://schemas.openxmlformats.org/officeDocument/2006/relationships/image" Target="../media/image97.svg"/><Relationship Id="rId5" Type="http://schemas.openxmlformats.org/officeDocument/2006/relationships/image" Target="../media/image96.svg"/><Relationship Id="rId4" Type="http://schemas.openxmlformats.org/officeDocument/2006/relationships/image" Target="../media/image95.svg"/></Relationships>
</file>

<file path=ppt/slides/_rels/slide10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07.xml"/><Relationship Id="rId1" Type="http://schemas.openxmlformats.org/officeDocument/2006/relationships/slideLayout" Target="../slideLayouts/slideLayout2.xml"/><Relationship Id="rId6" Type="http://schemas.openxmlformats.org/officeDocument/2006/relationships/image" Target="../media/image100.svg"/><Relationship Id="rId5" Type="http://schemas.openxmlformats.org/officeDocument/2006/relationships/image" Target="../media/image99.svg"/><Relationship Id="rId4" Type="http://schemas.openxmlformats.org/officeDocument/2006/relationships/image" Target="../media/image98.svg"/></Relationships>
</file>

<file path=ppt/slides/_rels/slide1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1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08.xml"/><Relationship Id="rId1" Type="http://schemas.openxmlformats.org/officeDocument/2006/relationships/slideLayout" Target="../slideLayouts/slideLayout2.xml"/><Relationship Id="rId4" Type="http://schemas.openxmlformats.org/officeDocument/2006/relationships/image" Target="../media/image101.png"/></Relationships>
</file>

<file path=ppt/slides/_rels/slide11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10.xml"/><Relationship Id="rId1" Type="http://schemas.openxmlformats.org/officeDocument/2006/relationships/slideLayout" Target="../slideLayouts/slideLayout2.xml"/><Relationship Id="rId4" Type="http://schemas.openxmlformats.org/officeDocument/2006/relationships/image" Target="../media/image102.png"/></Relationships>
</file>

<file path=ppt/slides/_rels/slide11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11.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03.png"/></Relationships>
</file>

<file path=ppt/slides/_rels/slide11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12.xml"/><Relationship Id="rId1" Type="http://schemas.openxmlformats.org/officeDocument/2006/relationships/slideLayout" Target="../slideLayouts/slideLayout2.xml"/><Relationship Id="rId5" Type="http://schemas.openxmlformats.org/officeDocument/2006/relationships/image" Target="../media/image104.png"/><Relationship Id="rId4" Type="http://schemas.openxmlformats.org/officeDocument/2006/relationships/image" Target="../media/image15.png"/></Relationships>
</file>

<file path=ppt/slides/_rels/slide11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13.xml"/><Relationship Id="rId1" Type="http://schemas.openxmlformats.org/officeDocument/2006/relationships/slideLayout" Target="../slideLayouts/slideLayout2.xml"/><Relationship Id="rId5" Type="http://schemas.openxmlformats.org/officeDocument/2006/relationships/image" Target="../media/image105.png"/><Relationship Id="rId4" Type="http://schemas.openxmlformats.org/officeDocument/2006/relationships/image" Target="../media/image15.png"/></Relationships>
</file>

<file path=ppt/slides/_rels/slide11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14.xml"/><Relationship Id="rId1" Type="http://schemas.openxmlformats.org/officeDocument/2006/relationships/slideLayout" Target="../slideLayouts/slideLayout2.xml"/><Relationship Id="rId5" Type="http://schemas.openxmlformats.org/officeDocument/2006/relationships/image" Target="../media/image106.png"/><Relationship Id="rId4" Type="http://schemas.openxmlformats.org/officeDocument/2006/relationships/image" Target="../media/image15.png"/></Relationships>
</file>

<file path=ppt/slides/_rels/slide11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15.xml"/><Relationship Id="rId1" Type="http://schemas.openxmlformats.org/officeDocument/2006/relationships/slideLayout" Target="../slideLayouts/slideLayout2.xml"/><Relationship Id="rId4" Type="http://schemas.openxmlformats.org/officeDocument/2006/relationships/image" Target="../media/image107.png"/></Relationships>
</file>

<file path=ppt/slides/_rels/slide11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16.xml"/><Relationship Id="rId1" Type="http://schemas.openxmlformats.org/officeDocument/2006/relationships/slideLayout" Target="../slideLayouts/slideLayout2.xml"/><Relationship Id="rId5" Type="http://schemas.openxmlformats.org/officeDocument/2006/relationships/image" Target="../media/image108.png"/><Relationship Id="rId4" Type="http://schemas.openxmlformats.org/officeDocument/2006/relationships/image" Target="../media/image15.png"/></Relationships>
</file>

<file path=ppt/slides/_rels/slide11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17.xml"/><Relationship Id="rId1" Type="http://schemas.openxmlformats.org/officeDocument/2006/relationships/slideLayout" Target="../slideLayouts/slideLayout2.xml"/><Relationship Id="rId5" Type="http://schemas.openxmlformats.org/officeDocument/2006/relationships/image" Target="../media/image109.png"/><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18.xml"/><Relationship Id="rId1" Type="http://schemas.openxmlformats.org/officeDocument/2006/relationships/slideLayout" Target="../slideLayouts/slideLayout2.xml"/><Relationship Id="rId5" Type="http://schemas.openxmlformats.org/officeDocument/2006/relationships/image" Target="../media/image110.png"/><Relationship Id="rId4" Type="http://schemas.openxmlformats.org/officeDocument/2006/relationships/image" Target="../media/image15.png"/></Relationships>
</file>

<file path=ppt/slides/_rels/slide12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19.xml"/><Relationship Id="rId1" Type="http://schemas.openxmlformats.org/officeDocument/2006/relationships/slideLayout" Target="../slideLayouts/slideLayout2.xml"/><Relationship Id="rId5" Type="http://schemas.openxmlformats.org/officeDocument/2006/relationships/image" Target="../media/image111.png"/><Relationship Id="rId4" Type="http://schemas.openxmlformats.org/officeDocument/2006/relationships/image" Target="../media/image15.png"/></Relationships>
</file>

<file path=ppt/slides/_rels/slide12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20.xml"/><Relationship Id="rId1" Type="http://schemas.openxmlformats.org/officeDocument/2006/relationships/slideLayout" Target="../slideLayouts/slideLayout2.xml"/><Relationship Id="rId4" Type="http://schemas.openxmlformats.org/officeDocument/2006/relationships/image" Target="../media/image112.jpeg"/></Relationships>
</file>

<file path=ppt/slides/_rels/slide12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21.xml"/><Relationship Id="rId1" Type="http://schemas.openxmlformats.org/officeDocument/2006/relationships/slideLayout" Target="../slideLayouts/slideLayout2.xml"/><Relationship Id="rId4" Type="http://schemas.openxmlformats.org/officeDocument/2006/relationships/image" Target="../media/image47.gif"/></Relationships>
</file>

<file path=ppt/slides/_rels/slide124.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9.gif"/><Relationship Id="rId2" Type="http://schemas.openxmlformats.org/officeDocument/2006/relationships/image" Target="../media/image6.png"/><Relationship Id="rId1" Type="http://schemas.openxmlformats.org/officeDocument/2006/relationships/slideLayout" Target="../slideLayouts/slideLayout4.xml"/><Relationship Id="rId6" Type="http://schemas.microsoft.com/office/2007/relationships/hdphoto" Target="../media/hdphoto2.wdp"/><Relationship Id="rId5" Type="http://schemas.openxmlformats.org/officeDocument/2006/relationships/image" Target="../media/image8.png"/><Relationship Id="rId4" Type="http://schemas.openxmlformats.org/officeDocument/2006/relationships/image" Target="../media/image7.svg"/></Relationships>
</file>

<file path=ppt/slides/_rels/slide12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22.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2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23.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2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24.xml"/><Relationship Id="rId1" Type="http://schemas.openxmlformats.org/officeDocument/2006/relationships/slideLayout" Target="../slideLayouts/slideLayout2.xml"/><Relationship Id="rId4" Type="http://schemas.openxmlformats.org/officeDocument/2006/relationships/image" Target="../media/image13.gif"/></Relationships>
</file>

<file path=ppt/slides/_rels/slide12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25.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12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26.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image" Target="../media/image3.gif"/><Relationship Id="rId7" Type="http://schemas.openxmlformats.org/officeDocument/2006/relationships/image" Target="../media/image20.sv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9.svg"/><Relationship Id="rId5" Type="http://schemas.openxmlformats.org/officeDocument/2006/relationships/image" Target="../media/image18.svg"/><Relationship Id="rId4" Type="http://schemas.openxmlformats.org/officeDocument/2006/relationships/image" Target="../media/image17.svg"/></Relationships>
</file>

<file path=ppt/slides/_rels/slide130.xml.rels><?xml version="1.0" encoding="UTF-8" standalone="yes"?>
<Relationships xmlns="http://schemas.openxmlformats.org/package/2006/relationships"><Relationship Id="rId8" Type="http://schemas.openxmlformats.org/officeDocument/2006/relationships/image" Target="../media/image18.svg"/><Relationship Id="rId3" Type="http://schemas.openxmlformats.org/officeDocument/2006/relationships/image" Target="../media/image3.gif"/><Relationship Id="rId7" Type="http://schemas.openxmlformats.org/officeDocument/2006/relationships/image" Target="../media/image114.svg"/><Relationship Id="rId2" Type="http://schemas.openxmlformats.org/officeDocument/2006/relationships/notesSlide" Target="../notesSlides/notesSlide127.xml"/><Relationship Id="rId1" Type="http://schemas.openxmlformats.org/officeDocument/2006/relationships/slideLayout" Target="../slideLayouts/slideLayout2.xml"/><Relationship Id="rId6" Type="http://schemas.openxmlformats.org/officeDocument/2006/relationships/image" Target="../media/image17.svg"/><Relationship Id="rId5" Type="http://schemas.openxmlformats.org/officeDocument/2006/relationships/image" Target="../media/image23.svg"/><Relationship Id="rId4" Type="http://schemas.openxmlformats.org/officeDocument/2006/relationships/image" Target="../media/image113.svg"/></Relationships>
</file>

<file path=ppt/slides/_rels/slide13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28.xml"/><Relationship Id="rId1" Type="http://schemas.openxmlformats.org/officeDocument/2006/relationships/slideLayout" Target="../slideLayouts/slideLayout2.xml"/><Relationship Id="rId4" Type="http://schemas.openxmlformats.org/officeDocument/2006/relationships/image" Target="../media/image115.png"/></Relationships>
</file>

<file path=ppt/slides/_rels/slide13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29.xml"/><Relationship Id="rId1" Type="http://schemas.openxmlformats.org/officeDocument/2006/relationships/slideLayout" Target="../slideLayouts/slideLayout2.xml"/><Relationship Id="rId6" Type="http://schemas.openxmlformats.org/officeDocument/2006/relationships/image" Target="../media/image118.png"/><Relationship Id="rId5" Type="http://schemas.openxmlformats.org/officeDocument/2006/relationships/image" Target="../media/image117.png"/><Relationship Id="rId4" Type="http://schemas.openxmlformats.org/officeDocument/2006/relationships/image" Target="../media/image116.png"/></Relationships>
</file>

<file path=ppt/slides/_rels/slide13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30.xml"/><Relationship Id="rId1" Type="http://schemas.openxmlformats.org/officeDocument/2006/relationships/slideLayout" Target="../slideLayouts/slideLayout2.xml"/><Relationship Id="rId6" Type="http://schemas.openxmlformats.org/officeDocument/2006/relationships/image" Target="../media/image121.png"/><Relationship Id="rId5" Type="http://schemas.openxmlformats.org/officeDocument/2006/relationships/image" Target="../media/image120.png"/><Relationship Id="rId4" Type="http://schemas.openxmlformats.org/officeDocument/2006/relationships/image" Target="../media/image119.png"/></Relationships>
</file>

<file path=ppt/slides/_rels/slide13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31.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22.png"/></Relationships>
</file>

<file path=ppt/slides/_rels/slide135.xml.rels><?xml version="1.0" encoding="UTF-8" standalone="yes"?>
<Relationships xmlns="http://schemas.openxmlformats.org/package/2006/relationships"><Relationship Id="rId8" Type="http://schemas.openxmlformats.org/officeDocument/2006/relationships/image" Target="../media/image125.png"/><Relationship Id="rId13" Type="http://schemas.microsoft.com/office/2007/relationships/hdphoto" Target="../media/hdphoto7.wdp"/><Relationship Id="rId3" Type="http://schemas.openxmlformats.org/officeDocument/2006/relationships/image" Target="../media/image3.gif"/><Relationship Id="rId7" Type="http://schemas.microsoft.com/office/2007/relationships/hdphoto" Target="../media/hdphoto4.wdp"/><Relationship Id="rId12" Type="http://schemas.openxmlformats.org/officeDocument/2006/relationships/image" Target="../media/image127.png"/><Relationship Id="rId2" Type="http://schemas.openxmlformats.org/officeDocument/2006/relationships/notesSlide" Target="../notesSlides/notesSlide132.xml"/><Relationship Id="rId1" Type="http://schemas.openxmlformats.org/officeDocument/2006/relationships/slideLayout" Target="../slideLayouts/slideLayout2.xml"/><Relationship Id="rId6" Type="http://schemas.openxmlformats.org/officeDocument/2006/relationships/image" Target="../media/image124.png"/><Relationship Id="rId11" Type="http://schemas.microsoft.com/office/2007/relationships/hdphoto" Target="../media/hdphoto6.wdp"/><Relationship Id="rId5" Type="http://schemas.microsoft.com/office/2007/relationships/hdphoto" Target="../media/hdphoto3.wdp"/><Relationship Id="rId10" Type="http://schemas.openxmlformats.org/officeDocument/2006/relationships/image" Target="../media/image126.png"/><Relationship Id="rId4" Type="http://schemas.openxmlformats.org/officeDocument/2006/relationships/image" Target="../media/image123.png"/><Relationship Id="rId9" Type="http://schemas.microsoft.com/office/2007/relationships/hdphoto" Target="../media/hdphoto5.wdp"/></Relationships>
</file>

<file path=ppt/slides/_rels/slide13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33.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28.png"/></Relationships>
</file>

<file path=ppt/slides/_rels/slide13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34.xml"/><Relationship Id="rId1" Type="http://schemas.openxmlformats.org/officeDocument/2006/relationships/slideLayout" Target="../slideLayouts/slideLayout2.xml"/><Relationship Id="rId5" Type="http://schemas.openxmlformats.org/officeDocument/2006/relationships/image" Target="../media/image129.png"/><Relationship Id="rId4" Type="http://schemas.openxmlformats.org/officeDocument/2006/relationships/image" Target="../media/image15.png"/></Relationships>
</file>

<file path=ppt/slides/_rels/slide13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35.xml"/><Relationship Id="rId1" Type="http://schemas.openxmlformats.org/officeDocument/2006/relationships/slideLayout" Target="../slideLayouts/slideLayout2.xml"/><Relationship Id="rId5" Type="http://schemas.openxmlformats.org/officeDocument/2006/relationships/image" Target="../media/image122.png"/><Relationship Id="rId4" Type="http://schemas.openxmlformats.org/officeDocument/2006/relationships/image" Target="../media/image15.png"/></Relationships>
</file>

<file path=ppt/slides/_rels/slide13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36.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30.png"/></Relationships>
</file>

<file path=ppt/slides/_rels/slide14.xml.rels><?xml version="1.0" encoding="UTF-8" standalone="yes"?>
<Relationships xmlns="http://schemas.openxmlformats.org/package/2006/relationships"><Relationship Id="rId3" Type="http://schemas.openxmlformats.org/officeDocument/2006/relationships/image" Target="../media/image3.gif"/><Relationship Id="rId7" Type="http://schemas.openxmlformats.org/officeDocument/2006/relationships/image" Target="../media/image24.sv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23.svg"/><Relationship Id="rId5" Type="http://schemas.openxmlformats.org/officeDocument/2006/relationships/image" Target="../media/image22.svg"/><Relationship Id="rId4" Type="http://schemas.openxmlformats.org/officeDocument/2006/relationships/image" Target="../media/image21.svg"/></Relationships>
</file>

<file path=ppt/slides/_rels/slide14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37.xml"/><Relationship Id="rId1" Type="http://schemas.openxmlformats.org/officeDocument/2006/relationships/slideLayout" Target="../slideLayouts/slideLayout2.xml"/><Relationship Id="rId5" Type="http://schemas.openxmlformats.org/officeDocument/2006/relationships/image" Target="../media/image131.png"/><Relationship Id="rId4" Type="http://schemas.openxmlformats.org/officeDocument/2006/relationships/image" Target="../media/image15.png"/></Relationships>
</file>

<file path=ppt/slides/_rels/slide14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38.xml"/><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39.xml"/><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40.xml"/><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41.xml"/><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42.xml"/><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43.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32.png"/></Relationships>
</file>

<file path=ppt/slides/_rels/slide14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44.xml"/><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45.xml"/><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46.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33.png"/></Relationships>
</file>

<file path=ppt/slides/_rels/slide1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25.png"/></Relationships>
</file>

<file path=ppt/slides/_rels/slide15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47.xml"/><Relationship Id="rId1" Type="http://schemas.openxmlformats.org/officeDocument/2006/relationships/slideLayout" Target="../slideLayouts/slideLayout2.xml"/><Relationship Id="rId5" Type="http://schemas.openxmlformats.org/officeDocument/2006/relationships/image" Target="../media/image134.png"/><Relationship Id="rId4" Type="http://schemas.openxmlformats.org/officeDocument/2006/relationships/image" Target="../media/image15.png"/></Relationships>
</file>

<file path=ppt/slides/_rels/slide15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48.xml"/><Relationship Id="rId1" Type="http://schemas.openxmlformats.org/officeDocument/2006/relationships/slideLayout" Target="../slideLayouts/slideLayout2.xml"/><Relationship Id="rId5" Type="http://schemas.openxmlformats.org/officeDocument/2006/relationships/image" Target="../media/image135.png"/><Relationship Id="rId4" Type="http://schemas.openxmlformats.org/officeDocument/2006/relationships/image" Target="../media/image15.png"/></Relationships>
</file>

<file path=ppt/slides/_rels/slide15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49.xml"/><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50.xml"/><Relationship Id="rId1" Type="http://schemas.openxmlformats.org/officeDocument/2006/relationships/slideLayout" Target="../slideLayouts/slideLayout2.xml"/><Relationship Id="rId4" Type="http://schemas.openxmlformats.org/officeDocument/2006/relationships/image" Target="../media/image47.gif"/></Relationships>
</file>

<file path=ppt/slides/_rels/slide154.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9.gif"/><Relationship Id="rId2" Type="http://schemas.openxmlformats.org/officeDocument/2006/relationships/image" Target="../media/image6.png"/><Relationship Id="rId1" Type="http://schemas.openxmlformats.org/officeDocument/2006/relationships/slideLayout" Target="../slideLayouts/slideLayout4.xml"/><Relationship Id="rId6" Type="http://schemas.microsoft.com/office/2007/relationships/hdphoto" Target="../media/hdphoto2.wdp"/><Relationship Id="rId5" Type="http://schemas.openxmlformats.org/officeDocument/2006/relationships/image" Target="../media/image8.png"/><Relationship Id="rId4" Type="http://schemas.openxmlformats.org/officeDocument/2006/relationships/image" Target="../media/image7.svg"/></Relationships>
</file>

<file path=ppt/slides/_rels/slide15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51.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5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52.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5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53.xml"/><Relationship Id="rId1" Type="http://schemas.openxmlformats.org/officeDocument/2006/relationships/slideLayout" Target="../slideLayouts/slideLayout2.xml"/><Relationship Id="rId4" Type="http://schemas.openxmlformats.org/officeDocument/2006/relationships/image" Target="../media/image13.gif"/></Relationships>
</file>

<file path=ppt/slides/_rels/slide15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54.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15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55.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15.png"/></Relationships>
</file>

<file path=ppt/slides/_rels/slide16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56.xml"/><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57.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36.png"/></Relationships>
</file>

<file path=ppt/slides/_rels/slide16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58.xml"/><Relationship Id="rId1" Type="http://schemas.openxmlformats.org/officeDocument/2006/relationships/slideLayout" Target="../slideLayouts/slideLayout2.xml"/><Relationship Id="rId5" Type="http://schemas.openxmlformats.org/officeDocument/2006/relationships/image" Target="../media/image137.png"/><Relationship Id="rId4" Type="http://schemas.openxmlformats.org/officeDocument/2006/relationships/image" Target="../media/image15.png"/></Relationships>
</file>

<file path=ppt/slides/_rels/slide16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59.xml"/><Relationship Id="rId1" Type="http://schemas.openxmlformats.org/officeDocument/2006/relationships/slideLayout" Target="../slideLayouts/slideLayout2.xml"/><Relationship Id="rId5" Type="http://schemas.openxmlformats.org/officeDocument/2006/relationships/image" Target="../media/image138.png"/><Relationship Id="rId4" Type="http://schemas.openxmlformats.org/officeDocument/2006/relationships/image" Target="../media/image15.png"/></Relationships>
</file>

<file path=ppt/slides/_rels/slide16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60.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39.png"/></Relationships>
</file>

<file path=ppt/slides/_rels/slide16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61.xml"/><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62.xml"/><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63.xml"/><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64.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0.png"/></Relationships>
</file>

<file path=ppt/slides/_rels/slide16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6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15.png"/></Relationships>
</file>

<file path=ppt/slides/_rels/slide17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66.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1.png"/></Relationships>
</file>

<file path=ppt/slides/_rels/slide17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67.xml"/><Relationship Id="rId1" Type="http://schemas.openxmlformats.org/officeDocument/2006/relationships/slideLayout" Target="../slideLayouts/slideLayout2.xml"/><Relationship Id="rId4" Type="http://schemas.openxmlformats.org/officeDocument/2006/relationships/image" Target="../media/image142.png"/></Relationships>
</file>

<file path=ppt/slides/_rels/slide17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68.xml"/><Relationship Id="rId1" Type="http://schemas.openxmlformats.org/officeDocument/2006/relationships/slideLayout" Target="../slideLayouts/slideLayout2.xml"/><Relationship Id="rId4" Type="http://schemas.openxmlformats.org/officeDocument/2006/relationships/image" Target="../media/image142.png"/></Relationships>
</file>

<file path=ppt/slides/_rels/slide17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69.xml"/><Relationship Id="rId1" Type="http://schemas.openxmlformats.org/officeDocument/2006/relationships/slideLayout" Target="../slideLayouts/slideLayout2.xml"/><Relationship Id="rId4" Type="http://schemas.openxmlformats.org/officeDocument/2006/relationships/image" Target="../media/image142.png"/></Relationships>
</file>

<file path=ppt/slides/_rels/slide17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70.xml"/><Relationship Id="rId1" Type="http://schemas.openxmlformats.org/officeDocument/2006/relationships/slideLayout" Target="../slideLayouts/slideLayout2.xml"/><Relationship Id="rId5" Type="http://schemas.microsoft.com/office/2007/relationships/hdphoto" Target="../media/hdphoto8.wdp"/><Relationship Id="rId4" Type="http://schemas.openxmlformats.org/officeDocument/2006/relationships/image" Target="../media/image143.png"/></Relationships>
</file>

<file path=ppt/slides/_rels/slide17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71.xml"/><Relationship Id="rId1" Type="http://schemas.openxmlformats.org/officeDocument/2006/relationships/slideLayout" Target="../slideLayouts/slideLayout2.xml"/><Relationship Id="rId5" Type="http://schemas.microsoft.com/office/2007/relationships/hdphoto" Target="../media/hdphoto8.wdp"/><Relationship Id="rId4" Type="http://schemas.openxmlformats.org/officeDocument/2006/relationships/image" Target="../media/image143.png"/></Relationships>
</file>

<file path=ppt/slides/_rels/slide17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72.xml"/><Relationship Id="rId1" Type="http://schemas.openxmlformats.org/officeDocument/2006/relationships/slideLayout" Target="../slideLayouts/slideLayout2.xml"/><Relationship Id="rId5" Type="http://schemas.microsoft.com/office/2007/relationships/hdphoto" Target="../media/hdphoto8.wdp"/><Relationship Id="rId4" Type="http://schemas.openxmlformats.org/officeDocument/2006/relationships/image" Target="../media/image143.png"/></Relationships>
</file>

<file path=ppt/slides/_rels/slide17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73.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4.png"/></Relationships>
</file>

<file path=ppt/slides/_rels/slide17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74.xml"/><Relationship Id="rId1" Type="http://schemas.openxmlformats.org/officeDocument/2006/relationships/slideLayout" Target="../slideLayouts/slideLayout2.xml"/><Relationship Id="rId5" Type="http://schemas.openxmlformats.org/officeDocument/2006/relationships/image" Target="../media/image145.png"/><Relationship Id="rId4" Type="http://schemas.openxmlformats.org/officeDocument/2006/relationships/image" Target="../media/image15.png"/></Relationships>
</file>

<file path=ppt/slides/_rels/slide17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75.xml"/><Relationship Id="rId1" Type="http://schemas.openxmlformats.org/officeDocument/2006/relationships/slideLayout" Target="../slideLayouts/slideLayout2.xml"/><Relationship Id="rId5" Type="http://schemas.openxmlformats.org/officeDocument/2006/relationships/image" Target="../media/image146.png"/><Relationship Id="rId4" Type="http://schemas.openxmlformats.org/officeDocument/2006/relationships/image" Target="../media/image15.png"/></Relationships>
</file>

<file path=ppt/slides/_rels/slide1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18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76.xml"/><Relationship Id="rId1" Type="http://schemas.openxmlformats.org/officeDocument/2006/relationships/slideLayout" Target="../slideLayouts/slideLayout2.xml"/><Relationship Id="rId5" Type="http://schemas.openxmlformats.org/officeDocument/2006/relationships/image" Target="../media/image147.png"/><Relationship Id="rId4" Type="http://schemas.openxmlformats.org/officeDocument/2006/relationships/image" Target="../media/image15.png"/></Relationships>
</file>

<file path=ppt/slides/_rels/slide18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77.xml"/><Relationship Id="rId1" Type="http://schemas.openxmlformats.org/officeDocument/2006/relationships/slideLayout" Target="../slideLayouts/slideLayout2.xml"/><Relationship Id="rId5" Type="http://schemas.openxmlformats.org/officeDocument/2006/relationships/image" Target="../media/image148.png"/><Relationship Id="rId4" Type="http://schemas.openxmlformats.org/officeDocument/2006/relationships/image" Target="../media/image15.png"/></Relationships>
</file>

<file path=ppt/slides/_rels/slide18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78.xml"/><Relationship Id="rId1" Type="http://schemas.openxmlformats.org/officeDocument/2006/relationships/slideLayout" Target="../slideLayouts/slideLayout2.xml"/><Relationship Id="rId5" Type="http://schemas.openxmlformats.org/officeDocument/2006/relationships/image" Target="../media/image137.png"/><Relationship Id="rId4" Type="http://schemas.openxmlformats.org/officeDocument/2006/relationships/image" Target="../media/image15.png"/></Relationships>
</file>

<file path=ppt/slides/_rels/slide18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79.xml"/><Relationship Id="rId1" Type="http://schemas.openxmlformats.org/officeDocument/2006/relationships/slideLayout" Target="../slideLayouts/slideLayout2.xml"/><Relationship Id="rId5" Type="http://schemas.openxmlformats.org/officeDocument/2006/relationships/image" Target="../media/image149.png"/><Relationship Id="rId4" Type="http://schemas.openxmlformats.org/officeDocument/2006/relationships/image" Target="../media/image15.png"/></Relationships>
</file>

<file path=ppt/slides/_rels/slide18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80.xml"/><Relationship Id="rId1" Type="http://schemas.openxmlformats.org/officeDocument/2006/relationships/slideLayout" Target="../slideLayouts/slideLayout2.xml"/><Relationship Id="rId5" Type="http://schemas.openxmlformats.org/officeDocument/2006/relationships/image" Target="../media/image150.png"/><Relationship Id="rId4" Type="http://schemas.openxmlformats.org/officeDocument/2006/relationships/image" Target="../media/image15.png"/></Relationships>
</file>

<file path=ppt/slides/_rels/slide18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81.xml"/><Relationship Id="rId1" Type="http://schemas.openxmlformats.org/officeDocument/2006/relationships/slideLayout" Target="../slideLayouts/slideLayout2.xml"/><Relationship Id="rId5" Type="http://schemas.openxmlformats.org/officeDocument/2006/relationships/image" Target="../media/image150.png"/><Relationship Id="rId4" Type="http://schemas.openxmlformats.org/officeDocument/2006/relationships/image" Target="../media/image15.png"/></Relationships>
</file>

<file path=ppt/slides/_rels/slide18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82.xml"/><Relationship Id="rId1" Type="http://schemas.openxmlformats.org/officeDocument/2006/relationships/slideLayout" Target="../slideLayouts/slideLayout2.xml"/><Relationship Id="rId5" Type="http://schemas.openxmlformats.org/officeDocument/2006/relationships/image" Target="../media/image150.png"/><Relationship Id="rId4" Type="http://schemas.openxmlformats.org/officeDocument/2006/relationships/image" Target="../media/image15.png"/></Relationships>
</file>

<file path=ppt/slides/_rels/slide18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83.xml"/><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84.xml"/><Relationship Id="rId1"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85.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51.png"/></Relationships>
</file>

<file path=ppt/slides/_rels/slide1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19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86.xml"/><Relationship Id="rId1" Type="http://schemas.openxmlformats.org/officeDocument/2006/relationships/slideLayout" Target="../slideLayouts/slideLayout2.xml"/><Relationship Id="rId4" Type="http://schemas.openxmlformats.org/officeDocument/2006/relationships/image" Target="../media/image151.png"/></Relationships>
</file>

<file path=ppt/slides/_rels/slide19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87.xml"/><Relationship Id="rId1" Type="http://schemas.openxmlformats.org/officeDocument/2006/relationships/slideLayout" Target="../slideLayouts/slideLayout2.xml"/></Relationships>
</file>

<file path=ppt/slides/_rels/slide19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88.xml"/><Relationship Id="rId1" Type="http://schemas.openxmlformats.org/officeDocument/2006/relationships/slideLayout" Target="../slideLayouts/slideLayout2.xml"/></Relationships>
</file>

<file path=ppt/slides/_rels/slide19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89.xml"/><Relationship Id="rId1" Type="http://schemas.openxmlformats.org/officeDocument/2006/relationships/slideLayout" Target="../slideLayouts/slideLayout2.xml"/><Relationship Id="rId4" Type="http://schemas.openxmlformats.org/officeDocument/2006/relationships/image" Target="../media/image47.gif"/></Relationships>
</file>

<file path=ppt/slides/_rels/slide19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90.xml"/><Relationship Id="rId1" Type="http://schemas.openxmlformats.org/officeDocument/2006/relationships/slideLayout" Target="../slideLayouts/slideLayout2.xml"/><Relationship Id="rId4" Type="http://schemas.openxmlformats.org/officeDocument/2006/relationships/image" Target="../media/image48.gif"/></Relationships>
</file>

<file path=ppt/slides/_rels/slide195.xml.rels><?xml version="1.0" encoding="UTF-8" standalone="yes"?>
<Relationships xmlns="http://schemas.openxmlformats.org/package/2006/relationships"><Relationship Id="rId8" Type="http://schemas.openxmlformats.org/officeDocument/2006/relationships/image" Target="../media/image9.gif"/><Relationship Id="rId3" Type="http://schemas.openxmlformats.org/officeDocument/2006/relationships/image" Target="../media/image6.png"/><Relationship Id="rId7" Type="http://schemas.microsoft.com/office/2007/relationships/hdphoto" Target="../media/hdphoto2.wdp"/><Relationship Id="rId2" Type="http://schemas.openxmlformats.org/officeDocument/2006/relationships/notesSlide" Target="../notesSlides/notesSlide191.xml"/><Relationship Id="rId1" Type="http://schemas.openxmlformats.org/officeDocument/2006/relationships/slideLayout" Target="../slideLayouts/slideLayout4.xml"/><Relationship Id="rId6" Type="http://schemas.openxmlformats.org/officeDocument/2006/relationships/image" Target="../media/image8.png"/><Relationship Id="rId5" Type="http://schemas.openxmlformats.org/officeDocument/2006/relationships/image" Target="../media/image7.svg"/><Relationship Id="rId4" Type="http://schemas.microsoft.com/office/2007/relationships/hdphoto" Target="../media/hdphoto1.wdp"/></Relationships>
</file>

<file path=ppt/slides/_rels/slide19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92.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9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93.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9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94.xml"/><Relationship Id="rId1" Type="http://schemas.openxmlformats.org/officeDocument/2006/relationships/slideLayout" Target="../slideLayouts/slideLayout2.xml"/><Relationship Id="rId4" Type="http://schemas.openxmlformats.org/officeDocument/2006/relationships/image" Target="../media/image13.gif"/></Relationships>
</file>

<file path=ppt/slides/_rels/slide19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95.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gif"/></Relationships>
</file>

<file path=ppt/slides/_rels/slide2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29.png"/></Relationships>
</file>

<file path=ppt/slides/_rels/slide20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96.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20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97.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52.png"/></Relationships>
</file>

<file path=ppt/slides/_rels/slide20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98.xml"/><Relationship Id="rId1" Type="http://schemas.openxmlformats.org/officeDocument/2006/relationships/slideLayout" Target="../slideLayouts/slideLayout2.xml"/><Relationship Id="rId5" Type="http://schemas.openxmlformats.org/officeDocument/2006/relationships/image" Target="../media/image153.png"/><Relationship Id="rId4" Type="http://schemas.openxmlformats.org/officeDocument/2006/relationships/image" Target="../media/image15.png"/></Relationships>
</file>

<file path=ppt/slides/_rels/slide20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99.xml"/><Relationship Id="rId1" Type="http://schemas.openxmlformats.org/officeDocument/2006/relationships/slideLayout" Target="../slideLayouts/slideLayout2.xml"/><Relationship Id="rId5" Type="http://schemas.openxmlformats.org/officeDocument/2006/relationships/image" Target="../media/image154.png"/><Relationship Id="rId4" Type="http://schemas.openxmlformats.org/officeDocument/2006/relationships/image" Target="../media/image15.png"/></Relationships>
</file>

<file path=ppt/slides/_rels/slide20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00.xml"/><Relationship Id="rId1" Type="http://schemas.openxmlformats.org/officeDocument/2006/relationships/slideLayout" Target="../slideLayouts/slideLayout2.xml"/><Relationship Id="rId5" Type="http://schemas.openxmlformats.org/officeDocument/2006/relationships/image" Target="../media/image155.png"/><Relationship Id="rId4" Type="http://schemas.openxmlformats.org/officeDocument/2006/relationships/image" Target="../media/image15.png"/></Relationships>
</file>

<file path=ppt/slides/_rels/slide20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01.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56.png"/></Relationships>
</file>

<file path=ppt/slides/_rels/slide20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02.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57.png"/></Relationships>
</file>

<file path=ppt/slides/_rels/slide20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03.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58.png"/></Relationships>
</file>

<file path=ppt/slides/_rels/slide20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04.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59.png"/></Relationships>
</file>

<file path=ppt/slides/_rels/slide20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05.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60.png"/></Relationships>
</file>

<file path=ppt/slides/_rels/slide2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30.png"/></Relationships>
</file>

<file path=ppt/slides/_rels/slide21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06.xml"/><Relationship Id="rId1" Type="http://schemas.openxmlformats.org/officeDocument/2006/relationships/slideLayout" Target="../slideLayouts/slideLayout2.xml"/><Relationship Id="rId4" Type="http://schemas.openxmlformats.org/officeDocument/2006/relationships/image" Target="../media/image161.png"/></Relationships>
</file>

<file path=ppt/slides/_rels/slide21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07.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61.png"/></Relationships>
</file>

<file path=ppt/slides/_rels/slide21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08.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61.png"/></Relationships>
</file>

<file path=ppt/slides/_rels/slide21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09.xml"/><Relationship Id="rId1" Type="http://schemas.openxmlformats.org/officeDocument/2006/relationships/slideLayout" Target="../slideLayouts/slideLayout2.xml"/><Relationship Id="rId4" Type="http://schemas.openxmlformats.org/officeDocument/2006/relationships/image" Target="../media/image162.png"/></Relationships>
</file>

<file path=ppt/slides/_rels/slide21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10.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63.png"/></Relationships>
</file>

<file path=ppt/slides/_rels/slide21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11.xml"/><Relationship Id="rId1" Type="http://schemas.openxmlformats.org/officeDocument/2006/relationships/slideLayout" Target="../slideLayouts/slideLayout2.xml"/><Relationship Id="rId5" Type="http://schemas.openxmlformats.org/officeDocument/2006/relationships/image" Target="../media/image164.png"/><Relationship Id="rId4" Type="http://schemas.openxmlformats.org/officeDocument/2006/relationships/image" Target="../media/image15.png"/></Relationships>
</file>

<file path=ppt/slides/_rels/slide21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12.xml"/><Relationship Id="rId1" Type="http://schemas.openxmlformats.org/officeDocument/2006/relationships/slideLayout" Target="../slideLayouts/slideLayout2.xml"/><Relationship Id="rId4" Type="http://schemas.openxmlformats.org/officeDocument/2006/relationships/image" Target="../media/image165.png"/></Relationships>
</file>

<file path=ppt/slides/_rels/slide21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13.xml"/><Relationship Id="rId1" Type="http://schemas.openxmlformats.org/officeDocument/2006/relationships/slideLayout" Target="../slideLayouts/slideLayout2.xml"/><Relationship Id="rId5" Type="http://schemas.openxmlformats.org/officeDocument/2006/relationships/image" Target="../media/image166.png"/><Relationship Id="rId4" Type="http://schemas.openxmlformats.org/officeDocument/2006/relationships/image" Target="../media/image15.png"/></Relationships>
</file>

<file path=ppt/slides/_rels/slide21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14.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66.png"/></Relationships>
</file>

<file path=ppt/slides/_rels/slide21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15.xml"/><Relationship Id="rId1" Type="http://schemas.openxmlformats.org/officeDocument/2006/relationships/slideLayout" Target="../slideLayouts/slideLayout2.xml"/><Relationship Id="rId5" Type="http://schemas.openxmlformats.org/officeDocument/2006/relationships/image" Target="../media/image167.png"/><Relationship Id="rId4" Type="http://schemas.openxmlformats.org/officeDocument/2006/relationships/image" Target="../media/image15.png"/></Relationships>
</file>

<file path=ppt/slides/_rels/slide2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31.png"/></Relationships>
</file>

<file path=ppt/slides/_rels/slide22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16.xml"/><Relationship Id="rId1" Type="http://schemas.openxmlformats.org/officeDocument/2006/relationships/slideLayout" Target="../slideLayouts/slideLayout2.xml"/><Relationship Id="rId5" Type="http://schemas.openxmlformats.org/officeDocument/2006/relationships/image" Target="../media/image168.png"/><Relationship Id="rId4" Type="http://schemas.openxmlformats.org/officeDocument/2006/relationships/image" Target="../media/image15.png"/></Relationships>
</file>

<file path=ppt/slides/_rels/slide22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17.xml"/><Relationship Id="rId1" Type="http://schemas.openxmlformats.org/officeDocument/2006/relationships/slideLayout" Target="../slideLayouts/slideLayout2.xml"/><Relationship Id="rId5" Type="http://schemas.openxmlformats.org/officeDocument/2006/relationships/image" Target="../media/image169.png"/><Relationship Id="rId4" Type="http://schemas.openxmlformats.org/officeDocument/2006/relationships/image" Target="../media/image15.png"/></Relationships>
</file>

<file path=ppt/slides/_rels/slide22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18.xml"/><Relationship Id="rId1" Type="http://schemas.openxmlformats.org/officeDocument/2006/relationships/slideLayout" Target="../slideLayouts/slideLayout2.xml"/><Relationship Id="rId5" Type="http://schemas.openxmlformats.org/officeDocument/2006/relationships/image" Target="../media/image170.png"/><Relationship Id="rId4" Type="http://schemas.openxmlformats.org/officeDocument/2006/relationships/image" Target="../media/image15.png"/></Relationships>
</file>

<file path=ppt/slides/_rels/slide22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19.xml"/><Relationship Id="rId1" Type="http://schemas.openxmlformats.org/officeDocument/2006/relationships/slideLayout" Target="../slideLayouts/slideLayout2.xml"/><Relationship Id="rId4" Type="http://schemas.openxmlformats.org/officeDocument/2006/relationships/image" Target="../media/image171.png"/></Relationships>
</file>

<file path=ppt/slides/_rels/slide22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20.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72.png"/></Relationships>
</file>

<file path=ppt/slides/_rels/slide22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21.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73.png"/></Relationships>
</file>

<file path=ppt/slides/_rels/slide22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22.xml"/><Relationship Id="rId1" Type="http://schemas.openxmlformats.org/officeDocument/2006/relationships/slideLayout" Target="../slideLayouts/slideLayout2.xml"/><Relationship Id="rId5" Type="http://schemas.openxmlformats.org/officeDocument/2006/relationships/image" Target="../media/image174.png"/><Relationship Id="rId4" Type="http://schemas.openxmlformats.org/officeDocument/2006/relationships/image" Target="../media/image15.png"/></Relationships>
</file>

<file path=ppt/slides/_rels/slide22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23.xml"/><Relationship Id="rId1" Type="http://schemas.openxmlformats.org/officeDocument/2006/relationships/slideLayout" Target="../slideLayouts/slideLayout2.xml"/><Relationship Id="rId5" Type="http://schemas.openxmlformats.org/officeDocument/2006/relationships/image" Target="../media/image175.png"/><Relationship Id="rId4" Type="http://schemas.openxmlformats.org/officeDocument/2006/relationships/image" Target="../media/image15.png"/></Relationships>
</file>

<file path=ppt/slides/_rels/slide22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24.xml"/><Relationship Id="rId1" Type="http://schemas.openxmlformats.org/officeDocument/2006/relationships/slideLayout" Target="../slideLayouts/slideLayout2.xml"/><Relationship Id="rId5" Type="http://schemas.openxmlformats.org/officeDocument/2006/relationships/image" Target="../media/image176.png"/><Relationship Id="rId4" Type="http://schemas.openxmlformats.org/officeDocument/2006/relationships/image" Target="../media/image15.png"/></Relationships>
</file>

<file path=ppt/slides/_rels/slide22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25.xml"/><Relationship Id="rId1" Type="http://schemas.openxmlformats.org/officeDocument/2006/relationships/slideLayout" Target="../slideLayouts/slideLayout2.xml"/><Relationship Id="rId5" Type="http://schemas.openxmlformats.org/officeDocument/2006/relationships/image" Target="../media/image177.png"/><Relationship Id="rId4" Type="http://schemas.openxmlformats.org/officeDocument/2006/relationships/image" Target="../media/image15.png"/></Relationships>
</file>

<file path=ppt/slides/_rels/slide2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32.png"/></Relationships>
</file>

<file path=ppt/slides/_rels/slide23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26.xml"/><Relationship Id="rId1" Type="http://schemas.openxmlformats.org/officeDocument/2006/relationships/slideLayout" Target="../slideLayouts/slideLayout2.xml"/><Relationship Id="rId5" Type="http://schemas.openxmlformats.org/officeDocument/2006/relationships/image" Target="../media/image118.png"/><Relationship Id="rId4" Type="http://schemas.openxmlformats.org/officeDocument/2006/relationships/image" Target="../media/image15.png"/></Relationships>
</file>

<file path=ppt/slides/_rels/slide23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27.xml"/><Relationship Id="rId1" Type="http://schemas.openxmlformats.org/officeDocument/2006/relationships/slideLayout" Target="../slideLayouts/slideLayout2.xml"/><Relationship Id="rId4" Type="http://schemas.openxmlformats.org/officeDocument/2006/relationships/image" Target="../media/image47.gif"/></Relationships>
</file>

<file path=ppt/slides/_rels/slide232.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9.gif"/><Relationship Id="rId2" Type="http://schemas.openxmlformats.org/officeDocument/2006/relationships/image" Target="../media/image6.png"/><Relationship Id="rId1" Type="http://schemas.openxmlformats.org/officeDocument/2006/relationships/slideLayout" Target="../slideLayouts/slideLayout4.xml"/><Relationship Id="rId6" Type="http://schemas.microsoft.com/office/2007/relationships/hdphoto" Target="../media/hdphoto2.wdp"/><Relationship Id="rId5" Type="http://schemas.openxmlformats.org/officeDocument/2006/relationships/image" Target="../media/image8.png"/><Relationship Id="rId4" Type="http://schemas.openxmlformats.org/officeDocument/2006/relationships/image" Target="../media/image7.svg"/></Relationships>
</file>

<file path=ppt/slides/_rels/slide23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28.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23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29.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23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30.xml"/><Relationship Id="rId1" Type="http://schemas.openxmlformats.org/officeDocument/2006/relationships/slideLayout" Target="../slideLayouts/slideLayout2.xml"/><Relationship Id="rId4" Type="http://schemas.openxmlformats.org/officeDocument/2006/relationships/image" Target="../media/image13.gif"/></Relationships>
</file>

<file path=ppt/slides/_rels/slide23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31.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23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32.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23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33.xml"/><Relationship Id="rId1" Type="http://schemas.openxmlformats.org/officeDocument/2006/relationships/slideLayout" Target="../slideLayouts/slideLayout2.xml"/><Relationship Id="rId4" Type="http://schemas.openxmlformats.org/officeDocument/2006/relationships/image" Target="../media/image178.png"/></Relationships>
</file>

<file path=ppt/slides/_rels/slide23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34.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33.png"/></Relationships>
</file>

<file path=ppt/slides/_rels/slide24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35.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64.png"/></Relationships>
</file>

<file path=ppt/slides/_rels/slide24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36.xml"/><Relationship Id="rId1" Type="http://schemas.openxmlformats.org/officeDocument/2006/relationships/slideLayout" Target="../slideLayouts/slideLayout2.xml"/><Relationship Id="rId5" Type="http://schemas.openxmlformats.org/officeDocument/2006/relationships/image" Target="../media/image179.png"/><Relationship Id="rId4" Type="http://schemas.openxmlformats.org/officeDocument/2006/relationships/image" Target="../media/image15.png"/></Relationships>
</file>

<file path=ppt/slides/_rels/slide24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37.xml"/><Relationship Id="rId1" Type="http://schemas.openxmlformats.org/officeDocument/2006/relationships/slideLayout" Target="../slideLayouts/slideLayout2.xml"/><Relationship Id="rId5" Type="http://schemas.openxmlformats.org/officeDocument/2006/relationships/image" Target="../media/image180.png"/><Relationship Id="rId4" Type="http://schemas.openxmlformats.org/officeDocument/2006/relationships/image" Target="../media/image15.png"/></Relationships>
</file>

<file path=ppt/slides/_rels/slide24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38.xml"/><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15.png"/></Relationships>
</file>

<file path=ppt/slides/_rels/slide24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39.xml"/><Relationship Id="rId1" Type="http://schemas.openxmlformats.org/officeDocument/2006/relationships/slideLayout" Target="../slideLayouts/slideLayout2.xml"/><Relationship Id="rId4" Type="http://schemas.openxmlformats.org/officeDocument/2006/relationships/image" Target="../media/image181.png"/></Relationships>
</file>

<file path=ppt/slides/_rels/slide24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40.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56.png"/></Relationships>
</file>

<file path=ppt/slides/_rels/slide24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41.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56.png"/></Relationships>
</file>

<file path=ppt/slides/_rels/slide24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42.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82.png"/></Relationships>
</file>

<file path=ppt/slides/_rels/slide24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43.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82.png"/></Relationships>
</file>

<file path=ppt/slides/_rels/slide24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44.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83.png"/></Relationships>
</file>

<file path=ppt/slides/_rels/slide2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34.png"/></Relationships>
</file>

<file path=ppt/slides/_rels/slide25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45.xml"/><Relationship Id="rId1" Type="http://schemas.openxmlformats.org/officeDocument/2006/relationships/slideLayout" Target="../slideLayouts/slideLayout2.xml"/><Relationship Id="rId4" Type="http://schemas.openxmlformats.org/officeDocument/2006/relationships/image" Target="../media/image183.png"/></Relationships>
</file>

<file path=ppt/slides/_rels/slide25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46.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84.png"/></Relationships>
</file>

<file path=ppt/slides/_rels/slide25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47.xml"/><Relationship Id="rId1" Type="http://schemas.openxmlformats.org/officeDocument/2006/relationships/slideLayout" Target="../slideLayouts/slideLayout2.xml"/><Relationship Id="rId4" Type="http://schemas.openxmlformats.org/officeDocument/2006/relationships/image" Target="../media/image184.png"/></Relationships>
</file>

<file path=ppt/slides/_rels/slide25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48.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18.png"/></Relationships>
</file>

<file path=ppt/slides/_rels/slide25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49.xml"/><Relationship Id="rId1" Type="http://schemas.openxmlformats.org/officeDocument/2006/relationships/slideLayout" Target="../slideLayouts/slideLayout2.xml"/><Relationship Id="rId4" Type="http://schemas.openxmlformats.org/officeDocument/2006/relationships/image" Target="../media/image118.png"/></Relationships>
</file>

<file path=ppt/slides/_rels/slide25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50.xml"/><Relationship Id="rId1" Type="http://schemas.openxmlformats.org/officeDocument/2006/relationships/slideLayout" Target="../slideLayouts/slideLayout2.xml"/><Relationship Id="rId4" Type="http://schemas.openxmlformats.org/officeDocument/2006/relationships/image" Target="../media/image185.svg"/></Relationships>
</file>

<file path=ppt/slides/_rels/slide25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51.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86.png"/></Relationships>
</file>

<file path=ppt/slides/_rels/slide25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52.xml"/><Relationship Id="rId1" Type="http://schemas.openxmlformats.org/officeDocument/2006/relationships/slideLayout" Target="../slideLayouts/slideLayout2.xml"/><Relationship Id="rId5" Type="http://schemas.microsoft.com/office/2007/relationships/hdphoto" Target="../media/hdphoto9.wdp"/><Relationship Id="rId4" Type="http://schemas.openxmlformats.org/officeDocument/2006/relationships/image" Target="../media/image187.png"/></Relationships>
</file>

<file path=ppt/slides/_rels/slide25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53.xml"/><Relationship Id="rId1" Type="http://schemas.openxmlformats.org/officeDocument/2006/relationships/slideLayout" Target="../slideLayouts/slideLayout2.xml"/><Relationship Id="rId5" Type="http://schemas.microsoft.com/office/2007/relationships/hdphoto" Target="../media/hdphoto10.wdp"/><Relationship Id="rId4" Type="http://schemas.openxmlformats.org/officeDocument/2006/relationships/image" Target="../media/image188.png"/></Relationships>
</file>

<file path=ppt/slides/_rels/slide25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54.xml"/><Relationship Id="rId1" Type="http://schemas.openxmlformats.org/officeDocument/2006/relationships/slideLayout" Target="../slideLayouts/slideLayout2.xml"/><Relationship Id="rId5" Type="http://schemas.microsoft.com/office/2007/relationships/hdphoto" Target="../media/hdphoto11.wdp"/><Relationship Id="rId4" Type="http://schemas.openxmlformats.org/officeDocument/2006/relationships/image" Target="../media/image189.png"/></Relationships>
</file>

<file path=ppt/slides/_rels/slide2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35.png"/></Relationships>
</file>

<file path=ppt/slides/_rels/slide26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55.xml"/><Relationship Id="rId1" Type="http://schemas.openxmlformats.org/officeDocument/2006/relationships/slideLayout" Target="../slideLayouts/slideLayout2.xml"/><Relationship Id="rId4" Type="http://schemas.openxmlformats.org/officeDocument/2006/relationships/image" Target="../media/image190.png"/></Relationships>
</file>

<file path=ppt/slides/_rels/slide26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56.xml"/><Relationship Id="rId1" Type="http://schemas.openxmlformats.org/officeDocument/2006/relationships/slideLayout" Target="../slideLayouts/slideLayout2.xml"/><Relationship Id="rId4" Type="http://schemas.openxmlformats.org/officeDocument/2006/relationships/image" Target="../media/image191.png"/></Relationships>
</file>

<file path=ppt/slides/_rels/slide26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57.xml"/><Relationship Id="rId1" Type="http://schemas.openxmlformats.org/officeDocument/2006/relationships/slideLayout" Target="../slideLayouts/slideLayout2.xml"/><Relationship Id="rId4" Type="http://schemas.openxmlformats.org/officeDocument/2006/relationships/image" Target="../media/image192.png"/></Relationships>
</file>

<file path=ppt/slides/_rels/slide26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58.xml"/><Relationship Id="rId1" Type="http://schemas.openxmlformats.org/officeDocument/2006/relationships/slideLayout" Target="../slideLayouts/slideLayout2.xml"/><Relationship Id="rId4" Type="http://schemas.openxmlformats.org/officeDocument/2006/relationships/image" Target="../media/image193.png"/></Relationships>
</file>

<file path=ppt/slides/_rels/slide26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59.xml"/><Relationship Id="rId1" Type="http://schemas.openxmlformats.org/officeDocument/2006/relationships/slideLayout" Target="../slideLayouts/slideLayout2.xml"/><Relationship Id="rId4" Type="http://schemas.openxmlformats.org/officeDocument/2006/relationships/image" Target="../media/image194.png"/></Relationships>
</file>

<file path=ppt/slides/_rels/slide26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60.xml"/><Relationship Id="rId1" Type="http://schemas.openxmlformats.org/officeDocument/2006/relationships/slideLayout" Target="../slideLayouts/slideLayout2.xml"/><Relationship Id="rId4" Type="http://schemas.openxmlformats.org/officeDocument/2006/relationships/image" Target="../media/image195.png"/></Relationships>
</file>

<file path=ppt/slides/_rels/slide26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61.xml"/><Relationship Id="rId1" Type="http://schemas.openxmlformats.org/officeDocument/2006/relationships/slideLayout" Target="../slideLayouts/slideLayout2.xml"/><Relationship Id="rId4" Type="http://schemas.openxmlformats.org/officeDocument/2006/relationships/image" Target="../media/image196.png"/></Relationships>
</file>

<file path=ppt/slides/_rels/slide26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62.xml"/><Relationship Id="rId1" Type="http://schemas.openxmlformats.org/officeDocument/2006/relationships/slideLayout" Target="../slideLayouts/slideLayout2.xml"/><Relationship Id="rId4" Type="http://schemas.openxmlformats.org/officeDocument/2006/relationships/image" Target="../media/image197.png"/></Relationships>
</file>

<file path=ppt/slides/_rels/slide26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63.xml"/><Relationship Id="rId1" Type="http://schemas.openxmlformats.org/officeDocument/2006/relationships/slideLayout" Target="../slideLayouts/slideLayout2.xml"/><Relationship Id="rId4" Type="http://schemas.openxmlformats.org/officeDocument/2006/relationships/image" Target="../media/image198.png"/></Relationships>
</file>

<file path=ppt/slides/_rels/slide26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64.xml"/><Relationship Id="rId1" Type="http://schemas.openxmlformats.org/officeDocument/2006/relationships/slideLayout" Target="../slideLayouts/slideLayout2.xml"/><Relationship Id="rId4" Type="http://schemas.openxmlformats.org/officeDocument/2006/relationships/image" Target="../media/image199.png"/></Relationships>
</file>

<file path=ppt/slides/_rels/slide2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36.png"/></Relationships>
</file>

<file path=ppt/slides/_rels/slide27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65.xml"/><Relationship Id="rId1" Type="http://schemas.openxmlformats.org/officeDocument/2006/relationships/slideLayout" Target="../slideLayouts/slideLayout2.xml"/></Relationships>
</file>

<file path=ppt/slides/_rels/slide27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66.xml"/><Relationship Id="rId1" Type="http://schemas.openxmlformats.org/officeDocument/2006/relationships/slideLayout" Target="../slideLayouts/slideLayout2.xml"/></Relationships>
</file>

<file path=ppt/slides/_rels/slide27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67.xml"/><Relationship Id="rId1" Type="http://schemas.openxmlformats.org/officeDocument/2006/relationships/slideLayout" Target="../slideLayouts/slideLayout2.xml"/></Relationships>
</file>

<file path=ppt/slides/_rels/slide273.xml.rels><?xml version="1.0" encoding="UTF-8" standalone="yes"?>
<Relationships xmlns="http://schemas.openxmlformats.org/package/2006/relationships"><Relationship Id="rId8" Type="http://schemas.openxmlformats.org/officeDocument/2006/relationships/image" Target="../media/image204.svg"/><Relationship Id="rId3" Type="http://schemas.openxmlformats.org/officeDocument/2006/relationships/image" Target="../media/image3.gif"/><Relationship Id="rId7" Type="http://schemas.openxmlformats.org/officeDocument/2006/relationships/image" Target="../media/image203.svg"/><Relationship Id="rId2" Type="http://schemas.openxmlformats.org/officeDocument/2006/relationships/notesSlide" Target="../notesSlides/notesSlide268.xml"/><Relationship Id="rId1" Type="http://schemas.openxmlformats.org/officeDocument/2006/relationships/slideLayout" Target="../slideLayouts/slideLayout2.xml"/><Relationship Id="rId6" Type="http://schemas.openxmlformats.org/officeDocument/2006/relationships/image" Target="../media/image202.svg"/><Relationship Id="rId5" Type="http://schemas.openxmlformats.org/officeDocument/2006/relationships/image" Target="../media/image201.svg"/><Relationship Id="rId4" Type="http://schemas.openxmlformats.org/officeDocument/2006/relationships/image" Target="../media/image200.svg"/></Relationships>
</file>

<file path=ppt/slides/_rels/slide27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69.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205.png"/></Relationships>
</file>

<file path=ppt/slides/_rels/slide27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70.xml"/><Relationship Id="rId1" Type="http://schemas.openxmlformats.org/officeDocument/2006/relationships/slideLayout" Target="../slideLayouts/slideLayout2.xml"/><Relationship Id="rId4" Type="http://schemas.openxmlformats.org/officeDocument/2006/relationships/image" Target="../media/image47.gif"/></Relationships>
</file>

<file path=ppt/slides/_rels/slide27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71.xml"/><Relationship Id="rId1" Type="http://schemas.openxmlformats.org/officeDocument/2006/relationships/slideLayout" Target="../slideLayouts/slideLayout2.xml"/><Relationship Id="rId4" Type="http://schemas.openxmlformats.org/officeDocument/2006/relationships/image" Target="../media/image48.gif"/></Relationships>
</file>

<file path=ppt/slides/_rels/slide277.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9.gif"/><Relationship Id="rId2" Type="http://schemas.openxmlformats.org/officeDocument/2006/relationships/image" Target="../media/image6.png"/><Relationship Id="rId1" Type="http://schemas.openxmlformats.org/officeDocument/2006/relationships/slideLayout" Target="../slideLayouts/slideLayout4.xml"/><Relationship Id="rId6" Type="http://schemas.microsoft.com/office/2007/relationships/hdphoto" Target="../media/hdphoto2.wdp"/><Relationship Id="rId5" Type="http://schemas.openxmlformats.org/officeDocument/2006/relationships/image" Target="../media/image8.png"/><Relationship Id="rId4" Type="http://schemas.openxmlformats.org/officeDocument/2006/relationships/image" Target="../media/image7.svg"/></Relationships>
</file>

<file path=ppt/slides/_rels/slide27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72.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27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73.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2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37.png"/></Relationships>
</file>

<file path=ppt/slides/_rels/slide28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74.xml"/><Relationship Id="rId1" Type="http://schemas.openxmlformats.org/officeDocument/2006/relationships/slideLayout" Target="../slideLayouts/slideLayout2.xml"/><Relationship Id="rId4" Type="http://schemas.openxmlformats.org/officeDocument/2006/relationships/image" Target="../media/image13.gif"/></Relationships>
</file>

<file path=ppt/slides/_rels/slide28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75.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28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76.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28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77.xml"/><Relationship Id="rId1" Type="http://schemas.openxmlformats.org/officeDocument/2006/relationships/slideLayout" Target="../slideLayouts/slideLayout2.xml"/><Relationship Id="rId4" Type="http://schemas.openxmlformats.org/officeDocument/2006/relationships/image" Target="../media/image206.png"/></Relationships>
</file>

<file path=ppt/slides/_rels/slide28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78.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207.png"/></Relationships>
</file>

<file path=ppt/slides/_rels/slide28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79.xml"/><Relationship Id="rId1" Type="http://schemas.openxmlformats.org/officeDocument/2006/relationships/slideLayout" Target="../slideLayouts/slideLayout2.xml"/><Relationship Id="rId4" Type="http://schemas.openxmlformats.org/officeDocument/2006/relationships/image" Target="../media/image208.png"/></Relationships>
</file>

<file path=ppt/slides/_rels/slide28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80.xml"/><Relationship Id="rId1" Type="http://schemas.openxmlformats.org/officeDocument/2006/relationships/slideLayout" Target="../slideLayouts/slideLayout2.xml"/><Relationship Id="rId4" Type="http://schemas.openxmlformats.org/officeDocument/2006/relationships/image" Target="../media/image209.png"/></Relationships>
</file>

<file path=ppt/slides/_rels/slide28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81.xml"/><Relationship Id="rId1" Type="http://schemas.openxmlformats.org/officeDocument/2006/relationships/slideLayout" Target="../slideLayouts/slideLayout2.xml"/></Relationships>
</file>

<file path=ppt/slides/_rels/slide28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82.xml"/><Relationship Id="rId1" Type="http://schemas.openxmlformats.org/officeDocument/2006/relationships/slideLayout" Target="../slideLayouts/slideLayout2.xml"/><Relationship Id="rId4" Type="http://schemas.openxmlformats.org/officeDocument/2006/relationships/image" Target="../media/image210.png"/></Relationships>
</file>

<file path=ppt/slides/_rels/slide28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83.xml"/><Relationship Id="rId1" Type="http://schemas.openxmlformats.org/officeDocument/2006/relationships/slideLayout" Target="../slideLayouts/slideLayout2.xml"/><Relationship Id="rId4" Type="http://schemas.openxmlformats.org/officeDocument/2006/relationships/image" Target="../media/image211.png"/></Relationships>
</file>

<file path=ppt/slides/_rels/slide2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38.png"/></Relationships>
</file>

<file path=ppt/slides/_rels/slide290.xml.rels><?xml version="1.0" encoding="UTF-8" standalone="yes"?>
<Relationships xmlns="http://schemas.openxmlformats.org/package/2006/relationships"><Relationship Id="rId8" Type="http://schemas.openxmlformats.org/officeDocument/2006/relationships/image" Target="../media/image214.svg"/><Relationship Id="rId3" Type="http://schemas.openxmlformats.org/officeDocument/2006/relationships/image" Target="../media/image3.gif"/><Relationship Id="rId7" Type="http://schemas.openxmlformats.org/officeDocument/2006/relationships/image" Target="../media/image22.svg"/><Relationship Id="rId2" Type="http://schemas.openxmlformats.org/officeDocument/2006/relationships/notesSlide" Target="../notesSlides/notesSlide284.xml"/><Relationship Id="rId1" Type="http://schemas.openxmlformats.org/officeDocument/2006/relationships/slideLayout" Target="../slideLayouts/slideLayout2.xml"/><Relationship Id="rId6" Type="http://schemas.openxmlformats.org/officeDocument/2006/relationships/image" Target="../media/image213.svg"/><Relationship Id="rId5" Type="http://schemas.openxmlformats.org/officeDocument/2006/relationships/image" Target="../media/image60.svg"/><Relationship Id="rId4" Type="http://schemas.openxmlformats.org/officeDocument/2006/relationships/image" Target="../media/image212.svg"/></Relationships>
</file>

<file path=ppt/slides/_rels/slide29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85.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215.png"/></Relationships>
</file>

<file path=ppt/slides/_rels/slide29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86.xml"/><Relationship Id="rId1" Type="http://schemas.openxmlformats.org/officeDocument/2006/relationships/slideLayout" Target="../slideLayouts/slideLayout2.xml"/><Relationship Id="rId4" Type="http://schemas.openxmlformats.org/officeDocument/2006/relationships/image" Target="../media/image216.png"/></Relationships>
</file>

<file path=ppt/slides/_rels/slide29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87.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217.png"/></Relationships>
</file>

<file path=ppt/slides/_rels/slide294.xml.rels><?xml version="1.0" encoding="UTF-8" standalone="yes"?>
<Relationships xmlns="http://schemas.openxmlformats.org/package/2006/relationships"><Relationship Id="rId8" Type="http://schemas.openxmlformats.org/officeDocument/2006/relationships/image" Target="../media/image221.svg"/><Relationship Id="rId3" Type="http://schemas.openxmlformats.org/officeDocument/2006/relationships/image" Target="../media/image3.gif"/><Relationship Id="rId7" Type="http://schemas.openxmlformats.org/officeDocument/2006/relationships/image" Target="../media/image220.svg"/><Relationship Id="rId2" Type="http://schemas.openxmlformats.org/officeDocument/2006/relationships/notesSlide" Target="../notesSlides/notesSlide288.xml"/><Relationship Id="rId1" Type="http://schemas.openxmlformats.org/officeDocument/2006/relationships/slideLayout" Target="../slideLayouts/slideLayout2.xml"/><Relationship Id="rId6" Type="http://schemas.openxmlformats.org/officeDocument/2006/relationships/image" Target="../media/image95.svg"/><Relationship Id="rId5" Type="http://schemas.openxmlformats.org/officeDocument/2006/relationships/image" Target="../media/image219.svg"/><Relationship Id="rId4" Type="http://schemas.openxmlformats.org/officeDocument/2006/relationships/image" Target="../media/image218.svg"/></Relationships>
</file>

<file path=ppt/slides/_rels/slide29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89.xml"/><Relationship Id="rId1" Type="http://schemas.openxmlformats.org/officeDocument/2006/relationships/slideLayout" Target="../slideLayouts/slideLayout2.xml"/><Relationship Id="rId4" Type="http://schemas.openxmlformats.org/officeDocument/2006/relationships/image" Target="../media/image222.png"/></Relationships>
</file>

<file path=ppt/slides/_rels/slide29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90.xml"/><Relationship Id="rId1" Type="http://schemas.openxmlformats.org/officeDocument/2006/relationships/slideLayout" Target="../slideLayouts/slideLayout2.xml"/><Relationship Id="rId4" Type="http://schemas.openxmlformats.org/officeDocument/2006/relationships/image" Target="../media/image223.png"/></Relationships>
</file>

<file path=ppt/slides/_rels/slide29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91.xml"/><Relationship Id="rId1" Type="http://schemas.openxmlformats.org/officeDocument/2006/relationships/slideLayout" Target="../slideLayouts/slideLayout2.xml"/></Relationships>
</file>

<file path=ppt/slides/_rels/slide29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92.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224.png"/></Relationships>
</file>

<file path=ppt/slides/_rels/slide29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93.xml"/><Relationship Id="rId1" Type="http://schemas.openxmlformats.org/officeDocument/2006/relationships/slideLayout" Target="../slideLayouts/slideLayout2.xml"/><Relationship Id="rId4" Type="http://schemas.openxmlformats.org/officeDocument/2006/relationships/image" Target="../media/image47.gif"/></Relationships>
</file>

<file path=ppt/slides/_rels/slide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5.gif"/></Relationships>
</file>

<file path=ppt/slides/_rels/slide3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0.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39.png"/></Relationships>
</file>

<file path=ppt/slides/_rels/slide300.xml.rels><?xml version="1.0" encoding="UTF-8" standalone="yes"?>
<Relationships xmlns="http://schemas.openxmlformats.org/package/2006/relationships"><Relationship Id="rId8" Type="http://schemas.openxmlformats.org/officeDocument/2006/relationships/image" Target="../media/image9.gif"/><Relationship Id="rId3" Type="http://schemas.openxmlformats.org/officeDocument/2006/relationships/image" Target="../media/image6.png"/><Relationship Id="rId7" Type="http://schemas.microsoft.com/office/2007/relationships/hdphoto" Target="../media/hdphoto2.wdp"/><Relationship Id="rId2" Type="http://schemas.openxmlformats.org/officeDocument/2006/relationships/notesSlide" Target="../notesSlides/notesSlide294.xml"/><Relationship Id="rId1" Type="http://schemas.openxmlformats.org/officeDocument/2006/relationships/slideLayout" Target="../slideLayouts/slideLayout4.xml"/><Relationship Id="rId6" Type="http://schemas.openxmlformats.org/officeDocument/2006/relationships/image" Target="../media/image8.png"/><Relationship Id="rId5" Type="http://schemas.openxmlformats.org/officeDocument/2006/relationships/image" Target="../media/image7.svg"/><Relationship Id="rId4" Type="http://schemas.microsoft.com/office/2007/relationships/hdphoto" Target="../media/hdphoto1.wdp"/></Relationships>
</file>

<file path=ppt/slides/_rels/slide30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95.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30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96.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30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97.xml"/><Relationship Id="rId1" Type="http://schemas.openxmlformats.org/officeDocument/2006/relationships/slideLayout" Target="../slideLayouts/slideLayout2.xml"/><Relationship Id="rId4" Type="http://schemas.openxmlformats.org/officeDocument/2006/relationships/image" Target="../media/image13.gif"/></Relationships>
</file>

<file path=ppt/slides/_rels/slide30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98.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30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99.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30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00.xml"/><Relationship Id="rId1" Type="http://schemas.openxmlformats.org/officeDocument/2006/relationships/slideLayout" Target="../slideLayouts/slideLayout2.xml"/><Relationship Id="rId4" Type="http://schemas.openxmlformats.org/officeDocument/2006/relationships/image" Target="../media/image225.png"/></Relationships>
</file>

<file path=ppt/slides/_rels/slide307.xml.rels><?xml version="1.0" encoding="UTF-8" standalone="yes"?>
<Relationships xmlns="http://schemas.openxmlformats.org/package/2006/relationships"><Relationship Id="rId8" Type="http://schemas.openxmlformats.org/officeDocument/2006/relationships/image" Target="../media/image230.svg"/><Relationship Id="rId3" Type="http://schemas.openxmlformats.org/officeDocument/2006/relationships/image" Target="../media/image3.gif"/><Relationship Id="rId7" Type="http://schemas.openxmlformats.org/officeDocument/2006/relationships/image" Target="../media/image229.svg"/><Relationship Id="rId2" Type="http://schemas.openxmlformats.org/officeDocument/2006/relationships/notesSlide" Target="../notesSlides/notesSlide301.xml"/><Relationship Id="rId1" Type="http://schemas.openxmlformats.org/officeDocument/2006/relationships/slideLayout" Target="../slideLayouts/slideLayout2.xml"/><Relationship Id="rId6" Type="http://schemas.openxmlformats.org/officeDocument/2006/relationships/image" Target="../media/image228.svg"/><Relationship Id="rId5" Type="http://schemas.openxmlformats.org/officeDocument/2006/relationships/image" Target="../media/image227.svg"/><Relationship Id="rId4" Type="http://schemas.openxmlformats.org/officeDocument/2006/relationships/image" Target="../media/image226.svg"/><Relationship Id="rId9" Type="http://schemas.openxmlformats.org/officeDocument/2006/relationships/image" Target="../media/image45.svg"/></Relationships>
</file>

<file path=ppt/slides/_rels/slide30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02.xml"/><Relationship Id="rId1" Type="http://schemas.openxmlformats.org/officeDocument/2006/relationships/slideLayout" Target="../slideLayouts/slideLayout2.xml"/><Relationship Id="rId4" Type="http://schemas.openxmlformats.org/officeDocument/2006/relationships/image" Target="../media/image231.gif"/></Relationships>
</file>

<file path=ppt/slides/_rels/slide30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03.xml"/><Relationship Id="rId1" Type="http://schemas.openxmlformats.org/officeDocument/2006/relationships/slideLayout" Target="../slideLayouts/slideLayout2.xml"/><Relationship Id="rId4" Type="http://schemas.openxmlformats.org/officeDocument/2006/relationships/image" Target="../media/image81.png"/></Relationships>
</file>

<file path=ppt/slides/_rels/slide3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1.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40.png"/></Relationships>
</file>

<file path=ppt/slides/_rels/slide31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04.xml"/><Relationship Id="rId1" Type="http://schemas.openxmlformats.org/officeDocument/2006/relationships/slideLayout" Target="../slideLayouts/slideLayout2.xml"/></Relationships>
</file>

<file path=ppt/slides/_rels/slide31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05.xml"/><Relationship Id="rId1" Type="http://schemas.openxmlformats.org/officeDocument/2006/relationships/slideLayout" Target="../slideLayouts/slideLayout2.xml"/></Relationships>
</file>

<file path=ppt/slides/_rels/slide31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06.xml"/><Relationship Id="rId1" Type="http://schemas.openxmlformats.org/officeDocument/2006/relationships/slideLayout" Target="../slideLayouts/slideLayout2.xml"/><Relationship Id="rId4" Type="http://schemas.openxmlformats.org/officeDocument/2006/relationships/image" Target="../media/image231.gif"/></Relationships>
</file>

<file path=ppt/slides/_rels/slide31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07.xml"/><Relationship Id="rId1" Type="http://schemas.openxmlformats.org/officeDocument/2006/relationships/slideLayout" Target="../slideLayouts/slideLayout2.xml"/><Relationship Id="rId4" Type="http://schemas.openxmlformats.org/officeDocument/2006/relationships/image" Target="../media/image232.png"/></Relationships>
</file>

<file path=ppt/slides/_rels/slide314.xml.rels><?xml version="1.0" encoding="UTF-8" standalone="yes"?>
<Relationships xmlns="http://schemas.openxmlformats.org/package/2006/relationships"><Relationship Id="rId8" Type="http://schemas.openxmlformats.org/officeDocument/2006/relationships/image" Target="../media/image20.svg"/><Relationship Id="rId3" Type="http://schemas.openxmlformats.org/officeDocument/2006/relationships/image" Target="../media/image3.gif"/><Relationship Id="rId7" Type="http://schemas.openxmlformats.org/officeDocument/2006/relationships/image" Target="../media/image213.svg"/><Relationship Id="rId2" Type="http://schemas.openxmlformats.org/officeDocument/2006/relationships/notesSlide" Target="../notesSlides/notesSlide308.xml"/><Relationship Id="rId1" Type="http://schemas.openxmlformats.org/officeDocument/2006/relationships/slideLayout" Target="../slideLayouts/slideLayout2.xml"/><Relationship Id="rId6" Type="http://schemas.openxmlformats.org/officeDocument/2006/relationships/image" Target="../media/image44.svg"/><Relationship Id="rId5" Type="http://schemas.openxmlformats.org/officeDocument/2006/relationships/image" Target="../media/image230.svg"/><Relationship Id="rId10" Type="http://schemas.openxmlformats.org/officeDocument/2006/relationships/image" Target="../media/image114.svg"/><Relationship Id="rId4" Type="http://schemas.openxmlformats.org/officeDocument/2006/relationships/image" Target="../media/image23.svg"/><Relationship Id="rId9" Type="http://schemas.openxmlformats.org/officeDocument/2006/relationships/image" Target="../media/image233.svg"/></Relationships>
</file>

<file path=ppt/slides/_rels/slide31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09.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234.png"/></Relationships>
</file>

<file path=ppt/slides/_rels/slide31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10.xml"/><Relationship Id="rId1" Type="http://schemas.openxmlformats.org/officeDocument/2006/relationships/slideLayout" Target="../slideLayouts/slideLayout2.xml"/><Relationship Id="rId4" Type="http://schemas.openxmlformats.org/officeDocument/2006/relationships/image" Target="../media/image231.gif"/></Relationships>
</file>

<file path=ppt/slides/_rels/slide31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11.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235.png"/></Relationships>
</file>

<file path=ppt/slides/_rels/slide31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12.xml"/><Relationship Id="rId1" Type="http://schemas.openxmlformats.org/officeDocument/2006/relationships/slideLayout" Target="../slideLayouts/slideLayout2.xml"/><Relationship Id="rId4" Type="http://schemas.openxmlformats.org/officeDocument/2006/relationships/image" Target="../media/image236.png"/></Relationships>
</file>

<file path=ppt/slides/_rels/slide31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13.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41.png"/></Relationships>
</file>

<file path=ppt/slides/_rels/slide32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14.xml"/><Relationship Id="rId1" Type="http://schemas.openxmlformats.org/officeDocument/2006/relationships/slideLayout" Target="../slideLayouts/slideLayout2.xml"/></Relationships>
</file>

<file path=ppt/slides/_rels/slide32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15.xml"/><Relationship Id="rId1" Type="http://schemas.openxmlformats.org/officeDocument/2006/relationships/slideLayout" Target="../slideLayouts/slideLayout2.xml"/><Relationship Id="rId4" Type="http://schemas.openxmlformats.org/officeDocument/2006/relationships/image" Target="../media/image237.png"/></Relationships>
</file>

<file path=ppt/slides/_rels/slide32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16.xml"/><Relationship Id="rId1" Type="http://schemas.openxmlformats.org/officeDocument/2006/relationships/slideLayout" Target="../slideLayouts/slideLayout2.xml"/><Relationship Id="rId4" Type="http://schemas.openxmlformats.org/officeDocument/2006/relationships/image" Target="../media/image238.png"/></Relationships>
</file>

<file path=ppt/slides/_rels/slide32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17.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239.png"/></Relationships>
</file>

<file path=ppt/slides/_rels/slide32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18.xml"/><Relationship Id="rId1" Type="http://schemas.openxmlformats.org/officeDocument/2006/relationships/slideLayout" Target="../slideLayouts/slideLayout2.xml"/><Relationship Id="rId5" Type="http://schemas.openxmlformats.org/officeDocument/2006/relationships/image" Target="../media/image240.png"/><Relationship Id="rId4" Type="http://schemas.openxmlformats.org/officeDocument/2006/relationships/image" Target="../media/image15.png"/></Relationships>
</file>

<file path=ppt/slides/_rels/slide32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19.xml"/><Relationship Id="rId1" Type="http://schemas.openxmlformats.org/officeDocument/2006/relationships/slideLayout" Target="../slideLayouts/slideLayout2.xml"/><Relationship Id="rId4" Type="http://schemas.openxmlformats.org/officeDocument/2006/relationships/image" Target="../media/image47.gif"/></Relationships>
</file>

<file path=ppt/slides/_rels/slide32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20.xml"/><Relationship Id="rId1" Type="http://schemas.openxmlformats.org/officeDocument/2006/relationships/slideLayout" Target="../slideLayouts/slideLayout2.xml"/><Relationship Id="rId4" Type="http://schemas.openxmlformats.org/officeDocument/2006/relationships/image" Target="../media/image48.gif"/></Relationships>
</file>

<file path=ppt/slides/_rels/slide32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21.xml"/><Relationship Id="rId1" Type="http://schemas.openxmlformats.org/officeDocument/2006/relationships/slideLayout" Target="../slideLayouts/slideLayout2.xml"/><Relationship Id="rId4" Type="http://schemas.openxmlformats.org/officeDocument/2006/relationships/image" Target="../media/image48.gif"/></Relationships>
</file>

<file path=ppt/slides/_rels/slide32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22.xml"/><Relationship Id="rId1" Type="http://schemas.openxmlformats.org/officeDocument/2006/relationships/slideLayout" Target="../slideLayouts/slideLayout2.xml"/><Relationship Id="rId4" Type="http://schemas.openxmlformats.org/officeDocument/2006/relationships/image" Target="../media/image48.gif"/></Relationships>
</file>

<file path=ppt/slides/_rels/slide32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23.xml"/><Relationship Id="rId1" Type="http://schemas.openxmlformats.org/officeDocument/2006/relationships/slideLayout" Target="../slideLayouts/slideLayout2.xml"/><Relationship Id="rId4" Type="http://schemas.openxmlformats.org/officeDocument/2006/relationships/image" Target="../media/image48.gif"/></Relationships>
</file>

<file path=ppt/slides/_rels/slide3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33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24.xml"/><Relationship Id="rId1" Type="http://schemas.openxmlformats.org/officeDocument/2006/relationships/slideLayout" Target="../slideLayouts/slideLayout2.xml"/><Relationship Id="rId4" Type="http://schemas.openxmlformats.org/officeDocument/2006/relationships/image" Target="../media/image48.gif"/></Relationships>
</file>

<file path=ppt/slides/_rels/slide331.xml.rels><?xml version="1.0" encoding="UTF-8" standalone="yes"?>
<Relationships xmlns="http://schemas.openxmlformats.org/package/2006/relationships"><Relationship Id="rId2" Type="http://schemas.openxmlformats.org/officeDocument/2006/relationships/notesSlide" Target="../notesSlides/notesSlide325.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8" Type="http://schemas.openxmlformats.org/officeDocument/2006/relationships/image" Target="../media/image46.svg"/><Relationship Id="rId3" Type="http://schemas.openxmlformats.org/officeDocument/2006/relationships/image" Target="../media/image3.gif"/><Relationship Id="rId7" Type="http://schemas.openxmlformats.org/officeDocument/2006/relationships/image" Target="../media/image17.svg"/><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image" Target="../media/image45.svg"/><Relationship Id="rId5" Type="http://schemas.openxmlformats.org/officeDocument/2006/relationships/image" Target="../media/image44.svg"/><Relationship Id="rId10" Type="http://schemas.openxmlformats.org/officeDocument/2006/relationships/image" Target="../media/image20.svg"/><Relationship Id="rId4" Type="http://schemas.openxmlformats.org/officeDocument/2006/relationships/image" Target="../media/image43.svg"/><Relationship Id="rId9" Type="http://schemas.openxmlformats.org/officeDocument/2006/relationships/image" Target="../media/image24.svg"/></Relationships>
</file>

<file path=ppt/slides/_rels/slide3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47.gif"/></Relationships>
</file>

<file path=ppt/slides/_rels/slide3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48.gif"/></Relationships>
</file>

<file path=ppt/slides/_rels/slide37.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9.gif"/><Relationship Id="rId2" Type="http://schemas.openxmlformats.org/officeDocument/2006/relationships/image" Target="../media/image6.png"/><Relationship Id="rId1" Type="http://schemas.openxmlformats.org/officeDocument/2006/relationships/slideLayout" Target="../slideLayouts/slideLayout4.xml"/><Relationship Id="rId6" Type="http://schemas.microsoft.com/office/2007/relationships/hdphoto" Target="../media/hdphoto2.wdp"/><Relationship Id="rId5" Type="http://schemas.openxmlformats.org/officeDocument/2006/relationships/image" Target="../media/image8.png"/><Relationship Id="rId4" Type="http://schemas.openxmlformats.org/officeDocument/2006/relationships/image" Target="../media/image7.svg"/></Relationships>
</file>

<file path=ppt/slides/_rels/slide3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3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8" Type="http://schemas.openxmlformats.org/officeDocument/2006/relationships/image" Target="../media/image9.gif"/><Relationship Id="rId3" Type="http://schemas.openxmlformats.org/officeDocument/2006/relationships/image" Target="../media/image6.png"/><Relationship Id="rId7" Type="http://schemas.microsoft.com/office/2007/relationships/hdphoto" Target="../media/hdphoto2.wdp"/><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8.png"/><Relationship Id="rId5" Type="http://schemas.openxmlformats.org/officeDocument/2006/relationships/image" Target="../media/image7.svg"/><Relationship Id="rId4" Type="http://schemas.microsoft.com/office/2007/relationships/hdphoto" Target="../media/hdphoto1.wdp"/></Relationships>
</file>

<file path=ppt/slides/_rels/slide4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13.gif"/></Relationships>
</file>

<file path=ppt/slides/_rels/slide4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40.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4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41.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4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image" Target="../media/image49.png"/></Relationships>
</file>

<file path=ppt/slides/_rels/slide4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image" Target="../media/image50.png"/></Relationships>
</file>

<file path=ppt/slides/_rels/slide4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47.xml"/><Relationship Id="rId1" Type="http://schemas.openxmlformats.org/officeDocument/2006/relationships/slideLayout" Target="../slideLayouts/slideLayout2.xml"/><Relationship Id="rId4" Type="http://schemas.openxmlformats.org/officeDocument/2006/relationships/image" Target="../media/image51.png"/></Relationships>
</file>

<file path=ppt/slides/_rels/slide49.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3.gif"/><Relationship Id="rId7" Type="http://schemas.openxmlformats.org/officeDocument/2006/relationships/image" Target="../media/image55.png"/><Relationship Id="rId2" Type="http://schemas.openxmlformats.org/officeDocument/2006/relationships/notesSlide" Target="../notesSlides/notesSlide48.xml"/><Relationship Id="rId1" Type="http://schemas.openxmlformats.org/officeDocument/2006/relationships/slideLayout" Target="../slideLayouts/slideLayout2.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 Id="rId9" Type="http://schemas.openxmlformats.org/officeDocument/2006/relationships/image" Target="../media/image57.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3.gif"/></Relationships>
</file>

<file path=ppt/slides/_rels/slide5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50.xml"/><Relationship Id="rId1" Type="http://schemas.openxmlformats.org/officeDocument/2006/relationships/slideLayout" Target="../slideLayouts/slideLayout2.xml"/><Relationship Id="rId4" Type="http://schemas.openxmlformats.org/officeDocument/2006/relationships/image" Target="../media/image58.png"/></Relationships>
</file>

<file path=ppt/slides/_rels/slide52.xml.rels><?xml version="1.0" encoding="UTF-8" standalone="yes"?>
<Relationships xmlns="http://schemas.openxmlformats.org/package/2006/relationships"><Relationship Id="rId8" Type="http://schemas.openxmlformats.org/officeDocument/2006/relationships/image" Target="../media/image18.svg"/><Relationship Id="rId3" Type="http://schemas.openxmlformats.org/officeDocument/2006/relationships/image" Target="../media/image3.gif"/><Relationship Id="rId7" Type="http://schemas.openxmlformats.org/officeDocument/2006/relationships/image" Target="../media/image22.svg"/><Relationship Id="rId2" Type="http://schemas.openxmlformats.org/officeDocument/2006/relationships/notesSlide" Target="../notesSlides/notesSlide51.xml"/><Relationship Id="rId1" Type="http://schemas.openxmlformats.org/officeDocument/2006/relationships/slideLayout" Target="../slideLayouts/slideLayout2.xml"/><Relationship Id="rId6" Type="http://schemas.openxmlformats.org/officeDocument/2006/relationships/image" Target="../media/image60.svg"/><Relationship Id="rId5" Type="http://schemas.openxmlformats.org/officeDocument/2006/relationships/image" Target="../media/image59.svg"/><Relationship Id="rId4" Type="http://schemas.openxmlformats.org/officeDocument/2006/relationships/image" Target="../media/image43.svg"/><Relationship Id="rId9" Type="http://schemas.openxmlformats.org/officeDocument/2006/relationships/image" Target="../media/image24.svg"/></Relationships>
</file>

<file path=ppt/slides/_rels/slide5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52.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61.png"/></Relationships>
</file>

<file path=ppt/slides/_rels/slide5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53.xml"/><Relationship Id="rId1" Type="http://schemas.openxmlformats.org/officeDocument/2006/relationships/slideLayout" Target="../slideLayouts/slideLayout2.xml"/><Relationship Id="rId5" Type="http://schemas.openxmlformats.org/officeDocument/2006/relationships/image" Target="../media/image62.png"/><Relationship Id="rId4" Type="http://schemas.openxmlformats.org/officeDocument/2006/relationships/image" Target="../media/image15.png"/></Relationships>
</file>

<file path=ppt/slides/_rels/slide5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55.xml"/><Relationship Id="rId1" Type="http://schemas.openxmlformats.org/officeDocument/2006/relationships/slideLayout" Target="../slideLayouts/slideLayout2.xml"/><Relationship Id="rId4" Type="http://schemas.openxmlformats.org/officeDocument/2006/relationships/image" Target="../media/image63.png"/></Relationships>
</file>

<file path=ppt/slides/_rels/slide5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56.xml"/><Relationship Id="rId1" Type="http://schemas.openxmlformats.org/officeDocument/2006/relationships/slideLayout" Target="../slideLayouts/slideLayout2.xml"/><Relationship Id="rId4" Type="http://schemas.openxmlformats.org/officeDocument/2006/relationships/image" Target="../media/image47.gif"/></Relationships>
</file>

<file path=ppt/slides/_rels/slide5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57.xml"/><Relationship Id="rId1" Type="http://schemas.openxmlformats.org/officeDocument/2006/relationships/slideLayout" Target="../slideLayouts/slideLayout2.xml"/><Relationship Id="rId4" Type="http://schemas.openxmlformats.org/officeDocument/2006/relationships/image" Target="../media/image48.gif"/></Relationships>
</file>

<file path=ppt/slides/_rels/slide5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58.xml"/><Relationship Id="rId1" Type="http://schemas.openxmlformats.org/officeDocument/2006/relationships/slideLayout" Target="../slideLayouts/slideLayout2.xml"/><Relationship Id="rId4" Type="http://schemas.openxmlformats.org/officeDocument/2006/relationships/image" Target="../media/image48.gif"/></Relationships>
</file>

<file path=ppt/slides/_rels/slide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60.xml.rels><?xml version="1.0" encoding="UTF-8" standalone="yes"?>
<Relationships xmlns="http://schemas.openxmlformats.org/package/2006/relationships"><Relationship Id="rId8" Type="http://schemas.openxmlformats.org/officeDocument/2006/relationships/image" Target="../media/image9.gif"/><Relationship Id="rId3" Type="http://schemas.openxmlformats.org/officeDocument/2006/relationships/image" Target="../media/image6.png"/><Relationship Id="rId7" Type="http://schemas.microsoft.com/office/2007/relationships/hdphoto" Target="../media/hdphoto2.wdp"/><Relationship Id="rId2" Type="http://schemas.openxmlformats.org/officeDocument/2006/relationships/notesSlide" Target="../notesSlides/notesSlide59.xml"/><Relationship Id="rId1" Type="http://schemas.openxmlformats.org/officeDocument/2006/relationships/slideLayout" Target="../slideLayouts/slideLayout4.xml"/><Relationship Id="rId6" Type="http://schemas.openxmlformats.org/officeDocument/2006/relationships/image" Target="../media/image8.png"/><Relationship Id="rId5" Type="http://schemas.openxmlformats.org/officeDocument/2006/relationships/image" Target="../media/image7.svg"/><Relationship Id="rId4" Type="http://schemas.microsoft.com/office/2007/relationships/hdphoto" Target="../media/hdphoto1.wdp"/></Relationships>
</file>

<file path=ppt/slides/_rels/slide6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60.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6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61.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6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62.xml"/><Relationship Id="rId1" Type="http://schemas.openxmlformats.org/officeDocument/2006/relationships/slideLayout" Target="../slideLayouts/slideLayout2.xml"/><Relationship Id="rId4" Type="http://schemas.openxmlformats.org/officeDocument/2006/relationships/image" Target="../media/image13.gif"/></Relationships>
</file>

<file path=ppt/slides/_rels/slide6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63.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6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64.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6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65.xml"/><Relationship Id="rId1" Type="http://schemas.openxmlformats.org/officeDocument/2006/relationships/slideLayout" Target="../slideLayouts/slideLayout2.xml"/><Relationship Id="rId4" Type="http://schemas.openxmlformats.org/officeDocument/2006/relationships/image" Target="../media/image64.png"/></Relationships>
</file>

<file path=ppt/slides/_rels/slide6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67.xml"/><Relationship Id="rId1" Type="http://schemas.openxmlformats.org/officeDocument/2006/relationships/slideLayout" Target="../slideLayouts/slideLayout2.xml"/><Relationship Id="rId4" Type="http://schemas.openxmlformats.org/officeDocument/2006/relationships/image" Target="../media/image65.png"/></Relationships>
</file>

<file path=ppt/slides/_rels/slide6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7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71.xml"/><Relationship Id="rId1" Type="http://schemas.openxmlformats.org/officeDocument/2006/relationships/slideLayout" Target="../slideLayouts/slideLayout2.xml"/><Relationship Id="rId4" Type="http://schemas.openxmlformats.org/officeDocument/2006/relationships/image" Target="../media/image66.png"/></Relationships>
</file>

<file path=ppt/slides/_rels/slide7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72.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67.png"/></Relationships>
</file>

<file path=ppt/slides/_rels/slide7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73.xml"/><Relationship Id="rId1" Type="http://schemas.openxmlformats.org/officeDocument/2006/relationships/slideLayout" Target="../slideLayouts/slideLayout2.xml"/><Relationship Id="rId4" Type="http://schemas.openxmlformats.org/officeDocument/2006/relationships/image" Target="../media/image68.png"/></Relationships>
</file>

<file path=ppt/slides/_rels/slide7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74.xml"/><Relationship Id="rId1" Type="http://schemas.openxmlformats.org/officeDocument/2006/relationships/slideLayout" Target="../slideLayouts/slideLayout2.xml"/><Relationship Id="rId5" Type="http://schemas.openxmlformats.org/officeDocument/2006/relationships/image" Target="../media/image69.png"/><Relationship Id="rId4" Type="http://schemas.openxmlformats.org/officeDocument/2006/relationships/image" Target="../media/image15.png"/></Relationships>
</file>

<file path=ppt/slides/_rels/slide7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75.xml"/><Relationship Id="rId1" Type="http://schemas.openxmlformats.org/officeDocument/2006/relationships/slideLayout" Target="../slideLayouts/slideLayout2.xml"/><Relationship Id="rId4" Type="http://schemas.openxmlformats.org/officeDocument/2006/relationships/image" Target="../media/image70.png"/></Relationships>
</file>

<file path=ppt/slides/_rels/slide7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76.xml"/><Relationship Id="rId1" Type="http://schemas.openxmlformats.org/officeDocument/2006/relationships/slideLayout" Target="../slideLayouts/slideLayout2.xml"/><Relationship Id="rId5" Type="http://schemas.openxmlformats.org/officeDocument/2006/relationships/image" Target="../media/image71.png"/><Relationship Id="rId4" Type="http://schemas.openxmlformats.org/officeDocument/2006/relationships/image" Target="../media/image15.png"/></Relationships>
</file>

<file path=ppt/slides/_rels/slide7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77.xml"/><Relationship Id="rId1" Type="http://schemas.openxmlformats.org/officeDocument/2006/relationships/slideLayout" Target="../slideLayouts/slideLayout2.xml"/><Relationship Id="rId5" Type="http://schemas.openxmlformats.org/officeDocument/2006/relationships/image" Target="../media/image72.png"/><Relationship Id="rId4" Type="http://schemas.openxmlformats.org/officeDocument/2006/relationships/image" Target="../media/image15.png"/></Relationships>
</file>

<file path=ppt/slides/_rels/slide7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78.xml"/><Relationship Id="rId1" Type="http://schemas.openxmlformats.org/officeDocument/2006/relationships/slideLayout" Target="../slideLayouts/slideLayout2.xml"/><Relationship Id="rId4" Type="http://schemas.openxmlformats.org/officeDocument/2006/relationships/image" Target="../media/image73.png"/></Relationships>
</file>

<file path=ppt/slides/_rels/slide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3.gif"/></Relationships>
</file>

<file path=ppt/slides/_rels/slide8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80.xml"/><Relationship Id="rId1" Type="http://schemas.openxmlformats.org/officeDocument/2006/relationships/slideLayout" Target="../slideLayouts/slideLayout2.xml"/><Relationship Id="rId4" Type="http://schemas.openxmlformats.org/officeDocument/2006/relationships/image" Target="../media/image74.png"/></Relationships>
</file>

<file path=ppt/slides/_rels/slide8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81.xml"/><Relationship Id="rId1" Type="http://schemas.openxmlformats.org/officeDocument/2006/relationships/slideLayout" Target="../slideLayouts/slideLayout2.xml"/><Relationship Id="rId6" Type="http://schemas.openxmlformats.org/officeDocument/2006/relationships/image" Target="../media/image77.png"/><Relationship Id="rId5" Type="http://schemas.openxmlformats.org/officeDocument/2006/relationships/image" Target="../media/image76.png"/><Relationship Id="rId4" Type="http://schemas.openxmlformats.org/officeDocument/2006/relationships/image" Target="../media/image75.png"/></Relationships>
</file>

<file path=ppt/slides/_rels/slide8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83.xml"/><Relationship Id="rId1" Type="http://schemas.openxmlformats.org/officeDocument/2006/relationships/slideLayout" Target="../slideLayouts/slideLayout2.xml"/><Relationship Id="rId4" Type="http://schemas.openxmlformats.org/officeDocument/2006/relationships/image" Target="../media/image78.png"/></Relationships>
</file>

<file path=ppt/slides/_rels/slide8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84.xml"/><Relationship Id="rId1" Type="http://schemas.openxmlformats.org/officeDocument/2006/relationships/slideLayout" Target="../slideLayouts/slideLayout2.xml"/><Relationship Id="rId4" Type="http://schemas.openxmlformats.org/officeDocument/2006/relationships/image" Target="../media/image47.gif"/></Relationships>
</file>

<file path=ppt/slides/_rels/slide86.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9.gif"/><Relationship Id="rId2" Type="http://schemas.openxmlformats.org/officeDocument/2006/relationships/image" Target="../media/image6.png"/><Relationship Id="rId1" Type="http://schemas.openxmlformats.org/officeDocument/2006/relationships/slideLayout" Target="../slideLayouts/slideLayout4.xml"/><Relationship Id="rId6" Type="http://schemas.microsoft.com/office/2007/relationships/hdphoto" Target="../media/hdphoto2.wdp"/><Relationship Id="rId5" Type="http://schemas.openxmlformats.org/officeDocument/2006/relationships/image" Target="../media/image8.png"/><Relationship Id="rId4" Type="http://schemas.openxmlformats.org/officeDocument/2006/relationships/image" Target="../media/image7.svg"/></Relationships>
</file>

<file path=ppt/slides/_rels/slide8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85.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8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86.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8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87.xml"/><Relationship Id="rId1" Type="http://schemas.openxmlformats.org/officeDocument/2006/relationships/slideLayout" Target="../slideLayouts/slideLayout2.xml"/><Relationship Id="rId4" Type="http://schemas.openxmlformats.org/officeDocument/2006/relationships/image" Target="../media/image13.gif"/></Relationships>
</file>

<file path=ppt/slides/_rels/slide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9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88.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9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89.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9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90.xml"/><Relationship Id="rId1" Type="http://schemas.openxmlformats.org/officeDocument/2006/relationships/slideLayout" Target="../slideLayouts/slideLayout2.xml"/><Relationship Id="rId4" Type="http://schemas.openxmlformats.org/officeDocument/2006/relationships/image" Target="../media/image79.png"/></Relationships>
</file>

<file path=ppt/slides/_rels/slide9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91.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80.png"/></Relationships>
</file>

<file path=ppt/slides/_rels/slide9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92.xml"/><Relationship Id="rId1" Type="http://schemas.openxmlformats.org/officeDocument/2006/relationships/slideLayout" Target="../slideLayouts/slideLayout2.xml"/><Relationship Id="rId5" Type="http://schemas.openxmlformats.org/officeDocument/2006/relationships/image" Target="../media/image81.png"/><Relationship Id="rId4" Type="http://schemas.openxmlformats.org/officeDocument/2006/relationships/image" Target="../media/image15.png"/></Relationships>
</file>

<file path=ppt/slides/_rels/slide9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93.xml"/><Relationship Id="rId1" Type="http://schemas.openxmlformats.org/officeDocument/2006/relationships/slideLayout" Target="../slideLayouts/slideLayout2.xml"/><Relationship Id="rId4" Type="http://schemas.openxmlformats.org/officeDocument/2006/relationships/image" Target="../media/image82.png"/></Relationships>
</file>

<file path=ppt/slides/_rels/slide9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94.xml"/><Relationship Id="rId1" Type="http://schemas.openxmlformats.org/officeDocument/2006/relationships/slideLayout" Target="../slideLayouts/slideLayout2.xml"/><Relationship Id="rId4" Type="http://schemas.openxmlformats.org/officeDocument/2006/relationships/image" Target="../media/image83.png"/></Relationships>
</file>

<file path=ppt/slides/_rels/slide9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95.xml"/><Relationship Id="rId1" Type="http://schemas.openxmlformats.org/officeDocument/2006/relationships/slideLayout" Target="../slideLayouts/slideLayout2.xml"/><Relationship Id="rId5" Type="http://schemas.openxmlformats.org/officeDocument/2006/relationships/image" Target="../media/image84.png"/><Relationship Id="rId4" Type="http://schemas.openxmlformats.org/officeDocument/2006/relationships/image" Target="../media/image15.png"/></Relationships>
</file>

<file path=ppt/slides/_rels/slide9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96.xml"/><Relationship Id="rId1" Type="http://schemas.openxmlformats.org/officeDocument/2006/relationships/slideLayout" Target="../slideLayouts/slideLayout2.xml"/><Relationship Id="rId5" Type="http://schemas.openxmlformats.org/officeDocument/2006/relationships/image" Target="../media/image85.png"/><Relationship Id="rId4" Type="http://schemas.openxmlformats.org/officeDocument/2006/relationships/image" Target="../media/image15.png"/></Relationships>
</file>

<file path=ppt/slides/_rels/slide9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97.xml"/><Relationship Id="rId1" Type="http://schemas.openxmlformats.org/officeDocument/2006/relationships/slideLayout" Target="../slideLayouts/slideLayout2.xml"/><Relationship Id="rId4" Type="http://schemas.openxmlformats.org/officeDocument/2006/relationships/image" Target="../media/image8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AC4EA19-608C-9595-551D-C145E7C7E16B}"/>
              </a:ext>
            </a:extLst>
          </p:cNvPr>
          <p:cNvPicPr>
            <a:picLocks noChangeAspect="1"/>
          </p:cNvPicPr>
          <p:nvPr/>
        </p:nvPicPr>
        <p:blipFill rotWithShape="1">
          <a:blip r:embed="rId3">
            <a:extLst>
              <a:ext uri="{28A0092B-C50C-407E-A947-70E740481C1C}">
                <a14:useLocalDpi xmlns:a14="http://schemas.microsoft.com/office/drawing/2010/main" val="0"/>
              </a:ext>
            </a:extLst>
          </a:blip>
          <a:srcRect l="3333" r="3333"/>
          <a:stretch/>
        </p:blipFill>
        <p:spPr>
          <a:xfrm>
            <a:off x="0" y="0"/>
            <a:ext cx="12192000" cy="6858000"/>
          </a:xfrm>
          <a:prstGeom prst="rect">
            <a:avLst/>
          </a:prstGeom>
        </p:spPr>
      </p:pic>
      <p:sp>
        <p:nvSpPr>
          <p:cNvPr id="11" name="TextBox 10">
            <a:extLst>
              <a:ext uri="{FF2B5EF4-FFF2-40B4-BE49-F238E27FC236}">
                <a16:creationId xmlns:a16="http://schemas.microsoft.com/office/drawing/2014/main" id="{1DFC70DD-8F03-8B21-F29E-58F986868DC2}"/>
              </a:ext>
            </a:extLst>
          </p:cNvPr>
          <p:cNvSpPr txBox="1"/>
          <p:nvPr/>
        </p:nvSpPr>
        <p:spPr>
          <a:xfrm>
            <a:off x="-323850" y="557184"/>
            <a:ext cx="5261548" cy="2390270"/>
          </a:xfrm>
          <a:prstGeom prst="rect">
            <a:avLst/>
          </a:prstGeom>
          <a:noFill/>
        </p:spPr>
        <p:txBody>
          <a:bodyPr wrap="square">
            <a:spAutoFit/>
          </a:bodyPr>
          <a:lstStyle/>
          <a:p>
            <a:pPr algn="ctr" rtl="0">
              <a:lnSpc>
                <a:spcPct val="115000"/>
              </a:lnSpc>
            </a:pPr>
            <a:r>
              <a:rPr lang="ar-SY" sz="6600" b="1" dirty="0">
                <a:solidFill>
                  <a:schemeClr val="bg1"/>
                </a:solidFill>
                <a:effectLst>
                  <a:outerShdw blurRad="38100" dist="38100" dir="2700000" algn="tl">
                    <a:srgbClr val="000000">
                      <a:alpha val="43137"/>
                    </a:srgbClr>
                  </a:outerShdw>
                </a:effectLst>
                <a:latin typeface="Times New Roman" panose="02020603050405020304" pitchFamily="18" charset="0"/>
                <a:cs typeface="Adobe Arabic" panose="02040503050201020203" pitchFamily="18" charset="-78"/>
              </a:rPr>
              <a:t>الإشراف والتنظيم الإداري</a:t>
            </a:r>
            <a:endParaRPr lang="en-US" sz="6600" b="1" dirty="0">
              <a:solidFill>
                <a:schemeClr val="bg1"/>
              </a:solidFill>
              <a:effectLst>
                <a:outerShdw blurRad="38100" dist="38100" dir="2700000" algn="tl">
                  <a:srgbClr val="000000">
                    <a:alpha val="43137"/>
                  </a:srgbClr>
                </a:outerShdw>
              </a:effectLst>
              <a:latin typeface="Times New Roman" panose="02020603050405020304" pitchFamily="18" charset="0"/>
              <a:cs typeface="Adobe Arabic" panose="02040503050201020203" pitchFamily="18" charset="-78"/>
            </a:endParaRPr>
          </a:p>
        </p:txBody>
      </p:sp>
    </p:spTree>
    <p:extLst>
      <p:ext uri="{BB962C8B-B14F-4D97-AF65-F5344CB8AC3E}">
        <p14:creationId xmlns:p14="http://schemas.microsoft.com/office/powerpoint/2010/main" val="2345629806"/>
      </p:ext>
    </p:extLst>
  </p:cSld>
  <p:clrMapOvr>
    <a:masterClrMapping/>
  </p:clrMapOvr>
  <p:transition spd="slow">
    <p:wip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4F4A87-A8FE-48C9-C2A2-A7E87AD57475}"/>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6782529-53F5-A09E-195D-6A93E3CF9DD0}"/>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cs typeface="Adobe Arabic" panose="02040503050201020203" pitchFamily="18" charset="-78"/>
              </a:rPr>
              <a:t>الإجابات النموذجية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2AA67A2F-7A31-9B90-F79B-6CD700D5919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Brainstorming ">
            <a:extLst>
              <a:ext uri="{FF2B5EF4-FFF2-40B4-BE49-F238E27FC236}">
                <a16:creationId xmlns:a16="http://schemas.microsoft.com/office/drawing/2014/main" id="{6CBA9496-3BE8-1D99-A6EA-1EB8F919060A}"/>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714501" y="2605002"/>
            <a:ext cx="2551112" cy="2551112"/>
          </a:xfrm>
          <a:prstGeom prst="rect">
            <a:avLst/>
          </a:prstGeom>
          <a:noFill/>
          <a:ln>
            <a:noFill/>
          </a:ln>
        </p:spPr>
      </p:pic>
      <p:sp>
        <p:nvSpPr>
          <p:cNvPr id="7" name="TextBox 6">
            <a:extLst>
              <a:ext uri="{FF2B5EF4-FFF2-40B4-BE49-F238E27FC236}">
                <a16:creationId xmlns:a16="http://schemas.microsoft.com/office/drawing/2014/main" id="{94A55D28-2DF0-316E-7010-51400F0E0E12}"/>
              </a:ext>
            </a:extLst>
          </p:cNvPr>
          <p:cNvSpPr txBox="1"/>
          <p:nvPr/>
        </p:nvSpPr>
        <p:spPr>
          <a:xfrm>
            <a:off x="5435453" y="1169441"/>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القدرة على التحفيز وبناء فرق العمل</a:t>
            </a:r>
            <a:endParaRPr lang="en-US" dirty="0"/>
          </a:p>
        </p:txBody>
      </p:sp>
      <p:sp>
        <p:nvSpPr>
          <p:cNvPr id="10" name="TextBox 9">
            <a:extLst>
              <a:ext uri="{FF2B5EF4-FFF2-40B4-BE49-F238E27FC236}">
                <a16:creationId xmlns:a16="http://schemas.microsoft.com/office/drawing/2014/main" id="{77BDB449-8E68-5C9C-B97B-87E9A238DEBE}"/>
              </a:ext>
            </a:extLst>
          </p:cNvPr>
          <p:cNvSpPr txBox="1"/>
          <p:nvPr/>
        </p:nvSpPr>
        <p:spPr>
          <a:xfrm>
            <a:off x="5435453" y="2124178"/>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المعرفة التقنيّة والفنيّة بمجال العمل</a:t>
            </a:r>
            <a:endParaRPr lang="en-US" dirty="0"/>
          </a:p>
        </p:txBody>
      </p:sp>
      <p:sp>
        <p:nvSpPr>
          <p:cNvPr id="11" name="TextBox 10">
            <a:extLst>
              <a:ext uri="{FF2B5EF4-FFF2-40B4-BE49-F238E27FC236}">
                <a16:creationId xmlns:a16="http://schemas.microsoft.com/office/drawing/2014/main" id="{5914E336-BB26-FBFE-D3D3-9DE13108FEFF}"/>
              </a:ext>
            </a:extLst>
          </p:cNvPr>
          <p:cNvSpPr txBox="1"/>
          <p:nvPr/>
        </p:nvSpPr>
        <p:spPr>
          <a:xfrm>
            <a:off x="5435453" y="3078915"/>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الإبداع والابتكار في إيجاد الحلول</a:t>
            </a:r>
            <a:endParaRPr lang="en-US" dirty="0"/>
          </a:p>
        </p:txBody>
      </p:sp>
      <p:sp>
        <p:nvSpPr>
          <p:cNvPr id="12" name="TextBox 11">
            <a:extLst>
              <a:ext uri="{FF2B5EF4-FFF2-40B4-BE49-F238E27FC236}">
                <a16:creationId xmlns:a16="http://schemas.microsoft.com/office/drawing/2014/main" id="{78BEB7CB-DC92-58B7-E3D7-E8C902DF727C}"/>
              </a:ext>
            </a:extLst>
          </p:cNvPr>
          <p:cNvSpPr txBox="1"/>
          <p:nvPr/>
        </p:nvSpPr>
        <p:spPr>
          <a:xfrm>
            <a:off x="5435453" y="4033652"/>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القدرة على التفويض والتمكين</a:t>
            </a:r>
            <a:endParaRPr lang="en-US" dirty="0"/>
          </a:p>
        </p:txBody>
      </p:sp>
      <p:sp>
        <p:nvSpPr>
          <p:cNvPr id="14" name="TextBox 13">
            <a:extLst>
              <a:ext uri="{FF2B5EF4-FFF2-40B4-BE49-F238E27FC236}">
                <a16:creationId xmlns:a16="http://schemas.microsoft.com/office/drawing/2014/main" id="{45110174-923E-CD4D-8978-C221EFC4A9BB}"/>
              </a:ext>
            </a:extLst>
          </p:cNvPr>
          <p:cNvSpPr txBox="1"/>
          <p:nvPr/>
        </p:nvSpPr>
        <p:spPr>
          <a:xfrm>
            <a:off x="5435453" y="4988389"/>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مهارات التدريب والتطوير</a:t>
            </a:r>
            <a:endParaRPr lang="en-US" dirty="0"/>
          </a:p>
        </p:txBody>
      </p:sp>
      <p:sp>
        <p:nvSpPr>
          <p:cNvPr id="15" name="TextBox 14">
            <a:extLst>
              <a:ext uri="{FF2B5EF4-FFF2-40B4-BE49-F238E27FC236}">
                <a16:creationId xmlns:a16="http://schemas.microsoft.com/office/drawing/2014/main" id="{5CEA56B2-7791-923A-0FF1-6D64BA1656D0}"/>
              </a:ext>
            </a:extLst>
          </p:cNvPr>
          <p:cNvSpPr txBox="1"/>
          <p:nvPr/>
        </p:nvSpPr>
        <p:spPr>
          <a:xfrm>
            <a:off x="5435453" y="5943126"/>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النزاهة والأخلاق المهنيّة العالية</a:t>
            </a:r>
            <a:endParaRPr lang="en-US" dirty="0"/>
          </a:p>
        </p:txBody>
      </p:sp>
    </p:spTree>
    <p:extLst>
      <p:ext uri="{BB962C8B-B14F-4D97-AF65-F5344CB8AC3E}">
        <p14:creationId xmlns:p14="http://schemas.microsoft.com/office/powerpoint/2010/main" val="320733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1000"/>
                                        <p:tgtEl>
                                          <p:spTgt spid="14"/>
                                        </p:tgtEl>
                                      </p:cBhvr>
                                    </p:animEffect>
                                    <p:anim calcmode="lin" valueType="num">
                                      <p:cBhvr>
                                        <p:cTn id="36" dur="1000" fill="hold"/>
                                        <p:tgtEl>
                                          <p:spTgt spid="14"/>
                                        </p:tgtEl>
                                        <p:attrNameLst>
                                          <p:attrName>ppt_x</p:attrName>
                                        </p:attrNameLst>
                                      </p:cBhvr>
                                      <p:tavLst>
                                        <p:tav tm="0">
                                          <p:val>
                                            <p:strVal val="#ppt_x"/>
                                          </p:val>
                                        </p:tav>
                                        <p:tav tm="100000">
                                          <p:val>
                                            <p:strVal val="#ppt_x"/>
                                          </p:val>
                                        </p:tav>
                                      </p:tavLst>
                                    </p:anim>
                                    <p:anim calcmode="lin" valueType="num">
                                      <p:cBhvr>
                                        <p:cTn id="37"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1000"/>
                                        <p:tgtEl>
                                          <p:spTgt spid="15"/>
                                        </p:tgtEl>
                                      </p:cBhvr>
                                    </p:animEffect>
                                    <p:anim calcmode="lin" valueType="num">
                                      <p:cBhvr>
                                        <p:cTn id="43" dur="1000" fill="hold"/>
                                        <p:tgtEl>
                                          <p:spTgt spid="15"/>
                                        </p:tgtEl>
                                        <p:attrNameLst>
                                          <p:attrName>ppt_x</p:attrName>
                                        </p:attrNameLst>
                                      </p:cBhvr>
                                      <p:tavLst>
                                        <p:tav tm="0">
                                          <p:val>
                                            <p:strVal val="#ppt_x"/>
                                          </p:val>
                                        </p:tav>
                                        <p:tav tm="100000">
                                          <p:val>
                                            <p:strVal val="#ppt_x"/>
                                          </p:val>
                                        </p:tav>
                                      </p:tavLst>
                                    </p:anim>
                                    <p:anim calcmode="lin" valueType="num">
                                      <p:cBhvr>
                                        <p:cTn id="4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11" grpId="0"/>
      <p:bldP spid="12" grpId="0"/>
      <p:bldP spid="14" grpId="0"/>
      <p:bldP spid="15"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A04200-5A95-3EAD-62AE-2E140C668817}"/>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4E723DFF-F13E-99AD-6361-442C518E0AE3}"/>
              </a:ext>
            </a:extLst>
          </p:cNvPr>
          <p:cNvSpPr txBox="1"/>
          <p:nvPr/>
        </p:nvSpPr>
        <p:spPr>
          <a:xfrm>
            <a:off x="2779494" y="-132677"/>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أنواع الهياكل التنظيمية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FB2CBFF8-D000-9A2D-1F1E-4F118E5C39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4" name="TextBox 3">
            <a:extLst>
              <a:ext uri="{FF2B5EF4-FFF2-40B4-BE49-F238E27FC236}">
                <a16:creationId xmlns:a16="http://schemas.microsoft.com/office/drawing/2014/main" id="{502BABBA-8359-56F1-0525-3173D972CC8B}"/>
              </a:ext>
            </a:extLst>
          </p:cNvPr>
          <p:cNvSpPr txBox="1"/>
          <p:nvPr/>
        </p:nvSpPr>
        <p:spPr>
          <a:xfrm>
            <a:off x="5535525" y="3843336"/>
            <a:ext cx="5843587" cy="954107"/>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يقوم على تقسيم المؤسّسة حسب المناطق الجغرافية التي تعمل بها</a:t>
            </a:r>
            <a:endParaRPr lang="en-US"/>
          </a:p>
        </p:txBody>
      </p:sp>
      <p:sp>
        <p:nvSpPr>
          <p:cNvPr id="6" name="TextBox 5">
            <a:extLst>
              <a:ext uri="{FF2B5EF4-FFF2-40B4-BE49-F238E27FC236}">
                <a16:creationId xmlns:a16="http://schemas.microsoft.com/office/drawing/2014/main" id="{D9340E7E-FA75-90E6-70D2-7922567171B7}"/>
              </a:ext>
            </a:extLst>
          </p:cNvPr>
          <p:cNvSpPr txBox="1"/>
          <p:nvPr/>
        </p:nvSpPr>
        <p:spPr>
          <a:xfrm>
            <a:off x="5014451" y="1220086"/>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الهيكل التنظيمي الجغرافي (</a:t>
            </a:r>
            <a:r>
              <a:rPr lang="en-US"/>
              <a:t>Geographical Structure</a:t>
            </a:r>
            <a:r>
              <a:rPr lang="ar-EG"/>
              <a:t>):</a:t>
            </a:r>
            <a:endParaRPr lang="en-US"/>
          </a:p>
        </p:txBody>
      </p:sp>
      <p:pic>
        <p:nvPicPr>
          <p:cNvPr id="3" name="Picture 2" descr="Power ">
            <a:extLst>
              <a:ext uri="{FF2B5EF4-FFF2-40B4-BE49-F238E27FC236}">
                <a16:creationId xmlns:a16="http://schemas.microsoft.com/office/drawing/2014/main" id="{0264EBE1-274C-DC95-0AD4-7A241CBD9CBA}"/>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12888" y="2028824"/>
            <a:ext cx="3629025" cy="3629025"/>
          </a:xfrm>
          <a:prstGeom prst="rect">
            <a:avLst/>
          </a:prstGeom>
          <a:noFill/>
          <a:ln>
            <a:noFill/>
          </a:ln>
        </p:spPr>
      </p:pic>
    </p:spTree>
    <p:extLst>
      <p:ext uri="{BB962C8B-B14F-4D97-AF65-F5344CB8AC3E}">
        <p14:creationId xmlns:p14="http://schemas.microsoft.com/office/powerpoint/2010/main" val="344110489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1000"/>
                                        <p:tgtEl>
                                          <p:spTgt spid="6"/>
                                        </p:tgtEl>
                                      </p:cBhvr>
                                    </p:animEffect>
                                    <p:anim calcmode="lin" valueType="num">
                                      <p:cBhvr>
                                        <p:cTn id="11" dur="1000" fill="hold"/>
                                        <p:tgtEl>
                                          <p:spTgt spid="6"/>
                                        </p:tgtEl>
                                        <p:attrNameLst>
                                          <p:attrName>ppt_x</p:attrName>
                                        </p:attrNameLst>
                                      </p:cBhvr>
                                      <p:tavLst>
                                        <p:tav tm="0">
                                          <p:val>
                                            <p:strVal val="#ppt_x"/>
                                          </p:val>
                                        </p:tav>
                                        <p:tav tm="100000">
                                          <p:val>
                                            <p:strVal val="#ppt_x"/>
                                          </p:val>
                                        </p:tav>
                                      </p:tavLst>
                                    </p:anim>
                                    <p:anim calcmode="lin" valueType="num">
                                      <p:cBhvr>
                                        <p:cTn id="12"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1B0ABC-A0C2-578F-7182-1EF3FF6D6D3E}"/>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5A5AF30B-E14A-C7B9-1270-A7742B360AFD}"/>
              </a:ext>
            </a:extLst>
          </p:cNvPr>
          <p:cNvSpPr txBox="1"/>
          <p:nvPr/>
        </p:nvSpPr>
        <p:spPr>
          <a:xfrm>
            <a:off x="2779494" y="-132677"/>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أنواع الهياكل التنظيمية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3EFCB3BD-2FF5-E28E-8DA9-FB744F03E56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6" name="TextBox 5">
            <a:extLst>
              <a:ext uri="{FF2B5EF4-FFF2-40B4-BE49-F238E27FC236}">
                <a16:creationId xmlns:a16="http://schemas.microsoft.com/office/drawing/2014/main" id="{0570C6FA-C879-86C5-91D0-4962A38227B7}"/>
              </a:ext>
            </a:extLst>
          </p:cNvPr>
          <p:cNvSpPr txBox="1"/>
          <p:nvPr/>
        </p:nvSpPr>
        <p:spPr>
          <a:xfrm>
            <a:off x="5014451" y="1220086"/>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الهيكل التنظيمي الجغرافي (</a:t>
            </a:r>
            <a:r>
              <a:rPr lang="en-US"/>
              <a:t>Geographical Structure</a:t>
            </a:r>
            <a:r>
              <a:rPr lang="ar-EG"/>
              <a:t>):</a:t>
            </a:r>
            <a:endParaRPr lang="en-US"/>
          </a:p>
        </p:txBody>
      </p:sp>
      <p:sp>
        <p:nvSpPr>
          <p:cNvPr id="2" name="TextBox 1">
            <a:extLst>
              <a:ext uri="{FF2B5EF4-FFF2-40B4-BE49-F238E27FC236}">
                <a16:creationId xmlns:a16="http://schemas.microsoft.com/office/drawing/2014/main" id="{BB5D114C-BEEB-0C49-7AFD-475AAAE02951}"/>
              </a:ext>
            </a:extLst>
          </p:cNvPr>
          <p:cNvSpPr txBox="1"/>
          <p:nvPr/>
        </p:nvSpPr>
        <p:spPr>
          <a:xfrm>
            <a:off x="5014450" y="2380448"/>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a:t>المميّزات:</a:t>
            </a:r>
            <a:endParaRPr lang="en-US" b="1"/>
          </a:p>
        </p:txBody>
      </p:sp>
      <p:sp>
        <p:nvSpPr>
          <p:cNvPr id="5" name="TextBox 4">
            <a:extLst>
              <a:ext uri="{FF2B5EF4-FFF2-40B4-BE49-F238E27FC236}">
                <a16:creationId xmlns:a16="http://schemas.microsoft.com/office/drawing/2014/main" id="{F7FA362B-F0BB-C7EF-D20E-8DBEC1D9D605}"/>
              </a:ext>
            </a:extLst>
          </p:cNvPr>
          <p:cNvSpPr txBox="1"/>
          <p:nvPr/>
        </p:nvSpPr>
        <p:spPr>
          <a:xfrm>
            <a:off x="5014450" y="3540810"/>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يسمح بالتكيّف مع خصوصيات الأسواق المحلّية</a:t>
            </a:r>
            <a:endParaRPr lang="en-US" dirty="0"/>
          </a:p>
        </p:txBody>
      </p:sp>
      <p:sp>
        <p:nvSpPr>
          <p:cNvPr id="7" name="TextBox 6">
            <a:extLst>
              <a:ext uri="{FF2B5EF4-FFF2-40B4-BE49-F238E27FC236}">
                <a16:creationId xmlns:a16="http://schemas.microsoft.com/office/drawing/2014/main" id="{419117B4-2F9C-9434-D89E-BC391AA0D3FF}"/>
              </a:ext>
            </a:extLst>
          </p:cNvPr>
          <p:cNvSpPr txBox="1"/>
          <p:nvPr/>
        </p:nvSpPr>
        <p:spPr>
          <a:xfrm>
            <a:off x="5014450" y="4701172"/>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يسرّع الاستجابة لاحتياجات العملاء في كلّ منطقة</a:t>
            </a:r>
            <a:endParaRPr lang="en-US" dirty="0"/>
          </a:p>
        </p:txBody>
      </p:sp>
      <p:sp>
        <p:nvSpPr>
          <p:cNvPr id="10" name="TextBox 9">
            <a:extLst>
              <a:ext uri="{FF2B5EF4-FFF2-40B4-BE49-F238E27FC236}">
                <a16:creationId xmlns:a16="http://schemas.microsoft.com/office/drawing/2014/main" id="{CD08418E-316E-AB42-7440-6BAA2EC921E5}"/>
              </a:ext>
            </a:extLst>
          </p:cNvPr>
          <p:cNvSpPr txBox="1"/>
          <p:nvPr/>
        </p:nvSpPr>
        <p:spPr>
          <a:xfrm>
            <a:off x="5014450" y="5861532"/>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يساعد على التغلّب على تحدّيات اللغة والثقافة والمسافة</a:t>
            </a:r>
            <a:endParaRPr lang="en-US" dirty="0"/>
          </a:p>
        </p:txBody>
      </p:sp>
      <p:pic>
        <p:nvPicPr>
          <p:cNvPr id="11" name="Picture 10" descr="Organization chart ">
            <a:extLst>
              <a:ext uri="{FF2B5EF4-FFF2-40B4-BE49-F238E27FC236}">
                <a16:creationId xmlns:a16="http://schemas.microsoft.com/office/drawing/2014/main" id="{FF9ADCD0-F6E8-592A-D266-FC06F58D90D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012607" y="2038524"/>
            <a:ext cx="3823008" cy="3823008"/>
          </a:xfrm>
          <a:prstGeom prst="rect">
            <a:avLst/>
          </a:prstGeom>
          <a:noFill/>
          <a:ln>
            <a:noFill/>
          </a:ln>
        </p:spPr>
      </p:pic>
    </p:spTree>
    <p:extLst>
      <p:ext uri="{BB962C8B-B14F-4D97-AF65-F5344CB8AC3E}">
        <p14:creationId xmlns:p14="http://schemas.microsoft.com/office/powerpoint/2010/main" val="393326785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1000"/>
                                        <p:tgtEl>
                                          <p:spTgt spid="10"/>
                                        </p:tgtEl>
                                      </p:cBhvr>
                                    </p:animEffect>
                                    <p:anim calcmode="lin" valueType="num">
                                      <p:cBhvr>
                                        <p:cTn id="36" dur="1000" fill="hold"/>
                                        <p:tgtEl>
                                          <p:spTgt spid="10"/>
                                        </p:tgtEl>
                                        <p:attrNameLst>
                                          <p:attrName>ppt_x</p:attrName>
                                        </p:attrNameLst>
                                      </p:cBhvr>
                                      <p:tavLst>
                                        <p:tav tm="0">
                                          <p:val>
                                            <p:strVal val="#ppt_x"/>
                                          </p:val>
                                        </p:tav>
                                        <p:tav tm="100000">
                                          <p:val>
                                            <p:strVal val="#ppt_x"/>
                                          </p:val>
                                        </p:tav>
                                      </p:tavLst>
                                    </p:anim>
                                    <p:anim calcmode="lin" valueType="num">
                                      <p:cBhvr>
                                        <p:cTn id="3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P spid="5" grpId="0"/>
      <p:bldP spid="7" grpId="0"/>
      <p:bldP spid="10" grpId="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C5DD12-106F-78EF-EDBA-6137EB1B10AC}"/>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293D3D39-F418-5749-7EFD-B410F1AB41B6}"/>
              </a:ext>
            </a:extLst>
          </p:cNvPr>
          <p:cNvSpPr txBox="1"/>
          <p:nvPr/>
        </p:nvSpPr>
        <p:spPr>
          <a:xfrm>
            <a:off x="2779494" y="-132677"/>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أنواع الهياكل التنظيمية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DC01F178-D923-3F63-1129-4307CE60BF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6" name="TextBox 5">
            <a:extLst>
              <a:ext uri="{FF2B5EF4-FFF2-40B4-BE49-F238E27FC236}">
                <a16:creationId xmlns:a16="http://schemas.microsoft.com/office/drawing/2014/main" id="{CAC7103D-31AF-543A-D5BE-F048E544C696}"/>
              </a:ext>
            </a:extLst>
          </p:cNvPr>
          <p:cNvSpPr txBox="1"/>
          <p:nvPr/>
        </p:nvSpPr>
        <p:spPr>
          <a:xfrm>
            <a:off x="5014451" y="1220086"/>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الهيكل التنظيمي الجغرافي (</a:t>
            </a:r>
            <a:r>
              <a:rPr lang="en-US"/>
              <a:t>Geographical Structure</a:t>
            </a:r>
            <a:r>
              <a:rPr lang="ar-EG"/>
              <a:t>):</a:t>
            </a:r>
            <a:endParaRPr lang="en-US"/>
          </a:p>
        </p:txBody>
      </p:sp>
      <p:sp>
        <p:nvSpPr>
          <p:cNvPr id="2" name="TextBox 1">
            <a:extLst>
              <a:ext uri="{FF2B5EF4-FFF2-40B4-BE49-F238E27FC236}">
                <a16:creationId xmlns:a16="http://schemas.microsoft.com/office/drawing/2014/main" id="{0880105C-B028-FB38-AE4B-9FA9A95AC0C9}"/>
              </a:ext>
            </a:extLst>
          </p:cNvPr>
          <p:cNvSpPr txBox="1"/>
          <p:nvPr/>
        </p:nvSpPr>
        <p:spPr>
          <a:xfrm>
            <a:off x="5014450" y="2380448"/>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a:t>التحديات:</a:t>
            </a:r>
            <a:endParaRPr lang="en-US" b="1"/>
          </a:p>
        </p:txBody>
      </p:sp>
      <p:sp>
        <p:nvSpPr>
          <p:cNvPr id="5" name="TextBox 4">
            <a:extLst>
              <a:ext uri="{FF2B5EF4-FFF2-40B4-BE49-F238E27FC236}">
                <a16:creationId xmlns:a16="http://schemas.microsoft.com/office/drawing/2014/main" id="{EA8984F4-D987-3E2B-678A-5CDF164F0CCB}"/>
              </a:ext>
            </a:extLst>
          </p:cNvPr>
          <p:cNvSpPr txBox="1"/>
          <p:nvPr/>
        </p:nvSpPr>
        <p:spPr>
          <a:xfrm>
            <a:off x="5014450" y="3540810"/>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احتمال ازدواجية بعض الوظائف والموارد</a:t>
            </a:r>
            <a:endParaRPr lang="en-US" dirty="0"/>
          </a:p>
        </p:txBody>
      </p:sp>
      <p:sp>
        <p:nvSpPr>
          <p:cNvPr id="7" name="TextBox 6">
            <a:extLst>
              <a:ext uri="{FF2B5EF4-FFF2-40B4-BE49-F238E27FC236}">
                <a16:creationId xmlns:a16="http://schemas.microsoft.com/office/drawing/2014/main" id="{6D4E9CA8-526C-166A-79B8-DC409FE94FC6}"/>
              </a:ext>
            </a:extLst>
          </p:cNvPr>
          <p:cNvSpPr txBox="1"/>
          <p:nvPr/>
        </p:nvSpPr>
        <p:spPr>
          <a:xfrm>
            <a:off x="5014450" y="4701172"/>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صعوبة تطبيق معايير موحّدة عبر المناطق المختلفة</a:t>
            </a:r>
            <a:endParaRPr lang="en-US" dirty="0"/>
          </a:p>
        </p:txBody>
      </p:sp>
      <p:sp>
        <p:nvSpPr>
          <p:cNvPr id="10" name="TextBox 9">
            <a:extLst>
              <a:ext uri="{FF2B5EF4-FFF2-40B4-BE49-F238E27FC236}">
                <a16:creationId xmlns:a16="http://schemas.microsoft.com/office/drawing/2014/main" id="{9E31643F-0689-18D7-E480-E9B51F6B42D9}"/>
              </a:ext>
            </a:extLst>
          </p:cNvPr>
          <p:cNvSpPr txBox="1"/>
          <p:nvPr/>
        </p:nvSpPr>
        <p:spPr>
          <a:xfrm>
            <a:off x="5014450" y="5861532"/>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تحدّيات في التنسيق المركزي</a:t>
            </a:r>
            <a:endParaRPr lang="en-US" dirty="0"/>
          </a:p>
        </p:txBody>
      </p:sp>
      <p:pic>
        <p:nvPicPr>
          <p:cNvPr id="3" name="Picture 2" descr="Data structure ">
            <a:extLst>
              <a:ext uri="{FF2B5EF4-FFF2-40B4-BE49-F238E27FC236}">
                <a16:creationId xmlns:a16="http://schemas.microsoft.com/office/drawing/2014/main" id="{0F729D81-3D66-5B48-6C26-D4BEE9A0D10E}"/>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86413" y="2253049"/>
            <a:ext cx="3586162" cy="3586162"/>
          </a:xfrm>
          <a:prstGeom prst="rect">
            <a:avLst/>
          </a:prstGeom>
          <a:noFill/>
          <a:ln>
            <a:noFill/>
          </a:ln>
        </p:spPr>
      </p:pic>
    </p:spTree>
    <p:extLst>
      <p:ext uri="{BB962C8B-B14F-4D97-AF65-F5344CB8AC3E}">
        <p14:creationId xmlns:p14="http://schemas.microsoft.com/office/powerpoint/2010/main" val="95434253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1000"/>
                                        <p:tgtEl>
                                          <p:spTgt spid="10"/>
                                        </p:tgtEl>
                                      </p:cBhvr>
                                    </p:animEffect>
                                    <p:anim calcmode="lin" valueType="num">
                                      <p:cBhvr>
                                        <p:cTn id="36" dur="1000" fill="hold"/>
                                        <p:tgtEl>
                                          <p:spTgt spid="10"/>
                                        </p:tgtEl>
                                        <p:attrNameLst>
                                          <p:attrName>ppt_x</p:attrName>
                                        </p:attrNameLst>
                                      </p:cBhvr>
                                      <p:tavLst>
                                        <p:tav tm="0">
                                          <p:val>
                                            <p:strVal val="#ppt_x"/>
                                          </p:val>
                                        </p:tav>
                                        <p:tav tm="100000">
                                          <p:val>
                                            <p:strVal val="#ppt_x"/>
                                          </p:val>
                                        </p:tav>
                                      </p:tavLst>
                                    </p:anim>
                                    <p:anim calcmode="lin" valueType="num">
                                      <p:cBhvr>
                                        <p:cTn id="3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P spid="5" grpId="0"/>
      <p:bldP spid="7" grpId="0"/>
      <p:bldP spid="10" grpId="0"/>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6FFFBD-4B97-D237-0F45-7E41A316A64C}"/>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AAFB7F26-92C4-0779-EA7D-BEEF1A46D8E6}"/>
              </a:ext>
            </a:extLst>
          </p:cNvPr>
          <p:cNvSpPr txBox="1"/>
          <p:nvPr/>
        </p:nvSpPr>
        <p:spPr>
          <a:xfrm>
            <a:off x="2779494" y="-132677"/>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أنواع الهياكل التنظيمية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CDCC137A-9C0D-BBDA-CF59-75D185A1CB4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6" name="TextBox 5">
            <a:extLst>
              <a:ext uri="{FF2B5EF4-FFF2-40B4-BE49-F238E27FC236}">
                <a16:creationId xmlns:a16="http://schemas.microsoft.com/office/drawing/2014/main" id="{53EEBF04-3BDF-5B17-E405-7558C2FD945A}"/>
              </a:ext>
            </a:extLst>
          </p:cNvPr>
          <p:cNvSpPr txBox="1"/>
          <p:nvPr/>
        </p:nvSpPr>
        <p:spPr>
          <a:xfrm>
            <a:off x="5014451" y="1220086"/>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الهيكل التنظيمي الجغرافي (</a:t>
            </a:r>
            <a:r>
              <a:rPr lang="en-US"/>
              <a:t>Geographical Structure</a:t>
            </a:r>
            <a:r>
              <a:rPr lang="ar-EG"/>
              <a:t>):</a:t>
            </a:r>
            <a:endParaRPr lang="en-US"/>
          </a:p>
        </p:txBody>
      </p:sp>
      <p:sp>
        <p:nvSpPr>
          <p:cNvPr id="4" name="TextBox 3">
            <a:extLst>
              <a:ext uri="{FF2B5EF4-FFF2-40B4-BE49-F238E27FC236}">
                <a16:creationId xmlns:a16="http://schemas.microsoft.com/office/drawing/2014/main" id="{7A62410A-7A45-CFD5-F1CB-37BB1673F6C9}"/>
              </a:ext>
            </a:extLst>
          </p:cNvPr>
          <p:cNvSpPr txBox="1"/>
          <p:nvPr/>
        </p:nvSpPr>
        <p:spPr>
          <a:xfrm>
            <a:off x="5014451" y="2588408"/>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مثال: </a:t>
            </a:r>
            <a:endParaRPr lang="en-US" dirty="0"/>
          </a:p>
        </p:txBody>
      </p:sp>
      <p:sp>
        <p:nvSpPr>
          <p:cNvPr id="11" name="TextBox 10">
            <a:extLst>
              <a:ext uri="{FF2B5EF4-FFF2-40B4-BE49-F238E27FC236}">
                <a16:creationId xmlns:a16="http://schemas.microsoft.com/office/drawing/2014/main" id="{DE042422-3D34-2856-3D6C-4A814E624A07}"/>
              </a:ext>
            </a:extLst>
          </p:cNvPr>
          <p:cNvSpPr txBox="1"/>
          <p:nvPr/>
        </p:nvSpPr>
        <p:spPr>
          <a:xfrm>
            <a:off x="5014451" y="3710122"/>
            <a:ext cx="6364661" cy="1936428"/>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شركة "كوكا كولا" تعتمد هيكلاً جغرافياً حيث تقسّم عملياتها إلى وحدات إقليمية (أمريكا الشمالية، أوروبا، آسيا المحيط الهادئ، أفريقيا، أمريكا اللاتينية)، مع منح كلّ وحدة درجة من الاستقلالية في الإدارة والتسويق</a:t>
            </a:r>
            <a:endParaRPr lang="en-US"/>
          </a:p>
        </p:txBody>
      </p:sp>
      <p:pic>
        <p:nvPicPr>
          <p:cNvPr id="12" name="Picture 11" descr="Cocacola ">
            <a:extLst>
              <a:ext uri="{FF2B5EF4-FFF2-40B4-BE49-F238E27FC236}">
                <a16:creationId xmlns:a16="http://schemas.microsoft.com/office/drawing/2014/main" id="{A07A38EF-4DDA-02EA-D07A-7B874FE71FF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70038" y="2266950"/>
            <a:ext cx="3543300" cy="3543300"/>
          </a:xfrm>
          <a:prstGeom prst="rect">
            <a:avLst/>
          </a:prstGeom>
          <a:noFill/>
          <a:ln>
            <a:noFill/>
          </a:ln>
        </p:spPr>
      </p:pic>
    </p:spTree>
    <p:extLst>
      <p:ext uri="{BB962C8B-B14F-4D97-AF65-F5344CB8AC3E}">
        <p14:creationId xmlns:p14="http://schemas.microsoft.com/office/powerpoint/2010/main" val="190950211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p:bldP spid="11" grpId="0"/>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624902-1E2A-5F63-A867-09AC75F63B46}"/>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B80CAC0F-EF41-54A2-C991-9A19EABEA3ED}"/>
              </a:ext>
            </a:extLst>
          </p:cNvPr>
          <p:cNvSpPr txBox="1"/>
          <p:nvPr/>
        </p:nvSpPr>
        <p:spPr>
          <a:xfrm>
            <a:off x="2779494" y="-132677"/>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أنواع الهياكل التنظيمية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DFBF8A4A-8895-7A85-955E-6E6C6457C06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4" name="TextBox 3">
            <a:extLst>
              <a:ext uri="{FF2B5EF4-FFF2-40B4-BE49-F238E27FC236}">
                <a16:creationId xmlns:a16="http://schemas.microsoft.com/office/drawing/2014/main" id="{7C4D107E-F654-4B40-6D46-0FB3588642C6}"/>
              </a:ext>
            </a:extLst>
          </p:cNvPr>
          <p:cNvSpPr txBox="1"/>
          <p:nvPr/>
        </p:nvSpPr>
        <p:spPr>
          <a:xfrm>
            <a:off x="5535525" y="3429000"/>
            <a:ext cx="5843587" cy="1384995"/>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يعتمد على شبكة من العلاقات بين الوحدات الداخلية والخارجية، مع التركيز على الوظائف الأساسية والاستعانة بمصادر خارجية للوظائف الأخرى</a:t>
            </a:r>
            <a:endParaRPr lang="en-US"/>
          </a:p>
        </p:txBody>
      </p:sp>
      <p:sp>
        <p:nvSpPr>
          <p:cNvPr id="6" name="TextBox 5">
            <a:extLst>
              <a:ext uri="{FF2B5EF4-FFF2-40B4-BE49-F238E27FC236}">
                <a16:creationId xmlns:a16="http://schemas.microsoft.com/office/drawing/2014/main" id="{B354A150-7128-61B0-2226-C4C0C4CA886E}"/>
              </a:ext>
            </a:extLst>
          </p:cNvPr>
          <p:cNvSpPr txBox="1"/>
          <p:nvPr/>
        </p:nvSpPr>
        <p:spPr>
          <a:xfrm>
            <a:off x="5014451" y="1220086"/>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الهيكل التنظيمي الشبكي (</a:t>
            </a:r>
            <a:r>
              <a:rPr lang="en-US"/>
              <a:t>Network Structure</a:t>
            </a:r>
            <a:r>
              <a:rPr lang="ar-EG"/>
              <a:t>):</a:t>
            </a:r>
            <a:endParaRPr lang="en-US"/>
          </a:p>
        </p:txBody>
      </p:sp>
      <p:pic>
        <p:nvPicPr>
          <p:cNvPr id="2" name="Picture 1" descr="Connection ">
            <a:extLst>
              <a:ext uri="{FF2B5EF4-FFF2-40B4-BE49-F238E27FC236}">
                <a16:creationId xmlns:a16="http://schemas.microsoft.com/office/drawing/2014/main" id="{C4828C91-7667-5A95-E2B1-0291DD23157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064994" y="1951720"/>
            <a:ext cx="3783231" cy="3783231"/>
          </a:xfrm>
          <a:prstGeom prst="rect">
            <a:avLst/>
          </a:prstGeom>
          <a:noFill/>
          <a:ln>
            <a:noFill/>
          </a:ln>
        </p:spPr>
      </p:pic>
    </p:spTree>
    <p:extLst>
      <p:ext uri="{BB962C8B-B14F-4D97-AF65-F5344CB8AC3E}">
        <p14:creationId xmlns:p14="http://schemas.microsoft.com/office/powerpoint/2010/main" val="405227663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1000"/>
                                        <p:tgtEl>
                                          <p:spTgt spid="6"/>
                                        </p:tgtEl>
                                      </p:cBhvr>
                                    </p:animEffect>
                                    <p:anim calcmode="lin" valueType="num">
                                      <p:cBhvr>
                                        <p:cTn id="11" dur="1000" fill="hold"/>
                                        <p:tgtEl>
                                          <p:spTgt spid="6"/>
                                        </p:tgtEl>
                                        <p:attrNameLst>
                                          <p:attrName>ppt_x</p:attrName>
                                        </p:attrNameLst>
                                      </p:cBhvr>
                                      <p:tavLst>
                                        <p:tav tm="0">
                                          <p:val>
                                            <p:strVal val="#ppt_x"/>
                                          </p:val>
                                        </p:tav>
                                        <p:tav tm="100000">
                                          <p:val>
                                            <p:strVal val="#ppt_x"/>
                                          </p:val>
                                        </p:tav>
                                      </p:tavLst>
                                    </p:anim>
                                    <p:anim calcmode="lin" valueType="num">
                                      <p:cBhvr>
                                        <p:cTn id="12"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6FA12E-E4A0-5E6B-7F0E-05E390593EE1}"/>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721C372-C4DC-3EEA-85E5-EB771A7223AC}"/>
              </a:ext>
            </a:extLst>
          </p:cNvPr>
          <p:cNvSpPr txBox="1"/>
          <p:nvPr/>
        </p:nvSpPr>
        <p:spPr>
          <a:xfrm>
            <a:off x="2779494" y="-132677"/>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أنواع الهياكل التنظيمية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7E0BC784-DAC5-E380-46DC-49A368914E5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6" name="TextBox 5">
            <a:extLst>
              <a:ext uri="{FF2B5EF4-FFF2-40B4-BE49-F238E27FC236}">
                <a16:creationId xmlns:a16="http://schemas.microsoft.com/office/drawing/2014/main" id="{6BADAAB3-F39F-EF85-1073-3E235DC136F7}"/>
              </a:ext>
            </a:extLst>
          </p:cNvPr>
          <p:cNvSpPr txBox="1"/>
          <p:nvPr/>
        </p:nvSpPr>
        <p:spPr>
          <a:xfrm>
            <a:off x="5014451" y="1220086"/>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الهيكل التنظيمي الشبكي (</a:t>
            </a:r>
            <a:r>
              <a:rPr lang="en-US"/>
              <a:t>Network Structure</a:t>
            </a:r>
            <a:r>
              <a:rPr lang="ar-EG"/>
              <a:t>):</a:t>
            </a:r>
            <a:endParaRPr lang="en-US"/>
          </a:p>
        </p:txBody>
      </p:sp>
      <p:sp>
        <p:nvSpPr>
          <p:cNvPr id="3" name="TextBox 2">
            <a:extLst>
              <a:ext uri="{FF2B5EF4-FFF2-40B4-BE49-F238E27FC236}">
                <a16:creationId xmlns:a16="http://schemas.microsoft.com/office/drawing/2014/main" id="{6379B670-5D6C-87BE-560C-BB35C50DA957}"/>
              </a:ext>
            </a:extLst>
          </p:cNvPr>
          <p:cNvSpPr txBox="1"/>
          <p:nvPr/>
        </p:nvSpPr>
        <p:spPr>
          <a:xfrm>
            <a:off x="5014450" y="2148375"/>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a:t>المميّزات:</a:t>
            </a:r>
            <a:endParaRPr lang="en-US" b="1"/>
          </a:p>
        </p:txBody>
      </p:sp>
      <p:sp>
        <p:nvSpPr>
          <p:cNvPr id="5" name="TextBox 4">
            <a:extLst>
              <a:ext uri="{FF2B5EF4-FFF2-40B4-BE49-F238E27FC236}">
                <a16:creationId xmlns:a16="http://schemas.microsoft.com/office/drawing/2014/main" id="{A4C18355-A5AB-2109-CF4B-914D31B309FB}"/>
              </a:ext>
            </a:extLst>
          </p:cNvPr>
          <p:cNvSpPr txBox="1"/>
          <p:nvPr/>
        </p:nvSpPr>
        <p:spPr>
          <a:xfrm>
            <a:off x="5014450" y="3076664"/>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مرونة عالية في الاستجابة للتغيّرات</a:t>
            </a:r>
            <a:endParaRPr lang="en-US" dirty="0"/>
          </a:p>
        </p:txBody>
      </p:sp>
      <p:sp>
        <p:nvSpPr>
          <p:cNvPr id="7" name="TextBox 6">
            <a:extLst>
              <a:ext uri="{FF2B5EF4-FFF2-40B4-BE49-F238E27FC236}">
                <a16:creationId xmlns:a16="http://schemas.microsoft.com/office/drawing/2014/main" id="{FC7F247B-69EC-2BCB-F6F7-BDCD5CFAA213}"/>
              </a:ext>
            </a:extLst>
          </p:cNvPr>
          <p:cNvSpPr txBox="1"/>
          <p:nvPr/>
        </p:nvSpPr>
        <p:spPr>
          <a:xfrm>
            <a:off x="5014450" y="4004953"/>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تخفيض التكاليف من خلال الاستعانة بمصادر خارجية</a:t>
            </a:r>
            <a:endParaRPr lang="en-US" dirty="0"/>
          </a:p>
        </p:txBody>
      </p:sp>
      <p:sp>
        <p:nvSpPr>
          <p:cNvPr id="10" name="TextBox 9">
            <a:extLst>
              <a:ext uri="{FF2B5EF4-FFF2-40B4-BE49-F238E27FC236}">
                <a16:creationId xmlns:a16="http://schemas.microsoft.com/office/drawing/2014/main" id="{F5C46885-DD0D-C802-6900-8D1554F95224}"/>
              </a:ext>
            </a:extLst>
          </p:cNvPr>
          <p:cNvSpPr txBox="1"/>
          <p:nvPr/>
        </p:nvSpPr>
        <p:spPr>
          <a:xfrm>
            <a:off x="5014450" y="4933242"/>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تركيز الموارد على الكفاءات الأساسية</a:t>
            </a:r>
            <a:endParaRPr lang="en-US" dirty="0"/>
          </a:p>
        </p:txBody>
      </p:sp>
      <p:sp>
        <p:nvSpPr>
          <p:cNvPr id="11" name="TextBox 10">
            <a:extLst>
              <a:ext uri="{FF2B5EF4-FFF2-40B4-BE49-F238E27FC236}">
                <a16:creationId xmlns:a16="http://schemas.microsoft.com/office/drawing/2014/main" id="{457F9DF0-71BC-ED5E-869C-9CF07A1822D9}"/>
              </a:ext>
            </a:extLst>
          </p:cNvPr>
          <p:cNvSpPr txBox="1"/>
          <p:nvPr/>
        </p:nvSpPr>
        <p:spPr>
          <a:xfrm>
            <a:off x="5014450" y="5861532"/>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مناسب للعمل عن بُعد والتحوّل الرقمي</a:t>
            </a:r>
            <a:endParaRPr lang="en-US" dirty="0"/>
          </a:p>
        </p:txBody>
      </p:sp>
      <p:pic>
        <p:nvPicPr>
          <p:cNvPr id="12" name="Picture 11" descr="Complexity ">
            <a:extLst>
              <a:ext uri="{FF2B5EF4-FFF2-40B4-BE49-F238E27FC236}">
                <a16:creationId xmlns:a16="http://schemas.microsoft.com/office/drawing/2014/main" id="{52F70F31-0459-DD3E-6B9F-F0744DA0E637}"/>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96942" y="2148375"/>
            <a:ext cx="3713157" cy="3713157"/>
          </a:xfrm>
          <a:prstGeom prst="rect">
            <a:avLst/>
          </a:prstGeom>
          <a:noFill/>
          <a:ln>
            <a:noFill/>
          </a:ln>
        </p:spPr>
      </p:pic>
    </p:spTree>
    <p:extLst>
      <p:ext uri="{BB962C8B-B14F-4D97-AF65-F5344CB8AC3E}">
        <p14:creationId xmlns:p14="http://schemas.microsoft.com/office/powerpoint/2010/main" val="263273159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1000"/>
                                        <p:tgtEl>
                                          <p:spTgt spid="10"/>
                                        </p:tgtEl>
                                      </p:cBhvr>
                                    </p:animEffect>
                                    <p:anim calcmode="lin" valueType="num">
                                      <p:cBhvr>
                                        <p:cTn id="36" dur="1000" fill="hold"/>
                                        <p:tgtEl>
                                          <p:spTgt spid="10"/>
                                        </p:tgtEl>
                                        <p:attrNameLst>
                                          <p:attrName>ppt_x</p:attrName>
                                        </p:attrNameLst>
                                      </p:cBhvr>
                                      <p:tavLst>
                                        <p:tav tm="0">
                                          <p:val>
                                            <p:strVal val="#ppt_x"/>
                                          </p:val>
                                        </p:tav>
                                        <p:tav tm="100000">
                                          <p:val>
                                            <p:strVal val="#ppt_x"/>
                                          </p:val>
                                        </p:tav>
                                      </p:tavLst>
                                    </p:anim>
                                    <p:anim calcmode="lin" valueType="num">
                                      <p:cBhvr>
                                        <p:cTn id="3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1000"/>
                                        <p:tgtEl>
                                          <p:spTgt spid="11"/>
                                        </p:tgtEl>
                                      </p:cBhvr>
                                    </p:animEffect>
                                    <p:anim calcmode="lin" valueType="num">
                                      <p:cBhvr>
                                        <p:cTn id="43" dur="1000" fill="hold"/>
                                        <p:tgtEl>
                                          <p:spTgt spid="11"/>
                                        </p:tgtEl>
                                        <p:attrNameLst>
                                          <p:attrName>ppt_x</p:attrName>
                                        </p:attrNameLst>
                                      </p:cBhvr>
                                      <p:tavLst>
                                        <p:tav tm="0">
                                          <p:val>
                                            <p:strVal val="#ppt_x"/>
                                          </p:val>
                                        </p:tav>
                                        <p:tav tm="100000">
                                          <p:val>
                                            <p:strVal val="#ppt_x"/>
                                          </p:val>
                                        </p:tav>
                                      </p:tavLst>
                                    </p:anim>
                                    <p:anim calcmode="lin" valueType="num">
                                      <p:cBhvr>
                                        <p:cTn id="4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P spid="5" grpId="0"/>
      <p:bldP spid="7" grpId="0"/>
      <p:bldP spid="10" grpId="0"/>
      <p:bldP spid="11" grpId="0"/>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D90952-AFD5-CEAA-DA83-6F9E816BFD3F}"/>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E1BA4014-FF81-5437-2197-E923291BE2C0}"/>
              </a:ext>
            </a:extLst>
          </p:cNvPr>
          <p:cNvSpPr txBox="1"/>
          <p:nvPr/>
        </p:nvSpPr>
        <p:spPr>
          <a:xfrm>
            <a:off x="2779494" y="-132677"/>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أنواع الهياكل التنظيمية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1DD13807-84C2-4C80-7901-4CE21B1E95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6" name="TextBox 5">
            <a:extLst>
              <a:ext uri="{FF2B5EF4-FFF2-40B4-BE49-F238E27FC236}">
                <a16:creationId xmlns:a16="http://schemas.microsoft.com/office/drawing/2014/main" id="{38C70CE5-06C1-3CCC-CDCA-FCFC66449866}"/>
              </a:ext>
            </a:extLst>
          </p:cNvPr>
          <p:cNvSpPr txBox="1"/>
          <p:nvPr/>
        </p:nvSpPr>
        <p:spPr>
          <a:xfrm>
            <a:off x="5014451" y="1220086"/>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الهيكل التنظيمي الشبكي (</a:t>
            </a:r>
            <a:r>
              <a:rPr lang="en-US"/>
              <a:t>Network Structure</a:t>
            </a:r>
            <a:r>
              <a:rPr lang="ar-EG"/>
              <a:t>):</a:t>
            </a:r>
            <a:endParaRPr lang="en-US"/>
          </a:p>
        </p:txBody>
      </p:sp>
      <p:pic>
        <p:nvPicPr>
          <p:cNvPr id="2" name="Picture 1" descr="Hierarchy structure ">
            <a:extLst>
              <a:ext uri="{FF2B5EF4-FFF2-40B4-BE49-F238E27FC236}">
                <a16:creationId xmlns:a16="http://schemas.microsoft.com/office/drawing/2014/main" id="{4D2AB6FD-5D1B-E469-6830-D065E804C2E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12889" y="2254528"/>
            <a:ext cx="3700462" cy="3700462"/>
          </a:xfrm>
          <a:prstGeom prst="rect">
            <a:avLst/>
          </a:prstGeom>
          <a:noFill/>
          <a:ln>
            <a:noFill/>
          </a:ln>
        </p:spPr>
      </p:pic>
      <p:sp>
        <p:nvSpPr>
          <p:cNvPr id="4" name="TextBox 3">
            <a:extLst>
              <a:ext uri="{FF2B5EF4-FFF2-40B4-BE49-F238E27FC236}">
                <a16:creationId xmlns:a16="http://schemas.microsoft.com/office/drawing/2014/main" id="{58E3F45E-E427-AC3F-90A6-D39319FE24EF}"/>
              </a:ext>
            </a:extLst>
          </p:cNvPr>
          <p:cNvSpPr txBox="1"/>
          <p:nvPr/>
        </p:nvSpPr>
        <p:spPr>
          <a:xfrm>
            <a:off x="5014450" y="2380448"/>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a:t>التحديات:</a:t>
            </a:r>
            <a:endParaRPr lang="en-US" b="1"/>
          </a:p>
        </p:txBody>
      </p:sp>
      <p:sp>
        <p:nvSpPr>
          <p:cNvPr id="13" name="TextBox 12">
            <a:extLst>
              <a:ext uri="{FF2B5EF4-FFF2-40B4-BE49-F238E27FC236}">
                <a16:creationId xmlns:a16="http://schemas.microsoft.com/office/drawing/2014/main" id="{1F38FDB5-EE52-6766-ACB1-B06130DA0BCD}"/>
              </a:ext>
            </a:extLst>
          </p:cNvPr>
          <p:cNvSpPr txBox="1"/>
          <p:nvPr/>
        </p:nvSpPr>
        <p:spPr>
          <a:xfrm>
            <a:off x="5014450" y="3540810"/>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صعوبة في السيطرة والرقابة</a:t>
            </a:r>
            <a:endParaRPr lang="en-US" dirty="0"/>
          </a:p>
        </p:txBody>
      </p:sp>
      <p:sp>
        <p:nvSpPr>
          <p:cNvPr id="14" name="TextBox 13">
            <a:extLst>
              <a:ext uri="{FF2B5EF4-FFF2-40B4-BE49-F238E27FC236}">
                <a16:creationId xmlns:a16="http://schemas.microsoft.com/office/drawing/2014/main" id="{B3A2065B-3F70-E716-A444-A838034A5E2B}"/>
              </a:ext>
            </a:extLst>
          </p:cNvPr>
          <p:cNvSpPr txBox="1"/>
          <p:nvPr/>
        </p:nvSpPr>
        <p:spPr>
          <a:xfrm>
            <a:off x="5014450" y="4701172"/>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اعتماد كبير على التكنولوجيا ونظم المعلومات</a:t>
            </a:r>
            <a:endParaRPr lang="en-US" dirty="0"/>
          </a:p>
        </p:txBody>
      </p:sp>
      <p:sp>
        <p:nvSpPr>
          <p:cNvPr id="15" name="TextBox 14">
            <a:extLst>
              <a:ext uri="{FF2B5EF4-FFF2-40B4-BE49-F238E27FC236}">
                <a16:creationId xmlns:a16="http://schemas.microsoft.com/office/drawing/2014/main" id="{7212888E-5734-34B0-FB1B-D4EF9E9C5AC4}"/>
              </a:ext>
            </a:extLst>
          </p:cNvPr>
          <p:cNvSpPr txBox="1"/>
          <p:nvPr/>
        </p:nvSpPr>
        <p:spPr>
          <a:xfrm>
            <a:off x="5014450" y="5861532"/>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تحدّيات في بناء ثقافة مؤسّسية موحّدة</a:t>
            </a:r>
            <a:endParaRPr lang="en-US" dirty="0"/>
          </a:p>
        </p:txBody>
      </p:sp>
    </p:spTree>
    <p:extLst>
      <p:ext uri="{BB962C8B-B14F-4D97-AF65-F5344CB8AC3E}">
        <p14:creationId xmlns:p14="http://schemas.microsoft.com/office/powerpoint/2010/main" val="171627982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1000"/>
                                        <p:tgtEl>
                                          <p:spTgt spid="14"/>
                                        </p:tgtEl>
                                      </p:cBhvr>
                                    </p:animEffect>
                                    <p:anim calcmode="lin" valueType="num">
                                      <p:cBhvr>
                                        <p:cTn id="29" dur="1000" fill="hold"/>
                                        <p:tgtEl>
                                          <p:spTgt spid="14"/>
                                        </p:tgtEl>
                                        <p:attrNameLst>
                                          <p:attrName>ppt_x</p:attrName>
                                        </p:attrNameLst>
                                      </p:cBhvr>
                                      <p:tavLst>
                                        <p:tav tm="0">
                                          <p:val>
                                            <p:strVal val="#ppt_x"/>
                                          </p:val>
                                        </p:tav>
                                        <p:tav tm="100000">
                                          <p:val>
                                            <p:strVal val="#ppt_x"/>
                                          </p:val>
                                        </p:tav>
                                      </p:tavLst>
                                    </p:anim>
                                    <p:anim calcmode="lin" valueType="num">
                                      <p:cBhvr>
                                        <p:cTn id="30"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1000"/>
                                        <p:tgtEl>
                                          <p:spTgt spid="15"/>
                                        </p:tgtEl>
                                      </p:cBhvr>
                                    </p:animEffect>
                                    <p:anim calcmode="lin" valueType="num">
                                      <p:cBhvr>
                                        <p:cTn id="36" dur="1000" fill="hold"/>
                                        <p:tgtEl>
                                          <p:spTgt spid="15"/>
                                        </p:tgtEl>
                                        <p:attrNameLst>
                                          <p:attrName>ppt_x</p:attrName>
                                        </p:attrNameLst>
                                      </p:cBhvr>
                                      <p:tavLst>
                                        <p:tav tm="0">
                                          <p:val>
                                            <p:strVal val="#ppt_x"/>
                                          </p:val>
                                        </p:tav>
                                        <p:tav tm="100000">
                                          <p:val>
                                            <p:strVal val="#ppt_x"/>
                                          </p:val>
                                        </p:tav>
                                      </p:tavLst>
                                    </p:anim>
                                    <p:anim calcmode="lin" valueType="num">
                                      <p:cBhvr>
                                        <p:cTn id="37"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p:bldP spid="13" grpId="0"/>
      <p:bldP spid="14" grpId="0"/>
      <p:bldP spid="15" grpId="0"/>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01A35D-30D3-41FB-3C7B-8F313DD18796}"/>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BDBFF12A-D73C-3901-5ABC-0CFCDBA83479}"/>
              </a:ext>
            </a:extLst>
          </p:cNvPr>
          <p:cNvSpPr txBox="1"/>
          <p:nvPr/>
        </p:nvSpPr>
        <p:spPr>
          <a:xfrm>
            <a:off x="2779494" y="-132677"/>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أنواع الهياكل التنظيمية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55960411-FB2C-97AB-E025-D5F2874FCCF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6" name="TextBox 5">
            <a:extLst>
              <a:ext uri="{FF2B5EF4-FFF2-40B4-BE49-F238E27FC236}">
                <a16:creationId xmlns:a16="http://schemas.microsoft.com/office/drawing/2014/main" id="{B93E0302-B83B-C961-6DBA-0E1EB47FD93E}"/>
              </a:ext>
            </a:extLst>
          </p:cNvPr>
          <p:cNvSpPr txBox="1"/>
          <p:nvPr/>
        </p:nvSpPr>
        <p:spPr>
          <a:xfrm>
            <a:off x="5014451" y="1220086"/>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الهيكل التنظيمي الشبكي (</a:t>
            </a:r>
            <a:r>
              <a:rPr lang="en-US"/>
              <a:t>Network Structure</a:t>
            </a:r>
            <a:r>
              <a:rPr lang="ar-EG"/>
              <a:t>):</a:t>
            </a:r>
            <a:endParaRPr lang="en-US"/>
          </a:p>
        </p:txBody>
      </p:sp>
      <p:sp>
        <p:nvSpPr>
          <p:cNvPr id="3" name="TextBox 2">
            <a:extLst>
              <a:ext uri="{FF2B5EF4-FFF2-40B4-BE49-F238E27FC236}">
                <a16:creationId xmlns:a16="http://schemas.microsoft.com/office/drawing/2014/main" id="{A38AD922-4E6E-5A28-EB99-76BC3689FA31}"/>
              </a:ext>
            </a:extLst>
          </p:cNvPr>
          <p:cNvSpPr txBox="1"/>
          <p:nvPr/>
        </p:nvSpPr>
        <p:spPr>
          <a:xfrm>
            <a:off x="5014451" y="2588408"/>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مثال: </a:t>
            </a:r>
            <a:endParaRPr lang="en-US" dirty="0"/>
          </a:p>
        </p:txBody>
      </p:sp>
      <p:sp>
        <p:nvSpPr>
          <p:cNvPr id="5" name="TextBox 4">
            <a:extLst>
              <a:ext uri="{FF2B5EF4-FFF2-40B4-BE49-F238E27FC236}">
                <a16:creationId xmlns:a16="http://schemas.microsoft.com/office/drawing/2014/main" id="{97566A21-CCA1-3A1F-6E28-4594C9A9317B}"/>
              </a:ext>
            </a:extLst>
          </p:cNvPr>
          <p:cNvSpPr txBox="1"/>
          <p:nvPr/>
        </p:nvSpPr>
        <p:spPr>
          <a:xfrm>
            <a:off x="5014451" y="3710122"/>
            <a:ext cx="6364661" cy="1475404"/>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شركة "نايكي" تعتمد نموذجاً شبكياً، حيث تركّز على التصميم والتسويق وتستعين بشبكة من الموزّعين والمصنّعين المستقلّين حول العالم. تدير أكثر من 700 مصنع في 42 دولة دون أن تمتلكها</a:t>
            </a:r>
            <a:endParaRPr lang="en-US"/>
          </a:p>
        </p:txBody>
      </p:sp>
      <p:pic>
        <p:nvPicPr>
          <p:cNvPr id="7" name="Picture 6">
            <a:extLst>
              <a:ext uri="{FF2B5EF4-FFF2-40B4-BE49-F238E27FC236}">
                <a16:creationId xmlns:a16="http://schemas.microsoft.com/office/drawing/2014/main" id="{D62AE11A-2C45-0FFC-F904-8ADAB804F753}"/>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0303" t="32573" r="7434" b="34190"/>
          <a:stretch/>
        </p:blipFill>
        <p:spPr bwMode="auto">
          <a:xfrm>
            <a:off x="624790" y="3141765"/>
            <a:ext cx="4292605" cy="1735035"/>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09665610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P spid="5" grpId="0"/>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1A6379-0575-4305-646D-80239A83714E}"/>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5B5C92B1-0E2C-D92B-E0E0-40CCADC4418B}"/>
              </a:ext>
            </a:extLst>
          </p:cNvPr>
          <p:cNvSpPr txBox="1"/>
          <p:nvPr/>
        </p:nvSpPr>
        <p:spPr>
          <a:xfrm>
            <a:off x="2779494" y="-132677"/>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مراحل إعداد الهيكل التنظيمي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A1D27C57-A15E-21B2-4268-08D09D8A49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61" name="Group 60">
            <a:extLst>
              <a:ext uri="{FF2B5EF4-FFF2-40B4-BE49-F238E27FC236}">
                <a16:creationId xmlns:a16="http://schemas.microsoft.com/office/drawing/2014/main" id="{57535CBC-4219-FEC0-67C2-E402BBF1B18D}"/>
              </a:ext>
            </a:extLst>
          </p:cNvPr>
          <p:cNvGrpSpPr/>
          <p:nvPr/>
        </p:nvGrpSpPr>
        <p:grpSpPr>
          <a:xfrm>
            <a:off x="4353728" y="1935215"/>
            <a:ext cx="3500600" cy="3809489"/>
            <a:chOff x="4353728" y="1758234"/>
            <a:chExt cx="3500600" cy="3809489"/>
          </a:xfrm>
        </p:grpSpPr>
        <p:grpSp>
          <p:nvGrpSpPr>
            <p:cNvPr id="22" name="Group 21">
              <a:extLst>
                <a:ext uri="{FF2B5EF4-FFF2-40B4-BE49-F238E27FC236}">
                  <a16:creationId xmlns:a16="http://schemas.microsoft.com/office/drawing/2014/main" id="{175960F1-05B3-8604-D82A-45A5C519F9E7}"/>
                </a:ext>
              </a:extLst>
            </p:cNvPr>
            <p:cNvGrpSpPr/>
            <p:nvPr/>
          </p:nvGrpSpPr>
          <p:grpSpPr>
            <a:xfrm>
              <a:off x="4353728" y="1758234"/>
              <a:ext cx="3500600" cy="3809489"/>
              <a:chOff x="1501686" y="0"/>
              <a:chExt cx="1989763" cy="2165240"/>
            </a:xfrm>
          </p:grpSpPr>
          <p:sp>
            <p:nvSpPr>
              <p:cNvPr id="31" name="Freeform: Shape 30">
                <a:extLst>
                  <a:ext uri="{FF2B5EF4-FFF2-40B4-BE49-F238E27FC236}">
                    <a16:creationId xmlns:a16="http://schemas.microsoft.com/office/drawing/2014/main" id="{3FF458A7-5835-E697-468C-1F7D6BBC1E6B}"/>
                  </a:ext>
                </a:extLst>
              </p:cNvPr>
              <p:cNvSpPr/>
              <p:nvPr/>
            </p:nvSpPr>
            <p:spPr>
              <a:xfrm>
                <a:off x="1501686" y="0"/>
                <a:ext cx="1082620" cy="2165240"/>
              </a:xfrm>
              <a:custGeom>
                <a:avLst/>
                <a:gdLst>
                  <a:gd name="connsiteX0" fmla="*/ 1082620 w 1082620"/>
                  <a:gd name="connsiteY0" fmla="*/ 0 h 2165240"/>
                  <a:gd name="connsiteX1" fmla="*/ 1082620 w 1082620"/>
                  <a:gd name="connsiteY1" fmla="*/ 2165240 h 2165240"/>
                  <a:gd name="connsiteX2" fmla="*/ 0 w 1082620"/>
                  <a:gd name="connsiteY2" fmla="*/ 1082620 h 2165240"/>
                  <a:gd name="connsiteX3" fmla="*/ 1082620 w 1082620"/>
                  <a:gd name="connsiteY3" fmla="*/ 0 h 2165240"/>
                </a:gdLst>
                <a:ahLst/>
                <a:cxnLst>
                  <a:cxn ang="0">
                    <a:pos x="connsiteX0" y="connsiteY0"/>
                  </a:cxn>
                  <a:cxn ang="0">
                    <a:pos x="connsiteX1" y="connsiteY1"/>
                  </a:cxn>
                  <a:cxn ang="0">
                    <a:pos x="connsiteX2" y="connsiteY2"/>
                  </a:cxn>
                  <a:cxn ang="0">
                    <a:pos x="connsiteX3" y="connsiteY3"/>
                  </a:cxn>
                </a:cxnLst>
                <a:rect l="l" t="t" r="r" b="b"/>
                <a:pathLst>
                  <a:path w="1082620" h="2165240">
                    <a:moveTo>
                      <a:pt x="1082620" y="0"/>
                    </a:moveTo>
                    <a:lnTo>
                      <a:pt x="1082620" y="2165240"/>
                    </a:lnTo>
                    <a:cubicBezTo>
                      <a:pt x="484705" y="2165240"/>
                      <a:pt x="0" y="1680535"/>
                      <a:pt x="0" y="1082620"/>
                    </a:cubicBezTo>
                    <a:cubicBezTo>
                      <a:pt x="0" y="484705"/>
                      <a:pt x="484705" y="0"/>
                      <a:pt x="1082620" y="0"/>
                    </a:cubicBezTo>
                    <a:close/>
                  </a:path>
                </a:pathLst>
              </a:custGeom>
              <a:solidFill>
                <a:srgbClr val="FFD366"/>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32" name="Oval 31">
                <a:extLst>
                  <a:ext uri="{FF2B5EF4-FFF2-40B4-BE49-F238E27FC236}">
                    <a16:creationId xmlns:a16="http://schemas.microsoft.com/office/drawing/2014/main" id="{815D3FB5-0978-E9B1-A871-7ACB4B2AA33A}"/>
                  </a:ext>
                </a:extLst>
              </p:cNvPr>
              <p:cNvSpPr/>
              <p:nvPr/>
            </p:nvSpPr>
            <p:spPr>
              <a:xfrm>
                <a:off x="1677163" y="175477"/>
                <a:ext cx="1814286" cy="1814286"/>
              </a:xfrm>
              <a:prstGeom prst="ellipse">
                <a:avLst/>
              </a:prstGeom>
              <a:solidFill>
                <a:schemeClr val="bg1"/>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3" name="Freeform: Shape 32">
                <a:extLst>
                  <a:ext uri="{FF2B5EF4-FFF2-40B4-BE49-F238E27FC236}">
                    <a16:creationId xmlns:a16="http://schemas.microsoft.com/office/drawing/2014/main" id="{0D5A0497-7D75-43FA-45E4-4D78468CFBE1}"/>
                  </a:ext>
                </a:extLst>
              </p:cNvPr>
              <p:cNvSpPr/>
              <p:nvPr/>
            </p:nvSpPr>
            <p:spPr>
              <a:xfrm>
                <a:off x="1682596" y="624454"/>
                <a:ext cx="458166" cy="916333"/>
              </a:xfrm>
              <a:custGeom>
                <a:avLst/>
                <a:gdLst>
                  <a:gd name="connsiteX0" fmla="*/ 0 w 1082620"/>
                  <a:gd name="connsiteY0" fmla="*/ 0 h 2165240"/>
                  <a:gd name="connsiteX1" fmla="*/ 1082620 w 1082620"/>
                  <a:gd name="connsiteY1" fmla="*/ 1082620 h 2165240"/>
                  <a:gd name="connsiteX2" fmla="*/ 0 w 1082620"/>
                  <a:gd name="connsiteY2" fmla="*/ 2165240 h 2165240"/>
                  <a:gd name="connsiteX3" fmla="*/ 0 w 1082620"/>
                  <a:gd name="connsiteY3" fmla="*/ 0 h 2165240"/>
                </a:gdLst>
                <a:ahLst/>
                <a:cxnLst>
                  <a:cxn ang="0">
                    <a:pos x="connsiteX0" y="connsiteY0"/>
                  </a:cxn>
                  <a:cxn ang="0">
                    <a:pos x="connsiteX1" y="connsiteY1"/>
                  </a:cxn>
                  <a:cxn ang="0">
                    <a:pos x="connsiteX2" y="connsiteY2"/>
                  </a:cxn>
                  <a:cxn ang="0">
                    <a:pos x="connsiteX3" y="connsiteY3"/>
                  </a:cxn>
                </a:cxnLst>
                <a:rect l="l" t="t" r="r" b="b"/>
                <a:pathLst>
                  <a:path w="1082620" h="2165240">
                    <a:moveTo>
                      <a:pt x="0" y="0"/>
                    </a:moveTo>
                    <a:cubicBezTo>
                      <a:pt x="597915" y="0"/>
                      <a:pt x="1082620" y="484705"/>
                      <a:pt x="1082620" y="1082620"/>
                    </a:cubicBezTo>
                    <a:cubicBezTo>
                      <a:pt x="1082620" y="1680535"/>
                      <a:pt x="597915" y="2165240"/>
                      <a:pt x="0" y="2165240"/>
                    </a:cubicBezTo>
                    <a:lnTo>
                      <a:pt x="0" y="0"/>
                    </a:lnTo>
                    <a:close/>
                  </a:path>
                </a:pathLst>
              </a:custGeom>
              <a:solidFill>
                <a:srgbClr val="FFD366"/>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23" name="TextBox 158">
              <a:extLst>
                <a:ext uri="{FF2B5EF4-FFF2-40B4-BE49-F238E27FC236}">
                  <a16:creationId xmlns:a16="http://schemas.microsoft.com/office/drawing/2014/main" id="{65655AD8-D3FD-66C5-805B-7604058237A0}"/>
                </a:ext>
              </a:extLst>
            </p:cNvPr>
            <p:cNvSpPr txBox="1"/>
            <p:nvPr/>
          </p:nvSpPr>
          <p:spPr>
            <a:xfrm>
              <a:off x="5367556" y="3483190"/>
              <a:ext cx="2467078" cy="1206484"/>
            </a:xfrm>
            <a:prstGeom prst="rect">
              <a:avLst/>
            </a:prstGeom>
            <a:noFill/>
          </p:spPr>
          <p:txBody>
            <a:bodyPr wrap="square" rtlCol="0">
              <a:spAutoFit/>
            </a:bodyPr>
            <a:lstStyle/>
            <a:p>
              <a:pPr algn="ctr" rtl="1">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تحديد الوظائف والمهام</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4" name="TextBox 159">
              <a:extLst>
                <a:ext uri="{FF2B5EF4-FFF2-40B4-BE49-F238E27FC236}">
                  <a16:creationId xmlns:a16="http://schemas.microsoft.com/office/drawing/2014/main" id="{C2E71ABB-4849-2789-B954-1C1AFDDC3832}"/>
                </a:ext>
              </a:extLst>
            </p:cNvPr>
            <p:cNvSpPr txBox="1"/>
            <p:nvPr/>
          </p:nvSpPr>
          <p:spPr>
            <a:xfrm>
              <a:off x="4359105" y="3172850"/>
              <a:ext cx="1155989" cy="973857"/>
            </a:xfrm>
            <a:prstGeom prst="rect">
              <a:avLst/>
            </a:prstGeom>
            <a:noFill/>
          </p:spPr>
          <p:txBody>
            <a:bodyPr wrap="square" rtlCol="0">
              <a:spAutoFit/>
            </a:bodyPr>
            <a:lstStyle/>
            <a:p>
              <a:pPr algn="ctr" rtl="0">
                <a:lnSpc>
                  <a:spcPct val="115000"/>
                </a:lnSpc>
              </a:pPr>
              <a:r>
                <a:rPr lang="en-US" sz="5400" b="1" kern="1200">
                  <a:solidFill>
                    <a:srgbClr val="FFFFFF"/>
                  </a:solidFill>
                  <a:effectLst/>
                  <a:latin typeface="ADLaM Display" panose="02010000000000000000" pitchFamily="2" charset="0"/>
                  <a:ea typeface="ADLaM Display" panose="02010000000000000000" pitchFamily="2" charset="0"/>
                  <a:cs typeface="Sakkal Majalla" panose="02000000000000000000" pitchFamily="2" charset="-78"/>
                </a:rPr>
                <a:t>02</a:t>
              </a:r>
              <a:endParaRPr lang="en-US" sz="5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0" name="Graphic 32" descr="List with solid fill">
              <a:extLst>
                <a:ext uri="{FF2B5EF4-FFF2-40B4-BE49-F238E27FC236}">
                  <a16:creationId xmlns:a16="http://schemas.microsoft.com/office/drawing/2014/main" id="{FD32112D-547C-C7BD-A342-61A1A04921EC}"/>
                </a:ext>
              </a:extLst>
            </p:cNvPr>
            <p:cNvPicPr>
              <a:picLocks noChangeAspect="1"/>
            </p:cNvPicPr>
            <p:nvPr/>
          </p:nvPicPr>
          <p:blipFill>
            <a:blip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978966" y="2350004"/>
              <a:ext cx="1084294" cy="1084441"/>
            </a:xfrm>
            <a:prstGeom prst="rect">
              <a:avLst/>
            </a:prstGeom>
          </p:spPr>
        </p:pic>
      </p:grpSp>
      <p:grpSp>
        <p:nvGrpSpPr>
          <p:cNvPr id="62" name="Group 61">
            <a:extLst>
              <a:ext uri="{FF2B5EF4-FFF2-40B4-BE49-F238E27FC236}">
                <a16:creationId xmlns:a16="http://schemas.microsoft.com/office/drawing/2014/main" id="{6DA0FE30-DCAF-EAB4-C22F-3A2B64BF5F22}"/>
              </a:ext>
            </a:extLst>
          </p:cNvPr>
          <p:cNvGrpSpPr/>
          <p:nvPr/>
        </p:nvGrpSpPr>
        <p:grpSpPr>
          <a:xfrm>
            <a:off x="7929397" y="1935215"/>
            <a:ext cx="3500600" cy="3809489"/>
            <a:chOff x="7929397" y="1758234"/>
            <a:chExt cx="3500600" cy="3809489"/>
          </a:xfrm>
        </p:grpSpPr>
        <p:grpSp>
          <p:nvGrpSpPr>
            <p:cNvPr id="20" name="Group 19">
              <a:extLst>
                <a:ext uri="{FF2B5EF4-FFF2-40B4-BE49-F238E27FC236}">
                  <a16:creationId xmlns:a16="http://schemas.microsoft.com/office/drawing/2014/main" id="{D4652ED0-8377-831D-1DAD-0F3D39D714ED}"/>
                </a:ext>
              </a:extLst>
            </p:cNvPr>
            <p:cNvGrpSpPr/>
            <p:nvPr/>
          </p:nvGrpSpPr>
          <p:grpSpPr>
            <a:xfrm>
              <a:off x="7929397" y="1758234"/>
              <a:ext cx="3500600" cy="3809489"/>
              <a:chOff x="2996658" y="0"/>
              <a:chExt cx="1989763" cy="2165240"/>
            </a:xfrm>
          </p:grpSpPr>
          <p:sp>
            <p:nvSpPr>
              <p:cNvPr id="34" name="Freeform: Shape 33">
                <a:extLst>
                  <a:ext uri="{FF2B5EF4-FFF2-40B4-BE49-F238E27FC236}">
                    <a16:creationId xmlns:a16="http://schemas.microsoft.com/office/drawing/2014/main" id="{76CDFE9E-D942-EE49-1694-EEACBBB29BA7}"/>
                  </a:ext>
                </a:extLst>
              </p:cNvPr>
              <p:cNvSpPr/>
              <p:nvPr/>
            </p:nvSpPr>
            <p:spPr>
              <a:xfrm>
                <a:off x="2996658" y="0"/>
                <a:ext cx="1082620" cy="2165240"/>
              </a:xfrm>
              <a:custGeom>
                <a:avLst/>
                <a:gdLst>
                  <a:gd name="connsiteX0" fmla="*/ 1082620 w 1082620"/>
                  <a:gd name="connsiteY0" fmla="*/ 0 h 2165240"/>
                  <a:gd name="connsiteX1" fmla="*/ 1082620 w 1082620"/>
                  <a:gd name="connsiteY1" fmla="*/ 2165240 h 2165240"/>
                  <a:gd name="connsiteX2" fmla="*/ 0 w 1082620"/>
                  <a:gd name="connsiteY2" fmla="*/ 1082620 h 2165240"/>
                  <a:gd name="connsiteX3" fmla="*/ 1082620 w 1082620"/>
                  <a:gd name="connsiteY3" fmla="*/ 0 h 2165240"/>
                </a:gdLst>
                <a:ahLst/>
                <a:cxnLst>
                  <a:cxn ang="0">
                    <a:pos x="connsiteX0" y="connsiteY0"/>
                  </a:cxn>
                  <a:cxn ang="0">
                    <a:pos x="connsiteX1" y="connsiteY1"/>
                  </a:cxn>
                  <a:cxn ang="0">
                    <a:pos x="connsiteX2" y="connsiteY2"/>
                  </a:cxn>
                  <a:cxn ang="0">
                    <a:pos x="connsiteX3" y="connsiteY3"/>
                  </a:cxn>
                </a:cxnLst>
                <a:rect l="l" t="t" r="r" b="b"/>
                <a:pathLst>
                  <a:path w="1082620" h="2165240">
                    <a:moveTo>
                      <a:pt x="1082620" y="0"/>
                    </a:moveTo>
                    <a:lnTo>
                      <a:pt x="1082620" y="2165240"/>
                    </a:lnTo>
                    <a:cubicBezTo>
                      <a:pt x="484705" y="2165240"/>
                      <a:pt x="0" y="1680535"/>
                      <a:pt x="0" y="1082620"/>
                    </a:cubicBezTo>
                    <a:cubicBezTo>
                      <a:pt x="0" y="484705"/>
                      <a:pt x="484705" y="0"/>
                      <a:pt x="1082620" y="0"/>
                    </a:cubicBezTo>
                    <a:close/>
                  </a:path>
                </a:pathLst>
              </a:custGeom>
              <a:solidFill>
                <a:srgbClr val="168489"/>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35" name="Oval 34">
                <a:extLst>
                  <a:ext uri="{FF2B5EF4-FFF2-40B4-BE49-F238E27FC236}">
                    <a16:creationId xmlns:a16="http://schemas.microsoft.com/office/drawing/2014/main" id="{1A073570-70CA-9F0F-8AE4-F2B8FF922478}"/>
                  </a:ext>
                </a:extLst>
              </p:cNvPr>
              <p:cNvSpPr/>
              <p:nvPr/>
            </p:nvSpPr>
            <p:spPr>
              <a:xfrm>
                <a:off x="3172135" y="175477"/>
                <a:ext cx="1814286" cy="1814286"/>
              </a:xfrm>
              <a:prstGeom prst="ellipse">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6" name="Freeform: Shape 35">
                <a:extLst>
                  <a:ext uri="{FF2B5EF4-FFF2-40B4-BE49-F238E27FC236}">
                    <a16:creationId xmlns:a16="http://schemas.microsoft.com/office/drawing/2014/main" id="{6EE7C2EB-5804-EEB2-C3C4-57D23A3F94DD}"/>
                  </a:ext>
                </a:extLst>
              </p:cNvPr>
              <p:cNvSpPr/>
              <p:nvPr/>
            </p:nvSpPr>
            <p:spPr>
              <a:xfrm>
                <a:off x="3177568" y="624454"/>
                <a:ext cx="458166" cy="916333"/>
              </a:xfrm>
              <a:custGeom>
                <a:avLst/>
                <a:gdLst>
                  <a:gd name="connsiteX0" fmla="*/ 0 w 1082620"/>
                  <a:gd name="connsiteY0" fmla="*/ 0 h 2165240"/>
                  <a:gd name="connsiteX1" fmla="*/ 1082620 w 1082620"/>
                  <a:gd name="connsiteY1" fmla="*/ 1082620 h 2165240"/>
                  <a:gd name="connsiteX2" fmla="*/ 0 w 1082620"/>
                  <a:gd name="connsiteY2" fmla="*/ 2165240 h 2165240"/>
                  <a:gd name="connsiteX3" fmla="*/ 0 w 1082620"/>
                  <a:gd name="connsiteY3" fmla="*/ 0 h 2165240"/>
                </a:gdLst>
                <a:ahLst/>
                <a:cxnLst>
                  <a:cxn ang="0">
                    <a:pos x="connsiteX0" y="connsiteY0"/>
                  </a:cxn>
                  <a:cxn ang="0">
                    <a:pos x="connsiteX1" y="connsiteY1"/>
                  </a:cxn>
                  <a:cxn ang="0">
                    <a:pos x="connsiteX2" y="connsiteY2"/>
                  </a:cxn>
                  <a:cxn ang="0">
                    <a:pos x="connsiteX3" y="connsiteY3"/>
                  </a:cxn>
                </a:cxnLst>
                <a:rect l="l" t="t" r="r" b="b"/>
                <a:pathLst>
                  <a:path w="1082620" h="2165240">
                    <a:moveTo>
                      <a:pt x="0" y="0"/>
                    </a:moveTo>
                    <a:cubicBezTo>
                      <a:pt x="597915" y="0"/>
                      <a:pt x="1082620" y="484705"/>
                      <a:pt x="1082620" y="1082620"/>
                    </a:cubicBezTo>
                    <a:cubicBezTo>
                      <a:pt x="1082620" y="1680535"/>
                      <a:pt x="597915" y="2165240"/>
                      <a:pt x="0" y="2165240"/>
                    </a:cubicBezTo>
                    <a:lnTo>
                      <a:pt x="0" y="0"/>
                    </a:lnTo>
                    <a:close/>
                  </a:path>
                </a:pathLst>
              </a:cu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21" name="TextBox 156">
              <a:extLst>
                <a:ext uri="{FF2B5EF4-FFF2-40B4-BE49-F238E27FC236}">
                  <a16:creationId xmlns:a16="http://schemas.microsoft.com/office/drawing/2014/main" id="{8209BE03-8839-D576-F28A-C30B0C390118}"/>
                </a:ext>
              </a:extLst>
            </p:cNvPr>
            <p:cNvSpPr txBox="1"/>
            <p:nvPr/>
          </p:nvSpPr>
          <p:spPr>
            <a:xfrm>
              <a:off x="7934386" y="3172850"/>
              <a:ext cx="1157201" cy="973857"/>
            </a:xfrm>
            <a:prstGeom prst="rect">
              <a:avLst/>
            </a:prstGeom>
            <a:noFill/>
          </p:spPr>
          <p:txBody>
            <a:bodyPr wrap="square" rtlCol="0">
              <a:spAutoFit/>
            </a:bodyPr>
            <a:lstStyle/>
            <a:p>
              <a:pPr algn="ctr" rtl="0">
                <a:lnSpc>
                  <a:spcPct val="115000"/>
                </a:lnSpc>
              </a:pPr>
              <a:r>
                <a:rPr lang="en-US" sz="5400" b="1" kern="1200" dirty="0">
                  <a:solidFill>
                    <a:srgbClr val="FFFFFF"/>
                  </a:solidFill>
                  <a:effectLst/>
                  <a:latin typeface="ADLaM Display" panose="02010000000000000000" pitchFamily="2" charset="0"/>
                  <a:ea typeface="ADLaM Display" panose="02010000000000000000" pitchFamily="2" charset="0"/>
                  <a:cs typeface="Sakkal Majalla" panose="02000000000000000000" pitchFamily="2" charset="-78"/>
                </a:rPr>
                <a:t>01</a:t>
              </a:r>
              <a:endParaRPr lang="en-US" sz="5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9" name="TextBox 72">
              <a:extLst>
                <a:ext uri="{FF2B5EF4-FFF2-40B4-BE49-F238E27FC236}">
                  <a16:creationId xmlns:a16="http://schemas.microsoft.com/office/drawing/2014/main" id="{3924D138-C4F8-EEEB-C703-971DD910B3A8}"/>
                </a:ext>
              </a:extLst>
            </p:cNvPr>
            <p:cNvSpPr txBox="1"/>
            <p:nvPr/>
          </p:nvSpPr>
          <p:spPr>
            <a:xfrm>
              <a:off x="9003278" y="3483189"/>
              <a:ext cx="2118005" cy="1206484"/>
            </a:xfrm>
            <a:prstGeom prst="rect">
              <a:avLst/>
            </a:prstGeom>
            <a:noFill/>
          </p:spPr>
          <p:txBody>
            <a:bodyPr wrap="square">
              <a:spAutoFit/>
            </a:bodyPr>
            <a:lstStyle/>
            <a:p>
              <a:pPr algn="ctr" rtl="1">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تحليل الوضع الحالي للمؤسّسة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3" name="Graphic 14" descr="Presentation with bar chart with solid fill">
              <a:extLst>
                <a:ext uri="{FF2B5EF4-FFF2-40B4-BE49-F238E27FC236}">
                  <a16:creationId xmlns:a16="http://schemas.microsoft.com/office/drawing/2014/main" id="{268C0A1C-2D73-0921-F9EA-59063F715B7F}"/>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518814" y="2231396"/>
              <a:ext cx="1216033" cy="1216088"/>
            </a:xfrm>
            <a:prstGeom prst="rect">
              <a:avLst/>
            </a:prstGeom>
          </p:spPr>
        </p:pic>
      </p:grpSp>
      <p:grpSp>
        <p:nvGrpSpPr>
          <p:cNvPr id="60" name="Group 59">
            <a:extLst>
              <a:ext uri="{FF2B5EF4-FFF2-40B4-BE49-F238E27FC236}">
                <a16:creationId xmlns:a16="http://schemas.microsoft.com/office/drawing/2014/main" id="{AEAF6920-5D5F-2822-88E7-93DB67096E46}"/>
              </a:ext>
            </a:extLst>
          </p:cNvPr>
          <p:cNvGrpSpPr/>
          <p:nvPr/>
        </p:nvGrpSpPr>
        <p:grpSpPr>
          <a:xfrm>
            <a:off x="762001" y="1935215"/>
            <a:ext cx="3500600" cy="3809489"/>
            <a:chOff x="762001" y="1758234"/>
            <a:chExt cx="3500600" cy="3809489"/>
          </a:xfrm>
        </p:grpSpPr>
        <p:grpSp>
          <p:nvGrpSpPr>
            <p:cNvPr id="25" name="Group 24">
              <a:extLst>
                <a:ext uri="{FF2B5EF4-FFF2-40B4-BE49-F238E27FC236}">
                  <a16:creationId xmlns:a16="http://schemas.microsoft.com/office/drawing/2014/main" id="{8B04EC9C-4875-0B23-55C2-0BDF056C2DF3}"/>
                </a:ext>
              </a:extLst>
            </p:cNvPr>
            <p:cNvGrpSpPr/>
            <p:nvPr/>
          </p:nvGrpSpPr>
          <p:grpSpPr>
            <a:xfrm>
              <a:off x="762001" y="1758234"/>
              <a:ext cx="3500600" cy="3809489"/>
              <a:chOff x="0" y="0"/>
              <a:chExt cx="1989763" cy="2165240"/>
            </a:xfrm>
          </p:grpSpPr>
          <p:sp>
            <p:nvSpPr>
              <p:cNvPr id="28" name="Freeform: Shape 27">
                <a:extLst>
                  <a:ext uri="{FF2B5EF4-FFF2-40B4-BE49-F238E27FC236}">
                    <a16:creationId xmlns:a16="http://schemas.microsoft.com/office/drawing/2014/main" id="{216E89E3-4702-8116-5066-DC74BC322D5D}"/>
                  </a:ext>
                </a:extLst>
              </p:cNvPr>
              <p:cNvSpPr/>
              <p:nvPr/>
            </p:nvSpPr>
            <p:spPr>
              <a:xfrm>
                <a:off x="0" y="0"/>
                <a:ext cx="1082620" cy="2165240"/>
              </a:xfrm>
              <a:custGeom>
                <a:avLst/>
                <a:gdLst>
                  <a:gd name="connsiteX0" fmla="*/ 1082620 w 1082620"/>
                  <a:gd name="connsiteY0" fmla="*/ 0 h 2165240"/>
                  <a:gd name="connsiteX1" fmla="*/ 1082620 w 1082620"/>
                  <a:gd name="connsiteY1" fmla="*/ 2165240 h 2165240"/>
                  <a:gd name="connsiteX2" fmla="*/ 0 w 1082620"/>
                  <a:gd name="connsiteY2" fmla="*/ 1082620 h 2165240"/>
                  <a:gd name="connsiteX3" fmla="*/ 1082620 w 1082620"/>
                  <a:gd name="connsiteY3" fmla="*/ 0 h 2165240"/>
                </a:gdLst>
                <a:ahLst/>
                <a:cxnLst>
                  <a:cxn ang="0">
                    <a:pos x="connsiteX0" y="connsiteY0"/>
                  </a:cxn>
                  <a:cxn ang="0">
                    <a:pos x="connsiteX1" y="connsiteY1"/>
                  </a:cxn>
                  <a:cxn ang="0">
                    <a:pos x="connsiteX2" y="connsiteY2"/>
                  </a:cxn>
                  <a:cxn ang="0">
                    <a:pos x="connsiteX3" y="connsiteY3"/>
                  </a:cxn>
                </a:cxnLst>
                <a:rect l="l" t="t" r="r" b="b"/>
                <a:pathLst>
                  <a:path w="1082620" h="2165240">
                    <a:moveTo>
                      <a:pt x="1082620" y="0"/>
                    </a:moveTo>
                    <a:lnTo>
                      <a:pt x="1082620" y="2165240"/>
                    </a:lnTo>
                    <a:cubicBezTo>
                      <a:pt x="484705" y="2165240"/>
                      <a:pt x="0" y="1680535"/>
                      <a:pt x="0" y="1082620"/>
                    </a:cubicBezTo>
                    <a:cubicBezTo>
                      <a:pt x="0" y="484705"/>
                      <a:pt x="484705" y="0"/>
                      <a:pt x="1082620" y="0"/>
                    </a:cubicBezTo>
                    <a:close/>
                  </a:path>
                </a:pathLst>
              </a:cu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29" name="Oval 28">
                <a:extLst>
                  <a:ext uri="{FF2B5EF4-FFF2-40B4-BE49-F238E27FC236}">
                    <a16:creationId xmlns:a16="http://schemas.microsoft.com/office/drawing/2014/main" id="{22ECDC1B-E470-3ED0-6E92-41E792EA9FB8}"/>
                  </a:ext>
                </a:extLst>
              </p:cNvPr>
              <p:cNvSpPr/>
              <p:nvPr/>
            </p:nvSpPr>
            <p:spPr>
              <a:xfrm>
                <a:off x="175477" y="175477"/>
                <a:ext cx="1814286" cy="1814286"/>
              </a:xfrm>
              <a:prstGeom prst="ellipse">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0" name="Freeform: Shape 29">
                <a:extLst>
                  <a:ext uri="{FF2B5EF4-FFF2-40B4-BE49-F238E27FC236}">
                    <a16:creationId xmlns:a16="http://schemas.microsoft.com/office/drawing/2014/main" id="{35C9BD64-DEF0-0533-5A2E-55185C8C656E}"/>
                  </a:ext>
                </a:extLst>
              </p:cNvPr>
              <p:cNvSpPr/>
              <p:nvPr/>
            </p:nvSpPr>
            <p:spPr>
              <a:xfrm>
                <a:off x="180910" y="624454"/>
                <a:ext cx="458166" cy="916333"/>
              </a:xfrm>
              <a:custGeom>
                <a:avLst/>
                <a:gdLst>
                  <a:gd name="connsiteX0" fmla="*/ 0 w 1082620"/>
                  <a:gd name="connsiteY0" fmla="*/ 0 h 2165240"/>
                  <a:gd name="connsiteX1" fmla="*/ 1082620 w 1082620"/>
                  <a:gd name="connsiteY1" fmla="*/ 1082620 h 2165240"/>
                  <a:gd name="connsiteX2" fmla="*/ 0 w 1082620"/>
                  <a:gd name="connsiteY2" fmla="*/ 2165240 h 2165240"/>
                  <a:gd name="connsiteX3" fmla="*/ 0 w 1082620"/>
                  <a:gd name="connsiteY3" fmla="*/ 0 h 2165240"/>
                </a:gdLst>
                <a:ahLst/>
                <a:cxnLst>
                  <a:cxn ang="0">
                    <a:pos x="connsiteX0" y="connsiteY0"/>
                  </a:cxn>
                  <a:cxn ang="0">
                    <a:pos x="connsiteX1" y="connsiteY1"/>
                  </a:cxn>
                  <a:cxn ang="0">
                    <a:pos x="connsiteX2" y="connsiteY2"/>
                  </a:cxn>
                  <a:cxn ang="0">
                    <a:pos x="connsiteX3" y="connsiteY3"/>
                  </a:cxn>
                </a:cxnLst>
                <a:rect l="l" t="t" r="r" b="b"/>
                <a:pathLst>
                  <a:path w="1082620" h="2165240">
                    <a:moveTo>
                      <a:pt x="0" y="0"/>
                    </a:moveTo>
                    <a:cubicBezTo>
                      <a:pt x="597915" y="0"/>
                      <a:pt x="1082620" y="484705"/>
                      <a:pt x="1082620" y="1082620"/>
                    </a:cubicBezTo>
                    <a:cubicBezTo>
                      <a:pt x="1082620" y="1680535"/>
                      <a:pt x="597915" y="2165240"/>
                      <a:pt x="0" y="2165240"/>
                    </a:cubicBezTo>
                    <a:lnTo>
                      <a:pt x="0" y="0"/>
                    </a:lnTo>
                    <a:close/>
                  </a:path>
                </a:pathLst>
              </a:cu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26" name="TextBox 161">
              <a:extLst>
                <a:ext uri="{FF2B5EF4-FFF2-40B4-BE49-F238E27FC236}">
                  <a16:creationId xmlns:a16="http://schemas.microsoft.com/office/drawing/2014/main" id="{4C522615-9D7D-0FA6-92EF-56F67D6D635F}"/>
                </a:ext>
              </a:extLst>
            </p:cNvPr>
            <p:cNvSpPr txBox="1"/>
            <p:nvPr/>
          </p:nvSpPr>
          <p:spPr>
            <a:xfrm>
              <a:off x="1745658" y="3483190"/>
              <a:ext cx="2310765" cy="1206484"/>
            </a:xfrm>
            <a:prstGeom prst="rect">
              <a:avLst/>
            </a:prstGeom>
            <a:noFill/>
          </p:spPr>
          <p:txBody>
            <a:bodyPr wrap="square" rtlCol="0">
              <a:spAutoFit/>
            </a:bodyPr>
            <a:lstStyle/>
            <a:p>
              <a:pPr algn="ctr" rtl="1">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تصميم خطوط السلطة والمسؤولية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7" name="TextBox 162">
              <a:extLst>
                <a:ext uri="{FF2B5EF4-FFF2-40B4-BE49-F238E27FC236}">
                  <a16:creationId xmlns:a16="http://schemas.microsoft.com/office/drawing/2014/main" id="{171198BE-26D4-881C-AD1D-1CE64CE1FB69}"/>
                </a:ext>
              </a:extLst>
            </p:cNvPr>
            <p:cNvSpPr txBox="1"/>
            <p:nvPr/>
          </p:nvSpPr>
          <p:spPr>
            <a:xfrm>
              <a:off x="767768" y="3172850"/>
              <a:ext cx="1155989" cy="973857"/>
            </a:xfrm>
            <a:prstGeom prst="rect">
              <a:avLst/>
            </a:prstGeom>
            <a:noFill/>
          </p:spPr>
          <p:txBody>
            <a:bodyPr wrap="square" rtlCol="0">
              <a:spAutoFit/>
            </a:bodyPr>
            <a:lstStyle/>
            <a:p>
              <a:pPr algn="ctr" rtl="0">
                <a:lnSpc>
                  <a:spcPct val="115000"/>
                </a:lnSpc>
              </a:pPr>
              <a:r>
                <a:rPr lang="en-US" sz="5400" b="1" kern="1200">
                  <a:solidFill>
                    <a:srgbClr val="FFFFFF"/>
                  </a:solidFill>
                  <a:effectLst/>
                  <a:latin typeface="ADLaM Display" panose="02010000000000000000" pitchFamily="2" charset="0"/>
                  <a:ea typeface="ADLaM Display" panose="02010000000000000000" pitchFamily="2" charset="0"/>
                  <a:cs typeface="Sakkal Majalla" panose="02000000000000000000" pitchFamily="2" charset="-78"/>
                </a:rPr>
                <a:t>03</a:t>
              </a:r>
              <a:endParaRPr lang="en-US" sz="5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5" name="Graphic 29" descr="Newspaper with solid fill">
              <a:extLst>
                <a:ext uri="{FF2B5EF4-FFF2-40B4-BE49-F238E27FC236}">
                  <a16:creationId xmlns:a16="http://schemas.microsoft.com/office/drawing/2014/main" id="{792AC196-D904-1156-B697-365A7A006206}"/>
                </a:ext>
              </a:extLst>
            </p:cNvPr>
            <p:cNvPicPr>
              <a:picLocks noChangeAspect="1"/>
            </p:cNvPicPr>
            <p:nvPr/>
          </p:nvPicPr>
          <p:blipFill>
            <a:blip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227646" y="2289875"/>
              <a:ext cx="1147422" cy="1147391"/>
            </a:xfrm>
            <a:prstGeom prst="rect">
              <a:avLst/>
            </a:prstGeom>
          </p:spPr>
        </p:pic>
      </p:grpSp>
    </p:spTree>
    <p:extLst>
      <p:ext uri="{BB962C8B-B14F-4D97-AF65-F5344CB8AC3E}">
        <p14:creationId xmlns:p14="http://schemas.microsoft.com/office/powerpoint/2010/main" val="265027657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additive="base">
                                        <p:cTn id="7" dur="500" fill="hold"/>
                                        <p:tgtEl>
                                          <p:spTgt spid="62"/>
                                        </p:tgtEl>
                                        <p:attrNameLst>
                                          <p:attrName>ppt_x</p:attrName>
                                        </p:attrNameLst>
                                      </p:cBhvr>
                                      <p:tavLst>
                                        <p:tav tm="0">
                                          <p:val>
                                            <p:strVal val="#ppt_x"/>
                                          </p:val>
                                        </p:tav>
                                        <p:tav tm="100000">
                                          <p:val>
                                            <p:strVal val="#ppt_x"/>
                                          </p:val>
                                        </p:tav>
                                      </p:tavLst>
                                    </p:anim>
                                    <p:anim calcmode="lin" valueType="num">
                                      <p:cBhvr additive="base">
                                        <p:cTn id="8" dur="500" fill="hold"/>
                                        <p:tgtEl>
                                          <p:spTgt spid="6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1"/>
                                        </p:tgtEl>
                                        <p:attrNameLst>
                                          <p:attrName>style.visibility</p:attrName>
                                        </p:attrNameLst>
                                      </p:cBhvr>
                                      <p:to>
                                        <p:strVal val="visible"/>
                                      </p:to>
                                    </p:set>
                                    <p:anim calcmode="lin" valueType="num">
                                      <p:cBhvr additive="base">
                                        <p:cTn id="13" dur="500" fill="hold"/>
                                        <p:tgtEl>
                                          <p:spTgt spid="61"/>
                                        </p:tgtEl>
                                        <p:attrNameLst>
                                          <p:attrName>ppt_x</p:attrName>
                                        </p:attrNameLst>
                                      </p:cBhvr>
                                      <p:tavLst>
                                        <p:tav tm="0">
                                          <p:val>
                                            <p:strVal val="#ppt_x"/>
                                          </p:val>
                                        </p:tav>
                                        <p:tav tm="100000">
                                          <p:val>
                                            <p:strVal val="#ppt_x"/>
                                          </p:val>
                                        </p:tav>
                                      </p:tavLst>
                                    </p:anim>
                                    <p:anim calcmode="lin" valueType="num">
                                      <p:cBhvr additive="base">
                                        <p:cTn id="14" dur="500" fill="hold"/>
                                        <p:tgtEl>
                                          <p:spTgt spid="6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0"/>
                                        </p:tgtEl>
                                        <p:attrNameLst>
                                          <p:attrName>style.visibility</p:attrName>
                                        </p:attrNameLst>
                                      </p:cBhvr>
                                      <p:to>
                                        <p:strVal val="visible"/>
                                      </p:to>
                                    </p:set>
                                    <p:anim calcmode="lin" valueType="num">
                                      <p:cBhvr additive="base">
                                        <p:cTn id="19" dur="500" fill="hold"/>
                                        <p:tgtEl>
                                          <p:spTgt spid="60"/>
                                        </p:tgtEl>
                                        <p:attrNameLst>
                                          <p:attrName>ppt_x</p:attrName>
                                        </p:attrNameLst>
                                      </p:cBhvr>
                                      <p:tavLst>
                                        <p:tav tm="0">
                                          <p:val>
                                            <p:strVal val="#ppt_x"/>
                                          </p:val>
                                        </p:tav>
                                        <p:tav tm="100000">
                                          <p:val>
                                            <p:strVal val="#ppt_x"/>
                                          </p:val>
                                        </p:tav>
                                      </p:tavLst>
                                    </p:anim>
                                    <p:anim calcmode="lin" valueType="num">
                                      <p:cBhvr additive="base">
                                        <p:cTn id="20" dur="500" fill="hold"/>
                                        <p:tgtEl>
                                          <p:spTgt spid="6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4FE797-4D8E-DA53-772B-F6588293166B}"/>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6FDD8840-795D-DD44-3FEE-D865CA2C469C}"/>
              </a:ext>
            </a:extLst>
          </p:cNvPr>
          <p:cNvSpPr txBox="1"/>
          <p:nvPr/>
        </p:nvSpPr>
        <p:spPr>
          <a:xfrm>
            <a:off x="2779494" y="-132677"/>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مراحل إعداد الهيكل التنظيمي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5AF95D30-CA0E-39F4-BFD7-5DBFCB1FA7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57" name="Group 56">
            <a:extLst>
              <a:ext uri="{FF2B5EF4-FFF2-40B4-BE49-F238E27FC236}">
                <a16:creationId xmlns:a16="http://schemas.microsoft.com/office/drawing/2014/main" id="{0AAB6C94-416F-46D5-AF8E-928E4C99FFC7}"/>
              </a:ext>
            </a:extLst>
          </p:cNvPr>
          <p:cNvGrpSpPr/>
          <p:nvPr/>
        </p:nvGrpSpPr>
        <p:grpSpPr>
          <a:xfrm>
            <a:off x="7929397" y="1878983"/>
            <a:ext cx="3500600" cy="3809489"/>
            <a:chOff x="7929397" y="5595577"/>
            <a:chExt cx="3500600" cy="3809489"/>
          </a:xfrm>
        </p:grpSpPr>
        <p:grpSp>
          <p:nvGrpSpPr>
            <p:cNvPr id="39" name="Group 38">
              <a:extLst>
                <a:ext uri="{FF2B5EF4-FFF2-40B4-BE49-F238E27FC236}">
                  <a16:creationId xmlns:a16="http://schemas.microsoft.com/office/drawing/2014/main" id="{D8E91520-636A-1837-3DE0-9A6C0F142CBB}"/>
                </a:ext>
              </a:extLst>
            </p:cNvPr>
            <p:cNvGrpSpPr/>
            <p:nvPr/>
          </p:nvGrpSpPr>
          <p:grpSpPr>
            <a:xfrm>
              <a:off x="7929397" y="5595577"/>
              <a:ext cx="3500600" cy="3809489"/>
              <a:chOff x="2996658" y="2010849"/>
              <a:chExt cx="1989763" cy="2165240"/>
            </a:xfrm>
          </p:grpSpPr>
          <p:sp>
            <p:nvSpPr>
              <p:cNvPr id="53" name="Freeform: Shape 52">
                <a:extLst>
                  <a:ext uri="{FF2B5EF4-FFF2-40B4-BE49-F238E27FC236}">
                    <a16:creationId xmlns:a16="http://schemas.microsoft.com/office/drawing/2014/main" id="{4D323702-F6C6-1DE9-F602-3484867AC17D}"/>
                  </a:ext>
                </a:extLst>
              </p:cNvPr>
              <p:cNvSpPr/>
              <p:nvPr/>
            </p:nvSpPr>
            <p:spPr>
              <a:xfrm>
                <a:off x="2996658" y="2010849"/>
                <a:ext cx="1082620" cy="2165240"/>
              </a:xfrm>
              <a:custGeom>
                <a:avLst/>
                <a:gdLst>
                  <a:gd name="connsiteX0" fmla="*/ 1082620 w 1082620"/>
                  <a:gd name="connsiteY0" fmla="*/ 0 h 2165240"/>
                  <a:gd name="connsiteX1" fmla="*/ 1082620 w 1082620"/>
                  <a:gd name="connsiteY1" fmla="*/ 2165240 h 2165240"/>
                  <a:gd name="connsiteX2" fmla="*/ 0 w 1082620"/>
                  <a:gd name="connsiteY2" fmla="*/ 1082620 h 2165240"/>
                  <a:gd name="connsiteX3" fmla="*/ 1082620 w 1082620"/>
                  <a:gd name="connsiteY3" fmla="*/ 0 h 2165240"/>
                </a:gdLst>
                <a:ahLst/>
                <a:cxnLst>
                  <a:cxn ang="0">
                    <a:pos x="connsiteX0" y="connsiteY0"/>
                  </a:cxn>
                  <a:cxn ang="0">
                    <a:pos x="connsiteX1" y="connsiteY1"/>
                  </a:cxn>
                  <a:cxn ang="0">
                    <a:pos x="connsiteX2" y="connsiteY2"/>
                  </a:cxn>
                  <a:cxn ang="0">
                    <a:pos x="connsiteX3" y="connsiteY3"/>
                  </a:cxn>
                </a:cxnLst>
                <a:rect l="l" t="t" r="r" b="b"/>
                <a:pathLst>
                  <a:path w="1082620" h="2165240">
                    <a:moveTo>
                      <a:pt x="1082620" y="0"/>
                    </a:moveTo>
                    <a:lnTo>
                      <a:pt x="1082620" y="2165240"/>
                    </a:lnTo>
                    <a:cubicBezTo>
                      <a:pt x="484705" y="2165240"/>
                      <a:pt x="0" y="1680535"/>
                      <a:pt x="0" y="1082620"/>
                    </a:cubicBezTo>
                    <a:cubicBezTo>
                      <a:pt x="0" y="484705"/>
                      <a:pt x="484705" y="0"/>
                      <a:pt x="1082620" y="0"/>
                    </a:cubicBezTo>
                    <a:close/>
                  </a:path>
                </a:pathLst>
              </a:custGeom>
              <a:solidFill>
                <a:srgbClr val="168489"/>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54" name="Oval 53">
                <a:extLst>
                  <a:ext uri="{FF2B5EF4-FFF2-40B4-BE49-F238E27FC236}">
                    <a16:creationId xmlns:a16="http://schemas.microsoft.com/office/drawing/2014/main" id="{CC3C1F36-5AB6-17D7-14DD-03A3EFDA846D}"/>
                  </a:ext>
                </a:extLst>
              </p:cNvPr>
              <p:cNvSpPr/>
              <p:nvPr/>
            </p:nvSpPr>
            <p:spPr>
              <a:xfrm>
                <a:off x="3172135" y="2186326"/>
                <a:ext cx="1814286" cy="1814286"/>
              </a:xfrm>
              <a:prstGeom prst="ellipse">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55" name="Freeform: Shape 54">
                <a:extLst>
                  <a:ext uri="{FF2B5EF4-FFF2-40B4-BE49-F238E27FC236}">
                    <a16:creationId xmlns:a16="http://schemas.microsoft.com/office/drawing/2014/main" id="{FCD07179-1F4D-3A2D-21ED-725E7EE9A1D7}"/>
                  </a:ext>
                </a:extLst>
              </p:cNvPr>
              <p:cNvSpPr/>
              <p:nvPr/>
            </p:nvSpPr>
            <p:spPr>
              <a:xfrm>
                <a:off x="3177568" y="2635303"/>
                <a:ext cx="458166" cy="916333"/>
              </a:xfrm>
              <a:custGeom>
                <a:avLst/>
                <a:gdLst>
                  <a:gd name="connsiteX0" fmla="*/ 0 w 1082620"/>
                  <a:gd name="connsiteY0" fmla="*/ 0 h 2165240"/>
                  <a:gd name="connsiteX1" fmla="*/ 1082620 w 1082620"/>
                  <a:gd name="connsiteY1" fmla="*/ 1082620 h 2165240"/>
                  <a:gd name="connsiteX2" fmla="*/ 0 w 1082620"/>
                  <a:gd name="connsiteY2" fmla="*/ 2165240 h 2165240"/>
                  <a:gd name="connsiteX3" fmla="*/ 0 w 1082620"/>
                  <a:gd name="connsiteY3" fmla="*/ 0 h 2165240"/>
                </a:gdLst>
                <a:ahLst/>
                <a:cxnLst>
                  <a:cxn ang="0">
                    <a:pos x="connsiteX0" y="connsiteY0"/>
                  </a:cxn>
                  <a:cxn ang="0">
                    <a:pos x="connsiteX1" y="connsiteY1"/>
                  </a:cxn>
                  <a:cxn ang="0">
                    <a:pos x="connsiteX2" y="connsiteY2"/>
                  </a:cxn>
                  <a:cxn ang="0">
                    <a:pos x="connsiteX3" y="connsiteY3"/>
                  </a:cxn>
                </a:cxnLst>
                <a:rect l="l" t="t" r="r" b="b"/>
                <a:pathLst>
                  <a:path w="1082620" h="2165240">
                    <a:moveTo>
                      <a:pt x="0" y="0"/>
                    </a:moveTo>
                    <a:cubicBezTo>
                      <a:pt x="597915" y="0"/>
                      <a:pt x="1082620" y="484705"/>
                      <a:pt x="1082620" y="1082620"/>
                    </a:cubicBezTo>
                    <a:cubicBezTo>
                      <a:pt x="1082620" y="1680535"/>
                      <a:pt x="597915" y="2165240"/>
                      <a:pt x="0" y="2165240"/>
                    </a:cubicBezTo>
                    <a:lnTo>
                      <a:pt x="0" y="0"/>
                    </a:lnTo>
                    <a:close/>
                  </a:path>
                </a:pathLst>
              </a:cu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40" name="TextBox 35">
              <a:extLst>
                <a:ext uri="{FF2B5EF4-FFF2-40B4-BE49-F238E27FC236}">
                  <a16:creationId xmlns:a16="http://schemas.microsoft.com/office/drawing/2014/main" id="{583AE453-6AC6-20CB-BED2-5687B1F3DFA8}"/>
                </a:ext>
              </a:extLst>
            </p:cNvPr>
            <p:cNvSpPr txBox="1"/>
            <p:nvPr/>
          </p:nvSpPr>
          <p:spPr>
            <a:xfrm>
              <a:off x="7934386" y="7009953"/>
              <a:ext cx="1157201" cy="973857"/>
            </a:xfrm>
            <a:prstGeom prst="rect">
              <a:avLst/>
            </a:prstGeom>
            <a:noFill/>
          </p:spPr>
          <p:txBody>
            <a:bodyPr wrap="square" rtlCol="0">
              <a:spAutoFit/>
            </a:bodyPr>
            <a:lstStyle/>
            <a:p>
              <a:pPr algn="ctr" rtl="0">
                <a:lnSpc>
                  <a:spcPct val="115000"/>
                </a:lnSpc>
              </a:pPr>
              <a:r>
                <a:rPr lang="en-US" sz="5400" b="1" kern="1200" dirty="0">
                  <a:solidFill>
                    <a:srgbClr val="FFFFFF"/>
                  </a:solidFill>
                  <a:effectLst/>
                  <a:latin typeface="ADLaM Display" panose="02010000000000000000" pitchFamily="2" charset="0"/>
                  <a:ea typeface="ADLaM Display" panose="02010000000000000000" pitchFamily="2" charset="0"/>
                  <a:cs typeface="Sakkal Majalla" panose="02000000000000000000" pitchFamily="2" charset="-78"/>
                </a:rPr>
                <a:t>04</a:t>
              </a:r>
              <a:endParaRPr lang="en-US" sz="5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nvGrpSpPr>
            <p:cNvPr id="56" name="Group 55">
              <a:extLst>
                <a:ext uri="{FF2B5EF4-FFF2-40B4-BE49-F238E27FC236}">
                  <a16:creationId xmlns:a16="http://schemas.microsoft.com/office/drawing/2014/main" id="{1BF35909-8126-32CD-FF09-CA49B6E2994B}"/>
                </a:ext>
              </a:extLst>
            </p:cNvPr>
            <p:cNvGrpSpPr/>
            <p:nvPr/>
          </p:nvGrpSpPr>
          <p:grpSpPr>
            <a:xfrm>
              <a:off x="9033194" y="6157134"/>
              <a:ext cx="2334999" cy="2473643"/>
              <a:chOff x="9033194" y="6157134"/>
              <a:chExt cx="2334999" cy="2473643"/>
            </a:xfrm>
          </p:grpSpPr>
          <p:sp>
            <p:nvSpPr>
              <p:cNvPr id="38" name="TextBox 33">
                <a:extLst>
                  <a:ext uri="{FF2B5EF4-FFF2-40B4-BE49-F238E27FC236}">
                    <a16:creationId xmlns:a16="http://schemas.microsoft.com/office/drawing/2014/main" id="{81ACDF7A-2975-E73B-B55C-554C72FC9FFA}"/>
                  </a:ext>
                </a:extLst>
              </p:cNvPr>
              <p:cNvSpPr txBox="1"/>
              <p:nvPr/>
            </p:nvSpPr>
            <p:spPr>
              <a:xfrm>
                <a:off x="9033194" y="7424293"/>
                <a:ext cx="2334999" cy="1206484"/>
              </a:xfrm>
              <a:prstGeom prst="rect">
                <a:avLst/>
              </a:prstGeom>
              <a:noFill/>
            </p:spPr>
            <p:txBody>
              <a:bodyPr wrap="square">
                <a:spAutoFit/>
              </a:bodyPr>
              <a:lstStyle/>
              <a:p>
                <a:pPr algn="ctr" rtl="0">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تطوير آليّات التنسيق</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1" name="Graphic 42" descr="Business Growth with solid fill">
                <a:extLst>
                  <a:ext uri="{FF2B5EF4-FFF2-40B4-BE49-F238E27FC236}">
                    <a16:creationId xmlns:a16="http://schemas.microsoft.com/office/drawing/2014/main" id="{F462D197-B53F-3CED-61DE-8E7B232051B2}"/>
                  </a:ext>
                </a:extLst>
              </p:cNvPr>
              <p:cNvPicPr>
                <a:picLocks noChangeAspect="1"/>
              </p:cNvPicPr>
              <p:nvPr/>
            </p:nvPicPr>
            <p:blipFill>
              <a:blip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480951" y="6157134"/>
                <a:ext cx="1225028" cy="1225084"/>
              </a:xfrm>
              <a:prstGeom prst="rect">
                <a:avLst/>
              </a:prstGeom>
            </p:spPr>
          </p:pic>
        </p:grpSp>
      </p:grpSp>
      <p:grpSp>
        <p:nvGrpSpPr>
          <p:cNvPr id="59" name="Group 58">
            <a:extLst>
              <a:ext uri="{FF2B5EF4-FFF2-40B4-BE49-F238E27FC236}">
                <a16:creationId xmlns:a16="http://schemas.microsoft.com/office/drawing/2014/main" id="{8C515144-D5C3-AFAB-E198-55AD566870C4}"/>
              </a:ext>
            </a:extLst>
          </p:cNvPr>
          <p:cNvGrpSpPr/>
          <p:nvPr/>
        </p:nvGrpSpPr>
        <p:grpSpPr>
          <a:xfrm>
            <a:off x="762001" y="1878983"/>
            <a:ext cx="3686366" cy="3809489"/>
            <a:chOff x="762001" y="5595577"/>
            <a:chExt cx="3686366" cy="3809489"/>
          </a:xfrm>
        </p:grpSpPr>
        <p:grpSp>
          <p:nvGrpSpPr>
            <p:cNvPr id="44" name="Group 43">
              <a:extLst>
                <a:ext uri="{FF2B5EF4-FFF2-40B4-BE49-F238E27FC236}">
                  <a16:creationId xmlns:a16="http://schemas.microsoft.com/office/drawing/2014/main" id="{93083D18-3A74-5BDF-5B9B-E0C5DD730BCF}"/>
                </a:ext>
              </a:extLst>
            </p:cNvPr>
            <p:cNvGrpSpPr/>
            <p:nvPr/>
          </p:nvGrpSpPr>
          <p:grpSpPr>
            <a:xfrm>
              <a:off x="762001" y="5595577"/>
              <a:ext cx="3500600" cy="3809489"/>
              <a:chOff x="0" y="2010849"/>
              <a:chExt cx="1989763" cy="2165240"/>
            </a:xfrm>
          </p:grpSpPr>
          <p:sp>
            <p:nvSpPr>
              <p:cNvPr id="47" name="Freeform: Shape 46">
                <a:extLst>
                  <a:ext uri="{FF2B5EF4-FFF2-40B4-BE49-F238E27FC236}">
                    <a16:creationId xmlns:a16="http://schemas.microsoft.com/office/drawing/2014/main" id="{E64CBFAF-A9BD-AECC-35F9-5E532369BA1C}"/>
                  </a:ext>
                </a:extLst>
              </p:cNvPr>
              <p:cNvSpPr/>
              <p:nvPr/>
            </p:nvSpPr>
            <p:spPr>
              <a:xfrm>
                <a:off x="0" y="2010849"/>
                <a:ext cx="1082620" cy="2165240"/>
              </a:xfrm>
              <a:custGeom>
                <a:avLst/>
                <a:gdLst>
                  <a:gd name="connsiteX0" fmla="*/ 1082620 w 1082620"/>
                  <a:gd name="connsiteY0" fmla="*/ 0 h 2165240"/>
                  <a:gd name="connsiteX1" fmla="*/ 1082620 w 1082620"/>
                  <a:gd name="connsiteY1" fmla="*/ 2165240 h 2165240"/>
                  <a:gd name="connsiteX2" fmla="*/ 0 w 1082620"/>
                  <a:gd name="connsiteY2" fmla="*/ 1082620 h 2165240"/>
                  <a:gd name="connsiteX3" fmla="*/ 1082620 w 1082620"/>
                  <a:gd name="connsiteY3" fmla="*/ 0 h 2165240"/>
                </a:gdLst>
                <a:ahLst/>
                <a:cxnLst>
                  <a:cxn ang="0">
                    <a:pos x="connsiteX0" y="connsiteY0"/>
                  </a:cxn>
                  <a:cxn ang="0">
                    <a:pos x="connsiteX1" y="connsiteY1"/>
                  </a:cxn>
                  <a:cxn ang="0">
                    <a:pos x="connsiteX2" y="connsiteY2"/>
                  </a:cxn>
                  <a:cxn ang="0">
                    <a:pos x="connsiteX3" y="connsiteY3"/>
                  </a:cxn>
                </a:cxnLst>
                <a:rect l="l" t="t" r="r" b="b"/>
                <a:pathLst>
                  <a:path w="1082620" h="2165240">
                    <a:moveTo>
                      <a:pt x="1082620" y="0"/>
                    </a:moveTo>
                    <a:lnTo>
                      <a:pt x="1082620" y="2165240"/>
                    </a:lnTo>
                    <a:cubicBezTo>
                      <a:pt x="484705" y="2165240"/>
                      <a:pt x="0" y="1680535"/>
                      <a:pt x="0" y="1082620"/>
                    </a:cubicBezTo>
                    <a:cubicBezTo>
                      <a:pt x="0" y="484705"/>
                      <a:pt x="484705" y="0"/>
                      <a:pt x="1082620" y="0"/>
                    </a:cubicBezTo>
                    <a:close/>
                  </a:path>
                </a:pathLst>
              </a:cu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48" name="Oval 47">
                <a:extLst>
                  <a:ext uri="{FF2B5EF4-FFF2-40B4-BE49-F238E27FC236}">
                    <a16:creationId xmlns:a16="http://schemas.microsoft.com/office/drawing/2014/main" id="{26247407-020F-92A6-F168-3B129ECCA7F7}"/>
                  </a:ext>
                </a:extLst>
              </p:cNvPr>
              <p:cNvSpPr/>
              <p:nvPr/>
            </p:nvSpPr>
            <p:spPr>
              <a:xfrm>
                <a:off x="175477" y="2186326"/>
                <a:ext cx="1814286" cy="1814286"/>
              </a:xfrm>
              <a:prstGeom prst="ellipse">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9" name="Freeform: Shape 48">
                <a:extLst>
                  <a:ext uri="{FF2B5EF4-FFF2-40B4-BE49-F238E27FC236}">
                    <a16:creationId xmlns:a16="http://schemas.microsoft.com/office/drawing/2014/main" id="{AC8C785D-873C-305F-BFE1-378225318FA5}"/>
                  </a:ext>
                </a:extLst>
              </p:cNvPr>
              <p:cNvSpPr/>
              <p:nvPr/>
            </p:nvSpPr>
            <p:spPr>
              <a:xfrm>
                <a:off x="180910" y="2635303"/>
                <a:ext cx="458166" cy="916333"/>
              </a:xfrm>
              <a:custGeom>
                <a:avLst/>
                <a:gdLst>
                  <a:gd name="connsiteX0" fmla="*/ 0 w 1082620"/>
                  <a:gd name="connsiteY0" fmla="*/ 0 h 2165240"/>
                  <a:gd name="connsiteX1" fmla="*/ 1082620 w 1082620"/>
                  <a:gd name="connsiteY1" fmla="*/ 1082620 h 2165240"/>
                  <a:gd name="connsiteX2" fmla="*/ 0 w 1082620"/>
                  <a:gd name="connsiteY2" fmla="*/ 2165240 h 2165240"/>
                  <a:gd name="connsiteX3" fmla="*/ 0 w 1082620"/>
                  <a:gd name="connsiteY3" fmla="*/ 0 h 2165240"/>
                </a:gdLst>
                <a:ahLst/>
                <a:cxnLst>
                  <a:cxn ang="0">
                    <a:pos x="connsiteX0" y="connsiteY0"/>
                  </a:cxn>
                  <a:cxn ang="0">
                    <a:pos x="connsiteX1" y="connsiteY1"/>
                  </a:cxn>
                  <a:cxn ang="0">
                    <a:pos x="connsiteX2" y="connsiteY2"/>
                  </a:cxn>
                  <a:cxn ang="0">
                    <a:pos x="connsiteX3" y="connsiteY3"/>
                  </a:cxn>
                </a:cxnLst>
                <a:rect l="l" t="t" r="r" b="b"/>
                <a:pathLst>
                  <a:path w="1082620" h="2165240">
                    <a:moveTo>
                      <a:pt x="0" y="0"/>
                    </a:moveTo>
                    <a:cubicBezTo>
                      <a:pt x="597915" y="0"/>
                      <a:pt x="1082620" y="484705"/>
                      <a:pt x="1082620" y="1082620"/>
                    </a:cubicBezTo>
                    <a:cubicBezTo>
                      <a:pt x="1082620" y="1680535"/>
                      <a:pt x="597915" y="2165240"/>
                      <a:pt x="0" y="2165240"/>
                    </a:cubicBezTo>
                    <a:lnTo>
                      <a:pt x="0" y="0"/>
                    </a:lnTo>
                    <a:close/>
                  </a:path>
                </a:pathLst>
              </a:cu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45" name="TextBox 40">
              <a:extLst>
                <a:ext uri="{FF2B5EF4-FFF2-40B4-BE49-F238E27FC236}">
                  <a16:creationId xmlns:a16="http://schemas.microsoft.com/office/drawing/2014/main" id="{9EAC5F87-C956-3975-FA89-CDFA7ABA0641}"/>
                </a:ext>
              </a:extLst>
            </p:cNvPr>
            <p:cNvSpPr txBox="1"/>
            <p:nvPr/>
          </p:nvSpPr>
          <p:spPr>
            <a:xfrm>
              <a:off x="1632311" y="7424294"/>
              <a:ext cx="2816056" cy="1206484"/>
            </a:xfrm>
            <a:prstGeom prst="rect">
              <a:avLst/>
            </a:prstGeom>
            <a:noFill/>
          </p:spPr>
          <p:txBody>
            <a:bodyPr wrap="square" rtlCol="0">
              <a:spAutoFit/>
            </a:bodyPr>
            <a:lstStyle/>
            <a:p>
              <a:pPr algn="ctr" rtl="0">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المراجعة والتحسين المستمرّ</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6" name="TextBox 41">
              <a:extLst>
                <a:ext uri="{FF2B5EF4-FFF2-40B4-BE49-F238E27FC236}">
                  <a16:creationId xmlns:a16="http://schemas.microsoft.com/office/drawing/2014/main" id="{98343136-73B3-825A-DB92-EE9D85F113F1}"/>
                </a:ext>
              </a:extLst>
            </p:cNvPr>
            <p:cNvSpPr txBox="1"/>
            <p:nvPr/>
          </p:nvSpPr>
          <p:spPr>
            <a:xfrm>
              <a:off x="767768" y="7009953"/>
              <a:ext cx="1155989" cy="973857"/>
            </a:xfrm>
            <a:prstGeom prst="rect">
              <a:avLst/>
            </a:prstGeom>
            <a:noFill/>
          </p:spPr>
          <p:txBody>
            <a:bodyPr wrap="square" rtlCol="0">
              <a:spAutoFit/>
            </a:bodyPr>
            <a:lstStyle/>
            <a:p>
              <a:pPr algn="ctr" rtl="0">
                <a:lnSpc>
                  <a:spcPct val="115000"/>
                </a:lnSpc>
              </a:pPr>
              <a:r>
                <a:rPr lang="en-GB" sz="5400" b="1" kern="1200">
                  <a:solidFill>
                    <a:srgbClr val="FFFFFF"/>
                  </a:solidFill>
                  <a:effectLst/>
                  <a:latin typeface="ADLaM Display" panose="02010000000000000000" pitchFamily="2" charset="0"/>
                  <a:ea typeface="ADLaM Display" panose="02010000000000000000" pitchFamily="2" charset="0"/>
                  <a:cs typeface="Sakkal Majalla" panose="02000000000000000000" pitchFamily="2" charset="-78"/>
                </a:rPr>
                <a:t>0</a:t>
              </a:r>
              <a:r>
                <a:rPr lang="en-US" sz="5400" b="1" kern="1200">
                  <a:solidFill>
                    <a:srgbClr val="FFFFFF"/>
                  </a:solidFill>
                  <a:effectLst/>
                  <a:latin typeface="ADLaM Display" panose="02010000000000000000" pitchFamily="2" charset="0"/>
                  <a:ea typeface="ADLaM Display" panose="02010000000000000000" pitchFamily="2" charset="0"/>
                  <a:cs typeface="Sakkal Majalla" panose="02000000000000000000" pitchFamily="2" charset="-78"/>
                </a:rPr>
                <a:t>6</a:t>
              </a:r>
              <a:endParaRPr lang="en-US" sz="5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2" name="Graphic 47" descr="Bar graph with upward trend with solid fill">
              <a:extLst>
                <a:ext uri="{FF2B5EF4-FFF2-40B4-BE49-F238E27FC236}">
                  <a16:creationId xmlns:a16="http://schemas.microsoft.com/office/drawing/2014/main" id="{42F3908D-E3F9-73FD-9991-DEC25B3BB2B8}"/>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192042" y="6282059"/>
              <a:ext cx="1124165" cy="1124216"/>
            </a:xfrm>
            <a:prstGeom prst="rect">
              <a:avLst/>
            </a:prstGeom>
          </p:spPr>
        </p:pic>
      </p:grpSp>
      <p:grpSp>
        <p:nvGrpSpPr>
          <p:cNvPr id="58" name="Group 57">
            <a:extLst>
              <a:ext uri="{FF2B5EF4-FFF2-40B4-BE49-F238E27FC236}">
                <a16:creationId xmlns:a16="http://schemas.microsoft.com/office/drawing/2014/main" id="{ECC103DA-0677-C1F1-EB5C-9A08AB1EE3E6}"/>
              </a:ext>
            </a:extLst>
          </p:cNvPr>
          <p:cNvGrpSpPr/>
          <p:nvPr/>
        </p:nvGrpSpPr>
        <p:grpSpPr>
          <a:xfrm>
            <a:off x="4353728" y="1878983"/>
            <a:ext cx="3500600" cy="3809489"/>
            <a:chOff x="4353728" y="5595577"/>
            <a:chExt cx="3500600" cy="3809489"/>
          </a:xfrm>
        </p:grpSpPr>
        <p:grpSp>
          <p:nvGrpSpPr>
            <p:cNvPr id="41" name="Group 40">
              <a:extLst>
                <a:ext uri="{FF2B5EF4-FFF2-40B4-BE49-F238E27FC236}">
                  <a16:creationId xmlns:a16="http://schemas.microsoft.com/office/drawing/2014/main" id="{BA26566A-4831-E825-DB66-C1403A4C6BC4}"/>
                </a:ext>
              </a:extLst>
            </p:cNvPr>
            <p:cNvGrpSpPr/>
            <p:nvPr/>
          </p:nvGrpSpPr>
          <p:grpSpPr>
            <a:xfrm>
              <a:off x="4353728" y="5595577"/>
              <a:ext cx="3500600" cy="3809489"/>
              <a:chOff x="1501686" y="2010849"/>
              <a:chExt cx="1989763" cy="2165240"/>
            </a:xfrm>
          </p:grpSpPr>
          <p:sp>
            <p:nvSpPr>
              <p:cNvPr id="50" name="Freeform: Shape 49">
                <a:extLst>
                  <a:ext uri="{FF2B5EF4-FFF2-40B4-BE49-F238E27FC236}">
                    <a16:creationId xmlns:a16="http://schemas.microsoft.com/office/drawing/2014/main" id="{3E841FE3-27E4-03E5-C197-68B049158A65}"/>
                  </a:ext>
                </a:extLst>
              </p:cNvPr>
              <p:cNvSpPr/>
              <p:nvPr/>
            </p:nvSpPr>
            <p:spPr>
              <a:xfrm>
                <a:off x="1501686" y="2010849"/>
                <a:ext cx="1082620" cy="2165240"/>
              </a:xfrm>
              <a:custGeom>
                <a:avLst/>
                <a:gdLst>
                  <a:gd name="connsiteX0" fmla="*/ 1082620 w 1082620"/>
                  <a:gd name="connsiteY0" fmla="*/ 0 h 2165240"/>
                  <a:gd name="connsiteX1" fmla="*/ 1082620 w 1082620"/>
                  <a:gd name="connsiteY1" fmla="*/ 2165240 h 2165240"/>
                  <a:gd name="connsiteX2" fmla="*/ 0 w 1082620"/>
                  <a:gd name="connsiteY2" fmla="*/ 1082620 h 2165240"/>
                  <a:gd name="connsiteX3" fmla="*/ 1082620 w 1082620"/>
                  <a:gd name="connsiteY3" fmla="*/ 0 h 2165240"/>
                </a:gdLst>
                <a:ahLst/>
                <a:cxnLst>
                  <a:cxn ang="0">
                    <a:pos x="connsiteX0" y="connsiteY0"/>
                  </a:cxn>
                  <a:cxn ang="0">
                    <a:pos x="connsiteX1" y="connsiteY1"/>
                  </a:cxn>
                  <a:cxn ang="0">
                    <a:pos x="connsiteX2" y="connsiteY2"/>
                  </a:cxn>
                  <a:cxn ang="0">
                    <a:pos x="connsiteX3" y="connsiteY3"/>
                  </a:cxn>
                </a:cxnLst>
                <a:rect l="l" t="t" r="r" b="b"/>
                <a:pathLst>
                  <a:path w="1082620" h="2165240">
                    <a:moveTo>
                      <a:pt x="1082620" y="0"/>
                    </a:moveTo>
                    <a:lnTo>
                      <a:pt x="1082620" y="2165240"/>
                    </a:lnTo>
                    <a:cubicBezTo>
                      <a:pt x="484705" y="2165240"/>
                      <a:pt x="0" y="1680535"/>
                      <a:pt x="0" y="1082620"/>
                    </a:cubicBezTo>
                    <a:cubicBezTo>
                      <a:pt x="0" y="484705"/>
                      <a:pt x="484705" y="0"/>
                      <a:pt x="1082620" y="0"/>
                    </a:cubicBezTo>
                    <a:close/>
                  </a:path>
                </a:pathLst>
              </a:custGeom>
              <a:solidFill>
                <a:srgbClr val="FFD366"/>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51" name="Oval 50">
                <a:extLst>
                  <a:ext uri="{FF2B5EF4-FFF2-40B4-BE49-F238E27FC236}">
                    <a16:creationId xmlns:a16="http://schemas.microsoft.com/office/drawing/2014/main" id="{C9157571-598F-523E-37C9-D080821945B8}"/>
                  </a:ext>
                </a:extLst>
              </p:cNvPr>
              <p:cNvSpPr/>
              <p:nvPr/>
            </p:nvSpPr>
            <p:spPr>
              <a:xfrm>
                <a:off x="1677163" y="2186326"/>
                <a:ext cx="1814286" cy="1814286"/>
              </a:xfrm>
              <a:prstGeom prst="ellipse">
                <a:avLst/>
              </a:prstGeom>
              <a:solidFill>
                <a:schemeClr val="bg1"/>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52" name="Freeform: Shape 51">
                <a:extLst>
                  <a:ext uri="{FF2B5EF4-FFF2-40B4-BE49-F238E27FC236}">
                    <a16:creationId xmlns:a16="http://schemas.microsoft.com/office/drawing/2014/main" id="{F157D580-E999-3D7C-3461-2662F842309A}"/>
                  </a:ext>
                </a:extLst>
              </p:cNvPr>
              <p:cNvSpPr/>
              <p:nvPr/>
            </p:nvSpPr>
            <p:spPr>
              <a:xfrm>
                <a:off x="1682596" y="2635303"/>
                <a:ext cx="458166" cy="916333"/>
              </a:xfrm>
              <a:custGeom>
                <a:avLst/>
                <a:gdLst>
                  <a:gd name="connsiteX0" fmla="*/ 0 w 1082620"/>
                  <a:gd name="connsiteY0" fmla="*/ 0 h 2165240"/>
                  <a:gd name="connsiteX1" fmla="*/ 1082620 w 1082620"/>
                  <a:gd name="connsiteY1" fmla="*/ 1082620 h 2165240"/>
                  <a:gd name="connsiteX2" fmla="*/ 0 w 1082620"/>
                  <a:gd name="connsiteY2" fmla="*/ 2165240 h 2165240"/>
                  <a:gd name="connsiteX3" fmla="*/ 0 w 1082620"/>
                  <a:gd name="connsiteY3" fmla="*/ 0 h 2165240"/>
                </a:gdLst>
                <a:ahLst/>
                <a:cxnLst>
                  <a:cxn ang="0">
                    <a:pos x="connsiteX0" y="connsiteY0"/>
                  </a:cxn>
                  <a:cxn ang="0">
                    <a:pos x="connsiteX1" y="connsiteY1"/>
                  </a:cxn>
                  <a:cxn ang="0">
                    <a:pos x="connsiteX2" y="connsiteY2"/>
                  </a:cxn>
                  <a:cxn ang="0">
                    <a:pos x="connsiteX3" y="connsiteY3"/>
                  </a:cxn>
                </a:cxnLst>
                <a:rect l="l" t="t" r="r" b="b"/>
                <a:pathLst>
                  <a:path w="1082620" h="2165240">
                    <a:moveTo>
                      <a:pt x="0" y="0"/>
                    </a:moveTo>
                    <a:cubicBezTo>
                      <a:pt x="597915" y="0"/>
                      <a:pt x="1082620" y="484705"/>
                      <a:pt x="1082620" y="1082620"/>
                    </a:cubicBezTo>
                    <a:cubicBezTo>
                      <a:pt x="1082620" y="1680535"/>
                      <a:pt x="597915" y="2165240"/>
                      <a:pt x="0" y="2165240"/>
                    </a:cubicBezTo>
                    <a:lnTo>
                      <a:pt x="0" y="0"/>
                    </a:lnTo>
                    <a:close/>
                  </a:path>
                </a:pathLst>
              </a:custGeom>
              <a:solidFill>
                <a:srgbClr val="FFD366"/>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42" name="TextBox 37">
              <a:extLst>
                <a:ext uri="{FF2B5EF4-FFF2-40B4-BE49-F238E27FC236}">
                  <a16:creationId xmlns:a16="http://schemas.microsoft.com/office/drawing/2014/main" id="{25F6A00A-6E20-2A9C-9729-B55B65B5C742}"/>
                </a:ext>
              </a:extLst>
            </p:cNvPr>
            <p:cNvSpPr txBox="1"/>
            <p:nvPr/>
          </p:nvSpPr>
          <p:spPr>
            <a:xfrm>
              <a:off x="5338756" y="7424294"/>
              <a:ext cx="2246703" cy="1206484"/>
            </a:xfrm>
            <a:prstGeom prst="rect">
              <a:avLst/>
            </a:prstGeom>
            <a:noFill/>
          </p:spPr>
          <p:txBody>
            <a:bodyPr wrap="square" rtlCol="0">
              <a:spAutoFit/>
            </a:bodyPr>
            <a:lstStyle/>
            <a:p>
              <a:pPr algn="ctr" rtl="0">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اعتماد وتوثيق الهيكل التنظيمي</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3" name="TextBox 38">
              <a:extLst>
                <a:ext uri="{FF2B5EF4-FFF2-40B4-BE49-F238E27FC236}">
                  <a16:creationId xmlns:a16="http://schemas.microsoft.com/office/drawing/2014/main" id="{A8E5FA22-5AC4-B7FA-95A0-77F961DE31BC}"/>
                </a:ext>
              </a:extLst>
            </p:cNvPr>
            <p:cNvSpPr txBox="1"/>
            <p:nvPr/>
          </p:nvSpPr>
          <p:spPr>
            <a:xfrm>
              <a:off x="4359105" y="7009953"/>
              <a:ext cx="1155989" cy="973857"/>
            </a:xfrm>
            <a:prstGeom prst="rect">
              <a:avLst/>
            </a:prstGeom>
            <a:noFill/>
          </p:spPr>
          <p:txBody>
            <a:bodyPr wrap="square" rtlCol="0">
              <a:spAutoFit/>
            </a:bodyPr>
            <a:lstStyle/>
            <a:p>
              <a:pPr algn="ctr" rtl="0">
                <a:lnSpc>
                  <a:spcPct val="115000"/>
                </a:lnSpc>
              </a:pPr>
              <a:r>
                <a:rPr lang="en-US" sz="5400" b="1" kern="1200">
                  <a:solidFill>
                    <a:srgbClr val="FFFFFF"/>
                  </a:solidFill>
                  <a:effectLst/>
                  <a:latin typeface="ADLaM Display" panose="02010000000000000000" pitchFamily="2" charset="0"/>
                  <a:ea typeface="ADLaM Display" panose="02010000000000000000" pitchFamily="2" charset="0"/>
                  <a:cs typeface="Sakkal Majalla" panose="02000000000000000000" pitchFamily="2" charset="-78"/>
                </a:rPr>
                <a:t>05</a:t>
              </a:r>
              <a:endParaRPr lang="en-US" sz="5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4" name="Graphic 35" descr="Open book with solid fill">
              <a:extLst>
                <a:ext uri="{FF2B5EF4-FFF2-40B4-BE49-F238E27FC236}">
                  <a16:creationId xmlns:a16="http://schemas.microsoft.com/office/drawing/2014/main" id="{9DCE2F82-9A30-E395-3D91-B1CEC87DF229}"/>
                </a:ext>
              </a:extLst>
            </p:cNvPr>
            <p:cNvPicPr>
              <a:picLocks noChangeAspect="1"/>
            </p:cNvPicPr>
            <p:nvPr/>
          </p:nvPicPr>
          <p:blipFill>
            <a:blip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857517" y="6154938"/>
              <a:ext cx="1128872" cy="1129027"/>
            </a:xfrm>
            <a:prstGeom prst="rect">
              <a:avLst/>
            </a:prstGeom>
          </p:spPr>
        </p:pic>
      </p:grpSp>
    </p:spTree>
    <p:extLst>
      <p:ext uri="{BB962C8B-B14F-4D97-AF65-F5344CB8AC3E}">
        <p14:creationId xmlns:p14="http://schemas.microsoft.com/office/powerpoint/2010/main" val="413597731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fill="hold"/>
                                        <p:tgtEl>
                                          <p:spTgt spid="57"/>
                                        </p:tgtEl>
                                        <p:attrNameLst>
                                          <p:attrName>ppt_x</p:attrName>
                                        </p:attrNameLst>
                                      </p:cBhvr>
                                      <p:tavLst>
                                        <p:tav tm="0">
                                          <p:val>
                                            <p:strVal val="#ppt_x"/>
                                          </p:val>
                                        </p:tav>
                                        <p:tav tm="100000">
                                          <p:val>
                                            <p:strVal val="#ppt_x"/>
                                          </p:val>
                                        </p:tav>
                                      </p:tavLst>
                                    </p:anim>
                                    <p:anim calcmode="lin" valueType="num">
                                      <p:cBhvr additive="base">
                                        <p:cTn id="8" dur="500" fill="hold"/>
                                        <p:tgtEl>
                                          <p:spTgt spid="5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8"/>
                                        </p:tgtEl>
                                        <p:attrNameLst>
                                          <p:attrName>style.visibility</p:attrName>
                                        </p:attrNameLst>
                                      </p:cBhvr>
                                      <p:to>
                                        <p:strVal val="visible"/>
                                      </p:to>
                                    </p:set>
                                    <p:anim calcmode="lin" valueType="num">
                                      <p:cBhvr additive="base">
                                        <p:cTn id="13" dur="500" fill="hold"/>
                                        <p:tgtEl>
                                          <p:spTgt spid="58"/>
                                        </p:tgtEl>
                                        <p:attrNameLst>
                                          <p:attrName>ppt_x</p:attrName>
                                        </p:attrNameLst>
                                      </p:cBhvr>
                                      <p:tavLst>
                                        <p:tav tm="0">
                                          <p:val>
                                            <p:strVal val="#ppt_x"/>
                                          </p:val>
                                        </p:tav>
                                        <p:tav tm="100000">
                                          <p:val>
                                            <p:strVal val="#ppt_x"/>
                                          </p:val>
                                        </p:tav>
                                      </p:tavLst>
                                    </p:anim>
                                    <p:anim calcmode="lin" valueType="num">
                                      <p:cBhvr additive="base">
                                        <p:cTn id="14" dur="500" fill="hold"/>
                                        <p:tgtEl>
                                          <p:spTgt spid="5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9"/>
                                        </p:tgtEl>
                                        <p:attrNameLst>
                                          <p:attrName>style.visibility</p:attrName>
                                        </p:attrNameLst>
                                      </p:cBhvr>
                                      <p:to>
                                        <p:strVal val="visible"/>
                                      </p:to>
                                    </p:set>
                                    <p:anim calcmode="lin" valueType="num">
                                      <p:cBhvr additive="base">
                                        <p:cTn id="19" dur="500" fill="hold"/>
                                        <p:tgtEl>
                                          <p:spTgt spid="59"/>
                                        </p:tgtEl>
                                        <p:attrNameLst>
                                          <p:attrName>ppt_x</p:attrName>
                                        </p:attrNameLst>
                                      </p:cBhvr>
                                      <p:tavLst>
                                        <p:tav tm="0">
                                          <p:val>
                                            <p:strVal val="#ppt_x"/>
                                          </p:val>
                                        </p:tav>
                                        <p:tav tm="100000">
                                          <p:val>
                                            <p:strVal val="#ppt_x"/>
                                          </p:val>
                                        </p:tav>
                                      </p:tavLst>
                                    </p:anim>
                                    <p:anim calcmode="lin" valueType="num">
                                      <p:cBhvr additive="base">
                                        <p:cTn id="20" dur="500" fill="hold"/>
                                        <p:tgtEl>
                                          <p:spTgt spid="5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9C5EDB-E627-29C9-DD33-63F5C6E1C394}"/>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4A3B8869-AC13-94AF-C4CF-FA0BDEEE8E35}"/>
              </a:ext>
            </a:extLst>
          </p:cNvPr>
          <p:cNvSpPr txBox="1"/>
          <p:nvPr/>
        </p:nvSpPr>
        <p:spPr>
          <a:xfrm>
            <a:off x="2779494" y="-132677"/>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تعريف الإشراف الإداري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D9A521D2-CCC0-2406-D11F-86A5F9E424E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C2B0BE6B-C510-8BEA-F7EF-82B4A9703754}"/>
              </a:ext>
            </a:extLst>
          </p:cNvPr>
          <p:cNvSpPr txBox="1"/>
          <p:nvPr/>
        </p:nvSpPr>
        <p:spPr>
          <a:xfrm>
            <a:off x="5535526" y="1505235"/>
            <a:ext cx="5843587" cy="2246769"/>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dirty="0"/>
              <a:t>الإشراف الإداري هو العمليّة التي من خلالها يتمّ توجيه وتنسيق ومتابعة جهود مجموعة من الأفراد لتحقيق أهداف محدّدة. يتضمّن ذلك الإرشاد والتوجيه والتحفيز والرقابة على أداء العاملين لضمان تنفيذ المهام بكفاءة وفعاليّة</a:t>
            </a:r>
            <a:endParaRPr lang="en-US" dirty="0"/>
          </a:p>
        </p:txBody>
      </p:sp>
      <p:pic>
        <p:nvPicPr>
          <p:cNvPr id="2" name="Picture 1" descr="Property management ">
            <a:extLst>
              <a:ext uri="{FF2B5EF4-FFF2-40B4-BE49-F238E27FC236}">
                <a16:creationId xmlns:a16="http://schemas.microsoft.com/office/drawing/2014/main" id="{0D77FA14-CEE9-7B4A-13D2-A4175B6D78A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17608" y="2325914"/>
            <a:ext cx="3323771" cy="3323771"/>
          </a:xfrm>
          <a:prstGeom prst="rect">
            <a:avLst/>
          </a:prstGeom>
          <a:noFill/>
          <a:ln>
            <a:noFill/>
          </a:ln>
        </p:spPr>
      </p:pic>
      <p:sp>
        <p:nvSpPr>
          <p:cNvPr id="7" name="TextBox 6">
            <a:extLst>
              <a:ext uri="{FF2B5EF4-FFF2-40B4-BE49-F238E27FC236}">
                <a16:creationId xmlns:a16="http://schemas.microsoft.com/office/drawing/2014/main" id="{1861DAFE-9C82-AEE1-323F-8ECBCF722031}"/>
              </a:ext>
            </a:extLst>
          </p:cNvPr>
          <p:cNvSpPr txBox="1"/>
          <p:nvPr/>
        </p:nvSpPr>
        <p:spPr>
          <a:xfrm>
            <a:off x="5535526" y="4660267"/>
            <a:ext cx="5843587" cy="1384995"/>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dirty="0"/>
              <a:t>وفقاً للخبير الإداري "بيتر </a:t>
            </a:r>
            <a:r>
              <a:rPr lang="ar-SA" dirty="0" err="1"/>
              <a:t>دراكر</a:t>
            </a:r>
            <a:r>
              <a:rPr lang="ar-SA" dirty="0"/>
              <a:t>"، فإنّ "الإشراف هو فنّ الحصول على أقصى النتائج بأقلّ جهد ممكن، بطريقة تؤدّي إلى الرضا المتبادل بين الأطراف".</a:t>
            </a:r>
            <a:endParaRPr lang="en-US" dirty="0"/>
          </a:p>
        </p:txBody>
      </p:sp>
    </p:spTree>
    <p:extLst>
      <p:ext uri="{BB962C8B-B14F-4D97-AF65-F5344CB8AC3E}">
        <p14:creationId xmlns:p14="http://schemas.microsoft.com/office/powerpoint/2010/main" val="49564137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F89590-3C8E-2373-FA23-89EDBEAC7E2D}"/>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CA50DCD9-EFB9-10D2-6B68-178249D1B7A7}"/>
              </a:ext>
            </a:extLst>
          </p:cNvPr>
          <p:cNvSpPr txBox="1"/>
          <p:nvPr/>
        </p:nvSpPr>
        <p:spPr>
          <a:xfrm>
            <a:off x="2779494" y="-132677"/>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دراسة حالة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F5856E32-969F-A02A-FB21-1C4468E6BBD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Download HD Zappos Logo Png Transparent PNG Image - NicePNG.com">
            <a:extLst>
              <a:ext uri="{FF2B5EF4-FFF2-40B4-BE49-F238E27FC236}">
                <a16:creationId xmlns:a16="http://schemas.microsoft.com/office/drawing/2014/main" id="{5D03DE85-4B30-CB34-EE7E-D8ACAC117AF0}"/>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3668" y="2958503"/>
            <a:ext cx="3851652" cy="1624012"/>
          </a:xfrm>
          <a:prstGeom prst="rect">
            <a:avLst/>
          </a:prstGeom>
          <a:noFill/>
          <a:ln>
            <a:noFill/>
          </a:ln>
        </p:spPr>
      </p:pic>
      <p:sp>
        <p:nvSpPr>
          <p:cNvPr id="3" name="TextBox 2">
            <a:extLst>
              <a:ext uri="{FF2B5EF4-FFF2-40B4-BE49-F238E27FC236}">
                <a16:creationId xmlns:a16="http://schemas.microsoft.com/office/drawing/2014/main" id="{2F720137-9558-9CCA-20E9-1623B0F1D180}"/>
              </a:ext>
            </a:extLst>
          </p:cNvPr>
          <p:cNvSpPr txBox="1"/>
          <p:nvPr/>
        </p:nvSpPr>
        <p:spPr>
          <a:xfrm>
            <a:off x="5535525" y="2000794"/>
            <a:ext cx="5843587" cy="3539430"/>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شركة "زابوس" للتجارة الإلكترونية قامت بتغيير هيكلها التنظيمي من النموذج الهرمي التقليدي إلى نموذج "الهولاكراسي" الذي يعتمد على دوائر متداخلة من المسؤولية. استغرقت عملية التحوّل عامين كاملين، وتضمّنت التحليل المعمّق لنقاط ضعف الهيكل القديم، وتدريب الموظّفين على النموذج الجديد، وتطوير آليات جديدة للتنسيق واتّخاذ القرار. نجحت الشركة في تقليص وقت اتّخاذ القرار بنسبة 40% وتحسين رضا الموظّفين</a:t>
            </a:r>
            <a:endParaRPr lang="en-US" dirty="0"/>
          </a:p>
        </p:txBody>
      </p:sp>
    </p:spTree>
    <p:extLst>
      <p:ext uri="{BB962C8B-B14F-4D97-AF65-F5344CB8AC3E}">
        <p14:creationId xmlns:p14="http://schemas.microsoft.com/office/powerpoint/2010/main" val="273070751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D0115E-35D9-43BD-4B41-F4C184AE8545}"/>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736DB733-6512-2670-31B0-B35C9D346DB1}"/>
              </a:ext>
            </a:extLst>
          </p:cNvPr>
          <p:cNvSpPr txBox="1"/>
          <p:nvPr/>
        </p:nvSpPr>
        <p:spPr>
          <a:xfrm>
            <a:off x="2779494" y="-132677"/>
            <a:ext cx="6633012"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معايير تحديد الصلاحيات والمسؤوليات</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E2D141AE-5E4D-156F-7201-DE8884DFD5F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5" name="Group 4">
            <a:extLst>
              <a:ext uri="{FF2B5EF4-FFF2-40B4-BE49-F238E27FC236}">
                <a16:creationId xmlns:a16="http://schemas.microsoft.com/office/drawing/2014/main" id="{0FB1F3C5-8FDA-7796-1D5C-B0898B54C386}"/>
              </a:ext>
            </a:extLst>
          </p:cNvPr>
          <p:cNvGrpSpPr/>
          <p:nvPr/>
        </p:nvGrpSpPr>
        <p:grpSpPr>
          <a:xfrm>
            <a:off x="338859" y="2571749"/>
            <a:ext cx="2241179" cy="2476502"/>
            <a:chOff x="0" y="0"/>
            <a:chExt cx="2120066" cy="1805054"/>
          </a:xfrm>
        </p:grpSpPr>
        <p:grpSp>
          <p:nvGrpSpPr>
            <p:cNvPr id="29" name="Group 28">
              <a:extLst>
                <a:ext uri="{FF2B5EF4-FFF2-40B4-BE49-F238E27FC236}">
                  <a16:creationId xmlns:a16="http://schemas.microsoft.com/office/drawing/2014/main" id="{C03830EE-A1FE-54FC-14F5-ED5A7B7787E8}"/>
                </a:ext>
              </a:extLst>
            </p:cNvPr>
            <p:cNvGrpSpPr/>
            <p:nvPr/>
          </p:nvGrpSpPr>
          <p:grpSpPr>
            <a:xfrm>
              <a:off x="0" y="0"/>
              <a:ext cx="2120066" cy="1805054"/>
              <a:chOff x="0" y="0"/>
              <a:chExt cx="2809460" cy="2392014"/>
            </a:xfrm>
          </p:grpSpPr>
          <p:sp>
            <p:nvSpPr>
              <p:cNvPr id="31" name="Freeform: Shape 30">
                <a:extLst>
                  <a:ext uri="{FF2B5EF4-FFF2-40B4-BE49-F238E27FC236}">
                    <a16:creationId xmlns:a16="http://schemas.microsoft.com/office/drawing/2014/main" id="{4977D175-0065-EF68-CFF4-B79D261F3609}"/>
                  </a:ext>
                </a:extLst>
              </p:cNvPr>
              <p:cNvSpPr/>
              <p:nvPr/>
            </p:nvSpPr>
            <p:spPr>
              <a:xfrm flipH="1" flipV="1">
                <a:off x="0" y="781036"/>
                <a:ext cx="2809460" cy="1610978"/>
              </a:xfrm>
              <a:custGeom>
                <a:avLst/>
                <a:gdLst>
                  <a:gd name="connsiteX0" fmla="*/ 2809460 w 2809460"/>
                  <a:gd name="connsiteY0" fmla="*/ 1610978 h 1610978"/>
                  <a:gd name="connsiteX1" fmla="*/ 1404730 w 2809460"/>
                  <a:gd name="connsiteY1" fmla="*/ 238539 h 1610978"/>
                  <a:gd name="connsiteX2" fmla="*/ 0 w 2809460"/>
                  <a:gd name="connsiteY2" fmla="*/ 1610978 h 1610978"/>
                  <a:gd name="connsiteX3" fmla="*/ 0 w 2809460"/>
                  <a:gd name="connsiteY3" fmla="*/ 468253 h 1610978"/>
                  <a:gd name="connsiteX4" fmla="*/ 468253 w 2809460"/>
                  <a:gd name="connsiteY4" fmla="*/ 0 h 1610978"/>
                  <a:gd name="connsiteX5" fmla="*/ 2341207 w 2809460"/>
                  <a:gd name="connsiteY5" fmla="*/ 0 h 1610978"/>
                  <a:gd name="connsiteX6" fmla="*/ 2809460 w 2809460"/>
                  <a:gd name="connsiteY6" fmla="*/ 468253 h 1610978"/>
                  <a:gd name="connsiteX7" fmla="*/ 2809460 w 2809460"/>
                  <a:gd name="connsiteY7" fmla="*/ 1610978 h 1610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09460" h="1610978">
                    <a:moveTo>
                      <a:pt x="2809460" y="1610978"/>
                    </a:moveTo>
                    <a:lnTo>
                      <a:pt x="1404730" y="238539"/>
                    </a:lnTo>
                    <a:lnTo>
                      <a:pt x="0" y="1610978"/>
                    </a:lnTo>
                    <a:lnTo>
                      <a:pt x="0" y="468253"/>
                    </a:lnTo>
                    <a:cubicBezTo>
                      <a:pt x="0" y="209644"/>
                      <a:pt x="209644" y="0"/>
                      <a:pt x="468253" y="0"/>
                    </a:cubicBezTo>
                    <a:lnTo>
                      <a:pt x="2341207" y="0"/>
                    </a:lnTo>
                    <a:cubicBezTo>
                      <a:pt x="2599816" y="0"/>
                      <a:pt x="2809460" y="209644"/>
                      <a:pt x="2809460" y="468253"/>
                    </a:cubicBezTo>
                    <a:lnTo>
                      <a:pt x="2809460" y="1610978"/>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32" name="Freeform: Shape 31">
                <a:extLst>
                  <a:ext uri="{FF2B5EF4-FFF2-40B4-BE49-F238E27FC236}">
                    <a16:creationId xmlns:a16="http://schemas.microsoft.com/office/drawing/2014/main" id="{E0809560-5177-ADEB-3416-838FD3707B46}"/>
                  </a:ext>
                </a:extLst>
              </p:cNvPr>
              <p:cNvSpPr/>
              <p:nvPr/>
            </p:nvSpPr>
            <p:spPr>
              <a:xfrm>
                <a:off x="106016" y="0"/>
                <a:ext cx="2570922" cy="2259495"/>
              </a:xfrm>
              <a:custGeom>
                <a:avLst/>
                <a:gdLst>
                  <a:gd name="connsiteX0" fmla="*/ 18239 w 2570922"/>
                  <a:gd name="connsiteY0" fmla="*/ 0 h 2259495"/>
                  <a:gd name="connsiteX1" fmla="*/ 2552683 w 2570922"/>
                  <a:gd name="connsiteY1" fmla="*/ 0 h 2259495"/>
                  <a:gd name="connsiteX2" fmla="*/ 2562216 w 2570922"/>
                  <a:gd name="connsiteY2" fmla="*/ 30712 h 2259495"/>
                  <a:gd name="connsiteX3" fmla="*/ 2570922 w 2570922"/>
                  <a:gd name="connsiteY3" fmla="*/ 117069 h 2259495"/>
                  <a:gd name="connsiteX4" fmla="*/ 2570922 w 2570922"/>
                  <a:gd name="connsiteY4" fmla="*/ 1830999 h 2259495"/>
                  <a:gd name="connsiteX5" fmla="*/ 2142426 w 2570922"/>
                  <a:gd name="connsiteY5" fmla="*/ 2259495 h 2259495"/>
                  <a:gd name="connsiteX6" fmla="*/ 428496 w 2570922"/>
                  <a:gd name="connsiteY6" fmla="*/ 2259495 h 2259495"/>
                  <a:gd name="connsiteX7" fmla="*/ 0 w 2570922"/>
                  <a:gd name="connsiteY7" fmla="*/ 1830999 h 2259495"/>
                  <a:gd name="connsiteX8" fmla="*/ 0 w 2570922"/>
                  <a:gd name="connsiteY8" fmla="*/ 117069 h 2259495"/>
                  <a:gd name="connsiteX9" fmla="*/ 8706 w 2570922"/>
                  <a:gd name="connsiteY9" fmla="*/ 30712 h 2259495"/>
                  <a:gd name="connsiteX10" fmla="*/ 18239 w 2570922"/>
                  <a:gd name="connsiteY10" fmla="*/ 0 h 2259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70922" h="2259495">
                    <a:moveTo>
                      <a:pt x="18239" y="0"/>
                    </a:moveTo>
                    <a:lnTo>
                      <a:pt x="2552683" y="0"/>
                    </a:lnTo>
                    <a:lnTo>
                      <a:pt x="2562216" y="30712"/>
                    </a:lnTo>
                    <a:cubicBezTo>
                      <a:pt x="2567925" y="58606"/>
                      <a:pt x="2570922" y="87488"/>
                      <a:pt x="2570922" y="117069"/>
                    </a:cubicBezTo>
                    <a:lnTo>
                      <a:pt x="2570922" y="1830999"/>
                    </a:lnTo>
                    <a:cubicBezTo>
                      <a:pt x="2570922" y="2067651"/>
                      <a:pt x="2379078" y="2259495"/>
                      <a:pt x="2142426" y="2259495"/>
                    </a:cubicBezTo>
                    <a:lnTo>
                      <a:pt x="428496" y="2259495"/>
                    </a:lnTo>
                    <a:cubicBezTo>
                      <a:pt x="191844" y="2259495"/>
                      <a:pt x="0" y="2067651"/>
                      <a:pt x="0" y="1830999"/>
                    </a:cubicBezTo>
                    <a:lnTo>
                      <a:pt x="0" y="117069"/>
                    </a:lnTo>
                    <a:cubicBezTo>
                      <a:pt x="0" y="87488"/>
                      <a:pt x="2998" y="58606"/>
                      <a:pt x="8706" y="30712"/>
                    </a:cubicBezTo>
                    <a:lnTo>
                      <a:pt x="18239" y="0"/>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30" name="TextBox 126">
              <a:extLst>
                <a:ext uri="{FF2B5EF4-FFF2-40B4-BE49-F238E27FC236}">
                  <a16:creationId xmlns:a16="http://schemas.microsoft.com/office/drawing/2014/main" id="{6AF17B97-79AE-6C54-FA32-69240A1D27E0}"/>
                </a:ext>
              </a:extLst>
            </p:cNvPr>
            <p:cNvSpPr txBox="1">
              <a:spLocks noChangeArrowheads="1"/>
            </p:cNvSpPr>
            <p:nvPr/>
          </p:nvSpPr>
          <p:spPr bwMode="auto">
            <a:xfrm flipV="1">
              <a:off x="104870" y="413982"/>
              <a:ext cx="1831839" cy="963764"/>
            </a:xfrm>
            <a:prstGeom prst="rect">
              <a:avLst/>
            </a:prstGeom>
          </p:spPr>
          <p:txBody>
            <a:bodyPr rot="0" vert="horz" wrap="square" lIns="0" tIns="45720" rIns="0" bIns="45720" anchor="b" anchorCtr="0" upright="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معيار التكامل والتنسيق</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7" name="Group 6">
            <a:extLst>
              <a:ext uri="{FF2B5EF4-FFF2-40B4-BE49-F238E27FC236}">
                <a16:creationId xmlns:a16="http://schemas.microsoft.com/office/drawing/2014/main" id="{82037EE4-2B2F-247B-24FC-527E5312DEC4}"/>
              </a:ext>
            </a:extLst>
          </p:cNvPr>
          <p:cNvGrpSpPr/>
          <p:nvPr/>
        </p:nvGrpSpPr>
        <p:grpSpPr>
          <a:xfrm>
            <a:off x="2654964" y="2571749"/>
            <a:ext cx="2241179" cy="2476502"/>
            <a:chOff x="1170601" y="0"/>
            <a:chExt cx="2120066" cy="1805054"/>
          </a:xfrm>
        </p:grpSpPr>
        <p:grpSp>
          <p:nvGrpSpPr>
            <p:cNvPr id="25" name="Group 24">
              <a:extLst>
                <a:ext uri="{FF2B5EF4-FFF2-40B4-BE49-F238E27FC236}">
                  <a16:creationId xmlns:a16="http://schemas.microsoft.com/office/drawing/2014/main" id="{A14C8B99-1CBF-D03D-E0CC-E49A12C3C08A}"/>
                </a:ext>
              </a:extLst>
            </p:cNvPr>
            <p:cNvGrpSpPr/>
            <p:nvPr/>
          </p:nvGrpSpPr>
          <p:grpSpPr>
            <a:xfrm>
              <a:off x="1170601" y="0"/>
              <a:ext cx="2120066" cy="1805054"/>
              <a:chOff x="1170601" y="0"/>
              <a:chExt cx="2809460" cy="2392014"/>
            </a:xfrm>
          </p:grpSpPr>
          <p:sp>
            <p:nvSpPr>
              <p:cNvPr id="27" name="Freeform: Shape 26">
                <a:extLst>
                  <a:ext uri="{FF2B5EF4-FFF2-40B4-BE49-F238E27FC236}">
                    <a16:creationId xmlns:a16="http://schemas.microsoft.com/office/drawing/2014/main" id="{0CAC4608-789E-0933-71F4-0108FB7DC1E7}"/>
                  </a:ext>
                </a:extLst>
              </p:cNvPr>
              <p:cNvSpPr/>
              <p:nvPr/>
            </p:nvSpPr>
            <p:spPr>
              <a:xfrm flipH="1" flipV="1">
                <a:off x="1170601" y="781036"/>
                <a:ext cx="2809460" cy="1610978"/>
              </a:xfrm>
              <a:custGeom>
                <a:avLst/>
                <a:gdLst>
                  <a:gd name="connsiteX0" fmla="*/ 2809460 w 2809460"/>
                  <a:gd name="connsiteY0" fmla="*/ 1610978 h 1610978"/>
                  <a:gd name="connsiteX1" fmla="*/ 1404730 w 2809460"/>
                  <a:gd name="connsiteY1" fmla="*/ 238539 h 1610978"/>
                  <a:gd name="connsiteX2" fmla="*/ 0 w 2809460"/>
                  <a:gd name="connsiteY2" fmla="*/ 1610978 h 1610978"/>
                  <a:gd name="connsiteX3" fmla="*/ 0 w 2809460"/>
                  <a:gd name="connsiteY3" fmla="*/ 468253 h 1610978"/>
                  <a:gd name="connsiteX4" fmla="*/ 468253 w 2809460"/>
                  <a:gd name="connsiteY4" fmla="*/ 0 h 1610978"/>
                  <a:gd name="connsiteX5" fmla="*/ 2341207 w 2809460"/>
                  <a:gd name="connsiteY5" fmla="*/ 0 h 1610978"/>
                  <a:gd name="connsiteX6" fmla="*/ 2809460 w 2809460"/>
                  <a:gd name="connsiteY6" fmla="*/ 468253 h 1610978"/>
                  <a:gd name="connsiteX7" fmla="*/ 2809460 w 2809460"/>
                  <a:gd name="connsiteY7" fmla="*/ 1610978 h 1610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09460" h="1610978">
                    <a:moveTo>
                      <a:pt x="2809460" y="1610978"/>
                    </a:moveTo>
                    <a:lnTo>
                      <a:pt x="1404730" y="238539"/>
                    </a:lnTo>
                    <a:lnTo>
                      <a:pt x="0" y="1610978"/>
                    </a:lnTo>
                    <a:lnTo>
                      <a:pt x="0" y="468253"/>
                    </a:lnTo>
                    <a:cubicBezTo>
                      <a:pt x="0" y="209644"/>
                      <a:pt x="209644" y="0"/>
                      <a:pt x="468253" y="0"/>
                    </a:cubicBezTo>
                    <a:lnTo>
                      <a:pt x="2341207" y="0"/>
                    </a:lnTo>
                    <a:cubicBezTo>
                      <a:pt x="2599816" y="0"/>
                      <a:pt x="2809460" y="209644"/>
                      <a:pt x="2809460" y="468253"/>
                    </a:cubicBezTo>
                    <a:lnTo>
                      <a:pt x="2809460" y="1610978"/>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28" name="Freeform: Shape 27">
                <a:extLst>
                  <a:ext uri="{FF2B5EF4-FFF2-40B4-BE49-F238E27FC236}">
                    <a16:creationId xmlns:a16="http://schemas.microsoft.com/office/drawing/2014/main" id="{ADDAD69B-B63E-F2A0-F980-B8B19AC0FAD5}"/>
                  </a:ext>
                </a:extLst>
              </p:cNvPr>
              <p:cNvSpPr/>
              <p:nvPr/>
            </p:nvSpPr>
            <p:spPr>
              <a:xfrm>
                <a:off x="1276617" y="0"/>
                <a:ext cx="2570922" cy="2259495"/>
              </a:xfrm>
              <a:custGeom>
                <a:avLst/>
                <a:gdLst>
                  <a:gd name="connsiteX0" fmla="*/ 18239 w 2570922"/>
                  <a:gd name="connsiteY0" fmla="*/ 0 h 2259495"/>
                  <a:gd name="connsiteX1" fmla="*/ 2552683 w 2570922"/>
                  <a:gd name="connsiteY1" fmla="*/ 0 h 2259495"/>
                  <a:gd name="connsiteX2" fmla="*/ 2562216 w 2570922"/>
                  <a:gd name="connsiteY2" fmla="*/ 30712 h 2259495"/>
                  <a:gd name="connsiteX3" fmla="*/ 2570922 w 2570922"/>
                  <a:gd name="connsiteY3" fmla="*/ 117069 h 2259495"/>
                  <a:gd name="connsiteX4" fmla="*/ 2570922 w 2570922"/>
                  <a:gd name="connsiteY4" fmla="*/ 1830999 h 2259495"/>
                  <a:gd name="connsiteX5" fmla="*/ 2142426 w 2570922"/>
                  <a:gd name="connsiteY5" fmla="*/ 2259495 h 2259495"/>
                  <a:gd name="connsiteX6" fmla="*/ 428496 w 2570922"/>
                  <a:gd name="connsiteY6" fmla="*/ 2259495 h 2259495"/>
                  <a:gd name="connsiteX7" fmla="*/ 0 w 2570922"/>
                  <a:gd name="connsiteY7" fmla="*/ 1830999 h 2259495"/>
                  <a:gd name="connsiteX8" fmla="*/ 0 w 2570922"/>
                  <a:gd name="connsiteY8" fmla="*/ 117069 h 2259495"/>
                  <a:gd name="connsiteX9" fmla="*/ 8706 w 2570922"/>
                  <a:gd name="connsiteY9" fmla="*/ 30712 h 2259495"/>
                  <a:gd name="connsiteX10" fmla="*/ 18239 w 2570922"/>
                  <a:gd name="connsiteY10" fmla="*/ 0 h 2259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70922" h="2259495">
                    <a:moveTo>
                      <a:pt x="18239" y="0"/>
                    </a:moveTo>
                    <a:lnTo>
                      <a:pt x="2552683" y="0"/>
                    </a:lnTo>
                    <a:lnTo>
                      <a:pt x="2562216" y="30712"/>
                    </a:lnTo>
                    <a:cubicBezTo>
                      <a:pt x="2567925" y="58606"/>
                      <a:pt x="2570922" y="87488"/>
                      <a:pt x="2570922" y="117069"/>
                    </a:cubicBezTo>
                    <a:lnTo>
                      <a:pt x="2570922" y="1830999"/>
                    </a:lnTo>
                    <a:cubicBezTo>
                      <a:pt x="2570922" y="2067651"/>
                      <a:pt x="2379078" y="2259495"/>
                      <a:pt x="2142426" y="2259495"/>
                    </a:cubicBezTo>
                    <a:lnTo>
                      <a:pt x="428496" y="2259495"/>
                    </a:lnTo>
                    <a:cubicBezTo>
                      <a:pt x="191844" y="2259495"/>
                      <a:pt x="0" y="2067651"/>
                      <a:pt x="0" y="1830999"/>
                    </a:cubicBezTo>
                    <a:lnTo>
                      <a:pt x="0" y="117069"/>
                    </a:lnTo>
                    <a:cubicBezTo>
                      <a:pt x="0" y="87488"/>
                      <a:pt x="2998" y="58606"/>
                      <a:pt x="8706" y="30712"/>
                    </a:cubicBezTo>
                    <a:lnTo>
                      <a:pt x="18239" y="0"/>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26" name="TextBox 153">
              <a:extLst>
                <a:ext uri="{FF2B5EF4-FFF2-40B4-BE49-F238E27FC236}">
                  <a16:creationId xmlns:a16="http://schemas.microsoft.com/office/drawing/2014/main" id="{2E6FE8A2-491C-88D9-5914-E3DA8BF3F794}"/>
                </a:ext>
              </a:extLst>
            </p:cNvPr>
            <p:cNvSpPr txBox="1">
              <a:spLocks noChangeArrowheads="1"/>
            </p:cNvSpPr>
            <p:nvPr/>
          </p:nvSpPr>
          <p:spPr bwMode="auto">
            <a:xfrm flipV="1">
              <a:off x="1275471" y="374561"/>
              <a:ext cx="1831839" cy="1042606"/>
            </a:xfrm>
            <a:prstGeom prst="rect">
              <a:avLst/>
            </a:prstGeom>
          </p:spPr>
          <p:txBody>
            <a:bodyPr rot="0" vert="horz" wrap="square" lIns="0" tIns="45720" rIns="0" bIns="45720" anchor="b" anchorCtr="0" upright="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معيار الرقابة والمساءلة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0" name="Group 9">
            <a:extLst>
              <a:ext uri="{FF2B5EF4-FFF2-40B4-BE49-F238E27FC236}">
                <a16:creationId xmlns:a16="http://schemas.microsoft.com/office/drawing/2014/main" id="{CEEAA33C-F51A-F161-AF1D-CBC14C1086BD}"/>
              </a:ext>
            </a:extLst>
          </p:cNvPr>
          <p:cNvGrpSpPr/>
          <p:nvPr/>
        </p:nvGrpSpPr>
        <p:grpSpPr>
          <a:xfrm>
            <a:off x="7285914" y="2571749"/>
            <a:ext cx="2241179" cy="2476502"/>
            <a:chOff x="3511166" y="0"/>
            <a:chExt cx="2120066" cy="1805054"/>
          </a:xfrm>
        </p:grpSpPr>
        <p:grpSp>
          <p:nvGrpSpPr>
            <p:cNvPr id="21" name="Group 20">
              <a:extLst>
                <a:ext uri="{FF2B5EF4-FFF2-40B4-BE49-F238E27FC236}">
                  <a16:creationId xmlns:a16="http://schemas.microsoft.com/office/drawing/2014/main" id="{516CCF3C-5141-4EAF-A968-C1B8C20A35F1}"/>
                </a:ext>
              </a:extLst>
            </p:cNvPr>
            <p:cNvGrpSpPr/>
            <p:nvPr/>
          </p:nvGrpSpPr>
          <p:grpSpPr>
            <a:xfrm>
              <a:off x="3511166" y="0"/>
              <a:ext cx="2120066" cy="1805054"/>
              <a:chOff x="3511166" y="0"/>
              <a:chExt cx="2809460" cy="2392014"/>
            </a:xfrm>
          </p:grpSpPr>
          <p:sp>
            <p:nvSpPr>
              <p:cNvPr id="23" name="Freeform: Shape 22">
                <a:extLst>
                  <a:ext uri="{FF2B5EF4-FFF2-40B4-BE49-F238E27FC236}">
                    <a16:creationId xmlns:a16="http://schemas.microsoft.com/office/drawing/2014/main" id="{1C5E4411-D79E-EB05-966B-10747622ED8E}"/>
                  </a:ext>
                </a:extLst>
              </p:cNvPr>
              <p:cNvSpPr/>
              <p:nvPr/>
            </p:nvSpPr>
            <p:spPr>
              <a:xfrm flipH="1" flipV="1">
                <a:off x="3511166" y="781036"/>
                <a:ext cx="2809460" cy="1610978"/>
              </a:xfrm>
              <a:custGeom>
                <a:avLst/>
                <a:gdLst>
                  <a:gd name="connsiteX0" fmla="*/ 2809460 w 2809460"/>
                  <a:gd name="connsiteY0" fmla="*/ 1610978 h 1610978"/>
                  <a:gd name="connsiteX1" fmla="*/ 1404730 w 2809460"/>
                  <a:gd name="connsiteY1" fmla="*/ 238539 h 1610978"/>
                  <a:gd name="connsiteX2" fmla="*/ 0 w 2809460"/>
                  <a:gd name="connsiteY2" fmla="*/ 1610978 h 1610978"/>
                  <a:gd name="connsiteX3" fmla="*/ 0 w 2809460"/>
                  <a:gd name="connsiteY3" fmla="*/ 468253 h 1610978"/>
                  <a:gd name="connsiteX4" fmla="*/ 468253 w 2809460"/>
                  <a:gd name="connsiteY4" fmla="*/ 0 h 1610978"/>
                  <a:gd name="connsiteX5" fmla="*/ 2341207 w 2809460"/>
                  <a:gd name="connsiteY5" fmla="*/ 0 h 1610978"/>
                  <a:gd name="connsiteX6" fmla="*/ 2809460 w 2809460"/>
                  <a:gd name="connsiteY6" fmla="*/ 468253 h 1610978"/>
                  <a:gd name="connsiteX7" fmla="*/ 2809460 w 2809460"/>
                  <a:gd name="connsiteY7" fmla="*/ 1610978 h 1610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09460" h="1610978">
                    <a:moveTo>
                      <a:pt x="2809460" y="1610978"/>
                    </a:moveTo>
                    <a:lnTo>
                      <a:pt x="1404730" y="238539"/>
                    </a:lnTo>
                    <a:lnTo>
                      <a:pt x="0" y="1610978"/>
                    </a:lnTo>
                    <a:lnTo>
                      <a:pt x="0" y="468253"/>
                    </a:lnTo>
                    <a:cubicBezTo>
                      <a:pt x="0" y="209644"/>
                      <a:pt x="209644" y="0"/>
                      <a:pt x="468253" y="0"/>
                    </a:cubicBezTo>
                    <a:lnTo>
                      <a:pt x="2341207" y="0"/>
                    </a:lnTo>
                    <a:cubicBezTo>
                      <a:pt x="2599816" y="0"/>
                      <a:pt x="2809460" y="209644"/>
                      <a:pt x="2809460" y="468253"/>
                    </a:cubicBezTo>
                    <a:lnTo>
                      <a:pt x="2809460" y="1610978"/>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24" name="Freeform: Shape 23">
                <a:extLst>
                  <a:ext uri="{FF2B5EF4-FFF2-40B4-BE49-F238E27FC236}">
                    <a16:creationId xmlns:a16="http://schemas.microsoft.com/office/drawing/2014/main" id="{1CB56984-56D5-B0F3-2B0D-68FD743031A7}"/>
                  </a:ext>
                </a:extLst>
              </p:cNvPr>
              <p:cNvSpPr/>
              <p:nvPr/>
            </p:nvSpPr>
            <p:spPr>
              <a:xfrm>
                <a:off x="3617182" y="0"/>
                <a:ext cx="2570922" cy="2259495"/>
              </a:xfrm>
              <a:custGeom>
                <a:avLst/>
                <a:gdLst>
                  <a:gd name="connsiteX0" fmla="*/ 18239 w 2570922"/>
                  <a:gd name="connsiteY0" fmla="*/ 0 h 2259495"/>
                  <a:gd name="connsiteX1" fmla="*/ 2552683 w 2570922"/>
                  <a:gd name="connsiteY1" fmla="*/ 0 h 2259495"/>
                  <a:gd name="connsiteX2" fmla="*/ 2562216 w 2570922"/>
                  <a:gd name="connsiteY2" fmla="*/ 30712 h 2259495"/>
                  <a:gd name="connsiteX3" fmla="*/ 2570922 w 2570922"/>
                  <a:gd name="connsiteY3" fmla="*/ 117069 h 2259495"/>
                  <a:gd name="connsiteX4" fmla="*/ 2570922 w 2570922"/>
                  <a:gd name="connsiteY4" fmla="*/ 1830999 h 2259495"/>
                  <a:gd name="connsiteX5" fmla="*/ 2142426 w 2570922"/>
                  <a:gd name="connsiteY5" fmla="*/ 2259495 h 2259495"/>
                  <a:gd name="connsiteX6" fmla="*/ 428496 w 2570922"/>
                  <a:gd name="connsiteY6" fmla="*/ 2259495 h 2259495"/>
                  <a:gd name="connsiteX7" fmla="*/ 0 w 2570922"/>
                  <a:gd name="connsiteY7" fmla="*/ 1830999 h 2259495"/>
                  <a:gd name="connsiteX8" fmla="*/ 0 w 2570922"/>
                  <a:gd name="connsiteY8" fmla="*/ 117069 h 2259495"/>
                  <a:gd name="connsiteX9" fmla="*/ 8706 w 2570922"/>
                  <a:gd name="connsiteY9" fmla="*/ 30712 h 2259495"/>
                  <a:gd name="connsiteX10" fmla="*/ 18239 w 2570922"/>
                  <a:gd name="connsiteY10" fmla="*/ 0 h 2259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70922" h="2259495">
                    <a:moveTo>
                      <a:pt x="18239" y="0"/>
                    </a:moveTo>
                    <a:lnTo>
                      <a:pt x="2552683" y="0"/>
                    </a:lnTo>
                    <a:lnTo>
                      <a:pt x="2562216" y="30712"/>
                    </a:lnTo>
                    <a:cubicBezTo>
                      <a:pt x="2567925" y="58606"/>
                      <a:pt x="2570922" y="87488"/>
                      <a:pt x="2570922" y="117069"/>
                    </a:cubicBezTo>
                    <a:lnTo>
                      <a:pt x="2570922" y="1830999"/>
                    </a:lnTo>
                    <a:cubicBezTo>
                      <a:pt x="2570922" y="2067651"/>
                      <a:pt x="2379078" y="2259495"/>
                      <a:pt x="2142426" y="2259495"/>
                    </a:cubicBezTo>
                    <a:lnTo>
                      <a:pt x="428496" y="2259495"/>
                    </a:lnTo>
                    <a:cubicBezTo>
                      <a:pt x="191844" y="2259495"/>
                      <a:pt x="0" y="2067651"/>
                      <a:pt x="0" y="1830999"/>
                    </a:cubicBezTo>
                    <a:lnTo>
                      <a:pt x="0" y="117069"/>
                    </a:lnTo>
                    <a:cubicBezTo>
                      <a:pt x="0" y="87488"/>
                      <a:pt x="2998" y="58606"/>
                      <a:pt x="8706" y="30712"/>
                    </a:cubicBezTo>
                    <a:lnTo>
                      <a:pt x="18239" y="0"/>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22" name="TextBox 144">
              <a:extLst>
                <a:ext uri="{FF2B5EF4-FFF2-40B4-BE49-F238E27FC236}">
                  <a16:creationId xmlns:a16="http://schemas.microsoft.com/office/drawing/2014/main" id="{32EC5637-382C-90DB-7536-87D13CE05235}"/>
                </a:ext>
              </a:extLst>
            </p:cNvPr>
            <p:cNvSpPr txBox="1">
              <a:spLocks noChangeArrowheads="1"/>
            </p:cNvSpPr>
            <p:nvPr/>
          </p:nvSpPr>
          <p:spPr bwMode="auto">
            <a:xfrm flipV="1">
              <a:off x="3616036" y="399521"/>
              <a:ext cx="1831839" cy="992685"/>
            </a:xfrm>
            <a:prstGeom prst="rect">
              <a:avLst/>
            </a:prstGeom>
          </p:spPr>
          <p:txBody>
            <a:bodyPr rot="0" vert="horz" wrap="square" lIns="0" tIns="45720" rIns="0" bIns="45720" anchor="b" anchorCtr="0" upright="1">
              <a:noAutofit/>
            </a:bodyPr>
            <a:lstStyle/>
            <a:p>
              <a:pPr algn="ctr" rtl="1">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معيار طبيعة المهام والقرارات</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1" name="Group 10">
            <a:extLst>
              <a:ext uri="{FF2B5EF4-FFF2-40B4-BE49-F238E27FC236}">
                <a16:creationId xmlns:a16="http://schemas.microsoft.com/office/drawing/2014/main" id="{EF8ED793-5CC6-8198-3C84-9A37BAE192BC}"/>
              </a:ext>
            </a:extLst>
          </p:cNvPr>
          <p:cNvGrpSpPr/>
          <p:nvPr/>
        </p:nvGrpSpPr>
        <p:grpSpPr>
          <a:xfrm>
            <a:off x="4981014" y="2571749"/>
            <a:ext cx="2241179" cy="2476502"/>
            <a:chOff x="2346228" y="0"/>
            <a:chExt cx="2120066" cy="1805054"/>
          </a:xfrm>
        </p:grpSpPr>
        <p:grpSp>
          <p:nvGrpSpPr>
            <p:cNvPr id="17" name="Group 16">
              <a:extLst>
                <a:ext uri="{FF2B5EF4-FFF2-40B4-BE49-F238E27FC236}">
                  <a16:creationId xmlns:a16="http://schemas.microsoft.com/office/drawing/2014/main" id="{95F96D68-7F7D-14D1-7BAB-4DE30C9FEEDA}"/>
                </a:ext>
              </a:extLst>
            </p:cNvPr>
            <p:cNvGrpSpPr/>
            <p:nvPr/>
          </p:nvGrpSpPr>
          <p:grpSpPr>
            <a:xfrm>
              <a:off x="2346228" y="0"/>
              <a:ext cx="2120066" cy="1805054"/>
              <a:chOff x="2346228" y="0"/>
              <a:chExt cx="2809460" cy="2392014"/>
            </a:xfrm>
          </p:grpSpPr>
          <p:sp>
            <p:nvSpPr>
              <p:cNvPr id="19" name="Freeform: Shape 18">
                <a:extLst>
                  <a:ext uri="{FF2B5EF4-FFF2-40B4-BE49-F238E27FC236}">
                    <a16:creationId xmlns:a16="http://schemas.microsoft.com/office/drawing/2014/main" id="{D64AF4C8-FC30-DDB6-158B-D2E6097107CA}"/>
                  </a:ext>
                </a:extLst>
              </p:cNvPr>
              <p:cNvSpPr/>
              <p:nvPr/>
            </p:nvSpPr>
            <p:spPr>
              <a:xfrm flipH="1" flipV="1">
                <a:off x="2346228" y="781036"/>
                <a:ext cx="2809460" cy="1610978"/>
              </a:xfrm>
              <a:custGeom>
                <a:avLst/>
                <a:gdLst>
                  <a:gd name="connsiteX0" fmla="*/ 2809460 w 2809460"/>
                  <a:gd name="connsiteY0" fmla="*/ 1610978 h 1610978"/>
                  <a:gd name="connsiteX1" fmla="*/ 1404730 w 2809460"/>
                  <a:gd name="connsiteY1" fmla="*/ 238539 h 1610978"/>
                  <a:gd name="connsiteX2" fmla="*/ 0 w 2809460"/>
                  <a:gd name="connsiteY2" fmla="*/ 1610978 h 1610978"/>
                  <a:gd name="connsiteX3" fmla="*/ 0 w 2809460"/>
                  <a:gd name="connsiteY3" fmla="*/ 468253 h 1610978"/>
                  <a:gd name="connsiteX4" fmla="*/ 468253 w 2809460"/>
                  <a:gd name="connsiteY4" fmla="*/ 0 h 1610978"/>
                  <a:gd name="connsiteX5" fmla="*/ 2341207 w 2809460"/>
                  <a:gd name="connsiteY5" fmla="*/ 0 h 1610978"/>
                  <a:gd name="connsiteX6" fmla="*/ 2809460 w 2809460"/>
                  <a:gd name="connsiteY6" fmla="*/ 468253 h 1610978"/>
                  <a:gd name="connsiteX7" fmla="*/ 2809460 w 2809460"/>
                  <a:gd name="connsiteY7" fmla="*/ 1610978 h 1610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09460" h="1610978">
                    <a:moveTo>
                      <a:pt x="2809460" y="1610978"/>
                    </a:moveTo>
                    <a:lnTo>
                      <a:pt x="1404730" y="238539"/>
                    </a:lnTo>
                    <a:lnTo>
                      <a:pt x="0" y="1610978"/>
                    </a:lnTo>
                    <a:lnTo>
                      <a:pt x="0" y="468253"/>
                    </a:lnTo>
                    <a:cubicBezTo>
                      <a:pt x="0" y="209644"/>
                      <a:pt x="209644" y="0"/>
                      <a:pt x="468253" y="0"/>
                    </a:cubicBezTo>
                    <a:lnTo>
                      <a:pt x="2341207" y="0"/>
                    </a:lnTo>
                    <a:cubicBezTo>
                      <a:pt x="2599816" y="0"/>
                      <a:pt x="2809460" y="209644"/>
                      <a:pt x="2809460" y="468253"/>
                    </a:cubicBezTo>
                    <a:lnTo>
                      <a:pt x="2809460" y="1610978"/>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20" name="Freeform: Shape 19">
                <a:extLst>
                  <a:ext uri="{FF2B5EF4-FFF2-40B4-BE49-F238E27FC236}">
                    <a16:creationId xmlns:a16="http://schemas.microsoft.com/office/drawing/2014/main" id="{BD92F1FF-C87C-BBED-2CF8-FAB7DF052E2C}"/>
                  </a:ext>
                </a:extLst>
              </p:cNvPr>
              <p:cNvSpPr/>
              <p:nvPr/>
            </p:nvSpPr>
            <p:spPr>
              <a:xfrm>
                <a:off x="2452244" y="0"/>
                <a:ext cx="2570922" cy="2259495"/>
              </a:xfrm>
              <a:custGeom>
                <a:avLst/>
                <a:gdLst>
                  <a:gd name="connsiteX0" fmla="*/ 18239 w 2570922"/>
                  <a:gd name="connsiteY0" fmla="*/ 0 h 2259495"/>
                  <a:gd name="connsiteX1" fmla="*/ 2552683 w 2570922"/>
                  <a:gd name="connsiteY1" fmla="*/ 0 h 2259495"/>
                  <a:gd name="connsiteX2" fmla="*/ 2562216 w 2570922"/>
                  <a:gd name="connsiteY2" fmla="*/ 30712 h 2259495"/>
                  <a:gd name="connsiteX3" fmla="*/ 2570922 w 2570922"/>
                  <a:gd name="connsiteY3" fmla="*/ 117069 h 2259495"/>
                  <a:gd name="connsiteX4" fmla="*/ 2570922 w 2570922"/>
                  <a:gd name="connsiteY4" fmla="*/ 1830999 h 2259495"/>
                  <a:gd name="connsiteX5" fmla="*/ 2142426 w 2570922"/>
                  <a:gd name="connsiteY5" fmla="*/ 2259495 h 2259495"/>
                  <a:gd name="connsiteX6" fmla="*/ 428496 w 2570922"/>
                  <a:gd name="connsiteY6" fmla="*/ 2259495 h 2259495"/>
                  <a:gd name="connsiteX7" fmla="*/ 0 w 2570922"/>
                  <a:gd name="connsiteY7" fmla="*/ 1830999 h 2259495"/>
                  <a:gd name="connsiteX8" fmla="*/ 0 w 2570922"/>
                  <a:gd name="connsiteY8" fmla="*/ 117069 h 2259495"/>
                  <a:gd name="connsiteX9" fmla="*/ 8706 w 2570922"/>
                  <a:gd name="connsiteY9" fmla="*/ 30712 h 2259495"/>
                  <a:gd name="connsiteX10" fmla="*/ 18239 w 2570922"/>
                  <a:gd name="connsiteY10" fmla="*/ 0 h 2259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70922" h="2259495">
                    <a:moveTo>
                      <a:pt x="18239" y="0"/>
                    </a:moveTo>
                    <a:lnTo>
                      <a:pt x="2552683" y="0"/>
                    </a:lnTo>
                    <a:lnTo>
                      <a:pt x="2562216" y="30712"/>
                    </a:lnTo>
                    <a:cubicBezTo>
                      <a:pt x="2567925" y="58606"/>
                      <a:pt x="2570922" y="87488"/>
                      <a:pt x="2570922" y="117069"/>
                    </a:cubicBezTo>
                    <a:lnTo>
                      <a:pt x="2570922" y="1830999"/>
                    </a:lnTo>
                    <a:cubicBezTo>
                      <a:pt x="2570922" y="2067651"/>
                      <a:pt x="2379078" y="2259495"/>
                      <a:pt x="2142426" y="2259495"/>
                    </a:cubicBezTo>
                    <a:lnTo>
                      <a:pt x="428496" y="2259495"/>
                    </a:lnTo>
                    <a:cubicBezTo>
                      <a:pt x="191844" y="2259495"/>
                      <a:pt x="0" y="2067651"/>
                      <a:pt x="0" y="1830999"/>
                    </a:cubicBezTo>
                    <a:lnTo>
                      <a:pt x="0" y="117069"/>
                    </a:lnTo>
                    <a:cubicBezTo>
                      <a:pt x="0" y="87488"/>
                      <a:pt x="2998" y="58606"/>
                      <a:pt x="8706" y="30712"/>
                    </a:cubicBezTo>
                    <a:lnTo>
                      <a:pt x="18239" y="0"/>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18" name="TextBox 148">
              <a:extLst>
                <a:ext uri="{FF2B5EF4-FFF2-40B4-BE49-F238E27FC236}">
                  <a16:creationId xmlns:a16="http://schemas.microsoft.com/office/drawing/2014/main" id="{F6175B40-8136-F322-6466-56F5F3A0000E}"/>
                </a:ext>
              </a:extLst>
            </p:cNvPr>
            <p:cNvSpPr txBox="1">
              <a:spLocks noChangeArrowheads="1"/>
            </p:cNvSpPr>
            <p:nvPr/>
          </p:nvSpPr>
          <p:spPr bwMode="auto">
            <a:xfrm flipV="1">
              <a:off x="2451098" y="476686"/>
              <a:ext cx="1831839" cy="940459"/>
            </a:xfrm>
            <a:prstGeom prst="rect">
              <a:avLst/>
            </a:prstGeom>
          </p:spPr>
          <p:txBody>
            <a:bodyPr rot="0" vert="horz" wrap="square" lIns="0" tIns="45720" rIns="0" bIns="45720" anchor="b" anchorCtr="0" upright="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معيار السرعة والمرونة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2" name="Group 11">
            <a:extLst>
              <a:ext uri="{FF2B5EF4-FFF2-40B4-BE49-F238E27FC236}">
                <a16:creationId xmlns:a16="http://schemas.microsoft.com/office/drawing/2014/main" id="{AADF48CC-6F15-D275-A62C-A7A300AC35A7}"/>
              </a:ext>
            </a:extLst>
          </p:cNvPr>
          <p:cNvGrpSpPr/>
          <p:nvPr/>
        </p:nvGrpSpPr>
        <p:grpSpPr>
          <a:xfrm>
            <a:off x="9611964" y="2571749"/>
            <a:ext cx="2241179" cy="2476502"/>
            <a:chOff x="4686793" y="0"/>
            <a:chExt cx="2120066" cy="1805054"/>
          </a:xfrm>
        </p:grpSpPr>
        <p:grpSp>
          <p:nvGrpSpPr>
            <p:cNvPr id="13" name="Group 12">
              <a:extLst>
                <a:ext uri="{FF2B5EF4-FFF2-40B4-BE49-F238E27FC236}">
                  <a16:creationId xmlns:a16="http://schemas.microsoft.com/office/drawing/2014/main" id="{58F8C9EF-FC8E-BD9A-365F-6B262EBA2857}"/>
                </a:ext>
              </a:extLst>
            </p:cNvPr>
            <p:cNvGrpSpPr/>
            <p:nvPr/>
          </p:nvGrpSpPr>
          <p:grpSpPr>
            <a:xfrm>
              <a:off x="4686793" y="0"/>
              <a:ext cx="2120066" cy="1805054"/>
              <a:chOff x="4686793" y="0"/>
              <a:chExt cx="2809460" cy="2392014"/>
            </a:xfrm>
          </p:grpSpPr>
          <p:sp>
            <p:nvSpPr>
              <p:cNvPr id="15" name="Freeform: Shape 14">
                <a:extLst>
                  <a:ext uri="{FF2B5EF4-FFF2-40B4-BE49-F238E27FC236}">
                    <a16:creationId xmlns:a16="http://schemas.microsoft.com/office/drawing/2014/main" id="{CD7A9516-6B91-243A-9614-1EA1207EFC0B}"/>
                  </a:ext>
                </a:extLst>
              </p:cNvPr>
              <p:cNvSpPr/>
              <p:nvPr/>
            </p:nvSpPr>
            <p:spPr>
              <a:xfrm flipH="1" flipV="1">
                <a:off x="4686793" y="781036"/>
                <a:ext cx="2809460" cy="1610978"/>
              </a:xfrm>
              <a:custGeom>
                <a:avLst/>
                <a:gdLst>
                  <a:gd name="connsiteX0" fmla="*/ 2809460 w 2809460"/>
                  <a:gd name="connsiteY0" fmla="*/ 1610978 h 1610978"/>
                  <a:gd name="connsiteX1" fmla="*/ 1404730 w 2809460"/>
                  <a:gd name="connsiteY1" fmla="*/ 238539 h 1610978"/>
                  <a:gd name="connsiteX2" fmla="*/ 0 w 2809460"/>
                  <a:gd name="connsiteY2" fmla="*/ 1610978 h 1610978"/>
                  <a:gd name="connsiteX3" fmla="*/ 0 w 2809460"/>
                  <a:gd name="connsiteY3" fmla="*/ 468253 h 1610978"/>
                  <a:gd name="connsiteX4" fmla="*/ 468253 w 2809460"/>
                  <a:gd name="connsiteY4" fmla="*/ 0 h 1610978"/>
                  <a:gd name="connsiteX5" fmla="*/ 2341207 w 2809460"/>
                  <a:gd name="connsiteY5" fmla="*/ 0 h 1610978"/>
                  <a:gd name="connsiteX6" fmla="*/ 2809460 w 2809460"/>
                  <a:gd name="connsiteY6" fmla="*/ 468253 h 1610978"/>
                  <a:gd name="connsiteX7" fmla="*/ 2809460 w 2809460"/>
                  <a:gd name="connsiteY7" fmla="*/ 1610978 h 1610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09460" h="1610978">
                    <a:moveTo>
                      <a:pt x="2809460" y="1610978"/>
                    </a:moveTo>
                    <a:lnTo>
                      <a:pt x="1404730" y="238539"/>
                    </a:lnTo>
                    <a:lnTo>
                      <a:pt x="0" y="1610978"/>
                    </a:lnTo>
                    <a:lnTo>
                      <a:pt x="0" y="468253"/>
                    </a:lnTo>
                    <a:cubicBezTo>
                      <a:pt x="0" y="209644"/>
                      <a:pt x="209644" y="0"/>
                      <a:pt x="468253" y="0"/>
                    </a:cubicBezTo>
                    <a:lnTo>
                      <a:pt x="2341207" y="0"/>
                    </a:lnTo>
                    <a:cubicBezTo>
                      <a:pt x="2599816" y="0"/>
                      <a:pt x="2809460" y="209644"/>
                      <a:pt x="2809460" y="468253"/>
                    </a:cubicBezTo>
                    <a:lnTo>
                      <a:pt x="2809460" y="1610978"/>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16" name="Freeform: Shape 15">
                <a:extLst>
                  <a:ext uri="{FF2B5EF4-FFF2-40B4-BE49-F238E27FC236}">
                    <a16:creationId xmlns:a16="http://schemas.microsoft.com/office/drawing/2014/main" id="{33F81A46-1EB5-F70A-40FB-54DEA00724CB}"/>
                  </a:ext>
                </a:extLst>
              </p:cNvPr>
              <p:cNvSpPr/>
              <p:nvPr/>
            </p:nvSpPr>
            <p:spPr>
              <a:xfrm>
                <a:off x="4792809" y="0"/>
                <a:ext cx="2570922" cy="2259495"/>
              </a:xfrm>
              <a:custGeom>
                <a:avLst/>
                <a:gdLst>
                  <a:gd name="connsiteX0" fmla="*/ 18239 w 2570922"/>
                  <a:gd name="connsiteY0" fmla="*/ 0 h 2259495"/>
                  <a:gd name="connsiteX1" fmla="*/ 2552683 w 2570922"/>
                  <a:gd name="connsiteY1" fmla="*/ 0 h 2259495"/>
                  <a:gd name="connsiteX2" fmla="*/ 2562216 w 2570922"/>
                  <a:gd name="connsiteY2" fmla="*/ 30712 h 2259495"/>
                  <a:gd name="connsiteX3" fmla="*/ 2570922 w 2570922"/>
                  <a:gd name="connsiteY3" fmla="*/ 117069 h 2259495"/>
                  <a:gd name="connsiteX4" fmla="*/ 2570922 w 2570922"/>
                  <a:gd name="connsiteY4" fmla="*/ 1830999 h 2259495"/>
                  <a:gd name="connsiteX5" fmla="*/ 2142426 w 2570922"/>
                  <a:gd name="connsiteY5" fmla="*/ 2259495 h 2259495"/>
                  <a:gd name="connsiteX6" fmla="*/ 428496 w 2570922"/>
                  <a:gd name="connsiteY6" fmla="*/ 2259495 h 2259495"/>
                  <a:gd name="connsiteX7" fmla="*/ 0 w 2570922"/>
                  <a:gd name="connsiteY7" fmla="*/ 1830999 h 2259495"/>
                  <a:gd name="connsiteX8" fmla="*/ 0 w 2570922"/>
                  <a:gd name="connsiteY8" fmla="*/ 117069 h 2259495"/>
                  <a:gd name="connsiteX9" fmla="*/ 8706 w 2570922"/>
                  <a:gd name="connsiteY9" fmla="*/ 30712 h 2259495"/>
                  <a:gd name="connsiteX10" fmla="*/ 18239 w 2570922"/>
                  <a:gd name="connsiteY10" fmla="*/ 0 h 2259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70922" h="2259495">
                    <a:moveTo>
                      <a:pt x="18239" y="0"/>
                    </a:moveTo>
                    <a:lnTo>
                      <a:pt x="2552683" y="0"/>
                    </a:lnTo>
                    <a:lnTo>
                      <a:pt x="2562216" y="30712"/>
                    </a:lnTo>
                    <a:cubicBezTo>
                      <a:pt x="2567925" y="58606"/>
                      <a:pt x="2570922" y="87488"/>
                      <a:pt x="2570922" y="117069"/>
                    </a:cubicBezTo>
                    <a:lnTo>
                      <a:pt x="2570922" y="1830999"/>
                    </a:lnTo>
                    <a:cubicBezTo>
                      <a:pt x="2570922" y="2067651"/>
                      <a:pt x="2379078" y="2259495"/>
                      <a:pt x="2142426" y="2259495"/>
                    </a:cubicBezTo>
                    <a:lnTo>
                      <a:pt x="428496" y="2259495"/>
                    </a:lnTo>
                    <a:cubicBezTo>
                      <a:pt x="191844" y="2259495"/>
                      <a:pt x="0" y="2067651"/>
                      <a:pt x="0" y="1830999"/>
                    </a:cubicBezTo>
                    <a:lnTo>
                      <a:pt x="0" y="117069"/>
                    </a:lnTo>
                    <a:cubicBezTo>
                      <a:pt x="0" y="87488"/>
                      <a:pt x="2998" y="58606"/>
                      <a:pt x="8706" y="30712"/>
                    </a:cubicBezTo>
                    <a:lnTo>
                      <a:pt x="18239" y="0"/>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14" name="TextBox 140">
              <a:extLst>
                <a:ext uri="{FF2B5EF4-FFF2-40B4-BE49-F238E27FC236}">
                  <a16:creationId xmlns:a16="http://schemas.microsoft.com/office/drawing/2014/main" id="{0A2706DB-0978-DA08-F61E-093CC9701C5B}"/>
                </a:ext>
              </a:extLst>
            </p:cNvPr>
            <p:cNvSpPr txBox="1">
              <a:spLocks noChangeArrowheads="1"/>
            </p:cNvSpPr>
            <p:nvPr/>
          </p:nvSpPr>
          <p:spPr bwMode="auto">
            <a:xfrm flipV="1">
              <a:off x="4856773" y="401113"/>
              <a:ext cx="1701620" cy="989503"/>
            </a:xfrm>
            <a:prstGeom prst="rect">
              <a:avLst/>
            </a:prstGeom>
          </p:spPr>
          <p:txBody>
            <a:bodyPr rot="0" vert="horz" wrap="square" lIns="0" tIns="45720" rIns="0" bIns="45720" anchor="b" anchorCtr="0" upright="1">
              <a:noAutofit/>
            </a:bodyPr>
            <a:lstStyle/>
            <a:p>
              <a:pPr algn="ctr" rtl="1">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معيار الكفاءة والتخصّص</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92321287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F493B3-351F-5BFD-6397-0F84DC25CD68}"/>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C2E9A46A-D8B4-3E14-264E-701D51CE611B}"/>
              </a:ext>
            </a:extLst>
          </p:cNvPr>
          <p:cNvSpPr txBox="1"/>
          <p:nvPr/>
        </p:nvSpPr>
        <p:spPr>
          <a:xfrm>
            <a:off x="2779494" y="-132677"/>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مثال تطبيقي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F1C20730-3E82-F646-364B-EE73D282C0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016E4269-00C2-B9D6-0C02-3725364A1E60}"/>
              </a:ext>
            </a:extLst>
          </p:cNvPr>
          <p:cNvSpPr txBox="1"/>
          <p:nvPr/>
        </p:nvSpPr>
        <p:spPr>
          <a:xfrm>
            <a:off x="5535525" y="1613118"/>
            <a:ext cx="5843587" cy="1815882"/>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شركة "تويوتا" تطبّق مبدأ "</a:t>
            </a:r>
            <a:r>
              <a:rPr lang="en-US"/>
              <a:t>Andon Cord</a:t>
            </a:r>
            <a:r>
              <a:rPr lang="ar-SA"/>
              <a:t>" (حبل أندون)، حيث يمتلك كلّ عامل في خطّ الإنتاج صلاحية إيقاف الخطّ بالكامل في حال اكتشاف أيّ مشكلة في الجودة</a:t>
            </a:r>
            <a:endParaRPr lang="en-US" dirty="0"/>
          </a:p>
        </p:txBody>
      </p:sp>
      <p:pic>
        <p:nvPicPr>
          <p:cNvPr id="4" name="Picture 3">
            <a:extLst>
              <a:ext uri="{FF2B5EF4-FFF2-40B4-BE49-F238E27FC236}">
                <a16:creationId xmlns:a16="http://schemas.microsoft.com/office/drawing/2014/main" id="{6D997885-CBE4-5E4A-56FD-446A34CB2DB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27822"/>
          <a:stretch/>
        </p:blipFill>
        <p:spPr bwMode="auto">
          <a:xfrm>
            <a:off x="595840" y="2457563"/>
            <a:ext cx="4367307" cy="2625892"/>
          </a:xfrm>
          <a:prstGeom prst="rect">
            <a:avLst/>
          </a:prstGeom>
          <a:noFill/>
          <a:ln>
            <a:noFill/>
          </a:ln>
          <a:extLst>
            <a:ext uri="{53640926-AAD7-44D8-BBD7-CCE9431645EC}">
              <a14:shadowObscured xmlns:a14="http://schemas.microsoft.com/office/drawing/2010/main"/>
            </a:ext>
          </a:extLst>
        </p:spPr>
      </p:pic>
      <p:sp>
        <p:nvSpPr>
          <p:cNvPr id="5" name="TextBox 4">
            <a:extLst>
              <a:ext uri="{FF2B5EF4-FFF2-40B4-BE49-F238E27FC236}">
                <a16:creationId xmlns:a16="http://schemas.microsoft.com/office/drawing/2014/main" id="{F999DD40-3660-E855-D07E-2D6BECA0FEDF}"/>
              </a:ext>
            </a:extLst>
          </p:cNvPr>
          <p:cNvSpPr txBox="1"/>
          <p:nvPr/>
        </p:nvSpPr>
        <p:spPr>
          <a:xfrm>
            <a:off x="5535525" y="4463933"/>
            <a:ext cx="5843587" cy="1384995"/>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هذا التفويض الواسع على المستوى التشغيلي، مقرون بمسؤولية واضحة ونظام للتدخّل السريع، ساهم في تحقيق أعلى مستويات الجودة في صناعة السيارات</a:t>
            </a:r>
            <a:endParaRPr lang="en-US" dirty="0"/>
          </a:p>
        </p:txBody>
      </p:sp>
    </p:spTree>
    <p:extLst>
      <p:ext uri="{BB962C8B-B14F-4D97-AF65-F5344CB8AC3E}">
        <p14:creationId xmlns:p14="http://schemas.microsoft.com/office/powerpoint/2010/main" val="398502511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C32C31-46FA-AD7C-4043-99C3EA054AA9}"/>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35966A43-3AC7-F5D9-AFB7-31A6F057BC58}"/>
              </a:ext>
            </a:extLst>
          </p:cNvPr>
          <p:cNvSpPr txBox="1"/>
          <p:nvPr/>
        </p:nvSpPr>
        <p:spPr>
          <a:xfrm>
            <a:off x="2779494" y="-94577"/>
            <a:ext cx="6633012"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بناء فرق العمل وفق متطلبات التنظيم الإداري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11015BFE-FCF1-0C3A-6AEB-006E68CB828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United ">
            <a:extLst>
              <a:ext uri="{FF2B5EF4-FFF2-40B4-BE49-F238E27FC236}">
                <a16:creationId xmlns:a16="http://schemas.microsoft.com/office/drawing/2014/main" id="{D4DE63E4-C3EC-B367-F451-350C8D2836F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60219" y="2073105"/>
            <a:ext cx="3481086" cy="3481086"/>
          </a:xfrm>
          <a:prstGeom prst="rect">
            <a:avLst/>
          </a:prstGeom>
          <a:noFill/>
          <a:ln>
            <a:noFill/>
          </a:ln>
        </p:spPr>
      </p:pic>
      <p:sp>
        <p:nvSpPr>
          <p:cNvPr id="6" name="TextBox 5">
            <a:extLst>
              <a:ext uri="{FF2B5EF4-FFF2-40B4-BE49-F238E27FC236}">
                <a16:creationId xmlns:a16="http://schemas.microsoft.com/office/drawing/2014/main" id="{60487FA7-E23E-0D01-9C0A-14E9B11F322E}"/>
              </a:ext>
            </a:extLst>
          </p:cNvPr>
          <p:cNvSpPr txBox="1"/>
          <p:nvPr/>
        </p:nvSpPr>
        <p:spPr>
          <a:xfrm>
            <a:off x="5014451" y="1220086"/>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تحديد أنواع فرق العمل المطلوبة:</a:t>
            </a:r>
            <a:endParaRPr lang="en-US"/>
          </a:p>
        </p:txBody>
      </p:sp>
      <p:sp>
        <p:nvSpPr>
          <p:cNvPr id="7" name="TextBox 6">
            <a:extLst>
              <a:ext uri="{FF2B5EF4-FFF2-40B4-BE49-F238E27FC236}">
                <a16:creationId xmlns:a16="http://schemas.microsoft.com/office/drawing/2014/main" id="{74F3F101-2349-0D95-74CB-D7C7EEEBEF97}"/>
              </a:ext>
            </a:extLst>
          </p:cNvPr>
          <p:cNvSpPr txBox="1"/>
          <p:nvPr/>
        </p:nvSpPr>
        <p:spPr>
          <a:xfrm>
            <a:off x="5014450" y="2141752"/>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فرق وظيفية ضمن القسم الواحد</a:t>
            </a:r>
            <a:endParaRPr lang="en-US"/>
          </a:p>
        </p:txBody>
      </p:sp>
      <p:sp>
        <p:nvSpPr>
          <p:cNvPr id="10" name="TextBox 9">
            <a:extLst>
              <a:ext uri="{FF2B5EF4-FFF2-40B4-BE49-F238E27FC236}">
                <a16:creationId xmlns:a16="http://schemas.microsoft.com/office/drawing/2014/main" id="{4A0B78C7-D74F-922F-7DC6-05C99D954337}"/>
              </a:ext>
            </a:extLst>
          </p:cNvPr>
          <p:cNvSpPr txBox="1"/>
          <p:nvPr/>
        </p:nvSpPr>
        <p:spPr>
          <a:xfrm>
            <a:off x="5014450" y="3063418"/>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فرق متعدّدة الوظائف (</a:t>
            </a:r>
            <a:r>
              <a:rPr lang="en-US"/>
              <a:t>Cross-functional teams</a:t>
            </a:r>
            <a:r>
              <a:rPr lang="ar-SA"/>
              <a:t>)</a:t>
            </a:r>
            <a:endParaRPr lang="en-US" dirty="0"/>
          </a:p>
        </p:txBody>
      </p:sp>
      <p:sp>
        <p:nvSpPr>
          <p:cNvPr id="11" name="TextBox 10">
            <a:extLst>
              <a:ext uri="{FF2B5EF4-FFF2-40B4-BE49-F238E27FC236}">
                <a16:creationId xmlns:a16="http://schemas.microsoft.com/office/drawing/2014/main" id="{41E30C00-7708-D6C9-0C20-DC38D49CC7CD}"/>
              </a:ext>
            </a:extLst>
          </p:cNvPr>
          <p:cNvSpPr txBox="1"/>
          <p:nvPr/>
        </p:nvSpPr>
        <p:spPr>
          <a:xfrm>
            <a:off x="5014450" y="3985084"/>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فرق المشاريع المؤقّتة</a:t>
            </a:r>
            <a:endParaRPr lang="en-US" dirty="0"/>
          </a:p>
        </p:txBody>
      </p:sp>
      <p:sp>
        <p:nvSpPr>
          <p:cNvPr id="12" name="TextBox 11">
            <a:extLst>
              <a:ext uri="{FF2B5EF4-FFF2-40B4-BE49-F238E27FC236}">
                <a16:creationId xmlns:a16="http://schemas.microsoft.com/office/drawing/2014/main" id="{0256F067-B94C-715B-1505-F03B82727C15}"/>
              </a:ext>
            </a:extLst>
          </p:cNvPr>
          <p:cNvSpPr txBox="1"/>
          <p:nvPr/>
        </p:nvSpPr>
        <p:spPr>
          <a:xfrm>
            <a:off x="5014450" y="4906750"/>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فرق إدارة الأزمات</a:t>
            </a:r>
            <a:endParaRPr lang="en-US" dirty="0"/>
          </a:p>
        </p:txBody>
      </p:sp>
      <p:sp>
        <p:nvSpPr>
          <p:cNvPr id="13" name="TextBox 12">
            <a:extLst>
              <a:ext uri="{FF2B5EF4-FFF2-40B4-BE49-F238E27FC236}">
                <a16:creationId xmlns:a16="http://schemas.microsoft.com/office/drawing/2014/main" id="{2194DC8F-34C1-BFEF-404E-16ED51F95B49}"/>
              </a:ext>
            </a:extLst>
          </p:cNvPr>
          <p:cNvSpPr txBox="1"/>
          <p:nvPr/>
        </p:nvSpPr>
        <p:spPr>
          <a:xfrm>
            <a:off x="5014450" y="5828414"/>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فرق التطوير والتحسين المستمرّ</a:t>
            </a:r>
            <a:endParaRPr lang="en-US" dirty="0"/>
          </a:p>
        </p:txBody>
      </p:sp>
    </p:spTree>
    <p:extLst>
      <p:ext uri="{BB962C8B-B14F-4D97-AF65-F5344CB8AC3E}">
        <p14:creationId xmlns:p14="http://schemas.microsoft.com/office/powerpoint/2010/main" val="153342705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1000"/>
                                        <p:tgtEl>
                                          <p:spTgt spid="12"/>
                                        </p:tgtEl>
                                      </p:cBhvr>
                                    </p:animEffect>
                                    <p:anim calcmode="lin" valueType="num">
                                      <p:cBhvr>
                                        <p:cTn id="36" dur="1000" fill="hold"/>
                                        <p:tgtEl>
                                          <p:spTgt spid="12"/>
                                        </p:tgtEl>
                                        <p:attrNameLst>
                                          <p:attrName>ppt_x</p:attrName>
                                        </p:attrNameLst>
                                      </p:cBhvr>
                                      <p:tavLst>
                                        <p:tav tm="0">
                                          <p:val>
                                            <p:strVal val="#ppt_x"/>
                                          </p:val>
                                        </p:tav>
                                        <p:tav tm="100000">
                                          <p:val>
                                            <p:strVal val="#ppt_x"/>
                                          </p:val>
                                        </p:tav>
                                      </p:tavLst>
                                    </p:anim>
                                    <p:anim calcmode="lin" valueType="num">
                                      <p:cBhvr>
                                        <p:cTn id="37"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1000"/>
                                        <p:tgtEl>
                                          <p:spTgt spid="13"/>
                                        </p:tgtEl>
                                      </p:cBhvr>
                                    </p:animEffect>
                                    <p:anim calcmode="lin" valueType="num">
                                      <p:cBhvr>
                                        <p:cTn id="43" dur="1000" fill="hold"/>
                                        <p:tgtEl>
                                          <p:spTgt spid="13"/>
                                        </p:tgtEl>
                                        <p:attrNameLst>
                                          <p:attrName>ppt_x</p:attrName>
                                        </p:attrNameLst>
                                      </p:cBhvr>
                                      <p:tavLst>
                                        <p:tav tm="0">
                                          <p:val>
                                            <p:strVal val="#ppt_x"/>
                                          </p:val>
                                        </p:tav>
                                        <p:tav tm="100000">
                                          <p:val>
                                            <p:strVal val="#ppt_x"/>
                                          </p:val>
                                        </p:tav>
                                      </p:tavLst>
                                    </p:anim>
                                    <p:anim calcmode="lin" valueType="num">
                                      <p:cBhvr>
                                        <p:cTn id="4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0" grpId="0"/>
      <p:bldP spid="11" grpId="0"/>
      <p:bldP spid="12" grpId="0"/>
      <p:bldP spid="13" grpId="0"/>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2C321F-B530-EF25-E573-AC32420C5F29}"/>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8F97A246-AE24-0CE9-111D-EBA182F8F8E6}"/>
              </a:ext>
            </a:extLst>
          </p:cNvPr>
          <p:cNvSpPr txBox="1"/>
          <p:nvPr/>
        </p:nvSpPr>
        <p:spPr>
          <a:xfrm>
            <a:off x="2779494" y="-94577"/>
            <a:ext cx="6633012"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بناء فرق العمل وفق متطلبات التنظيم الإداري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3D372E2C-AFAB-89DB-3141-8DA34CCD6D7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6" name="TextBox 5">
            <a:extLst>
              <a:ext uri="{FF2B5EF4-FFF2-40B4-BE49-F238E27FC236}">
                <a16:creationId xmlns:a16="http://schemas.microsoft.com/office/drawing/2014/main" id="{B3F7059A-369C-5762-7A2F-02D1EA2E0FDE}"/>
              </a:ext>
            </a:extLst>
          </p:cNvPr>
          <p:cNvSpPr txBox="1"/>
          <p:nvPr/>
        </p:nvSpPr>
        <p:spPr>
          <a:xfrm>
            <a:off x="5014451" y="1220086"/>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مبادئ تشكيل الفرق الفعّالة:</a:t>
            </a:r>
            <a:endParaRPr lang="en-US"/>
          </a:p>
        </p:txBody>
      </p:sp>
      <p:sp>
        <p:nvSpPr>
          <p:cNvPr id="7" name="TextBox 6">
            <a:extLst>
              <a:ext uri="{FF2B5EF4-FFF2-40B4-BE49-F238E27FC236}">
                <a16:creationId xmlns:a16="http://schemas.microsoft.com/office/drawing/2014/main" id="{D7006470-E41C-6077-BCA1-23562A530BFB}"/>
              </a:ext>
            </a:extLst>
          </p:cNvPr>
          <p:cNvSpPr txBox="1"/>
          <p:nvPr/>
        </p:nvSpPr>
        <p:spPr>
          <a:xfrm>
            <a:off x="5014450" y="2141752"/>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التنوّع في المهارات والخبرات</a:t>
            </a:r>
            <a:endParaRPr lang="en-US"/>
          </a:p>
        </p:txBody>
      </p:sp>
      <p:sp>
        <p:nvSpPr>
          <p:cNvPr id="10" name="TextBox 9">
            <a:extLst>
              <a:ext uri="{FF2B5EF4-FFF2-40B4-BE49-F238E27FC236}">
                <a16:creationId xmlns:a16="http://schemas.microsoft.com/office/drawing/2014/main" id="{CEC4D962-91F2-0500-F39F-3F5694CAE9F3}"/>
              </a:ext>
            </a:extLst>
          </p:cNvPr>
          <p:cNvSpPr txBox="1"/>
          <p:nvPr/>
        </p:nvSpPr>
        <p:spPr>
          <a:xfrm>
            <a:off x="5014450" y="3063418"/>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التكامل بين أعضاء الفريق</a:t>
            </a:r>
            <a:endParaRPr lang="en-US" dirty="0"/>
          </a:p>
        </p:txBody>
      </p:sp>
      <p:sp>
        <p:nvSpPr>
          <p:cNvPr id="11" name="TextBox 10">
            <a:extLst>
              <a:ext uri="{FF2B5EF4-FFF2-40B4-BE49-F238E27FC236}">
                <a16:creationId xmlns:a16="http://schemas.microsoft.com/office/drawing/2014/main" id="{07E5B122-D7FC-EF1F-EA43-D00A0009B9A4}"/>
              </a:ext>
            </a:extLst>
          </p:cNvPr>
          <p:cNvSpPr txBox="1"/>
          <p:nvPr/>
        </p:nvSpPr>
        <p:spPr>
          <a:xfrm>
            <a:off x="5014450" y="3985084"/>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الحجم المناسب (5-9 أشخاص عادة). </a:t>
            </a:r>
            <a:endParaRPr lang="en-US" dirty="0"/>
          </a:p>
        </p:txBody>
      </p:sp>
      <p:sp>
        <p:nvSpPr>
          <p:cNvPr id="12" name="TextBox 11">
            <a:extLst>
              <a:ext uri="{FF2B5EF4-FFF2-40B4-BE49-F238E27FC236}">
                <a16:creationId xmlns:a16="http://schemas.microsoft.com/office/drawing/2014/main" id="{F9666CD6-BC7D-EB70-BC27-5754CF4F3BC6}"/>
              </a:ext>
            </a:extLst>
          </p:cNvPr>
          <p:cNvSpPr txBox="1"/>
          <p:nvPr/>
        </p:nvSpPr>
        <p:spPr>
          <a:xfrm>
            <a:off x="5014450" y="4906750"/>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وضوح الأهداف والأدوار</a:t>
            </a:r>
            <a:endParaRPr lang="en-US" dirty="0"/>
          </a:p>
        </p:txBody>
      </p:sp>
      <p:sp>
        <p:nvSpPr>
          <p:cNvPr id="13" name="TextBox 12">
            <a:extLst>
              <a:ext uri="{FF2B5EF4-FFF2-40B4-BE49-F238E27FC236}">
                <a16:creationId xmlns:a16="http://schemas.microsoft.com/office/drawing/2014/main" id="{D240FD35-CC39-6C06-8586-0F1BB39B0332}"/>
              </a:ext>
            </a:extLst>
          </p:cNvPr>
          <p:cNvSpPr txBox="1"/>
          <p:nvPr/>
        </p:nvSpPr>
        <p:spPr>
          <a:xfrm>
            <a:off x="5014450" y="5828414"/>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وجود قيادة فعّالة</a:t>
            </a:r>
            <a:endParaRPr lang="en-US" dirty="0"/>
          </a:p>
        </p:txBody>
      </p:sp>
      <p:pic>
        <p:nvPicPr>
          <p:cNvPr id="3" name="Picture 2" descr="Team ">
            <a:extLst>
              <a:ext uri="{FF2B5EF4-FFF2-40B4-BE49-F238E27FC236}">
                <a16:creationId xmlns:a16="http://schemas.microsoft.com/office/drawing/2014/main" id="{5E807BD7-F95F-8A3D-CA84-482C2E7E5EB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64944" y="1957666"/>
            <a:ext cx="3926106" cy="3926106"/>
          </a:xfrm>
          <a:prstGeom prst="rect">
            <a:avLst/>
          </a:prstGeom>
          <a:noFill/>
          <a:ln>
            <a:noFill/>
          </a:ln>
        </p:spPr>
      </p:pic>
    </p:spTree>
    <p:extLst>
      <p:ext uri="{BB962C8B-B14F-4D97-AF65-F5344CB8AC3E}">
        <p14:creationId xmlns:p14="http://schemas.microsoft.com/office/powerpoint/2010/main" val="339587068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1000"/>
                                        <p:tgtEl>
                                          <p:spTgt spid="12"/>
                                        </p:tgtEl>
                                      </p:cBhvr>
                                    </p:animEffect>
                                    <p:anim calcmode="lin" valueType="num">
                                      <p:cBhvr>
                                        <p:cTn id="36" dur="1000" fill="hold"/>
                                        <p:tgtEl>
                                          <p:spTgt spid="12"/>
                                        </p:tgtEl>
                                        <p:attrNameLst>
                                          <p:attrName>ppt_x</p:attrName>
                                        </p:attrNameLst>
                                      </p:cBhvr>
                                      <p:tavLst>
                                        <p:tav tm="0">
                                          <p:val>
                                            <p:strVal val="#ppt_x"/>
                                          </p:val>
                                        </p:tav>
                                        <p:tav tm="100000">
                                          <p:val>
                                            <p:strVal val="#ppt_x"/>
                                          </p:val>
                                        </p:tav>
                                      </p:tavLst>
                                    </p:anim>
                                    <p:anim calcmode="lin" valueType="num">
                                      <p:cBhvr>
                                        <p:cTn id="37"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1000"/>
                                        <p:tgtEl>
                                          <p:spTgt spid="13"/>
                                        </p:tgtEl>
                                      </p:cBhvr>
                                    </p:animEffect>
                                    <p:anim calcmode="lin" valueType="num">
                                      <p:cBhvr>
                                        <p:cTn id="43" dur="1000" fill="hold"/>
                                        <p:tgtEl>
                                          <p:spTgt spid="13"/>
                                        </p:tgtEl>
                                        <p:attrNameLst>
                                          <p:attrName>ppt_x</p:attrName>
                                        </p:attrNameLst>
                                      </p:cBhvr>
                                      <p:tavLst>
                                        <p:tav tm="0">
                                          <p:val>
                                            <p:strVal val="#ppt_x"/>
                                          </p:val>
                                        </p:tav>
                                        <p:tav tm="100000">
                                          <p:val>
                                            <p:strVal val="#ppt_x"/>
                                          </p:val>
                                        </p:tav>
                                      </p:tavLst>
                                    </p:anim>
                                    <p:anim calcmode="lin" valueType="num">
                                      <p:cBhvr>
                                        <p:cTn id="4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0" grpId="0"/>
      <p:bldP spid="11" grpId="0"/>
      <p:bldP spid="12" grpId="0"/>
      <p:bldP spid="13" grpId="0"/>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27749D-BF23-1FC4-71EA-8F6A5E3C1C9C}"/>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2ED955B8-1A4B-B04D-CA72-B2EC776F0061}"/>
              </a:ext>
            </a:extLst>
          </p:cNvPr>
          <p:cNvSpPr txBox="1"/>
          <p:nvPr/>
        </p:nvSpPr>
        <p:spPr>
          <a:xfrm>
            <a:off x="2779494" y="-94577"/>
            <a:ext cx="6633012"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بناء فرق العمل وفق متطلبات التنظيم الإداري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EC767691-0D93-65C9-14D3-C753AD4155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6" name="TextBox 5">
            <a:extLst>
              <a:ext uri="{FF2B5EF4-FFF2-40B4-BE49-F238E27FC236}">
                <a16:creationId xmlns:a16="http://schemas.microsoft.com/office/drawing/2014/main" id="{B5300006-095C-E314-6C03-3C5B8F516F62}"/>
              </a:ext>
            </a:extLst>
          </p:cNvPr>
          <p:cNvSpPr txBox="1"/>
          <p:nvPr/>
        </p:nvSpPr>
        <p:spPr>
          <a:xfrm>
            <a:off x="5014451" y="1220086"/>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دمج الفرق في الهيكل التنظيمي:</a:t>
            </a:r>
            <a:endParaRPr lang="en-US"/>
          </a:p>
        </p:txBody>
      </p:sp>
      <p:sp>
        <p:nvSpPr>
          <p:cNvPr id="7" name="TextBox 6">
            <a:extLst>
              <a:ext uri="{FF2B5EF4-FFF2-40B4-BE49-F238E27FC236}">
                <a16:creationId xmlns:a16="http://schemas.microsoft.com/office/drawing/2014/main" id="{B51865E4-B5CE-DE35-ABD8-8F4522FACCC6}"/>
              </a:ext>
            </a:extLst>
          </p:cNvPr>
          <p:cNvSpPr txBox="1"/>
          <p:nvPr/>
        </p:nvSpPr>
        <p:spPr>
          <a:xfrm>
            <a:off x="5014450" y="2372168"/>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تحديد العلاقة بين الفرق والهيكل الرسمي</a:t>
            </a:r>
            <a:endParaRPr lang="en-US"/>
          </a:p>
        </p:txBody>
      </p:sp>
      <p:sp>
        <p:nvSpPr>
          <p:cNvPr id="10" name="TextBox 9">
            <a:extLst>
              <a:ext uri="{FF2B5EF4-FFF2-40B4-BE49-F238E27FC236}">
                <a16:creationId xmlns:a16="http://schemas.microsoft.com/office/drawing/2014/main" id="{D0D465D9-9B81-38C6-3BF1-79E209ECB1EA}"/>
              </a:ext>
            </a:extLst>
          </p:cNvPr>
          <p:cNvSpPr txBox="1"/>
          <p:nvPr/>
        </p:nvSpPr>
        <p:spPr>
          <a:xfrm>
            <a:off x="5014450" y="3524250"/>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تطوير آليات للتنسيق بين الفرق المختلفة</a:t>
            </a:r>
            <a:endParaRPr lang="en-US" dirty="0"/>
          </a:p>
        </p:txBody>
      </p:sp>
      <p:sp>
        <p:nvSpPr>
          <p:cNvPr id="11" name="TextBox 10">
            <a:extLst>
              <a:ext uri="{FF2B5EF4-FFF2-40B4-BE49-F238E27FC236}">
                <a16:creationId xmlns:a16="http://schemas.microsoft.com/office/drawing/2014/main" id="{9C69C631-11E9-352D-FBC5-16FAE8A7014B}"/>
              </a:ext>
            </a:extLst>
          </p:cNvPr>
          <p:cNvSpPr txBox="1"/>
          <p:nvPr/>
        </p:nvSpPr>
        <p:spPr>
          <a:xfrm>
            <a:off x="5014450" y="4676332"/>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توضيح خطوط الاتّصال والتقارير</a:t>
            </a:r>
            <a:endParaRPr lang="en-US" dirty="0"/>
          </a:p>
        </p:txBody>
      </p:sp>
      <p:sp>
        <p:nvSpPr>
          <p:cNvPr id="13" name="TextBox 12">
            <a:extLst>
              <a:ext uri="{FF2B5EF4-FFF2-40B4-BE49-F238E27FC236}">
                <a16:creationId xmlns:a16="http://schemas.microsoft.com/office/drawing/2014/main" id="{42A0C3BC-D3D8-EAF3-3F74-809D02483A45}"/>
              </a:ext>
            </a:extLst>
          </p:cNvPr>
          <p:cNvSpPr txBox="1"/>
          <p:nvPr/>
        </p:nvSpPr>
        <p:spPr>
          <a:xfrm>
            <a:off x="5014450" y="5828414"/>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منح الفرق الاستقلالية المناسبة مع الالتزام بالأهداف العامّة</a:t>
            </a:r>
            <a:endParaRPr lang="en-US" dirty="0"/>
          </a:p>
        </p:txBody>
      </p:sp>
      <p:pic>
        <p:nvPicPr>
          <p:cNvPr id="2" name="Picture 1" descr="Leader ">
            <a:extLst>
              <a:ext uri="{FF2B5EF4-FFF2-40B4-BE49-F238E27FC236}">
                <a16:creationId xmlns:a16="http://schemas.microsoft.com/office/drawing/2014/main" id="{0E17CE7C-66B1-B89D-92AF-D28D50C18B6E}"/>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371600" y="2141750"/>
            <a:ext cx="3642850" cy="3642850"/>
          </a:xfrm>
          <a:prstGeom prst="rect">
            <a:avLst/>
          </a:prstGeom>
          <a:noFill/>
          <a:ln>
            <a:noFill/>
          </a:ln>
        </p:spPr>
      </p:pic>
    </p:spTree>
    <p:extLst>
      <p:ext uri="{BB962C8B-B14F-4D97-AF65-F5344CB8AC3E}">
        <p14:creationId xmlns:p14="http://schemas.microsoft.com/office/powerpoint/2010/main" val="407320593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0" grpId="0"/>
      <p:bldP spid="11" grpId="0"/>
      <p:bldP spid="13" grpId="0"/>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E6B807-146E-3F14-0050-EF567592EC94}"/>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3A7EF48E-2C40-93A5-10BC-9A00D7C4AFA2}"/>
              </a:ext>
            </a:extLst>
          </p:cNvPr>
          <p:cNvSpPr txBox="1"/>
          <p:nvPr/>
        </p:nvSpPr>
        <p:spPr>
          <a:xfrm>
            <a:off x="2779494" y="-94577"/>
            <a:ext cx="6633012"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بناء فرق العمل وفق متطلبات التنظيم الإداري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4BF11A30-A9FF-A271-1712-B818EA7645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6" name="TextBox 5">
            <a:extLst>
              <a:ext uri="{FF2B5EF4-FFF2-40B4-BE49-F238E27FC236}">
                <a16:creationId xmlns:a16="http://schemas.microsoft.com/office/drawing/2014/main" id="{46656A81-B977-A644-B133-6D2310493715}"/>
              </a:ext>
            </a:extLst>
          </p:cNvPr>
          <p:cNvSpPr txBox="1"/>
          <p:nvPr/>
        </p:nvSpPr>
        <p:spPr>
          <a:xfrm>
            <a:off x="5014451" y="1220086"/>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تمكين فرق العمل:</a:t>
            </a:r>
            <a:endParaRPr lang="en-US"/>
          </a:p>
        </p:txBody>
      </p:sp>
      <p:sp>
        <p:nvSpPr>
          <p:cNvPr id="7" name="TextBox 6">
            <a:extLst>
              <a:ext uri="{FF2B5EF4-FFF2-40B4-BE49-F238E27FC236}">
                <a16:creationId xmlns:a16="http://schemas.microsoft.com/office/drawing/2014/main" id="{B39073F2-6F83-6F57-13E9-26C09B9380E1}"/>
              </a:ext>
            </a:extLst>
          </p:cNvPr>
          <p:cNvSpPr txBox="1"/>
          <p:nvPr/>
        </p:nvSpPr>
        <p:spPr>
          <a:xfrm>
            <a:off x="5014450" y="2372168"/>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تفويض الصلاحيات اللازمة للفرق</a:t>
            </a:r>
            <a:endParaRPr lang="en-US"/>
          </a:p>
        </p:txBody>
      </p:sp>
      <p:sp>
        <p:nvSpPr>
          <p:cNvPr id="10" name="TextBox 9">
            <a:extLst>
              <a:ext uri="{FF2B5EF4-FFF2-40B4-BE49-F238E27FC236}">
                <a16:creationId xmlns:a16="http://schemas.microsoft.com/office/drawing/2014/main" id="{FD30F9C9-A72A-6E88-BA8B-50093FC0672D}"/>
              </a:ext>
            </a:extLst>
          </p:cNvPr>
          <p:cNvSpPr txBox="1"/>
          <p:nvPr/>
        </p:nvSpPr>
        <p:spPr>
          <a:xfrm>
            <a:off x="5014450" y="3524250"/>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توفير الموارد والدعم المطلوب</a:t>
            </a:r>
            <a:endParaRPr lang="en-US" dirty="0"/>
          </a:p>
        </p:txBody>
      </p:sp>
      <p:sp>
        <p:nvSpPr>
          <p:cNvPr id="11" name="TextBox 10">
            <a:extLst>
              <a:ext uri="{FF2B5EF4-FFF2-40B4-BE49-F238E27FC236}">
                <a16:creationId xmlns:a16="http://schemas.microsoft.com/office/drawing/2014/main" id="{4B304EF5-12A2-80C8-FB04-AACFDD71C546}"/>
              </a:ext>
            </a:extLst>
          </p:cNvPr>
          <p:cNvSpPr txBox="1"/>
          <p:nvPr/>
        </p:nvSpPr>
        <p:spPr>
          <a:xfrm>
            <a:off x="5014450" y="4676332"/>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تطوير مهارات العمل الجماعي</a:t>
            </a:r>
            <a:endParaRPr lang="en-US" dirty="0"/>
          </a:p>
        </p:txBody>
      </p:sp>
      <p:sp>
        <p:nvSpPr>
          <p:cNvPr id="13" name="TextBox 12">
            <a:extLst>
              <a:ext uri="{FF2B5EF4-FFF2-40B4-BE49-F238E27FC236}">
                <a16:creationId xmlns:a16="http://schemas.microsoft.com/office/drawing/2014/main" id="{0FD0F4F7-4B47-929D-9FC8-B2746DD5BFCF}"/>
              </a:ext>
            </a:extLst>
          </p:cNvPr>
          <p:cNvSpPr txBox="1"/>
          <p:nvPr/>
        </p:nvSpPr>
        <p:spPr>
          <a:xfrm>
            <a:off x="5014450" y="5828414"/>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تعزيز ثقافة المساءلة الجماعية</a:t>
            </a:r>
            <a:endParaRPr lang="en-US" dirty="0"/>
          </a:p>
        </p:txBody>
      </p:sp>
      <p:pic>
        <p:nvPicPr>
          <p:cNvPr id="3" name="Picture 2" descr="Coworking ">
            <a:extLst>
              <a:ext uri="{FF2B5EF4-FFF2-40B4-BE49-F238E27FC236}">
                <a16:creationId xmlns:a16="http://schemas.microsoft.com/office/drawing/2014/main" id="{CDC1A140-0489-EEF1-7B7B-7391BD57A111}"/>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12889" y="2071237"/>
            <a:ext cx="3459381" cy="3459381"/>
          </a:xfrm>
          <a:prstGeom prst="rect">
            <a:avLst/>
          </a:prstGeom>
          <a:noFill/>
          <a:ln>
            <a:noFill/>
          </a:ln>
        </p:spPr>
      </p:pic>
    </p:spTree>
    <p:extLst>
      <p:ext uri="{BB962C8B-B14F-4D97-AF65-F5344CB8AC3E}">
        <p14:creationId xmlns:p14="http://schemas.microsoft.com/office/powerpoint/2010/main" val="38318348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0" grpId="0"/>
      <p:bldP spid="11" grpId="0"/>
      <p:bldP spid="13" grpId="0"/>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CD5AD3-153C-3983-948D-FBD52E3E45FA}"/>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0157297E-8FAF-0C4D-3974-82C8A96944F0}"/>
              </a:ext>
            </a:extLst>
          </p:cNvPr>
          <p:cNvSpPr txBox="1"/>
          <p:nvPr/>
        </p:nvSpPr>
        <p:spPr>
          <a:xfrm>
            <a:off x="2779494" y="-132677"/>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دراسة حالة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E02315A8-DF86-AFA9-321D-FC332EBA7F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15126B97-90E4-8203-0043-801F3598AD29}"/>
              </a:ext>
            </a:extLst>
          </p:cNvPr>
          <p:cNvSpPr txBox="1"/>
          <p:nvPr/>
        </p:nvSpPr>
        <p:spPr>
          <a:xfrm>
            <a:off x="5535525" y="1533431"/>
            <a:ext cx="5843587" cy="2246769"/>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dirty="0"/>
              <a:t>شركة "</a:t>
            </a:r>
            <a:r>
              <a:rPr lang="ar-SA" dirty="0" err="1"/>
              <a:t>سبوتيفاي</a:t>
            </a:r>
            <a:r>
              <a:rPr lang="ar-SA" dirty="0"/>
              <a:t>" تعتمد نموذج "القبيلة والفريق" (</a:t>
            </a:r>
            <a:r>
              <a:rPr lang="en-US" dirty="0"/>
              <a:t>Tribe and Squad model</a:t>
            </a:r>
            <a:r>
              <a:rPr lang="ar-SA" dirty="0"/>
              <a:t>) حيث تُقسَم الشركة إلى "قبائل" كبيرة تركّز على مجال معيّن (مثل تجربة المستخدم)، وتتكوّن كلّ قبيلة من فرق صغيرة ذاتية الإدارة (5-8 أشخاص) تسمّى "</a:t>
            </a:r>
            <a:r>
              <a:rPr lang="en-US" dirty="0"/>
              <a:t>Squads</a:t>
            </a:r>
            <a:r>
              <a:rPr lang="ar-SA" dirty="0"/>
              <a:t>". </a:t>
            </a:r>
            <a:endParaRPr lang="en-US" dirty="0"/>
          </a:p>
        </p:txBody>
      </p:sp>
      <p:sp>
        <p:nvSpPr>
          <p:cNvPr id="5" name="TextBox 4">
            <a:extLst>
              <a:ext uri="{FF2B5EF4-FFF2-40B4-BE49-F238E27FC236}">
                <a16:creationId xmlns:a16="http://schemas.microsoft.com/office/drawing/2014/main" id="{BAA215B9-150C-253B-5729-AD70C4626978}"/>
              </a:ext>
            </a:extLst>
          </p:cNvPr>
          <p:cNvSpPr txBox="1"/>
          <p:nvPr/>
        </p:nvSpPr>
        <p:spPr>
          <a:xfrm>
            <a:off x="5535525" y="4416628"/>
            <a:ext cx="5843587" cy="1815882"/>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كلّ فريق لديه هدف محدّد ويتمتّع باستقلالية كبيرة في كيفية تحقيقه. هذا النموذج ساهم في جعل "سبوتيفاي" من أسرع الشركات التكنولوجية نمواً، حيث تمكّنت من إطلاق ميزات جديدة بوتيرة أسرع بـ 3 مرّات من منافسيها</a:t>
            </a:r>
            <a:endParaRPr lang="en-US" dirty="0"/>
          </a:p>
        </p:txBody>
      </p:sp>
      <p:pic>
        <p:nvPicPr>
          <p:cNvPr id="2" name="Picture 1">
            <a:extLst>
              <a:ext uri="{FF2B5EF4-FFF2-40B4-BE49-F238E27FC236}">
                <a16:creationId xmlns:a16="http://schemas.microsoft.com/office/drawing/2014/main" id="{DFDFE015-FE22-1828-E9D1-3209E01BE450}"/>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0675" y="1891291"/>
            <a:ext cx="3957637" cy="3957637"/>
          </a:xfrm>
          <a:prstGeom prst="rect">
            <a:avLst/>
          </a:prstGeom>
          <a:noFill/>
          <a:ln>
            <a:noFill/>
          </a:ln>
        </p:spPr>
      </p:pic>
    </p:spTree>
    <p:extLst>
      <p:ext uri="{BB962C8B-B14F-4D97-AF65-F5344CB8AC3E}">
        <p14:creationId xmlns:p14="http://schemas.microsoft.com/office/powerpoint/2010/main" val="315794271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387A6A-7201-4007-0336-785618B76C3A}"/>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6DE6BE3C-3E2E-4604-0A83-4D25505C707C}"/>
              </a:ext>
            </a:extLst>
          </p:cNvPr>
          <p:cNvSpPr txBox="1"/>
          <p:nvPr/>
        </p:nvSpPr>
        <p:spPr>
          <a:xfrm>
            <a:off x="2779494" y="-151727"/>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إدارة الوقت والمهام داخل الهيكل التنظيمي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8C3979DB-790E-DC6C-B7E6-8913DB7346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6" name="TextBox 5">
            <a:extLst>
              <a:ext uri="{FF2B5EF4-FFF2-40B4-BE49-F238E27FC236}">
                <a16:creationId xmlns:a16="http://schemas.microsoft.com/office/drawing/2014/main" id="{266A9F4F-0BBD-B4D4-4F8C-8A334AAE83C0}"/>
              </a:ext>
            </a:extLst>
          </p:cNvPr>
          <p:cNvSpPr txBox="1"/>
          <p:nvPr/>
        </p:nvSpPr>
        <p:spPr>
          <a:xfrm>
            <a:off x="5014451" y="1220086"/>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تحديد الأولويات وفق الهيكل التنظيمي:</a:t>
            </a:r>
            <a:endParaRPr lang="en-US"/>
          </a:p>
        </p:txBody>
      </p:sp>
      <p:sp>
        <p:nvSpPr>
          <p:cNvPr id="7" name="TextBox 6">
            <a:extLst>
              <a:ext uri="{FF2B5EF4-FFF2-40B4-BE49-F238E27FC236}">
                <a16:creationId xmlns:a16="http://schemas.microsoft.com/office/drawing/2014/main" id="{508C8054-9497-EC45-822D-306F542DC075}"/>
              </a:ext>
            </a:extLst>
          </p:cNvPr>
          <p:cNvSpPr txBox="1"/>
          <p:nvPr/>
        </p:nvSpPr>
        <p:spPr>
          <a:xfrm>
            <a:off x="5014450" y="2372168"/>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التمييز بين المهام الاستراتيجية والتشغيلية</a:t>
            </a:r>
            <a:endParaRPr lang="en-US"/>
          </a:p>
        </p:txBody>
      </p:sp>
      <p:sp>
        <p:nvSpPr>
          <p:cNvPr id="10" name="TextBox 9">
            <a:extLst>
              <a:ext uri="{FF2B5EF4-FFF2-40B4-BE49-F238E27FC236}">
                <a16:creationId xmlns:a16="http://schemas.microsoft.com/office/drawing/2014/main" id="{CED102DD-7B56-77AA-AB17-B7E8008C6AF0}"/>
              </a:ext>
            </a:extLst>
          </p:cNvPr>
          <p:cNvSpPr txBox="1"/>
          <p:nvPr/>
        </p:nvSpPr>
        <p:spPr>
          <a:xfrm>
            <a:off x="5014450" y="3524250"/>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الموازنة بين المهام الروتينية والمشاريع التطويرية</a:t>
            </a:r>
            <a:endParaRPr lang="en-US" dirty="0"/>
          </a:p>
        </p:txBody>
      </p:sp>
      <p:sp>
        <p:nvSpPr>
          <p:cNvPr id="11" name="TextBox 10">
            <a:extLst>
              <a:ext uri="{FF2B5EF4-FFF2-40B4-BE49-F238E27FC236}">
                <a16:creationId xmlns:a16="http://schemas.microsoft.com/office/drawing/2014/main" id="{57D834E8-E54B-9CE8-2CBC-3F73E0EC84C1}"/>
              </a:ext>
            </a:extLst>
          </p:cNvPr>
          <p:cNvSpPr txBox="1"/>
          <p:nvPr/>
        </p:nvSpPr>
        <p:spPr>
          <a:xfrm>
            <a:off x="5014450" y="4676332"/>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وضع معايير واضحة لتحديد أولويات المهام</a:t>
            </a:r>
            <a:endParaRPr lang="en-US" dirty="0"/>
          </a:p>
        </p:txBody>
      </p:sp>
      <p:sp>
        <p:nvSpPr>
          <p:cNvPr id="13" name="TextBox 12">
            <a:extLst>
              <a:ext uri="{FF2B5EF4-FFF2-40B4-BE49-F238E27FC236}">
                <a16:creationId xmlns:a16="http://schemas.microsoft.com/office/drawing/2014/main" id="{1BEF1D69-42C3-880C-55B9-69454CBF17D7}"/>
              </a:ext>
            </a:extLst>
          </p:cNvPr>
          <p:cNvSpPr txBox="1"/>
          <p:nvPr/>
        </p:nvSpPr>
        <p:spPr>
          <a:xfrm>
            <a:off x="5014450" y="5828414"/>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مراعاة الترابط بين مهام الوحدات المختلفة</a:t>
            </a:r>
            <a:endParaRPr lang="en-US" dirty="0"/>
          </a:p>
        </p:txBody>
      </p:sp>
      <p:pic>
        <p:nvPicPr>
          <p:cNvPr id="2" name="Picture 1" descr="Time ">
            <a:extLst>
              <a:ext uri="{FF2B5EF4-FFF2-40B4-BE49-F238E27FC236}">
                <a16:creationId xmlns:a16="http://schemas.microsoft.com/office/drawing/2014/main" id="{D87E0C79-4DB0-1D73-77E1-B52253EA4C67}"/>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236444" y="2467418"/>
            <a:ext cx="3086100" cy="3086100"/>
          </a:xfrm>
          <a:prstGeom prst="rect">
            <a:avLst/>
          </a:prstGeom>
          <a:noFill/>
          <a:ln>
            <a:noFill/>
          </a:ln>
        </p:spPr>
      </p:pic>
    </p:spTree>
    <p:extLst>
      <p:ext uri="{BB962C8B-B14F-4D97-AF65-F5344CB8AC3E}">
        <p14:creationId xmlns:p14="http://schemas.microsoft.com/office/powerpoint/2010/main" val="220254936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0" grpId="0"/>
      <p:bldP spid="11" grpId="0"/>
      <p:bldP spid="13" grpId="0"/>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F20AE6-3A54-F653-E751-3136D847F240}"/>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ADE569FB-823B-B6D2-B339-9C076E07EEA2}"/>
              </a:ext>
            </a:extLst>
          </p:cNvPr>
          <p:cNvSpPr txBox="1"/>
          <p:nvPr/>
        </p:nvSpPr>
        <p:spPr>
          <a:xfrm>
            <a:off x="2779494" y="-151727"/>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إدارة الوقت والمهام داخل الهيكل التنظيمي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8B86C57D-604B-C5CD-009F-124293CAF6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6" name="TextBox 5">
            <a:extLst>
              <a:ext uri="{FF2B5EF4-FFF2-40B4-BE49-F238E27FC236}">
                <a16:creationId xmlns:a16="http://schemas.microsoft.com/office/drawing/2014/main" id="{A36C9E1F-92D0-2AD4-FCA0-BFB1879D8D0C}"/>
              </a:ext>
            </a:extLst>
          </p:cNvPr>
          <p:cNvSpPr txBox="1"/>
          <p:nvPr/>
        </p:nvSpPr>
        <p:spPr>
          <a:xfrm>
            <a:off x="5014451" y="1220086"/>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تخطيط وتوزيع الوقت:</a:t>
            </a:r>
            <a:endParaRPr lang="en-US"/>
          </a:p>
        </p:txBody>
      </p:sp>
      <p:sp>
        <p:nvSpPr>
          <p:cNvPr id="7" name="TextBox 6">
            <a:extLst>
              <a:ext uri="{FF2B5EF4-FFF2-40B4-BE49-F238E27FC236}">
                <a16:creationId xmlns:a16="http://schemas.microsoft.com/office/drawing/2014/main" id="{1BFF1A9C-530A-84C1-BBA2-0543DA182A90}"/>
              </a:ext>
            </a:extLst>
          </p:cNvPr>
          <p:cNvSpPr txBox="1"/>
          <p:nvPr/>
        </p:nvSpPr>
        <p:spPr>
          <a:xfrm>
            <a:off x="5014450" y="2372168"/>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تخصيص الوقت بناءً على الأهمّية الاستراتيجية للمهام</a:t>
            </a:r>
            <a:endParaRPr lang="en-US"/>
          </a:p>
        </p:txBody>
      </p:sp>
      <p:sp>
        <p:nvSpPr>
          <p:cNvPr id="10" name="TextBox 9">
            <a:extLst>
              <a:ext uri="{FF2B5EF4-FFF2-40B4-BE49-F238E27FC236}">
                <a16:creationId xmlns:a16="http://schemas.microsoft.com/office/drawing/2014/main" id="{2127DBEE-5883-B14C-C91E-03179EA72D4F}"/>
              </a:ext>
            </a:extLst>
          </p:cNvPr>
          <p:cNvSpPr txBox="1"/>
          <p:nvPr/>
        </p:nvSpPr>
        <p:spPr>
          <a:xfrm>
            <a:off x="5014450" y="3524250"/>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تحديد أوقات الذروة والركود في دورة العمل</a:t>
            </a:r>
            <a:endParaRPr lang="en-US" dirty="0"/>
          </a:p>
        </p:txBody>
      </p:sp>
      <p:sp>
        <p:nvSpPr>
          <p:cNvPr id="11" name="TextBox 10">
            <a:extLst>
              <a:ext uri="{FF2B5EF4-FFF2-40B4-BE49-F238E27FC236}">
                <a16:creationId xmlns:a16="http://schemas.microsoft.com/office/drawing/2014/main" id="{A5897143-DA85-6290-244D-E81998C3AA67}"/>
              </a:ext>
            </a:extLst>
          </p:cNvPr>
          <p:cNvSpPr txBox="1"/>
          <p:nvPr/>
        </p:nvSpPr>
        <p:spPr>
          <a:xfrm>
            <a:off x="5014450" y="4676332"/>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مراعاة فروق التوقيت في المؤسّسات العالمية</a:t>
            </a:r>
            <a:endParaRPr lang="en-US" dirty="0"/>
          </a:p>
        </p:txBody>
      </p:sp>
      <p:sp>
        <p:nvSpPr>
          <p:cNvPr id="13" name="TextBox 12">
            <a:extLst>
              <a:ext uri="{FF2B5EF4-FFF2-40B4-BE49-F238E27FC236}">
                <a16:creationId xmlns:a16="http://schemas.microsoft.com/office/drawing/2014/main" id="{2AB6A5D4-170E-564F-080E-EC959181BD86}"/>
              </a:ext>
            </a:extLst>
          </p:cNvPr>
          <p:cNvSpPr txBox="1"/>
          <p:nvPr/>
        </p:nvSpPr>
        <p:spPr>
          <a:xfrm>
            <a:off x="5014450" y="5828414"/>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استخدام تقنيات إدارة الوقت مثل مصفوفة أيزنهاور</a:t>
            </a:r>
            <a:endParaRPr lang="en-US" dirty="0"/>
          </a:p>
        </p:txBody>
      </p:sp>
      <p:pic>
        <p:nvPicPr>
          <p:cNvPr id="3" name="Picture 2" descr="Time management ">
            <a:extLst>
              <a:ext uri="{FF2B5EF4-FFF2-40B4-BE49-F238E27FC236}">
                <a16:creationId xmlns:a16="http://schemas.microsoft.com/office/drawing/2014/main" id="{59F11883-5DEE-A20E-FAD3-54188FE30BF3}"/>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43535" y="2033174"/>
            <a:ext cx="4071918" cy="4071918"/>
          </a:xfrm>
          <a:prstGeom prst="rect">
            <a:avLst/>
          </a:prstGeom>
          <a:noFill/>
          <a:ln>
            <a:noFill/>
          </a:ln>
        </p:spPr>
      </p:pic>
    </p:spTree>
    <p:extLst>
      <p:ext uri="{BB962C8B-B14F-4D97-AF65-F5344CB8AC3E}">
        <p14:creationId xmlns:p14="http://schemas.microsoft.com/office/powerpoint/2010/main" val="65340318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0" grpId="0"/>
      <p:bldP spid="11" grpId="0"/>
      <p:bldP spid="1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5A37E0-3F6E-BCDD-E33E-1A27BFD63D1E}"/>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7C3C8530-298D-7B4E-0B7C-0D4EBE273C70}"/>
              </a:ext>
            </a:extLst>
          </p:cNvPr>
          <p:cNvSpPr txBox="1"/>
          <p:nvPr/>
        </p:nvSpPr>
        <p:spPr>
          <a:xfrm>
            <a:off x="2779494" y="-132677"/>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مجالات الإشراف الإداري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092D8AE0-7202-BF69-1966-535EDDEA05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43" name="Group 42">
            <a:extLst>
              <a:ext uri="{FF2B5EF4-FFF2-40B4-BE49-F238E27FC236}">
                <a16:creationId xmlns:a16="http://schemas.microsoft.com/office/drawing/2014/main" id="{C59FEC14-E4C9-B24E-BA25-64C824E7C46C}"/>
              </a:ext>
            </a:extLst>
          </p:cNvPr>
          <p:cNvGrpSpPr/>
          <p:nvPr/>
        </p:nvGrpSpPr>
        <p:grpSpPr>
          <a:xfrm>
            <a:off x="197488" y="2485413"/>
            <a:ext cx="2287477" cy="3185888"/>
            <a:chOff x="197488" y="2485413"/>
            <a:chExt cx="2287477" cy="3185888"/>
          </a:xfrm>
        </p:grpSpPr>
        <p:grpSp>
          <p:nvGrpSpPr>
            <p:cNvPr id="35" name="مجموعة 89">
              <a:extLst>
                <a:ext uri="{FF2B5EF4-FFF2-40B4-BE49-F238E27FC236}">
                  <a16:creationId xmlns:a16="http://schemas.microsoft.com/office/drawing/2014/main" id="{3E6894C5-1C8D-67C3-8F7C-EDFF9011F1D7}"/>
                </a:ext>
              </a:extLst>
            </p:cNvPr>
            <p:cNvGrpSpPr/>
            <p:nvPr/>
          </p:nvGrpSpPr>
          <p:grpSpPr>
            <a:xfrm>
              <a:off x="197488" y="2581663"/>
              <a:ext cx="2287477" cy="3089638"/>
              <a:chOff x="0" y="46949"/>
              <a:chExt cx="1390650" cy="1878706"/>
            </a:xfrm>
          </p:grpSpPr>
          <p:sp>
            <p:nvSpPr>
              <p:cNvPr id="37" name="شكل بيضاوي 91">
                <a:extLst>
                  <a:ext uri="{FF2B5EF4-FFF2-40B4-BE49-F238E27FC236}">
                    <a16:creationId xmlns:a16="http://schemas.microsoft.com/office/drawing/2014/main" id="{3C8272FE-3E80-EB75-512E-2BA76FAE7AE3}"/>
                  </a:ext>
                </a:extLst>
              </p:cNvPr>
              <p:cNvSpPr/>
              <p:nvPr/>
            </p:nvSpPr>
            <p:spPr>
              <a:xfrm>
                <a:off x="311249" y="46949"/>
                <a:ext cx="768154" cy="768154"/>
              </a:xfrm>
              <a:prstGeom prst="ellipse">
                <a:avLst/>
              </a:prstGeom>
              <a:solidFill>
                <a:srgbClr val="168489"/>
              </a:solidFill>
              <a:ln w="57150">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38" name="شكل حر: شكل 92">
                <a:extLst>
                  <a:ext uri="{FF2B5EF4-FFF2-40B4-BE49-F238E27FC236}">
                    <a16:creationId xmlns:a16="http://schemas.microsoft.com/office/drawing/2014/main" id="{7BBFEFCD-39DE-19AD-D7AE-0E4D9419D97E}"/>
                  </a:ext>
                </a:extLst>
              </p:cNvPr>
              <p:cNvSpPr/>
              <p:nvPr/>
            </p:nvSpPr>
            <p:spPr>
              <a:xfrm>
                <a:off x="0" y="253354"/>
                <a:ext cx="1390650" cy="1672301"/>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36" name="مربع نص 29">
              <a:extLst>
                <a:ext uri="{FF2B5EF4-FFF2-40B4-BE49-F238E27FC236}">
                  <a16:creationId xmlns:a16="http://schemas.microsoft.com/office/drawing/2014/main" id="{10619820-77D2-F693-B113-6AA3C64849B3}"/>
                </a:ext>
              </a:extLst>
            </p:cNvPr>
            <p:cNvSpPr txBox="1"/>
            <p:nvPr/>
          </p:nvSpPr>
          <p:spPr>
            <a:xfrm>
              <a:off x="535939" y="4154573"/>
              <a:ext cx="1571461" cy="1189236"/>
            </a:xfrm>
            <a:prstGeom prst="rect">
              <a:avLst/>
            </a:prstGeom>
            <a:noFill/>
          </p:spPr>
          <p:txBody>
            <a:bodyPr wrap="square" rtlCol="1">
              <a:spAutoFit/>
            </a:bodyPr>
            <a:lstStyle/>
            <a:p>
              <a:pPr algn="ctr" rtl="0">
                <a:lnSpc>
                  <a:spcPct val="113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الإشراف الرقابي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6" name="TextBox 6">
              <a:extLst>
                <a:ext uri="{FF2B5EF4-FFF2-40B4-BE49-F238E27FC236}">
                  <a16:creationId xmlns:a16="http://schemas.microsoft.com/office/drawing/2014/main" id="{12279EB0-4D62-6BD2-369E-A2DDAE9909E6}"/>
                </a:ext>
              </a:extLst>
            </p:cNvPr>
            <p:cNvSpPr txBox="1"/>
            <p:nvPr/>
          </p:nvSpPr>
          <p:spPr>
            <a:xfrm>
              <a:off x="780299" y="2485413"/>
              <a:ext cx="1120820" cy="1285866"/>
            </a:xfrm>
            <a:prstGeom prst="rect">
              <a:avLst/>
            </a:prstGeom>
            <a:noFill/>
          </p:spPr>
          <p:txBody>
            <a:bodyPr wrap="none" rtlCol="0">
              <a:spAutoFit/>
            </a:bodyPr>
            <a:lstStyle/>
            <a:p>
              <a:pPr algn="just" rtl="0">
                <a:lnSpc>
                  <a:spcPct val="115000"/>
                </a:lnSpc>
              </a:pPr>
              <a:r>
                <a:rPr lang="en-GB" sz="7200" b="1" kern="1200" dirty="0">
                  <a:solidFill>
                    <a:srgbClr val="FFFFFF"/>
                  </a:solidFill>
                  <a:effectLst/>
                  <a:latin typeface="Calibri" panose="020F0502020204030204" pitchFamily="34" charset="0"/>
                  <a:ea typeface="Calibri" panose="020F0502020204030204" pitchFamily="34" charset="0"/>
                  <a:cs typeface="Activist Light"/>
                </a:rPr>
                <a:t>05</a:t>
              </a:r>
              <a:endParaRPr lang="en-US" sz="7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2" name="Group 41">
            <a:extLst>
              <a:ext uri="{FF2B5EF4-FFF2-40B4-BE49-F238E27FC236}">
                <a16:creationId xmlns:a16="http://schemas.microsoft.com/office/drawing/2014/main" id="{1DBA6612-E4AD-D617-7795-75A33A9A2525}"/>
              </a:ext>
            </a:extLst>
          </p:cNvPr>
          <p:cNvGrpSpPr/>
          <p:nvPr/>
        </p:nvGrpSpPr>
        <p:grpSpPr>
          <a:xfrm>
            <a:off x="2534919" y="2485413"/>
            <a:ext cx="2319403" cy="3185880"/>
            <a:chOff x="2534919" y="2485413"/>
            <a:chExt cx="2319403" cy="3185880"/>
          </a:xfrm>
        </p:grpSpPr>
        <p:grpSp>
          <p:nvGrpSpPr>
            <p:cNvPr id="13" name="مجموعة 93">
              <a:extLst>
                <a:ext uri="{FF2B5EF4-FFF2-40B4-BE49-F238E27FC236}">
                  <a16:creationId xmlns:a16="http://schemas.microsoft.com/office/drawing/2014/main" id="{DE56E440-3D13-50F6-5231-1052B78E5424}"/>
                </a:ext>
              </a:extLst>
            </p:cNvPr>
            <p:cNvGrpSpPr/>
            <p:nvPr/>
          </p:nvGrpSpPr>
          <p:grpSpPr>
            <a:xfrm>
              <a:off x="2534919" y="2581663"/>
              <a:ext cx="2319403" cy="3089630"/>
              <a:chOff x="1140005" y="46949"/>
              <a:chExt cx="1410063" cy="1878704"/>
            </a:xfrm>
          </p:grpSpPr>
          <p:grpSp>
            <p:nvGrpSpPr>
              <p:cNvPr id="23" name="مجموعة 94">
                <a:extLst>
                  <a:ext uri="{FF2B5EF4-FFF2-40B4-BE49-F238E27FC236}">
                    <a16:creationId xmlns:a16="http://schemas.microsoft.com/office/drawing/2014/main" id="{3BEC8DAA-159C-A59A-A902-A217318DF9BA}"/>
                  </a:ext>
                </a:extLst>
              </p:cNvPr>
              <p:cNvGrpSpPr/>
              <p:nvPr/>
            </p:nvGrpSpPr>
            <p:grpSpPr>
              <a:xfrm>
                <a:off x="1159418" y="46949"/>
                <a:ext cx="1390650" cy="1878704"/>
                <a:chOff x="1159418" y="46949"/>
                <a:chExt cx="1390650" cy="1878704"/>
              </a:xfrm>
            </p:grpSpPr>
            <p:sp>
              <p:nvSpPr>
                <p:cNvPr id="25" name="شكل بيضاوي 96">
                  <a:extLst>
                    <a:ext uri="{FF2B5EF4-FFF2-40B4-BE49-F238E27FC236}">
                      <a16:creationId xmlns:a16="http://schemas.microsoft.com/office/drawing/2014/main" id="{E6654E38-D6B3-FE20-1B76-5E3311480F2B}"/>
                    </a:ext>
                  </a:extLst>
                </p:cNvPr>
                <p:cNvSpPr/>
                <p:nvPr/>
              </p:nvSpPr>
              <p:spPr>
                <a:xfrm>
                  <a:off x="1470666" y="46949"/>
                  <a:ext cx="768154" cy="768154"/>
                </a:xfrm>
                <a:prstGeom prst="ellipse">
                  <a:avLst/>
                </a:prstGeom>
                <a:solidFill>
                  <a:srgbClr val="2E75B6"/>
                </a:solidFill>
                <a:ln w="57150">
                  <a:solidFill>
                    <a:srgbClr val="2E75B6"/>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26" name="شكل حر: شكل 97">
                  <a:extLst>
                    <a:ext uri="{FF2B5EF4-FFF2-40B4-BE49-F238E27FC236}">
                      <a16:creationId xmlns:a16="http://schemas.microsoft.com/office/drawing/2014/main" id="{422D463B-CCB2-096D-4546-DB5B7B4EA70E}"/>
                    </a:ext>
                  </a:extLst>
                </p:cNvPr>
                <p:cNvSpPr/>
                <p:nvPr/>
              </p:nvSpPr>
              <p:spPr>
                <a:xfrm>
                  <a:off x="1159418" y="253354"/>
                  <a:ext cx="1390650" cy="1672299"/>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rgbClr val="2E75B6"/>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24" name="مربع نص 25">
                <a:extLst>
                  <a:ext uri="{FF2B5EF4-FFF2-40B4-BE49-F238E27FC236}">
                    <a16:creationId xmlns:a16="http://schemas.microsoft.com/office/drawing/2014/main" id="{D453AFA9-797F-8DB1-E006-0725D8AFF950}"/>
                  </a:ext>
                </a:extLst>
              </p:cNvPr>
              <p:cNvSpPr txBox="1"/>
              <p:nvPr/>
            </p:nvSpPr>
            <p:spPr>
              <a:xfrm>
                <a:off x="1140005" y="1172560"/>
                <a:ext cx="1378818" cy="384786"/>
              </a:xfrm>
              <a:prstGeom prst="rect">
                <a:avLst/>
              </a:prstGeom>
              <a:noFill/>
            </p:spPr>
            <p:txBody>
              <a:bodyPr wrap="square" rtlCol="1">
                <a:spAutoFit/>
              </a:bodyPr>
              <a:lstStyle/>
              <a:p>
                <a:pPr algn="ctr" rtl="0">
                  <a:lnSpc>
                    <a:spcPct val="113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الإشراف التطويري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5" name="TextBox 6">
              <a:extLst>
                <a:ext uri="{FF2B5EF4-FFF2-40B4-BE49-F238E27FC236}">
                  <a16:creationId xmlns:a16="http://schemas.microsoft.com/office/drawing/2014/main" id="{CC99BF27-0BA4-DCCC-D601-78C198D053CF}"/>
                </a:ext>
              </a:extLst>
            </p:cNvPr>
            <p:cNvSpPr txBox="1"/>
            <p:nvPr/>
          </p:nvSpPr>
          <p:spPr>
            <a:xfrm>
              <a:off x="3131254" y="2485413"/>
              <a:ext cx="1120820" cy="1285866"/>
            </a:xfrm>
            <a:prstGeom prst="rect">
              <a:avLst/>
            </a:prstGeom>
            <a:noFill/>
          </p:spPr>
          <p:txBody>
            <a:bodyPr wrap="none" rtlCol="0">
              <a:spAutoFit/>
            </a:bodyPr>
            <a:lstStyle/>
            <a:p>
              <a:pPr algn="just" rtl="0">
                <a:lnSpc>
                  <a:spcPct val="115000"/>
                </a:lnSpc>
              </a:pPr>
              <a:r>
                <a:rPr lang="en-GB" sz="7200" b="1" kern="1200">
                  <a:solidFill>
                    <a:srgbClr val="FFFFFF"/>
                  </a:solidFill>
                  <a:effectLst/>
                  <a:latin typeface="Calibri" panose="020F0502020204030204" pitchFamily="34" charset="0"/>
                  <a:ea typeface="Calibri" panose="020F0502020204030204" pitchFamily="34" charset="0"/>
                  <a:cs typeface="Activist Light"/>
                </a:rPr>
                <a:t>04</a:t>
              </a:r>
              <a:endParaRPr lang="en-US" sz="7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1" name="Group 40">
            <a:extLst>
              <a:ext uri="{FF2B5EF4-FFF2-40B4-BE49-F238E27FC236}">
                <a16:creationId xmlns:a16="http://schemas.microsoft.com/office/drawing/2014/main" id="{BABA889C-4C76-4CC6-E003-E9BFFB855F2F}"/>
              </a:ext>
            </a:extLst>
          </p:cNvPr>
          <p:cNvGrpSpPr/>
          <p:nvPr/>
        </p:nvGrpSpPr>
        <p:grpSpPr>
          <a:xfrm>
            <a:off x="4915555" y="2485413"/>
            <a:ext cx="2287475" cy="3185878"/>
            <a:chOff x="4915555" y="2485413"/>
            <a:chExt cx="2287475" cy="3185878"/>
          </a:xfrm>
        </p:grpSpPr>
        <p:grpSp>
          <p:nvGrpSpPr>
            <p:cNvPr id="12" name="مجموعة 7">
              <a:extLst>
                <a:ext uri="{FF2B5EF4-FFF2-40B4-BE49-F238E27FC236}">
                  <a16:creationId xmlns:a16="http://schemas.microsoft.com/office/drawing/2014/main" id="{1BA76745-A61B-B435-824A-49EFD26FFBEB}"/>
                </a:ext>
              </a:extLst>
            </p:cNvPr>
            <p:cNvGrpSpPr/>
            <p:nvPr/>
          </p:nvGrpSpPr>
          <p:grpSpPr>
            <a:xfrm>
              <a:off x="4915555" y="2581663"/>
              <a:ext cx="2287475" cy="3089628"/>
              <a:chOff x="2301132" y="46949"/>
              <a:chExt cx="1390650" cy="1878704"/>
            </a:xfrm>
          </p:grpSpPr>
          <p:grpSp>
            <p:nvGrpSpPr>
              <p:cNvPr id="27" name="مجموعة 20">
                <a:extLst>
                  <a:ext uri="{FF2B5EF4-FFF2-40B4-BE49-F238E27FC236}">
                    <a16:creationId xmlns:a16="http://schemas.microsoft.com/office/drawing/2014/main" id="{10D95C2D-3722-B98D-B3EF-C2B56E9D834A}"/>
                  </a:ext>
                </a:extLst>
              </p:cNvPr>
              <p:cNvGrpSpPr/>
              <p:nvPr/>
            </p:nvGrpSpPr>
            <p:grpSpPr>
              <a:xfrm>
                <a:off x="2301132" y="46949"/>
                <a:ext cx="1390650" cy="1878704"/>
                <a:chOff x="2301132" y="46949"/>
                <a:chExt cx="1390650" cy="1878704"/>
              </a:xfrm>
            </p:grpSpPr>
            <p:sp>
              <p:nvSpPr>
                <p:cNvPr id="29" name="شكل بيضاوي 22">
                  <a:extLst>
                    <a:ext uri="{FF2B5EF4-FFF2-40B4-BE49-F238E27FC236}">
                      <a16:creationId xmlns:a16="http://schemas.microsoft.com/office/drawing/2014/main" id="{C4776F7A-3324-D275-4D99-A5AB37D995B1}"/>
                    </a:ext>
                  </a:extLst>
                </p:cNvPr>
                <p:cNvSpPr/>
                <p:nvPr/>
              </p:nvSpPr>
              <p:spPr>
                <a:xfrm>
                  <a:off x="2612380" y="46949"/>
                  <a:ext cx="768154" cy="768154"/>
                </a:xfrm>
                <a:prstGeom prst="ellipse">
                  <a:avLst/>
                </a:prstGeom>
                <a:solidFill>
                  <a:srgbClr val="FFD366"/>
                </a:solidFill>
                <a:ln w="57150">
                  <a:solidFill>
                    <a:srgbClr val="FFD366"/>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30" name="شكل حر: شكل 23">
                  <a:extLst>
                    <a:ext uri="{FF2B5EF4-FFF2-40B4-BE49-F238E27FC236}">
                      <a16:creationId xmlns:a16="http://schemas.microsoft.com/office/drawing/2014/main" id="{44DFFF40-2FF6-8373-EF13-BF9D88589B7B}"/>
                    </a:ext>
                  </a:extLst>
                </p:cNvPr>
                <p:cNvSpPr/>
                <p:nvPr/>
              </p:nvSpPr>
              <p:spPr>
                <a:xfrm>
                  <a:off x="2301132" y="253354"/>
                  <a:ext cx="1390650" cy="1672299"/>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rgbClr val="FFD366"/>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28" name="مربع نص 29">
                <a:extLst>
                  <a:ext uri="{FF2B5EF4-FFF2-40B4-BE49-F238E27FC236}">
                    <a16:creationId xmlns:a16="http://schemas.microsoft.com/office/drawing/2014/main" id="{56CC4993-6038-7C23-39DE-80DD36C0E0E4}"/>
                  </a:ext>
                </a:extLst>
              </p:cNvPr>
              <p:cNvSpPr txBox="1"/>
              <p:nvPr/>
            </p:nvSpPr>
            <p:spPr>
              <a:xfrm>
                <a:off x="2309729" y="1172560"/>
                <a:ext cx="1351903" cy="384787"/>
              </a:xfrm>
              <a:prstGeom prst="rect">
                <a:avLst/>
              </a:prstGeom>
              <a:noFill/>
            </p:spPr>
            <p:txBody>
              <a:bodyPr wrap="square" rtlCol="1">
                <a:spAutoFit/>
              </a:bodyPr>
              <a:lstStyle/>
              <a:p>
                <a:pPr algn="ctr" rtl="0">
                  <a:lnSpc>
                    <a:spcPct val="113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الإشراف التوجيهي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6" name="TextBox 6">
              <a:extLst>
                <a:ext uri="{FF2B5EF4-FFF2-40B4-BE49-F238E27FC236}">
                  <a16:creationId xmlns:a16="http://schemas.microsoft.com/office/drawing/2014/main" id="{3C781E22-208E-A85B-079C-C8E9377B9F92}"/>
                </a:ext>
              </a:extLst>
            </p:cNvPr>
            <p:cNvSpPr txBox="1"/>
            <p:nvPr/>
          </p:nvSpPr>
          <p:spPr>
            <a:xfrm>
              <a:off x="5488514" y="2485413"/>
              <a:ext cx="1120820" cy="1285866"/>
            </a:xfrm>
            <a:prstGeom prst="rect">
              <a:avLst/>
            </a:prstGeom>
            <a:noFill/>
          </p:spPr>
          <p:txBody>
            <a:bodyPr wrap="none" rtlCol="0">
              <a:spAutoFit/>
            </a:bodyPr>
            <a:lstStyle/>
            <a:p>
              <a:pPr algn="just" rtl="0">
                <a:lnSpc>
                  <a:spcPct val="115000"/>
                </a:lnSpc>
              </a:pPr>
              <a:r>
                <a:rPr lang="en-GB" sz="7200" b="1" kern="1200">
                  <a:solidFill>
                    <a:srgbClr val="FFFFFF"/>
                  </a:solidFill>
                  <a:effectLst/>
                  <a:latin typeface="Calibri" panose="020F0502020204030204" pitchFamily="34" charset="0"/>
                  <a:ea typeface="Calibri" panose="020F0502020204030204" pitchFamily="34" charset="0"/>
                  <a:cs typeface="Activist Light"/>
                </a:rPr>
                <a:t>03</a:t>
              </a:r>
              <a:endParaRPr lang="en-US" sz="7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0" name="Group 39">
            <a:extLst>
              <a:ext uri="{FF2B5EF4-FFF2-40B4-BE49-F238E27FC236}">
                <a16:creationId xmlns:a16="http://schemas.microsoft.com/office/drawing/2014/main" id="{57FA6E63-34DB-DF4E-F6B9-4A2B03AD32F7}"/>
              </a:ext>
            </a:extLst>
          </p:cNvPr>
          <p:cNvGrpSpPr/>
          <p:nvPr/>
        </p:nvGrpSpPr>
        <p:grpSpPr>
          <a:xfrm>
            <a:off x="7284928" y="2485413"/>
            <a:ext cx="2287477" cy="3185878"/>
            <a:chOff x="7284928" y="2485413"/>
            <a:chExt cx="2287477" cy="3185878"/>
          </a:xfrm>
        </p:grpSpPr>
        <p:grpSp>
          <p:nvGrpSpPr>
            <p:cNvPr id="14" name="مجموعة 24">
              <a:extLst>
                <a:ext uri="{FF2B5EF4-FFF2-40B4-BE49-F238E27FC236}">
                  <a16:creationId xmlns:a16="http://schemas.microsoft.com/office/drawing/2014/main" id="{04E25ECE-5BF0-2E4E-82AF-E54910B1AFAB}"/>
                </a:ext>
              </a:extLst>
            </p:cNvPr>
            <p:cNvGrpSpPr/>
            <p:nvPr/>
          </p:nvGrpSpPr>
          <p:grpSpPr>
            <a:xfrm>
              <a:off x="7284928" y="2581663"/>
              <a:ext cx="2287477" cy="3089628"/>
              <a:chOff x="3484873" y="46949"/>
              <a:chExt cx="1390650" cy="1878704"/>
            </a:xfrm>
          </p:grpSpPr>
          <p:grpSp>
            <p:nvGrpSpPr>
              <p:cNvPr id="19" name="مجموعة 25">
                <a:extLst>
                  <a:ext uri="{FF2B5EF4-FFF2-40B4-BE49-F238E27FC236}">
                    <a16:creationId xmlns:a16="http://schemas.microsoft.com/office/drawing/2014/main" id="{C0CA1A56-DA5C-CC26-FAB1-28F451D3324C}"/>
                  </a:ext>
                </a:extLst>
              </p:cNvPr>
              <p:cNvGrpSpPr/>
              <p:nvPr/>
            </p:nvGrpSpPr>
            <p:grpSpPr>
              <a:xfrm>
                <a:off x="3484873" y="46949"/>
                <a:ext cx="1390650" cy="1878704"/>
                <a:chOff x="3484873" y="46949"/>
                <a:chExt cx="1390650" cy="1878704"/>
              </a:xfrm>
            </p:grpSpPr>
            <p:sp>
              <p:nvSpPr>
                <p:cNvPr id="21" name="شكل بيضاوي 27">
                  <a:extLst>
                    <a:ext uri="{FF2B5EF4-FFF2-40B4-BE49-F238E27FC236}">
                      <a16:creationId xmlns:a16="http://schemas.microsoft.com/office/drawing/2014/main" id="{7A2F89D6-D3A1-1A35-87B3-CDB01FBB9CA8}"/>
                    </a:ext>
                  </a:extLst>
                </p:cNvPr>
                <p:cNvSpPr/>
                <p:nvPr/>
              </p:nvSpPr>
              <p:spPr>
                <a:xfrm>
                  <a:off x="3796121" y="46949"/>
                  <a:ext cx="768154" cy="768154"/>
                </a:xfrm>
                <a:prstGeom prst="ellipse">
                  <a:avLst/>
                </a:prstGeom>
                <a:solidFill>
                  <a:schemeClr val="bg1">
                    <a:lumMod val="50000"/>
                  </a:schemeClr>
                </a:solidFill>
                <a:ln w="571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22" name="شكل حر: شكل 28">
                  <a:extLst>
                    <a:ext uri="{FF2B5EF4-FFF2-40B4-BE49-F238E27FC236}">
                      <a16:creationId xmlns:a16="http://schemas.microsoft.com/office/drawing/2014/main" id="{4C5043D7-B8F8-675D-C9D8-86A500B1FDEB}"/>
                    </a:ext>
                  </a:extLst>
                </p:cNvPr>
                <p:cNvSpPr/>
                <p:nvPr/>
              </p:nvSpPr>
              <p:spPr>
                <a:xfrm>
                  <a:off x="3484873" y="253354"/>
                  <a:ext cx="1390650" cy="1672299"/>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20" name="مربع نص 25">
                <a:extLst>
                  <a:ext uri="{FF2B5EF4-FFF2-40B4-BE49-F238E27FC236}">
                    <a16:creationId xmlns:a16="http://schemas.microsoft.com/office/drawing/2014/main" id="{2953624D-A311-18BA-040C-76E773AC5EC9}"/>
                  </a:ext>
                </a:extLst>
              </p:cNvPr>
              <p:cNvSpPr txBox="1"/>
              <p:nvPr/>
            </p:nvSpPr>
            <p:spPr>
              <a:xfrm>
                <a:off x="3505637" y="1172560"/>
                <a:ext cx="1309952" cy="384787"/>
              </a:xfrm>
              <a:prstGeom prst="rect">
                <a:avLst/>
              </a:prstGeom>
            </p:spPr>
            <p:txBody>
              <a:bodyPr wrap="square" rtlCol="1">
                <a:spAutoFit/>
              </a:bodyPr>
              <a:lstStyle/>
              <a:p>
                <a:pPr algn="ctr" rtl="0">
                  <a:lnSpc>
                    <a:spcPct val="113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الإشراف الإداري</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7" name="TextBox 6">
              <a:extLst>
                <a:ext uri="{FF2B5EF4-FFF2-40B4-BE49-F238E27FC236}">
                  <a16:creationId xmlns:a16="http://schemas.microsoft.com/office/drawing/2014/main" id="{FD63FD7A-40C8-8A50-CE71-110B083A0433}"/>
                </a:ext>
              </a:extLst>
            </p:cNvPr>
            <p:cNvSpPr txBox="1"/>
            <p:nvPr/>
          </p:nvSpPr>
          <p:spPr>
            <a:xfrm>
              <a:off x="7841388" y="2485413"/>
              <a:ext cx="1120820" cy="1285866"/>
            </a:xfrm>
            <a:prstGeom prst="rect">
              <a:avLst/>
            </a:prstGeom>
            <a:noFill/>
          </p:spPr>
          <p:txBody>
            <a:bodyPr wrap="none" rtlCol="0">
              <a:spAutoFit/>
            </a:bodyPr>
            <a:lstStyle/>
            <a:p>
              <a:pPr algn="just" rtl="0">
                <a:lnSpc>
                  <a:spcPct val="115000"/>
                </a:lnSpc>
              </a:pPr>
              <a:r>
                <a:rPr lang="en-GB" sz="7200" b="1" kern="1200">
                  <a:solidFill>
                    <a:srgbClr val="FFFFFF"/>
                  </a:solidFill>
                  <a:effectLst/>
                  <a:latin typeface="Calibri" panose="020F0502020204030204" pitchFamily="34" charset="0"/>
                  <a:ea typeface="Calibri" panose="020F0502020204030204" pitchFamily="34" charset="0"/>
                  <a:cs typeface="Activist Light"/>
                </a:rPr>
                <a:t>02</a:t>
              </a:r>
              <a:endParaRPr lang="en-US" sz="7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39" name="Group 38">
            <a:extLst>
              <a:ext uri="{FF2B5EF4-FFF2-40B4-BE49-F238E27FC236}">
                <a16:creationId xmlns:a16="http://schemas.microsoft.com/office/drawing/2014/main" id="{BA6515BF-1520-B39C-9648-B80A4E763584}"/>
              </a:ext>
            </a:extLst>
          </p:cNvPr>
          <p:cNvGrpSpPr/>
          <p:nvPr/>
        </p:nvGrpSpPr>
        <p:grpSpPr>
          <a:xfrm>
            <a:off x="9633623" y="2485413"/>
            <a:ext cx="2360887" cy="3185880"/>
            <a:chOff x="9633623" y="2485413"/>
            <a:chExt cx="2360887" cy="3185880"/>
          </a:xfrm>
        </p:grpSpPr>
        <p:grpSp>
          <p:nvGrpSpPr>
            <p:cNvPr id="11" name="مجموعة 29">
              <a:extLst>
                <a:ext uri="{FF2B5EF4-FFF2-40B4-BE49-F238E27FC236}">
                  <a16:creationId xmlns:a16="http://schemas.microsoft.com/office/drawing/2014/main" id="{0C0322B2-EA56-B6C3-F364-169BFB98322A}"/>
                </a:ext>
              </a:extLst>
            </p:cNvPr>
            <p:cNvGrpSpPr/>
            <p:nvPr/>
          </p:nvGrpSpPr>
          <p:grpSpPr>
            <a:xfrm>
              <a:off x="9633623" y="2581663"/>
              <a:ext cx="2360887" cy="3089630"/>
              <a:chOff x="4602267" y="46949"/>
              <a:chExt cx="1435279" cy="1878704"/>
            </a:xfrm>
          </p:grpSpPr>
          <p:grpSp>
            <p:nvGrpSpPr>
              <p:cNvPr id="31" name="مجموعة 30">
                <a:extLst>
                  <a:ext uri="{FF2B5EF4-FFF2-40B4-BE49-F238E27FC236}">
                    <a16:creationId xmlns:a16="http://schemas.microsoft.com/office/drawing/2014/main" id="{9E37B5D6-7A3D-DDEB-64DB-A90F712326DA}"/>
                  </a:ext>
                </a:extLst>
              </p:cNvPr>
              <p:cNvGrpSpPr/>
              <p:nvPr/>
            </p:nvGrpSpPr>
            <p:grpSpPr>
              <a:xfrm>
                <a:off x="4602267" y="46949"/>
                <a:ext cx="1390650" cy="1878704"/>
                <a:chOff x="4602267" y="46949"/>
                <a:chExt cx="1390650" cy="1878704"/>
              </a:xfrm>
            </p:grpSpPr>
            <p:sp>
              <p:nvSpPr>
                <p:cNvPr id="33" name="شكل بيضاوي 64">
                  <a:extLst>
                    <a:ext uri="{FF2B5EF4-FFF2-40B4-BE49-F238E27FC236}">
                      <a16:creationId xmlns:a16="http://schemas.microsoft.com/office/drawing/2014/main" id="{A041558C-3404-8478-1D2C-8BAC8BCBD4F9}"/>
                    </a:ext>
                  </a:extLst>
                </p:cNvPr>
                <p:cNvSpPr/>
                <p:nvPr/>
              </p:nvSpPr>
              <p:spPr>
                <a:xfrm>
                  <a:off x="4913514" y="46949"/>
                  <a:ext cx="768154" cy="768154"/>
                </a:xfrm>
                <a:prstGeom prst="ellipse">
                  <a:avLst/>
                </a:prstGeom>
                <a:solidFill>
                  <a:srgbClr val="168489"/>
                </a:solidFill>
                <a:ln w="57150">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34" name="شكل حر: شكل 70">
                  <a:extLst>
                    <a:ext uri="{FF2B5EF4-FFF2-40B4-BE49-F238E27FC236}">
                      <a16:creationId xmlns:a16="http://schemas.microsoft.com/office/drawing/2014/main" id="{EB8635FF-EFE6-2624-566D-8E899225874E}"/>
                    </a:ext>
                  </a:extLst>
                </p:cNvPr>
                <p:cNvSpPr/>
                <p:nvPr/>
              </p:nvSpPr>
              <p:spPr>
                <a:xfrm>
                  <a:off x="4602267" y="253354"/>
                  <a:ext cx="1390650" cy="1672299"/>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32" name="مربع نص 25">
                <a:extLst>
                  <a:ext uri="{FF2B5EF4-FFF2-40B4-BE49-F238E27FC236}">
                    <a16:creationId xmlns:a16="http://schemas.microsoft.com/office/drawing/2014/main" id="{9A54FB46-AC88-2657-B31D-0235B135E1CD}"/>
                  </a:ext>
                </a:extLst>
              </p:cNvPr>
              <p:cNvSpPr txBox="1"/>
              <p:nvPr/>
            </p:nvSpPr>
            <p:spPr>
              <a:xfrm>
                <a:off x="4608076" y="1172560"/>
                <a:ext cx="1429470" cy="384786"/>
              </a:xfrm>
              <a:prstGeom prst="rect">
                <a:avLst/>
              </a:prstGeom>
              <a:noFill/>
            </p:spPr>
            <p:txBody>
              <a:bodyPr wrap="square" rtlCol="1">
                <a:spAutoFit/>
              </a:bodyPr>
              <a:lstStyle/>
              <a:p>
                <a:pPr algn="ctr" rtl="0">
                  <a:lnSpc>
                    <a:spcPct val="113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الإشراف الفنّي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8" name="TextBox 6">
              <a:extLst>
                <a:ext uri="{FF2B5EF4-FFF2-40B4-BE49-F238E27FC236}">
                  <a16:creationId xmlns:a16="http://schemas.microsoft.com/office/drawing/2014/main" id="{9C1ECA14-E2A6-62D6-2F94-C28ECA20EEE4}"/>
                </a:ext>
              </a:extLst>
            </p:cNvPr>
            <p:cNvSpPr txBox="1"/>
            <p:nvPr/>
          </p:nvSpPr>
          <p:spPr>
            <a:xfrm>
              <a:off x="10193513" y="2485413"/>
              <a:ext cx="1120820" cy="1285866"/>
            </a:xfrm>
            <a:prstGeom prst="rect">
              <a:avLst/>
            </a:prstGeom>
            <a:noFill/>
          </p:spPr>
          <p:txBody>
            <a:bodyPr wrap="none" rtlCol="0">
              <a:spAutoFit/>
            </a:bodyPr>
            <a:lstStyle/>
            <a:p>
              <a:pPr algn="just" rtl="0">
                <a:lnSpc>
                  <a:spcPct val="115000"/>
                </a:lnSpc>
              </a:pPr>
              <a:r>
                <a:rPr lang="en-GB" sz="7200" b="1" kern="1200">
                  <a:solidFill>
                    <a:srgbClr val="FFFFFF"/>
                  </a:solidFill>
                  <a:effectLst/>
                  <a:latin typeface="Calibri" panose="020F0502020204030204" pitchFamily="34" charset="0"/>
                  <a:ea typeface="Calibri" panose="020F0502020204030204" pitchFamily="34" charset="0"/>
                  <a:cs typeface="Activist Light"/>
                </a:rPr>
                <a:t>01</a:t>
              </a:r>
              <a:endParaRPr lang="en-US" sz="7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192300625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ppt_x"/>
                                          </p:val>
                                        </p:tav>
                                        <p:tav tm="100000">
                                          <p:val>
                                            <p:strVal val="#ppt_x"/>
                                          </p:val>
                                        </p:tav>
                                      </p:tavLst>
                                    </p:anim>
                                    <p:anim calcmode="lin" valueType="num">
                                      <p:cBhvr additive="base">
                                        <p:cTn id="8"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500" fill="hold"/>
                                        <p:tgtEl>
                                          <p:spTgt spid="40"/>
                                        </p:tgtEl>
                                        <p:attrNameLst>
                                          <p:attrName>ppt_x</p:attrName>
                                        </p:attrNameLst>
                                      </p:cBhvr>
                                      <p:tavLst>
                                        <p:tav tm="0">
                                          <p:val>
                                            <p:strVal val="#ppt_x"/>
                                          </p:val>
                                        </p:tav>
                                        <p:tav tm="100000">
                                          <p:val>
                                            <p:strVal val="#ppt_x"/>
                                          </p:val>
                                        </p:tav>
                                      </p:tavLst>
                                    </p:anim>
                                    <p:anim calcmode="lin" valueType="num">
                                      <p:cBhvr additive="base">
                                        <p:cTn id="14"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500" fill="hold"/>
                                        <p:tgtEl>
                                          <p:spTgt spid="41"/>
                                        </p:tgtEl>
                                        <p:attrNameLst>
                                          <p:attrName>ppt_x</p:attrName>
                                        </p:attrNameLst>
                                      </p:cBhvr>
                                      <p:tavLst>
                                        <p:tav tm="0">
                                          <p:val>
                                            <p:strVal val="#ppt_x"/>
                                          </p:val>
                                        </p:tav>
                                        <p:tav tm="100000">
                                          <p:val>
                                            <p:strVal val="#ppt_x"/>
                                          </p:val>
                                        </p:tav>
                                      </p:tavLst>
                                    </p:anim>
                                    <p:anim calcmode="lin" valueType="num">
                                      <p:cBhvr additive="base">
                                        <p:cTn id="20"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2"/>
                                        </p:tgtEl>
                                        <p:attrNameLst>
                                          <p:attrName>style.visibility</p:attrName>
                                        </p:attrNameLst>
                                      </p:cBhvr>
                                      <p:to>
                                        <p:strVal val="visible"/>
                                      </p:to>
                                    </p:set>
                                    <p:anim calcmode="lin" valueType="num">
                                      <p:cBhvr additive="base">
                                        <p:cTn id="25" dur="500" fill="hold"/>
                                        <p:tgtEl>
                                          <p:spTgt spid="42"/>
                                        </p:tgtEl>
                                        <p:attrNameLst>
                                          <p:attrName>ppt_x</p:attrName>
                                        </p:attrNameLst>
                                      </p:cBhvr>
                                      <p:tavLst>
                                        <p:tav tm="0">
                                          <p:val>
                                            <p:strVal val="#ppt_x"/>
                                          </p:val>
                                        </p:tav>
                                        <p:tav tm="100000">
                                          <p:val>
                                            <p:strVal val="#ppt_x"/>
                                          </p:val>
                                        </p:tav>
                                      </p:tavLst>
                                    </p:anim>
                                    <p:anim calcmode="lin" valueType="num">
                                      <p:cBhvr additive="base">
                                        <p:cTn id="26"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3"/>
                                        </p:tgtEl>
                                        <p:attrNameLst>
                                          <p:attrName>style.visibility</p:attrName>
                                        </p:attrNameLst>
                                      </p:cBhvr>
                                      <p:to>
                                        <p:strVal val="visible"/>
                                      </p:to>
                                    </p:set>
                                    <p:anim calcmode="lin" valueType="num">
                                      <p:cBhvr additive="base">
                                        <p:cTn id="31" dur="500" fill="hold"/>
                                        <p:tgtEl>
                                          <p:spTgt spid="43"/>
                                        </p:tgtEl>
                                        <p:attrNameLst>
                                          <p:attrName>ppt_x</p:attrName>
                                        </p:attrNameLst>
                                      </p:cBhvr>
                                      <p:tavLst>
                                        <p:tav tm="0">
                                          <p:val>
                                            <p:strVal val="#ppt_x"/>
                                          </p:val>
                                        </p:tav>
                                        <p:tav tm="100000">
                                          <p:val>
                                            <p:strVal val="#ppt_x"/>
                                          </p:val>
                                        </p:tav>
                                      </p:tavLst>
                                    </p:anim>
                                    <p:anim calcmode="lin" valueType="num">
                                      <p:cBhvr additive="base">
                                        <p:cTn id="32"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36EFF8-D8D7-A5DA-E10B-59E034939FA5}"/>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B0D8A2D7-5BEC-848D-1D28-CE5ABC6B0A53}"/>
              </a:ext>
            </a:extLst>
          </p:cNvPr>
          <p:cNvSpPr txBox="1"/>
          <p:nvPr/>
        </p:nvSpPr>
        <p:spPr>
          <a:xfrm>
            <a:off x="2779494" y="-151727"/>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إدارة الوقت والمهام داخل الهيكل التنظيمي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D429080C-52E5-0A33-CA56-4F0F2160415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6" name="TextBox 5">
            <a:extLst>
              <a:ext uri="{FF2B5EF4-FFF2-40B4-BE49-F238E27FC236}">
                <a16:creationId xmlns:a16="http://schemas.microsoft.com/office/drawing/2014/main" id="{D6844D54-A913-50B7-A567-C47C93A120F3}"/>
              </a:ext>
            </a:extLst>
          </p:cNvPr>
          <p:cNvSpPr txBox="1"/>
          <p:nvPr/>
        </p:nvSpPr>
        <p:spPr>
          <a:xfrm>
            <a:off x="5014451" y="1220086"/>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تنسيق الجداول الزمنية بين الأقسام:</a:t>
            </a:r>
            <a:endParaRPr lang="en-US"/>
          </a:p>
        </p:txBody>
      </p:sp>
      <p:sp>
        <p:nvSpPr>
          <p:cNvPr id="7" name="TextBox 6">
            <a:extLst>
              <a:ext uri="{FF2B5EF4-FFF2-40B4-BE49-F238E27FC236}">
                <a16:creationId xmlns:a16="http://schemas.microsoft.com/office/drawing/2014/main" id="{85226C05-E842-5795-EE79-E4F6EF6F6F77}"/>
              </a:ext>
            </a:extLst>
          </p:cNvPr>
          <p:cNvSpPr txBox="1"/>
          <p:nvPr/>
        </p:nvSpPr>
        <p:spPr>
          <a:xfrm>
            <a:off x="5014450" y="2372168"/>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تطوير جداول زمنية متكاملة للمشاريع المشتركة</a:t>
            </a:r>
            <a:endParaRPr lang="en-US"/>
          </a:p>
        </p:txBody>
      </p:sp>
      <p:sp>
        <p:nvSpPr>
          <p:cNvPr id="10" name="TextBox 9">
            <a:extLst>
              <a:ext uri="{FF2B5EF4-FFF2-40B4-BE49-F238E27FC236}">
                <a16:creationId xmlns:a16="http://schemas.microsoft.com/office/drawing/2014/main" id="{55991056-85C2-9481-5716-952F306BD856}"/>
              </a:ext>
            </a:extLst>
          </p:cNvPr>
          <p:cNvSpPr txBox="1"/>
          <p:nvPr/>
        </p:nvSpPr>
        <p:spPr>
          <a:xfrm>
            <a:off x="5014450" y="3524250"/>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تحديد نقاط الاعتماد المتبادل بين الوحدات المختلفة</a:t>
            </a:r>
            <a:endParaRPr lang="en-US" dirty="0"/>
          </a:p>
        </p:txBody>
      </p:sp>
      <p:sp>
        <p:nvSpPr>
          <p:cNvPr id="11" name="TextBox 10">
            <a:extLst>
              <a:ext uri="{FF2B5EF4-FFF2-40B4-BE49-F238E27FC236}">
                <a16:creationId xmlns:a16="http://schemas.microsoft.com/office/drawing/2014/main" id="{77548F6C-9040-CD30-5EF6-9E8BB8C94A45}"/>
              </a:ext>
            </a:extLst>
          </p:cNvPr>
          <p:cNvSpPr txBox="1"/>
          <p:nvPr/>
        </p:nvSpPr>
        <p:spPr>
          <a:xfrm>
            <a:off x="5014450" y="4676332"/>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استخدام تقنيات مثل مخطّط جانت ومسار الحرج (</a:t>
            </a:r>
            <a:r>
              <a:rPr lang="en-US"/>
              <a:t>CPM</a:t>
            </a:r>
            <a:r>
              <a:rPr lang="ar-SA"/>
              <a:t>)</a:t>
            </a:r>
            <a:endParaRPr lang="en-US" dirty="0"/>
          </a:p>
        </p:txBody>
      </p:sp>
      <p:sp>
        <p:nvSpPr>
          <p:cNvPr id="13" name="TextBox 12">
            <a:extLst>
              <a:ext uri="{FF2B5EF4-FFF2-40B4-BE49-F238E27FC236}">
                <a16:creationId xmlns:a16="http://schemas.microsoft.com/office/drawing/2014/main" id="{9F77B923-2323-0726-D5DF-48817AEE3AF3}"/>
              </a:ext>
            </a:extLst>
          </p:cNvPr>
          <p:cNvSpPr txBox="1"/>
          <p:nvPr/>
        </p:nvSpPr>
        <p:spPr>
          <a:xfrm>
            <a:off x="5014450" y="5828414"/>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وضع آليات للتعامل مع التأخيرات والانحرافات</a:t>
            </a:r>
            <a:endParaRPr lang="en-US" dirty="0"/>
          </a:p>
        </p:txBody>
      </p:sp>
      <p:pic>
        <p:nvPicPr>
          <p:cNvPr id="2" name="Picture 1" descr="Time ">
            <a:extLst>
              <a:ext uri="{FF2B5EF4-FFF2-40B4-BE49-F238E27FC236}">
                <a16:creationId xmlns:a16="http://schemas.microsoft.com/office/drawing/2014/main" id="{C04236B1-469D-5C98-4486-8EB0D0DFFA1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085850" y="1962603"/>
            <a:ext cx="3676650" cy="3676650"/>
          </a:xfrm>
          <a:prstGeom prst="rect">
            <a:avLst/>
          </a:prstGeom>
          <a:noFill/>
          <a:ln>
            <a:noFill/>
          </a:ln>
        </p:spPr>
      </p:pic>
    </p:spTree>
    <p:extLst>
      <p:ext uri="{BB962C8B-B14F-4D97-AF65-F5344CB8AC3E}">
        <p14:creationId xmlns:p14="http://schemas.microsoft.com/office/powerpoint/2010/main" val="196341679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0" grpId="0"/>
      <p:bldP spid="11" grpId="0"/>
      <p:bldP spid="13" grpId="0"/>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94A4F4-637F-69D0-F539-06F2D9E4DA02}"/>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B3F4360A-D2BD-9FEE-7EBD-732B766390BD}"/>
              </a:ext>
            </a:extLst>
          </p:cNvPr>
          <p:cNvSpPr txBox="1"/>
          <p:nvPr/>
        </p:nvSpPr>
        <p:spPr>
          <a:xfrm>
            <a:off x="2779494" y="-151727"/>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إدارة الوقت والمهام داخل الهيكل التنظيمي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08D7D44D-7549-9FB7-44DD-F79B1212E25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6" name="TextBox 5">
            <a:extLst>
              <a:ext uri="{FF2B5EF4-FFF2-40B4-BE49-F238E27FC236}">
                <a16:creationId xmlns:a16="http://schemas.microsoft.com/office/drawing/2014/main" id="{2769FBDA-CE5D-8F39-BF5A-510E0407BDC2}"/>
              </a:ext>
            </a:extLst>
          </p:cNvPr>
          <p:cNvSpPr txBox="1"/>
          <p:nvPr/>
        </p:nvSpPr>
        <p:spPr>
          <a:xfrm>
            <a:off x="5014451" y="1220086"/>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دور التكنولوجيا في إدارة الوقت والمهام:</a:t>
            </a:r>
            <a:endParaRPr lang="en-US"/>
          </a:p>
        </p:txBody>
      </p:sp>
      <p:sp>
        <p:nvSpPr>
          <p:cNvPr id="7" name="TextBox 6">
            <a:extLst>
              <a:ext uri="{FF2B5EF4-FFF2-40B4-BE49-F238E27FC236}">
                <a16:creationId xmlns:a16="http://schemas.microsoft.com/office/drawing/2014/main" id="{46D998FC-6AA8-9DBE-D192-BB9CE470EB12}"/>
              </a:ext>
            </a:extLst>
          </p:cNvPr>
          <p:cNvSpPr txBox="1"/>
          <p:nvPr/>
        </p:nvSpPr>
        <p:spPr>
          <a:xfrm>
            <a:off x="5014450" y="2256912"/>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استخدام برمجيات إدارة المشاريع (مثل </a:t>
            </a:r>
            <a:r>
              <a:rPr lang="en-US"/>
              <a:t>Microsoft Project</a:t>
            </a:r>
            <a:r>
              <a:rPr lang="ar-SA"/>
              <a:t>، </a:t>
            </a:r>
            <a:r>
              <a:rPr lang="en-US"/>
              <a:t>Asana</a:t>
            </a:r>
            <a:r>
              <a:rPr lang="ar-SA"/>
              <a:t>، </a:t>
            </a:r>
            <a:r>
              <a:rPr lang="en-US"/>
              <a:t>Trello</a:t>
            </a:r>
            <a:r>
              <a:rPr lang="ar-SA"/>
              <a:t>)</a:t>
            </a:r>
            <a:endParaRPr lang="en-US"/>
          </a:p>
        </p:txBody>
      </p:sp>
      <p:sp>
        <p:nvSpPr>
          <p:cNvPr id="10" name="TextBox 9">
            <a:extLst>
              <a:ext uri="{FF2B5EF4-FFF2-40B4-BE49-F238E27FC236}">
                <a16:creationId xmlns:a16="http://schemas.microsoft.com/office/drawing/2014/main" id="{4E7986F7-F82C-C6F7-534B-D96627041CA5}"/>
              </a:ext>
            </a:extLst>
          </p:cNvPr>
          <p:cNvSpPr txBox="1"/>
          <p:nvPr/>
        </p:nvSpPr>
        <p:spPr>
          <a:xfrm>
            <a:off x="5014450" y="3754761"/>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توظيف نظم تخطيط موارد المؤسّسات (</a:t>
            </a:r>
            <a:r>
              <a:rPr lang="en-US"/>
              <a:t>ERP</a:t>
            </a:r>
            <a:r>
              <a:rPr lang="ar-SA"/>
              <a:t>).</a:t>
            </a:r>
            <a:endParaRPr lang="en-US" dirty="0"/>
          </a:p>
        </p:txBody>
      </p:sp>
      <p:sp>
        <p:nvSpPr>
          <p:cNvPr id="11" name="TextBox 10">
            <a:extLst>
              <a:ext uri="{FF2B5EF4-FFF2-40B4-BE49-F238E27FC236}">
                <a16:creationId xmlns:a16="http://schemas.microsoft.com/office/drawing/2014/main" id="{3151AC4E-4E44-E7AD-7B56-D448449088A7}"/>
              </a:ext>
            </a:extLst>
          </p:cNvPr>
          <p:cNvSpPr txBox="1"/>
          <p:nvPr/>
        </p:nvSpPr>
        <p:spPr>
          <a:xfrm>
            <a:off x="5014450" y="4791587"/>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الاستفادة من تقنيات الاجتماعات الافتراضية</a:t>
            </a:r>
            <a:endParaRPr lang="en-US" dirty="0"/>
          </a:p>
        </p:txBody>
      </p:sp>
      <p:sp>
        <p:nvSpPr>
          <p:cNvPr id="13" name="TextBox 12">
            <a:extLst>
              <a:ext uri="{FF2B5EF4-FFF2-40B4-BE49-F238E27FC236}">
                <a16:creationId xmlns:a16="http://schemas.microsoft.com/office/drawing/2014/main" id="{D440CA15-7A28-4C74-7B0E-A576A7826E83}"/>
              </a:ext>
            </a:extLst>
          </p:cNvPr>
          <p:cNvSpPr txBox="1"/>
          <p:nvPr/>
        </p:nvSpPr>
        <p:spPr>
          <a:xfrm>
            <a:off x="5014450" y="5828414"/>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تطبيق أنظمة الجدولة الآلية والتذكير</a:t>
            </a:r>
            <a:endParaRPr lang="en-US" dirty="0"/>
          </a:p>
        </p:txBody>
      </p:sp>
      <p:pic>
        <p:nvPicPr>
          <p:cNvPr id="3" name="Picture 2" descr="Exchange ">
            <a:extLst>
              <a:ext uri="{FF2B5EF4-FFF2-40B4-BE49-F238E27FC236}">
                <a16:creationId xmlns:a16="http://schemas.microsoft.com/office/drawing/2014/main" id="{2396234F-C36C-3820-D162-F91548B71651}"/>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64944" y="2178986"/>
            <a:ext cx="3926106" cy="3926106"/>
          </a:xfrm>
          <a:prstGeom prst="rect">
            <a:avLst/>
          </a:prstGeom>
          <a:noFill/>
          <a:ln>
            <a:noFill/>
          </a:ln>
        </p:spPr>
      </p:pic>
    </p:spTree>
    <p:extLst>
      <p:ext uri="{BB962C8B-B14F-4D97-AF65-F5344CB8AC3E}">
        <p14:creationId xmlns:p14="http://schemas.microsoft.com/office/powerpoint/2010/main" val="108467896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0" grpId="0"/>
      <p:bldP spid="11" grpId="0"/>
      <p:bldP spid="13" grpId="0"/>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36DF04-78BE-F52C-A135-C5BDF12F135C}"/>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DC505E67-4E99-F217-8FAB-4E4289CDFA87}"/>
              </a:ext>
            </a:extLst>
          </p:cNvPr>
          <p:cNvSpPr txBox="1"/>
          <p:nvPr/>
        </p:nvSpPr>
        <p:spPr>
          <a:xfrm>
            <a:off x="2779494" y="-151727"/>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مثال تطبيقي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DFBC1FC2-E2E0-13B6-A5F0-CF23C52575C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P&amp;G logo transparent PNG - StickPNG">
            <a:extLst>
              <a:ext uri="{FF2B5EF4-FFF2-40B4-BE49-F238E27FC236}">
                <a16:creationId xmlns:a16="http://schemas.microsoft.com/office/drawing/2014/main" id="{6F547B31-C7EB-C0C9-9B17-4247302256F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95875" y="1546881"/>
            <a:ext cx="4567237" cy="4466637"/>
          </a:xfrm>
          <a:prstGeom prst="rect">
            <a:avLst/>
          </a:prstGeom>
          <a:noFill/>
          <a:ln>
            <a:noFill/>
          </a:ln>
        </p:spPr>
      </p:pic>
      <p:sp>
        <p:nvSpPr>
          <p:cNvPr id="4" name="TextBox 3">
            <a:extLst>
              <a:ext uri="{FF2B5EF4-FFF2-40B4-BE49-F238E27FC236}">
                <a16:creationId xmlns:a16="http://schemas.microsoft.com/office/drawing/2014/main" id="{F131FF20-7F64-3F7C-4578-994877A70171}"/>
              </a:ext>
            </a:extLst>
          </p:cNvPr>
          <p:cNvSpPr txBox="1"/>
          <p:nvPr/>
        </p:nvSpPr>
        <p:spPr>
          <a:xfrm>
            <a:off x="5535525" y="2225927"/>
            <a:ext cx="5843587" cy="3108543"/>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شركة "بروكتر آند غامبل" طوّرت نظاماً متكاملاً لإدارة الوقت والمهام يسمّى "</a:t>
            </a:r>
            <a:r>
              <a:rPr lang="en-US"/>
              <a:t>Work-Out System</a:t>
            </a:r>
            <a:r>
              <a:rPr lang="ar-SA"/>
              <a:t>"، يعتمد على تحديد أولويات واضحة وفق الأهداف الاستراتيجية، وتوزيع المسؤوليات بشكل دقيق، مع اجتماعات قصيرة يومية لا تتجاوز 15 دقيقة لمتابعة التقدّم. هذا النظام ساهم في تقليص وقت تطوير المنتجات الجديدة بنسبة 50%.</a:t>
            </a:r>
            <a:endParaRPr lang="en-US"/>
          </a:p>
        </p:txBody>
      </p:sp>
    </p:spTree>
    <p:extLst>
      <p:ext uri="{BB962C8B-B14F-4D97-AF65-F5344CB8AC3E}">
        <p14:creationId xmlns:p14="http://schemas.microsoft.com/office/powerpoint/2010/main" val="16818877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2A82EB-BC9C-C4B3-E96D-3996232EC216}"/>
            </a:ext>
          </a:extLst>
        </p:cNvPr>
        <p:cNvGrpSpPr/>
        <p:nvPr/>
      </p:nvGrpSpPr>
      <p:grpSpPr>
        <a:xfrm>
          <a:off x="0" y="0"/>
          <a:ext cx="0" cy="0"/>
          <a:chOff x="0" y="0"/>
          <a:chExt cx="0" cy="0"/>
        </a:xfrm>
      </p:grpSpPr>
      <p:sp>
        <p:nvSpPr>
          <p:cNvPr id="29" name="TextBox 28">
            <a:extLst>
              <a:ext uri="{FF2B5EF4-FFF2-40B4-BE49-F238E27FC236}">
                <a16:creationId xmlns:a16="http://schemas.microsoft.com/office/drawing/2014/main" id="{34EAA487-714F-8B95-AE82-E9379C0DBB4E}"/>
              </a:ext>
            </a:extLst>
          </p:cNvPr>
          <p:cNvSpPr txBox="1"/>
          <p:nvPr/>
        </p:nvSpPr>
        <p:spPr>
          <a:xfrm>
            <a:off x="1002401" y="3768213"/>
            <a:ext cx="5009702" cy="41088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EG"/>
              <a:t>تصميم هيكل تنظيمي</a:t>
            </a:r>
            <a:endParaRPr lang="en-US" dirty="0"/>
          </a:p>
        </p:txBody>
      </p:sp>
      <p:sp>
        <p:nvSpPr>
          <p:cNvPr id="8" name="TextBox 7">
            <a:extLst>
              <a:ext uri="{FF2B5EF4-FFF2-40B4-BE49-F238E27FC236}">
                <a16:creationId xmlns:a16="http://schemas.microsoft.com/office/drawing/2014/main" id="{996FDBA3-E67D-AF8C-E916-B026A2DB2E52}"/>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 تدريبي</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2F98E7DF-8CFC-6372-A1D3-78763AF9509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3" name="Picture 2">
            <a:extLst>
              <a:ext uri="{FF2B5EF4-FFF2-40B4-BE49-F238E27FC236}">
                <a16:creationId xmlns:a16="http://schemas.microsoft.com/office/drawing/2014/main" id="{799F9996-7A8A-BE37-EC93-6868E3A0C7A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79898" y="1386963"/>
            <a:ext cx="4762500" cy="4762500"/>
          </a:xfrm>
          <a:prstGeom prst="rect">
            <a:avLst/>
          </a:prstGeom>
        </p:spPr>
      </p:pic>
    </p:spTree>
    <p:extLst>
      <p:ext uri="{BB962C8B-B14F-4D97-AF65-F5344CB8AC3E}">
        <p14:creationId xmlns:p14="http://schemas.microsoft.com/office/powerpoint/2010/main" val="903224267"/>
      </p:ext>
    </p:extLst>
  </p:cSld>
  <p:clrMapOvr>
    <a:masterClrMapping/>
  </p:clrMapOvr>
  <p:transition spd="slow">
    <p:wipe/>
  </p:transition>
</p:sld>
</file>

<file path=ppt/slides/slide124.xml><?xml version="1.0" encoding="utf-8"?>
<p:sld xmlns:a="http://schemas.openxmlformats.org/drawingml/2006/main" xmlns:r="http://schemas.openxmlformats.org/officeDocument/2006/relationships" xmlns:p="http://schemas.openxmlformats.org/presentationml/2006/main">
  <p:cSld>
    <p:bg>
      <p:bgPr>
        <a:solidFill>
          <a:srgbClr val="A0C9CA"/>
        </a:solidFill>
        <a:effectLst/>
      </p:bgPr>
    </p:bg>
    <p:spTree>
      <p:nvGrpSpPr>
        <p:cNvPr id="1" name="">
          <a:extLst>
            <a:ext uri="{FF2B5EF4-FFF2-40B4-BE49-F238E27FC236}">
              <a16:creationId xmlns:a16="http://schemas.microsoft.com/office/drawing/2014/main" id="{4B0334BD-34F4-5268-E3A9-39EAEE28C34E}"/>
            </a:ext>
          </a:extLst>
        </p:cNvPr>
        <p:cNvGrpSpPr/>
        <p:nvPr/>
      </p:nvGrpSpPr>
      <p:grpSpPr>
        <a:xfrm>
          <a:off x="0" y="0"/>
          <a:ext cx="0" cy="0"/>
          <a:chOff x="0" y="0"/>
          <a:chExt cx="0" cy="0"/>
        </a:xfrm>
      </p:grpSpPr>
      <p:sp>
        <p:nvSpPr>
          <p:cNvPr id="35" name="Rectangle: Rounded Corners 34">
            <a:extLst>
              <a:ext uri="{FF2B5EF4-FFF2-40B4-BE49-F238E27FC236}">
                <a16:creationId xmlns:a16="http://schemas.microsoft.com/office/drawing/2014/main" id="{71A55F3B-8D64-631A-F5D4-DDEF5B9C41FE}"/>
              </a:ext>
            </a:extLst>
          </p:cNvPr>
          <p:cNvSpPr/>
          <p:nvPr/>
        </p:nvSpPr>
        <p:spPr>
          <a:xfrm>
            <a:off x="4739621" y="1447801"/>
            <a:ext cx="7650048" cy="8235084"/>
          </a:xfrm>
          <a:prstGeom prst="roundRect">
            <a:avLst>
              <a:gd name="adj" fmla="val 6240"/>
            </a:avLst>
          </a:prstGeom>
          <a:solidFill>
            <a:schemeClr val="bg1"/>
          </a:solidFill>
          <a:ln>
            <a:noFill/>
          </a:ln>
          <a:scene3d>
            <a:camera prst="isometricTopUp"/>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9" name="Rectangle: Rounded Corners 98">
            <a:extLst>
              <a:ext uri="{FF2B5EF4-FFF2-40B4-BE49-F238E27FC236}">
                <a16:creationId xmlns:a16="http://schemas.microsoft.com/office/drawing/2014/main" id="{E40F695F-3869-BF88-EA36-57690C1BFF43}"/>
              </a:ext>
            </a:extLst>
          </p:cNvPr>
          <p:cNvSpPr/>
          <p:nvPr/>
        </p:nvSpPr>
        <p:spPr>
          <a:xfrm>
            <a:off x="4737292" y="2162437"/>
            <a:ext cx="7860092" cy="6964236"/>
          </a:xfrm>
          <a:prstGeom prst="roundRect">
            <a:avLst>
              <a:gd name="adj" fmla="val 3329"/>
            </a:avLst>
          </a:prstGeom>
          <a:noFill/>
          <a:ln w="28575">
            <a:solidFill>
              <a:schemeClr val="bg1">
                <a:lumMod val="65000"/>
              </a:schemeClr>
            </a:solidFill>
            <a:prstDash val="dash"/>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50" name="Group 49">
            <a:extLst>
              <a:ext uri="{FF2B5EF4-FFF2-40B4-BE49-F238E27FC236}">
                <a16:creationId xmlns:a16="http://schemas.microsoft.com/office/drawing/2014/main" id="{3B028777-3F7A-6912-CE45-EE447CB78E8E}"/>
              </a:ext>
            </a:extLst>
          </p:cNvPr>
          <p:cNvGrpSpPr/>
          <p:nvPr/>
        </p:nvGrpSpPr>
        <p:grpSpPr>
          <a:xfrm>
            <a:off x="7979267" y="-972868"/>
            <a:ext cx="5613451" cy="4492039"/>
            <a:chOff x="8034976" y="-699337"/>
            <a:chExt cx="5613451" cy="4492039"/>
          </a:xfrm>
        </p:grpSpPr>
        <p:sp>
          <p:nvSpPr>
            <p:cNvPr id="46" name="Rectangle: Rounded Corners 45">
              <a:extLst>
                <a:ext uri="{FF2B5EF4-FFF2-40B4-BE49-F238E27FC236}">
                  <a16:creationId xmlns:a16="http://schemas.microsoft.com/office/drawing/2014/main" id="{90215588-5664-C756-5A33-9144CF6A98BD}"/>
                </a:ext>
              </a:extLst>
            </p:cNvPr>
            <p:cNvSpPr/>
            <p:nvPr/>
          </p:nvSpPr>
          <p:spPr>
            <a:xfrm>
              <a:off x="9169208" y="-699337"/>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7" name="Rectangle: Rounded Corners 46">
              <a:extLst>
                <a:ext uri="{FF2B5EF4-FFF2-40B4-BE49-F238E27FC236}">
                  <a16:creationId xmlns:a16="http://schemas.microsoft.com/office/drawing/2014/main" id="{F336A7C1-6F6F-0AFA-62CA-235B84134D25}"/>
                </a:ext>
              </a:extLst>
            </p:cNvPr>
            <p:cNvSpPr/>
            <p:nvPr/>
          </p:nvSpPr>
          <p:spPr>
            <a:xfrm>
              <a:off x="8803305" y="-424622"/>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8" name="Rectangle: Rounded Corners 47">
              <a:extLst>
                <a:ext uri="{FF2B5EF4-FFF2-40B4-BE49-F238E27FC236}">
                  <a16:creationId xmlns:a16="http://schemas.microsoft.com/office/drawing/2014/main" id="{F83FF756-51FC-2AEF-19CB-A109981DC49D}"/>
                </a:ext>
              </a:extLst>
            </p:cNvPr>
            <p:cNvSpPr/>
            <p:nvPr/>
          </p:nvSpPr>
          <p:spPr>
            <a:xfrm>
              <a:off x="8437402" y="-175427"/>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9" name="Rectangle: Rounded Corners 48">
              <a:extLst>
                <a:ext uri="{FF2B5EF4-FFF2-40B4-BE49-F238E27FC236}">
                  <a16:creationId xmlns:a16="http://schemas.microsoft.com/office/drawing/2014/main" id="{57C6E293-A28C-AE40-199B-1A43D5D60D52}"/>
                </a:ext>
              </a:extLst>
            </p:cNvPr>
            <p:cNvSpPr/>
            <p:nvPr/>
          </p:nvSpPr>
          <p:spPr>
            <a:xfrm>
              <a:off x="8034976" y="76904"/>
              <a:ext cx="4479219" cy="3715798"/>
            </a:xfrm>
            <a:prstGeom prst="roundRect">
              <a:avLst>
                <a:gd name="adj" fmla="val 6240"/>
              </a:avLst>
            </a:prstGeom>
            <a:gradFill flip="none" rotWithShape="1">
              <a:gsLst>
                <a:gs pos="0">
                  <a:srgbClr val="168489"/>
                </a:gs>
                <a:gs pos="58000">
                  <a:srgbClr val="82ADD1"/>
                </a:gs>
                <a:gs pos="100000">
                  <a:srgbClr val="A0C9CA"/>
                </a:gs>
              </a:gsLst>
              <a:lin ang="2700000" scaled="1"/>
              <a:tileRect/>
            </a:gra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pic>
        <p:nvPicPr>
          <p:cNvPr id="9" name="Picture 8">
            <a:extLst>
              <a:ext uri="{FF2B5EF4-FFF2-40B4-BE49-F238E27FC236}">
                <a16:creationId xmlns:a16="http://schemas.microsoft.com/office/drawing/2014/main" id="{D0C293F2-8944-1BB9-9603-1017D11B8341}"/>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100000"/>
                    </a14:imgEffect>
                  </a14:imgLayer>
                </a14:imgProps>
              </a:ext>
            </a:extLst>
          </a:blip>
          <a:stretch>
            <a:fillRect/>
          </a:stretch>
        </p:blipFill>
        <p:spPr>
          <a:xfrm>
            <a:off x="6260762" y="3379748"/>
            <a:ext cx="4102964" cy="2365453"/>
          </a:xfrm>
          <a:prstGeom prst="rect">
            <a:avLst/>
          </a:prstGeom>
        </p:spPr>
      </p:pic>
      <p:sp>
        <p:nvSpPr>
          <p:cNvPr id="4" name="Rectangle: Rounded Corners 3">
            <a:extLst>
              <a:ext uri="{FF2B5EF4-FFF2-40B4-BE49-F238E27FC236}">
                <a16:creationId xmlns:a16="http://schemas.microsoft.com/office/drawing/2014/main" id="{5A7D2614-ECC6-5E6B-FEA6-1EAA7EDB0995}"/>
              </a:ext>
            </a:extLst>
          </p:cNvPr>
          <p:cNvSpPr/>
          <p:nvPr/>
        </p:nvSpPr>
        <p:spPr>
          <a:xfrm>
            <a:off x="6877051" y="2790825"/>
            <a:ext cx="2876550" cy="2876550"/>
          </a:xfrm>
          <a:prstGeom prst="roundRect">
            <a:avLst>
              <a:gd name="adj" fmla="val 6240"/>
            </a:avLst>
          </a:prstGeom>
          <a:gradFill flip="none" rotWithShape="1">
            <a:gsLst>
              <a:gs pos="0">
                <a:srgbClr val="168489"/>
              </a:gs>
              <a:gs pos="43000">
                <a:srgbClr val="A0C9CA"/>
              </a:gs>
              <a:gs pos="100000">
                <a:srgbClr val="82ADD1"/>
              </a:gs>
            </a:gsLst>
            <a:path path="circle">
              <a:fillToRect l="100000" t="100000"/>
            </a:path>
            <a:tileRect r="-100000" b="-100000"/>
          </a:gradFill>
          <a:ln>
            <a:noFill/>
          </a:ln>
          <a:scene3d>
            <a:camera prst="isometricTopUp"/>
            <a:lightRig rig="threePt" dir="t"/>
          </a:scene3d>
          <a:sp3d extrusionH="20955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Freeform: Shape 6">
            <a:extLst>
              <a:ext uri="{FF2B5EF4-FFF2-40B4-BE49-F238E27FC236}">
                <a16:creationId xmlns:a16="http://schemas.microsoft.com/office/drawing/2014/main" id="{0DBE02F8-C31F-878F-7522-288612DD7C2F}"/>
              </a:ext>
            </a:extLst>
          </p:cNvPr>
          <p:cNvSpPr/>
          <p:nvPr/>
        </p:nvSpPr>
        <p:spPr>
          <a:xfrm>
            <a:off x="6880412" y="2790825"/>
            <a:ext cx="2863664" cy="2876550"/>
          </a:xfrm>
          <a:custGeom>
            <a:avLst/>
            <a:gdLst>
              <a:gd name="connsiteX0" fmla="*/ 179497 w 2863664"/>
              <a:gd name="connsiteY0" fmla="*/ 0 h 2876550"/>
              <a:gd name="connsiteX1" fmla="*/ 2697053 w 2863664"/>
              <a:gd name="connsiteY1" fmla="*/ 0 h 2876550"/>
              <a:gd name="connsiteX2" fmla="*/ 2862444 w 2863664"/>
              <a:gd name="connsiteY2" fmla="*/ 109629 h 2876550"/>
              <a:gd name="connsiteX3" fmla="*/ 2863664 w 2863664"/>
              <a:gd name="connsiteY3" fmla="*/ 115668 h 2876550"/>
              <a:gd name="connsiteX4" fmla="*/ 2647949 w 2863664"/>
              <a:gd name="connsiteY4" fmla="*/ 104775 h 2876550"/>
              <a:gd name="connsiteX5" fmla="*/ 209549 w 2863664"/>
              <a:gd name="connsiteY5" fmla="*/ 2543175 h 2876550"/>
              <a:gd name="connsiteX6" fmla="*/ 222138 w 2863664"/>
              <a:gd name="connsiteY6" fmla="*/ 2792487 h 2876550"/>
              <a:gd name="connsiteX7" fmla="*/ 234968 w 2863664"/>
              <a:gd name="connsiteY7" fmla="*/ 2876550 h 2876550"/>
              <a:gd name="connsiteX8" fmla="*/ 179497 w 2863664"/>
              <a:gd name="connsiteY8" fmla="*/ 2876550 h 2876550"/>
              <a:gd name="connsiteX9" fmla="*/ 0 w 2863664"/>
              <a:gd name="connsiteY9" fmla="*/ 2697053 h 2876550"/>
              <a:gd name="connsiteX10" fmla="*/ 0 w 2863664"/>
              <a:gd name="connsiteY10" fmla="*/ 179497 h 2876550"/>
              <a:gd name="connsiteX11" fmla="*/ 179497 w 2863664"/>
              <a:gd name="connsiteY11" fmla="*/ 0 h 287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63664" h="2876550">
                <a:moveTo>
                  <a:pt x="179497" y="0"/>
                </a:moveTo>
                <a:lnTo>
                  <a:pt x="2697053" y="0"/>
                </a:lnTo>
                <a:cubicBezTo>
                  <a:pt x="2771403" y="0"/>
                  <a:pt x="2835195" y="45205"/>
                  <a:pt x="2862444" y="109629"/>
                </a:cubicBezTo>
                <a:lnTo>
                  <a:pt x="2863664" y="115668"/>
                </a:lnTo>
                <a:lnTo>
                  <a:pt x="2647949" y="104775"/>
                </a:lnTo>
                <a:cubicBezTo>
                  <a:pt x="1301258" y="104775"/>
                  <a:pt x="209549" y="1196484"/>
                  <a:pt x="209549" y="2543175"/>
                </a:cubicBezTo>
                <a:cubicBezTo>
                  <a:pt x="209549" y="2627343"/>
                  <a:pt x="213814" y="2710516"/>
                  <a:pt x="222138" y="2792487"/>
                </a:cubicBezTo>
                <a:lnTo>
                  <a:pt x="234968" y="2876550"/>
                </a:lnTo>
                <a:lnTo>
                  <a:pt x="179497" y="2876550"/>
                </a:lnTo>
                <a:cubicBezTo>
                  <a:pt x="80364" y="2876550"/>
                  <a:pt x="0" y="2796186"/>
                  <a:pt x="0" y="2697053"/>
                </a:cubicBezTo>
                <a:lnTo>
                  <a:pt x="0" y="179497"/>
                </a:lnTo>
                <a:cubicBezTo>
                  <a:pt x="0" y="80364"/>
                  <a:pt x="80364" y="0"/>
                  <a:pt x="179497" y="0"/>
                </a:cubicBezTo>
                <a:close/>
              </a:path>
            </a:pathLst>
          </a:custGeom>
          <a:solidFill>
            <a:schemeClr val="bg1">
              <a:alpha val="26000"/>
            </a:schemeClr>
          </a:solidFill>
          <a:ln>
            <a:noFill/>
          </a:ln>
          <a:scene3d>
            <a:camera prst="isometricTopUp"/>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Oval 15">
            <a:extLst>
              <a:ext uri="{FF2B5EF4-FFF2-40B4-BE49-F238E27FC236}">
                <a16:creationId xmlns:a16="http://schemas.microsoft.com/office/drawing/2014/main" id="{01419F35-4AD8-836F-0A7F-0B6526DCDF3D}"/>
              </a:ext>
            </a:extLst>
          </p:cNvPr>
          <p:cNvSpPr/>
          <p:nvPr/>
        </p:nvSpPr>
        <p:spPr>
          <a:xfrm>
            <a:off x="6698914" y="1428752"/>
            <a:ext cx="3223300" cy="3124196"/>
          </a:xfrm>
          <a:prstGeom prst="ellipse">
            <a:avLst/>
          </a:prstGeom>
          <a:gradFill>
            <a:gsLst>
              <a:gs pos="57000">
                <a:schemeClr val="bg1">
                  <a:lumMod val="95000"/>
                  <a:alpha val="87000"/>
                </a:schemeClr>
              </a:gs>
              <a:gs pos="100000">
                <a:schemeClr val="tx2">
                  <a:lumMod val="40000"/>
                  <a:lumOff val="60000"/>
                </a:schemeClr>
              </a:gs>
            </a:gsLst>
            <a:path path="circle">
              <a:fillToRect l="100000" t="100000"/>
            </a:path>
          </a:gradFill>
          <a:ln>
            <a:solidFill>
              <a:schemeClr val="accent1">
                <a:shade val="50000"/>
              </a:schemeClr>
            </a:solidFill>
          </a:ln>
          <a:scene3d>
            <a:camera prst="isometricLeftDown"/>
            <a:lightRig rig="threePt" dir="t"/>
          </a:scene3d>
          <a:sp3d extrusionH="2095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2" name="TextBox 111">
            <a:extLst>
              <a:ext uri="{FF2B5EF4-FFF2-40B4-BE49-F238E27FC236}">
                <a16:creationId xmlns:a16="http://schemas.microsoft.com/office/drawing/2014/main" id="{A39856F5-89ED-FA0E-B117-64CE4D18E4E4}"/>
              </a:ext>
            </a:extLst>
          </p:cNvPr>
          <p:cNvSpPr txBox="1"/>
          <p:nvPr/>
        </p:nvSpPr>
        <p:spPr>
          <a:xfrm>
            <a:off x="8776490" y="1033767"/>
            <a:ext cx="3167751" cy="1200329"/>
          </a:xfrm>
          <a:prstGeom prst="rect">
            <a:avLst/>
          </a:prstGeom>
          <a:noFill/>
        </p:spPr>
        <p:txBody>
          <a:bodyPr wrap="square" rtlCol="0">
            <a:spAutoFit/>
            <a:scene3d>
              <a:camera prst="isometricLeftDown"/>
              <a:lightRig rig="threePt" dir="t"/>
            </a:scene3d>
            <a:sp3d extrusionH="31750" prstMaterial="metal"/>
          </a:bodyPr>
          <a:lstStyle/>
          <a:p>
            <a:pPr algn="ctr"/>
            <a:r>
              <a:rPr lang="ar-SY" sz="3600" dirty="0">
                <a:latin typeface="Adobe Arabic" panose="02040503050201020203" pitchFamily="18" charset="-78"/>
                <a:cs typeface="Adobe Arabic" panose="02040503050201020203" pitchFamily="18" charset="-78"/>
              </a:rPr>
              <a:t>الإشراف الميداني ومتابعة الأداء</a:t>
            </a:r>
            <a:endParaRPr lang="en-US" sz="3600" dirty="0">
              <a:latin typeface="Adobe Arabic" panose="02040503050201020203" pitchFamily="18" charset="-78"/>
              <a:cs typeface="Adobe Arabic" panose="02040503050201020203" pitchFamily="18" charset="-78"/>
            </a:endParaRPr>
          </a:p>
        </p:txBody>
      </p:sp>
      <p:grpSp>
        <p:nvGrpSpPr>
          <p:cNvPr id="28" name="Group 27">
            <a:extLst>
              <a:ext uri="{FF2B5EF4-FFF2-40B4-BE49-F238E27FC236}">
                <a16:creationId xmlns:a16="http://schemas.microsoft.com/office/drawing/2014/main" id="{AECB6D7E-B33F-4D42-98DF-41606F6FDA1C}"/>
              </a:ext>
            </a:extLst>
          </p:cNvPr>
          <p:cNvGrpSpPr/>
          <p:nvPr/>
        </p:nvGrpSpPr>
        <p:grpSpPr>
          <a:xfrm>
            <a:off x="6945835" y="5057528"/>
            <a:ext cx="7105650" cy="1543500"/>
            <a:chOff x="6945835" y="5057528"/>
            <a:chExt cx="7105650" cy="1543500"/>
          </a:xfrm>
        </p:grpSpPr>
        <p:grpSp>
          <p:nvGrpSpPr>
            <p:cNvPr id="78" name="Group 77">
              <a:extLst>
                <a:ext uri="{FF2B5EF4-FFF2-40B4-BE49-F238E27FC236}">
                  <a16:creationId xmlns:a16="http://schemas.microsoft.com/office/drawing/2014/main" id="{A6B8107E-E78F-6D27-479A-703E7FFE154F}"/>
                </a:ext>
              </a:extLst>
            </p:cNvPr>
            <p:cNvGrpSpPr/>
            <p:nvPr/>
          </p:nvGrpSpPr>
          <p:grpSpPr>
            <a:xfrm>
              <a:off x="9172624" y="5057528"/>
              <a:ext cx="2738477" cy="1543500"/>
              <a:chOff x="5099804" y="4684840"/>
              <a:chExt cx="2738477" cy="1543500"/>
            </a:xfrm>
          </p:grpSpPr>
          <p:sp>
            <p:nvSpPr>
              <p:cNvPr id="79" name="Rectangle: Rounded Corners 78">
                <a:extLst>
                  <a:ext uri="{FF2B5EF4-FFF2-40B4-BE49-F238E27FC236}">
                    <a16:creationId xmlns:a16="http://schemas.microsoft.com/office/drawing/2014/main" id="{0ECE8F7A-B647-DB29-1BC1-FB568BE94285}"/>
                  </a:ext>
                </a:extLst>
              </p:cNvPr>
              <p:cNvSpPr/>
              <p:nvPr/>
            </p:nvSpPr>
            <p:spPr>
              <a:xfrm>
                <a:off x="5099804" y="4783195"/>
                <a:ext cx="2733715" cy="1445145"/>
              </a:xfrm>
              <a:prstGeom prst="roundRect">
                <a:avLst/>
              </a:prstGeom>
              <a:gradFill flip="none" rotWithShape="1">
                <a:gsLst>
                  <a:gs pos="0">
                    <a:srgbClr val="168489"/>
                  </a:gs>
                  <a:gs pos="85000">
                    <a:srgbClr val="168489"/>
                  </a:gs>
                </a:gsLst>
                <a:lin ang="2700000" scaled="1"/>
                <a:tileRect/>
              </a:gra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0" name="Rectangle: Rounded Corners 79">
                <a:extLst>
                  <a:ext uri="{FF2B5EF4-FFF2-40B4-BE49-F238E27FC236}">
                    <a16:creationId xmlns:a16="http://schemas.microsoft.com/office/drawing/2014/main" id="{F46979DA-9545-7EE2-C3F7-02F6F8014570}"/>
                  </a:ext>
                </a:extLst>
              </p:cNvPr>
              <p:cNvSpPr/>
              <p:nvPr/>
            </p:nvSpPr>
            <p:spPr>
              <a:xfrm>
                <a:off x="5104566" y="4684840"/>
                <a:ext cx="2733715" cy="1445145"/>
              </a:xfrm>
              <a:prstGeom prst="roundRect">
                <a:avLst/>
              </a:prstGeom>
              <a:solidFill>
                <a:schemeClr val="bg1">
                  <a:alpha val="74000"/>
                </a:schemeClr>
              </a:soli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25" name="TextBox 124">
              <a:extLst>
                <a:ext uri="{FF2B5EF4-FFF2-40B4-BE49-F238E27FC236}">
                  <a16:creationId xmlns:a16="http://schemas.microsoft.com/office/drawing/2014/main" id="{3C40DB37-451E-F97B-9C4A-2919B4DEA907}"/>
                </a:ext>
              </a:extLst>
            </p:cNvPr>
            <p:cNvSpPr txBox="1"/>
            <p:nvPr/>
          </p:nvSpPr>
          <p:spPr>
            <a:xfrm>
              <a:off x="6945835" y="5124817"/>
              <a:ext cx="7105650" cy="800219"/>
            </a:xfrm>
            <a:prstGeom prst="rect">
              <a:avLst/>
            </a:prstGeom>
            <a:noFill/>
            <a:scene3d>
              <a:camera prst="isometricLeftDown"/>
              <a:lightRig rig="threePt" dir="t"/>
            </a:scene3d>
          </p:spPr>
          <p:txBody>
            <a:bodyPr wrap="square">
              <a:spAutoFit/>
              <a:scene3d>
                <a:camera prst="isometricTopUp"/>
                <a:lightRig rig="threePt" dir="t"/>
              </a:scene3d>
            </a:bodyPr>
            <a:lstStyle/>
            <a:p>
              <a:pPr algn="ctr">
                <a:lnSpc>
                  <a:spcPct val="115000"/>
                </a:lnSpc>
                <a:spcAft>
                  <a:spcPts val="800"/>
                </a:spcAft>
              </a:pPr>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اليوم </a:t>
              </a:r>
              <a:r>
                <a:rPr lang="ar-SA" sz="4000" b="1" dirty="0">
                  <a:latin typeface="Adobe Arabic" panose="02040503050201020203" pitchFamily="18" charset="-78"/>
                  <a:ea typeface="GE Dinar Two Medium" panose="020A0503020102020204" pitchFamily="18" charset="-78"/>
                  <a:cs typeface="Adobe Arabic" panose="02040503050201020203" pitchFamily="18" charset="-78"/>
                </a:rPr>
                <a:t>الثالث</a:t>
              </a:r>
              <a:endParaRPr lang="ar-SY"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17" name="Group 16">
            <a:extLst>
              <a:ext uri="{FF2B5EF4-FFF2-40B4-BE49-F238E27FC236}">
                <a16:creationId xmlns:a16="http://schemas.microsoft.com/office/drawing/2014/main" id="{0DFEF917-98FD-97E7-B272-EBC859BF7028}"/>
              </a:ext>
            </a:extLst>
          </p:cNvPr>
          <p:cNvGrpSpPr/>
          <p:nvPr/>
        </p:nvGrpSpPr>
        <p:grpSpPr>
          <a:xfrm>
            <a:off x="6790840" y="1447801"/>
            <a:ext cx="3039448" cy="3095622"/>
            <a:chOff x="1216363" y="952500"/>
            <a:chExt cx="4276725" cy="4276725"/>
          </a:xfrm>
          <a:scene3d>
            <a:camera prst="isometricLeftDown"/>
            <a:lightRig rig="threePt" dir="t"/>
          </a:scene3d>
        </p:grpSpPr>
        <p:sp>
          <p:nvSpPr>
            <p:cNvPr id="10" name="Oval 9">
              <a:extLst>
                <a:ext uri="{FF2B5EF4-FFF2-40B4-BE49-F238E27FC236}">
                  <a16:creationId xmlns:a16="http://schemas.microsoft.com/office/drawing/2014/main" id="{5D93D311-AC8A-007A-AB5F-7C227AE92939}"/>
                </a:ext>
              </a:extLst>
            </p:cNvPr>
            <p:cNvSpPr/>
            <p:nvPr/>
          </p:nvSpPr>
          <p:spPr>
            <a:xfrm>
              <a:off x="1216363" y="952500"/>
              <a:ext cx="4276725" cy="4276725"/>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Oval 10">
              <a:extLst>
                <a:ext uri="{FF2B5EF4-FFF2-40B4-BE49-F238E27FC236}">
                  <a16:creationId xmlns:a16="http://schemas.microsoft.com/office/drawing/2014/main" id="{7FBC672E-A44C-6A10-5D13-9130AB2B4193}"/>
                </a:ext>
              </a:extLst>
            </p:cNvPr>
            <p:cNvSpPr/>
            <p:nvPr/>
          </p:nvSpPr>
          <p:spPr>
            <a:xfrm>
              <a:off x="1487825" y="1223962"/>
              <a:ext cx="3733800" cy="3733800"/>
            </a:xfrm>
            <a:prstGeom prst="ellipse">
              <a:avLst/>
            </a:prstGeom>
            <a:gradFill>
              <a:gsLst>
                <a:gs pos="0">
                  <a:srgbClr val="168489"/>
                </a:gs>
                <a:gs pos="43000">
                  <a:srgbClr val="82ADD1"/>
                </a:gs>
                <a:gs pos="100000">
                  <a:srgbClr val="A0C9CA"/>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Oval 11">
              <a:extLst>
                <a:ext uri="{FF2B5EF4-FFF2-40B4-BE49-F238E27FC236}">
                  <a16:creationId xmlns:a16="http://schemas.microsoft.com/office/drawing/2014/main" id="{154696DE-B49B-13F8-23FB-42D8D98D8A89}"/>
                </a:ext>
              </a:extLst>
            </p:cNvPr>
            <p:cNvSpPr/>
            <p:nvPr/>
          </p:nvSpPr>
          <p:spPr>
            <a:xfrm>
              <a:off x="1854537" y="1590674"/>
              <a:ext cx="3000376" cy="300037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Oval 12">
              <a:extLst>
                <a:ext uri="{FF2B5EF4-FFF2-40B4-BE49-F238E27FC236}">
                  <a16:creationId xmlns:a16="http://schemas.microsoft.com/office/drawing/2014/main" id="{64DEED19-8EB3-57D7-E8DA-29BBC7B86B34}"/>
                </a:ext>
              </a:extLst>
            </p:cNvPr>
            <p:cNvSpPr/>
            <p:nvPr/>
          </p:nvSpPr>
          <p:spPr>
            <a:xfrm>
              <a:off x="2162295" y="1904999"/>
              <a:ext cx="2372400" cy="2371726"/>
            </a:xfrm>
            <a:prstGeom prst="ellipse">
              <a:avLst/>
            </a:prstGeom>
            <a:gradFill>
              <a:gsLst>
                <a:gs pos="0">
                  <a:srgbClr val="168489"/>
                </a:gs>
                <a:gs pos="43000">
                  <a:srgbClr val="A0C9CA"/>
                </a:gs>
                <a:gs pos="100000">
                  <a:srgbClr val="82ADD1"/>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Oval 13">
              <a:extLst>
                <a:ext uri="{FF2B5EF4-FFF2-40B4-BE49-F238E27FC236}">
                  <a16:creationId xmlns:a16="http://schemas.microsoft.com/office/drawing/2014/main" id="{D4CDFDE0-862E-733D-70B2-8BAF553B38CA}"/>
                </a:ext>
              </a:extLst>
            </p:cNvPr>
            <p:cNvSpPr/>
            <p:nvPr/>
          </p:nvSpPr>
          <p:spPr>
            <a:xfrm>
              <a:off x="2582190" y="2325371"/>
              <a:ext cx="1532610" cy="15309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Oval 14">
              <a:extLst>
                <a:ext uri="{FF2B5EF4-FFF2-40B4-BE49-F238E27FC236}">
                  <a16:creationId xmlns:a16="http://schemas.microsoft.com/office/drawing/2014/main" id="{F02E2A3B-A52D-0411-A9FA-99D871780C26}"/>
                </a:ext>
              </a:extLst>
            </p:cNvPr>
            <p:cNvSpPr/>
            <p:nvPr/>
          </p:nvSpPr>
          <p:spPr>
            <a:xfrm>
              <a:off x="2895576" y="2638424"/>
              <a:ext cx="905838" cy="904876"/>
            </a:xfrm>
            <a:prstGeom prst="ellipse">
              <a:avLst/>
            </a:prstGeom>
            <a:gradFill>
              <a:gsLst>
                <a:gs pos="0">
                  <a:srgbClr val="168489"/>
                </a:gs>
                <a:gs pos="43000">
                  <a:srgbClr val="82ADD1"/>
                </a:gs>
                <a:gs pos="100000">
                  <a:srgbClr val="A0C9CA"/>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130" name="Group 129">
            <a:extLst>
              <a:ext uri="{FF2B5EF4-FFF2-40B4-BE49-F238E27FC236}">
                <a16:creationId xmlns:a16="http://schemas.microsoft.com/office/drawing/2014/main" id="{EA6655EA-5A9D-8290-7446-6056D8E55427}"/>
              </a:ext>
            </a:extLst>
          </p:cNvPr>
          <p:cNvGrpSpPr/>
          <p:nvPr/>
        </p:nvGrpSpPr>
        <p:grpSpPr>
          <a:xfrm>
            <a:off x="8681899" y="1820062"/>
            <a:ext cx="1300101" cy="1108933"/>
            <a:chOff x="8752423" y="2038437"/>
            <a:chExt cx="1300101" cy="1108933"/>
          </a:xfrm>
        </p:grpSpPr>
        <p:sp>
          <p:nvSpPr>
            <p:cNvPr id="27" name="Rectangle: Rounded Corners 26">
              <a:extLst>
                <a:ext uri="{FF2B5EF4-FFF2-40B4-BE49-F238E27FC236}">
                  <a16:creationId xmlns:a16="http://schemas.microsoft.com/office/drawing/2014/main" id="{F3E87DEA-A975-5D04-EC88-5B2F1389639A}"/>
                </a:ext>
              </a:extLst>
            </p:cNvPr>
            <p:cNvSpPr/>
            <p:nvPr/>
          </p:nvSpPr>
          <p:spPr>
            <a:xfrm>
              <a:off x="8752423" y="2038437"/>
              <a:ext cx="1300101" cy="1108933"/>
            </a:xfrm>
            <a:prstGeom prst="roundRect">
              <a:avLst>
                <a:gd name="adj" fmla="val 24190"/>
              </a:avLst>
            </a:prstGeom>
            <a:solidFill>
              <a:schemeClr val="bg1">
                <a:alpha val="91000"/>
              </a:schemeClr>
            </a:solidFill>
            <a:ln>
              <a:gradFill>
                <a:gsLst>
                  <a:gs pos="0">
                    <a:srgbClr val="0066FF"/>
                  </a:gs>
                  <a:gs pos="100000">
                    <a:srgbClr val="0000FF"/>
                  </a:gs>
                </a:gsLst>
                <a:lin ang="5400000" scaled="1"/>
              </a:gradFill>
            </a:ln>
            <a:effectLst>
              <a:reflection blurRad="38100" stA="45000" endPos="65000" dist="50800" dir="5400000" sy="-100000" algn="bl" rotWithShape="0"/>
            </a:effectLst>
            <a:scene3d>
              <a:camera prst="isometricLeftDown"/>
              <a:lightRig rig="threePt" dir="t"/>
            </a:scene3d>
            <a:sp3d extrusionH="15240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0" name="Graphic 29" descr="Checkmark with solid fill">
              <a:extLst>
                <a:ext uri="{FF2B5EF4-FFF2-40B4-BE49-F238E27FC236}">
                  <a16:creationId xmlns:a16="http://schemas.microsoft.com/office/drawing/2014/main" id="{8EEF331E-28CB-7822-0834-0BB4E8398278}"/>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919540" y="2179148"/>
              <a:ext cx="914400" cy="914400"/>
            </a:xfrm>
            <a:prstGeom prst="rect">
              <a:avLst/>
            </a:prstGeom>
            <a:scene3d>
              <a:camera prst="isometricLeftDown"/>
              <a:lightRig rig="threePt" dir="t"/>
            </a:scene3d>
          </p:spPr>
        </p:pic>
      </p:grpSp>
      <p:grpSp>
        <p:nvGrpSpPr>
          <p:cNvPr id="2" name="Group 1">
            <a:extLst>
              <a:ext uri="{FF2B5EF4-FFF2-40B4-BE49-F238E27FC236}">
                <a16:creationId xmlns:a16="http://schemas.microsoft.com/office/drawing/2014/main" id="{748C5F22-19D1-1815-991F-AF7E271FAF63}"/>
              </a:ext>
            </a:extLst>
          </p:cNvPr>
          <p:cNvGrpSpPr/>
          <p:nvPr/>
        </p:nvGrpSpPr>
        <p:grpSpPr>
          <a:xfrm>
            <a:off x="5032937" y="4236812"/>
            <a:ext cx="3115326" cy="2024047"/>
            <a:chOff x="5222454" y="4201683"/>
            <a:chExt cx="3115326" cy="2024047"/>
          </a:xfrm>
        </p:grpSpPr>
        <p:grpSp>
          <p:nvGrpSpPr>
            <p:cNvPr id="3" name="Group 2">
              <a:extLst>
                <a:ext uri="{FF2B5EF4-FFF2-40B4-BE49-F238E27FC236}">
                  <a16:creationId xmlns:a16="http://schemas.microsoft.com/office/drawing/2014/main" id="{D99A1DD2-0D51-90F2-3638-C9FA98F34E13}"/>
                </a:ext>
              </a:extLst>
            </p:cNvPr>
            <p:cNvGrpSpPr/>
            <p:nvPr/>
          </p:nvGrpSpPr>
          <p:grpSpPr>
            <a:xfrm>
              <a:off x="5318415" y="4435758"/>
              <a:ext cx="411011" cy="411011"/>
              <a:chOff x="5318415" y="4435758"/>
              <a:chExt cx="411011" cy="411011"/>
            </a:xfrm>
          </p:grpSpPr>
          <p:sp>
            <p:nvSpPr>
              <p:cNvPr id="6" name="Oval 5">
                <a:extLst>
                  <a:ext uri="{FF2B5EF4-FFF2-40B4-BE49-F238E27FC236}">
                    <a16:creationId xmlns:a16="http://schemas.microsoft.com/office/drawing/2014/main" id="{BD2A3C62-DAC3-B9B8-4BAC-685510D47D9A}"/>
                  </a:ext>
                </a:extLst>
              </p:cNvPr>
              <p:cNvSpPr/>
              <p:nvPr/>
            </p:nvSpPr>
            <p:spPr>
              <a:xfrm>
                <a:off x="5538447" y="4455558"/>
                <a:ext cx="175729" cy="175729"/>
              </a:xfrm>
              <a:prstGeom prst="ellipse">
                <a:avLst/>
              </a:prstGeom>
              <a:gradFill>
                <a:gsLst>
                  <a:gs pos="0">
                    <a:srgbClr val="168489"/>
                  </a:gs>
                  <a:gs pos="48000">
                    <a:srgbClr val="A0C9CA"/>
                  </a:gs>
                  <a:gs pos="100000">
                    <a:srgbClr val="82ADD1"/>
                  </a:gs>
                </a:gsLst>
                <a:path path="circle">
                  <a:fillToRect l="100000" t="100000"/>
                </a:path>
              </a:gradFill>
              <a:ln>
                <a:noFill/>
              </a:ln>
              <a:scene3d>
                <a:camera prst="isometricLeftDown"/>
                <a:lightRig rig="threePt" dir="t">
                  <a:rot lat="0" lon="0" rev="7200000"/>
                </a:lightRig>
              </a:scene3d>
              <a:sp3d extrusionH="3048000">
                <a:bevelT w="38100" h="127000" prst="relaxedInset"/>
                <a:bevelB h="6096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Arrow: Chevron 7">
                <a:extLst>
                  <a:ext uri="{FF2B5EF4-FFF2-40B4-BE49-F238E27FC236}">
                    <a16:creationId xmlns:a16="http://schemas.microsoft.com/office/drawing/2014/main" id="{51092372-3CDD-B92B-F1CD-DB54B6B2A8B3}"/>
                  </a:ext>
                </a:extLst>
              </p:cNvPr>
              <p:cNvSpPr/>
              <p:nvPr/>
            </p:nvSpPr>
            <p:spPr>
              <a:xfrm>
                <a:off x="5318415" y="4435758"/>
                <a:ext cx="411011" cy="411011"/>
              </a:xfrm>
              <a:prstGeom prst="chevron">
                <a:avLst/>
              </a:prstGeom>
              <a:gradFill>
                <a:gsLst>
                  <a:gs pos="0">
                    <a:srgbClr val="0000FF"/>
                  </a:gs>
                  <a:gs pos="48000">
                    <a:srgbClr val="0066FF"/>
                  </a:gs>
                  <a:gs pos="100000">
                    <a:srgbClr val="6600CC"/>
                  </a:gs>
                </a:gsLst>
                <a:path path="circle">
                  <a:fillToRect l="100000" t="100000"/>
                </a:path>
              </a:gradFill>
              <a:ln>
                <a:noFill/>
              </a:ln>
              <a:scene3d>
                <a:camera prst="isometricRightUp"/>
                <a:lightRig rig="threePt" dir="t"/>
              </a:scene3d>
              <a:sp3d extrusionH="139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pic>
          <p:nvPicPr>
            <p:cNvPr id="5" name="Picture 4">
              <a:extLst>
                <a:ext uri="{FF2B5EF4-FFF2-40B4-BE49-F238E27FC236}">
                  <a16:creationId xmlns:a16="http://schemas.microsoft.com/office/drawing/2014/main" id="{2E433E36-EA6B-2086-AA1D-40C104BA98B5}"/>
                </a:ext>
              </a:extLst>
            </p:cNvPr>
            <p:cNvPicPr>
              <a:picLocks noChangeAspect="1"/>
            </p:cNvPicPr>
            <p:nvPr/>
          </p:nvPicPr>
          <p:blipFill>
            <a:blip r:embed="rId5">
              <a:alphaModFix amt="16000"/>
              <a:extLst>
                <a:ext uri="{BEBA8EAE-BF5A-486C-A8C5-ECC9F3942E4B}">
                  <a14:imgProps xmlns:a14="http://schemas.microsoft.com/office/drawing/2010/main">
                    <a14:imgLayer r:embed="rId6">
                      <a14:imgEffect>
                        <a14:sharpenSoften amount="-100000"/>
                      </a14:imgEffect>
                    </a14:imgLayer>
                  </a14:imgProps>
                </a:ext>
              </a:extLst>
            </a:blip>
            <a:stretch>
              <a:fillRect/>
            </a:stretch>
          </p:blipFill>
          <p:spPr>
            <a:xfrm>
              <a:off x="5222454" y="4201683"/>
              <a:ext cx="3115326" cy="2024047"/>
            </a:xfrm>
            <a:prstGeom prst="rect">
              <a:avLst/>
            </a:prstGeom>
          </p:spPr>
        </p:pic>
      </p:grpSp>
      <p:grpSp>
        <p:nvGrpSpPr>
          <p:cNvPr id="29" name="Group 28">
            <a:extLst>
              <a:ext uri="{FF2B5EF4-FFF2-40B4-BE49-F238E27FC236}">
                <a16:creationId xmlns:a16="http://schemas.microsoft.com/office/drawing/2014/main" id="{09EEFCF4-C69C-3FB7-ECB2-3DB2384366A6}"/>
              </a:ext>
            </a:extLst>
          </p:cNvPr>
          <p:cNvGrpSpPr/>
          <p:nvPr/>
        </p:nvGrpSpPr>
        <p:grpSpPr>
          <a:xfrm>
            <a:off x="3869882" y="3797084"/>
            <a:ext cx="7697281" cy="1672015"/>
            <a:chOff x="6945835" y="5057528"/>
            <a:chExt cx="7105650" cy="1543500"/>
          </a:xfrm>
        </p:grpSpPr>
        <p:grpSp>
          <p:nvGrpSpPr>
            <p:cNvPr id="31" name="Group 30">
              <a:extLst>
                <a:ext uri="{FF2B5EF4-FFF2-40B4-BE49-F238E27FC236}">
                  <a16:creationId xmlns:a16="http://schemas.microsoft.com/office/drawing/2014/main" id="{A9E419CD-DE6B-102A-02EA-E6CF108B728A}"/>
                </a:ext>
              </a:extLst>
            </p:cNvPr>
            <p:cNvGrpSpPr/>
            <p:nvPr/>
          </p:nvGrpSpPr>
          <p:grpSpPr>
            <a:xfrm>
              <a:off x="9172624" y="5057528"/>
              <a:ext cx="2738477" cy="1543500"/>
              <a:chOff x="5099804" y="4684840"/>
              <a:chExt cx="2738477" cy="1543500"/>
            </a:xfrm>
          </p:grpSpPr>
          <p:sp>
            <p:nvSpPr>
              <p:cNvPr id="33" name="Rectangle: Rounded Corners 32">
                <a:extLst>
                  <a:ext uri="{FF2B5EF4-FFF2-40B4-BE49-F238E27FC236}">
                    <a16:creationId xmlns:a16="http://schemas.microsoft.com/office/drawing/2014/main" id="{9CF429F1-1C71-5D79-1A50-5E0F8428FCD8}"/>
                  </a:ext>
                </a:extLst>
              </p:cNvPr>
              <p:cNvSpPr/>
              <p:nvPr/>
            </p:nvSpPr>
            <p:spPr>
              <a:xfrm>
                <a:off x="5099804" y="4783195"/>
                <a:ext cx="2733715" cy="1445145"/>
              </a:xfrm>
              <a:prstGeom prst="roundRect">
                <a:avLst/>
              </a:prstGeom>
              <a:gradFill flip="none" rotWithShape="1">
                <a:gsLst>
                  <a:gs pos="0">
                    <a:srgbClr val="168489"/>
                  </a:gs>
                  <a:gs pos="85000">
                    <a:srgbClr val="168489"/>
                  </a:gs>
                </a:gsLst>
                <a:lin ang="2700000" scaled="1"/>
                <a:tileRect/>
              </a:gra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Rectangle: Rounded Corners 33">
                <a:extLst>
                  <a:ext uri="{FF2B5EF4-FFF2-40B4-BE49-F238E27FC236}">
                    <a16:creationId xmlns:a16="http://schemas.microsoft.com/office/drawing/2014/main" id="{FF070AAE-4E7F-10C3-07DE-776C72C70264}"/>
                  </a:ext>
                </a:extLst>
              </p:cNvPr>
              <p:cNvSpPr/>
              <p:nvPr/>
            </p:nvSpPr>
            <p:spPr>
              <a:xfrm>
                <a:off x="5104566" y="4684840"/>
                <a:ext cx="2733715" cy="1445145"/>
              </a:xfrm>
              <a:prstGeom prst="roundRect">
                <a:avLst/>
              </a:prstGeom>
              <a:solidFill>
                <a:schemeClr val="bg1">
                  <a:alpha val="74000"/>
                </a:schemeClr>
              </a:soli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32" name="TextBox 31">
              <a:extLst>
                <a:ext uri="{FF2B5EF4-FFF2-40B4-BE49-F238E27FC236}">
                  <a16:creationId xmlns:a16="http://schemas.microsoft.com/office/drawing/2014/main" id="{D91B94CA-9395-AA30-0564-320A831FB4CB}"/>
                </a:ext>
              </a:extLst>
            </p:cNvPr>
            <p:cNvSpPr txBox="1"/>
            <p:nvPr/>
          </p:nvSpPr>
          <p:spPr>
            <a:xfrm>
              <a:off x="6945835" y="5124817"/>
              <a:ext cx="7105650" cy="738712"/>
            </a:xfrm>
            <a:prstGeom prst="rect">
              <a:avLst/>
            </a:prstGeom>
            <a:noFill/>
            <a:scene3d>
              <a:camera prst="isometricLeftDown"/>
              <a:lightRig rig="threePt" dir="t"/>
            </a:scene3d>
          </p:spPr>
          <p:txBody>
            <a:bodyPr wrap="square">
              <a:spAutoFit/>
              <a:scene3d>
                <a:camera prst="isometricTopUp"/>
                <a:lightRig rig="threePt" dir="t"/>
              </a:scene3d>
            </a:bodyPr>
            <a:lstStyle/>
            <a:p>
              <a:pPr algn="ctr">
                <a:lnSpc>
                  <a:spcPct val="115000"/>
                </a:lnSpc>
                <a:spcAft>
                  <a:spcPts val="800"/>
                </a:spcAft>
              </a:pPr>
              <a:r>
                <a:rPr lang="ar-SA" sz="4000" b="1" dirty="0">
                  <a:latin typeface="Adobe Arabic" panose="02040503050201020203" pitchFamily="18" charset="-78"/>
                  <a:ea typeface="GE Dinar Two Medium" panose="020A0503020102020204" pitchFamily="18" charset="-78"/>
                  <a:cs typeface="Adobe Arabic" panose="02040503050201020203" pitchFamily="18" charset="-78"/>
                </a:rPr>
                <a:t>الجلسة الأولى</a:t>
              </a:r>
              <a:endParaRPr lang="ar-SY"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40" name="Group 39">
            <a:extLst>
              <a:ext uri="{FF2B5EF4-FFF2-40B4-BE49-F238E27FC236}">
                <a16:creationId xmlns:a16="http://schemas.microsoft.com/office/drawing/2014/main" id="{32306415-D4FA-ADEF-8C78-13BCC5791ED3}"/>
              </a:ext>
            </a:extLst>
          </p:cNvPr>
          <p:cNvGrpSpPr/>
          <p:nvPr/>
        </p:nvGrpSpPr>
        <p:grpSpPr>
          <a:xfrm>
            <a:off x="717622" y="145668"/>
            <a:ext cx="4719172" cy="1077218"/>
            <a:chOff x="862835" y="1183413"/>
            <a:chExt cx="4719172" cy="1077218"/>
          </a:xfrm>
        </p:grpSpPr>
        <p:sp>
          <p:nvSpPr>
            <p:cNvPr id="18" name="TextBox 17">
              <a:extLst>
                <a:ext uri="{FF2B5EF4-FFF2-40B4-BE49-F238E27FC236}">
                  <a16:creationId xmlns:a16="http://schemas.microsoft.com/office/drawing/2014/main" id="{12865612-B52A-4214-D305-63C5AC4BD014}"/>
                </a:ext>
              </a:extLst>
            </p:cNvPr>
            <p:cNvSpPr txBox="1"/>
            <p:nvPr/>
          </p:nvSpPr>
          <p:spPr>
            <a:xfrm>
              <a:off x="862835" y="1183413"/>
              <a:ext cx="3985898" cy="1077218"/>
            </a:xfrm>
            <a:prstGeom prst="rect">
              <a:avLst/>
            </a:prstGeom>
          </p:spPr>
          <p:txBody>
            <a:bodyPr wrap="square" rtlCol="0">
              <a:spAutoFit/>
            </a:bodyPr>
            <a:lstStyle/>
            <a:p>
              <a:pPr algn="r"/>
              <a:r>
                <a:rPr lang="ar-SY" sz="3200" b="1" dirty="0">
                  <a:solidFill>
                    <a:schemeClr val="bg1"/>
                  </a:solidFill>
                  <a:latin typeface="Adobe Arabic" panose="02040503050201020203" pitchFamily="18" charset="-78"/>
                  <a:cs typeface="Adobe Arabic" panose="02040503050201020203" pitchFamily="18" charset="-78"/>
                </a:rPr>
                <a:t>أهداف المتابعة الإشرافية ودورها في تطوير الأداء</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39" name="Picture 38">
              <a:extLst>
                <a:ext uri="{FF2B5EF4-FFF2-40B4-BE49-F238E27FC236}">
                  <a16:creationId xmlns:a16="http://schemas.microsoft.com/office/drawing/2014/main" id="{0419B085-00CD-B962-1AC1-E10A7407720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067939" y="1464988"/>
              <a:ext cx="514068" cy="514068"/>
            </a:xfrm>
            <a:prstGeom prst="rect">
              <a:avLst/>
            </a:prstGeom>
          </p:spPr>
        </p:pic>
      </p:grpSp>
      <p:grpSp>
        <p:nvGrpSpPr>
          <p:cNvPr id="57" name="Group 56">
            <a:extLst>
              <a:ext uri="{FF2B5EF4-FFF2-40B4-BE49-F238E27FC236}">
                <a16:creationId xmlns:a16="http://schemas.microsoft.com/office/drawing/2014/main" id="{FDD6BD17-4957-5773-DFEF-489F4113150A}"/>
              </a:ext>
            </a:extLst>
          </p:cNvPr>
          <p:cNvGrpSpPr/>
          <p:nvPr/>
        </p:nvGrpSpPr>
        <p:grpSpPr>
          <a:xfrm>
            <a:off x="436098" y="1283087"/>
            <a:ext cx="5000696" cy="584775"/>
            <a:chOff x="581311" y="1053289"/>
            <a:chExt cx="5000696" cy="584775"/>
          </a:xfrm>
        </p:grpSpPr>
        <p:sp>
          <p:nvSpPr>
            <p:cNvPr id="58" name="TextBox 57">
              <a:extLst>
                <a:ext uri="{FF2B5EF4-FFF2-40B4-BE49-F238E27FC236}">
                  <a16:creationId xmlns:a16="http://schemas.microsoft.com/office/drawing/2014/main" id="{659E4762-1EB0-60B0-E523-37162B06D223}"/>
                </a:ext>
              </a:extLst>
            </p:cNvPr>
            <p:cNvSpPr txBox="1"/>
            <p:nvPr/>
          </p:nvSpPr>
          <p:spPr>
            <a:xfrm>
              <a:off x="581311" y="1053289"/>
              <a:ext cx="4267422" cy="584775"/>
            </a:xfrm>
            <a:prstGeom prst="rect">
              <a:avLst/>
            </a:prstGeom>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أساليب جمع المعلومات وتقييم الأداء</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59" name="Picture 58">
              <a:extLst>
                <a:ext uri="{FF2B5EF4-FFF2-40B4-BE49-F238E27FC236}">
                  <a16:creationId xmlns:a16="http://schemas.microsoft.com/office/drawing/2014/main" id="{5ACB2F23-5B09-A9CB-95BC-3AFA9C8982E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067939" y="1088642"/>
              <a:ext cx="514068" cy="514068"/>
            </a:xfrm>
            <a:prstGeom prst="rect">
              <a:avLst/>
            </a:prstGeom>
          </p:spPr>
        </p:pic>
      </p:grpSp>
      <p:grpSp>
        <p:nvGrpSpPr>
          <p:cNvPr id="60" name="Group 59">
            <a:extLst>
              <a:ext uri="{FF2B5EF4-FFF2-40B4-BE49-F238E27FC236}">
                <a16:creationId xmlns:a16="http://schemas.microsoft.com/office/drawing/2014/main" id="{48D11241-8800-B911-9C12-23BAF5201C31}"/>
              </a:ext>
            </a:extLst>
          </p:cNvPr>
          <p:cNvGrpSpPr/>
          <p:nvPr/>
        </p:nvGrpSpPr>
        <p:grpSpPr>
          <a:xfrm>
            <a:off x="-106017" y="1928063"/>
            <a:ext cx="5542811" cy="584775"/>
            <a:chOff x="39196" y="1414267"/>
            <a:chExt cx="5542811" cy="584775"/>
          </a:xfrm>
        </p:grpSpPr>
        <p:sp>
          <p:nvSpPr>
            <p:cNvPr id="61" name="TextBox 60">
              <a:extLst>
                <a:ext uri="{FF2B5EF4-FFF2-40B4-BE49-F238E27FC236}">
                  <a16:creationId xmlns:a16="http://schemas.microsoft.com/office/drawing/2014/main" id="{31FC6EC1-B65D-1EA6-EB01-D9DCDD60EF4B}"/>
                </a:ext>
              </a:extLst>
            </p:cNvPr>
            <p:cNvSpPr txBox="1"/>
            <p:nvPr/>
          </p:nvSpPr>
          <p:spPr>
            <a:xfrm>
              <a:off x="39196" y="1414267"/>
              <a:ext cx="4809537" cy="584775"/>
            </a:xfrm>
            <a:prstGeom prst="rect">
              <a:avLst/>
            </a:prstGeom>
            <a:noFill/>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استخدام مؤشرات الأداء في المتابعة الإدارية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62" name="Picture 61">
              <a:extLst>
                <a:ext uri="{FF2B5EF4-FFF2-40B4-BE49-F238E27FC236}">
                  <a16:creationId xmlns:a16="http://schemas.microsoft.com/office/drawing/2014/main" id="{D39952FE-83D4-FB4F-21E9-57CA2D93D59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067939" y="1449620"/>
              <a:ext cx="514068" cy="514068"/>
            </a:xfrm>
            <a:prstGeom prst="rect">
              <a:avLst/>
            </a:prstGeom>
          </p:spPr>
        </p:pic>
      </p:grpSp>
      <p:grpSp>
        <p:nvGrpSpPr>
          <p:cNvPr id="19" name="Group 18">
            <a:extLst>
              <a:ext uri="{FF2B5EF4-FFF2-40B4-BE49-F238E27FC236}">
                <a16:creationId xmlns:a16="http://schemas.microsoft.com/office/drawing/2014/main" id="{B191A4B0-561D-1B94-3CE1-8DD584C94674}"/>
              </a:ext>
            </a:extLst>
          </p:cNvPr>
          <p:cNvGrpSpPr/>
          <p:nvPr/>
        </p:nvGrpSpPr>
        <p:grpSpPr>
          <a:xfrm>
            <a:off x="436098" y="2573039"/>
            <a:ext cx="5000696" cy="584775"/>
            <a:chOff x="581311" y="1419277"/>
            <a:chExt cx="5000696" cy="584775"/>
          </a:xfrm>
        </p:grpSpPr>
        <p:sp>
          <p:nvSpPr>
            <p:cNvPr id="20" name="TextBox 19">
              <a:extLst>
                <a:ext uri="{FF2B5EF4-FFF2-40B4-BE49-F238E27FC236}">
                  <a16:creationId xmlns:a16="http://schemas.microsoft.com/office/drawing/2014/main" id="{81BD48E0-3451-3712-E343-AF83B3380DA5}"/>
                </a:ext>
              </a:extLst>
            </p:cNvPr>
            <p:cNvSpPr txBox="1"/>
            <p:nvPr/>
          </p:nvSpPr>
          <p:spPr>
            <a:xfrm>
              <a:off x="581311" y="1419277"/>
              <a:ext cx="4267422" cy="584775"/>
            </a:xfrm>
            <a:prstGeom prst="rect">
              <a:avLst/>
            </a:prstGeom>
            <a:noFill/>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إعداد تقارير المتابعة ورفع التوصيات</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21" name="Picture 20">
              <a:extLst>
                <a:ext uri="{FF2B5EF4-FFF2-40B4-BE49-F238E27FC236}">
                  <a16:creationId xmlns:a16="http://schemas.microsoft.com/office/drawing/2014/main" id="{7AA2E4F1-35F5-0FCA-A840-9640CD94893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067939" y="1454630"/>
              <a:ext cx="514068" cy="514068"/>
            </a:xfrm>
            <a:prstGeom prst="rect">
              <a:avLst/>
            </a:prstGeom>
          </p:spPr>
        </p:pic>
      </p:grpSp>
      <p:grpSp>
        <p:nvGrpSpPr>
          <p:cNvPr id="22" name="Group 21">
            <a:extLst>
              <a:ext uri="{FF2B5EF4-FFF2-40B4-BE49-F238E27FC236}">
                <a16:creationId xmlns:a16="http://schemas.microsoft.com/office/drawing/2014/main" id="{8470A28B-D1C1-BB53-FEC6-905A7B1090D0}"/>
              </a:ext>
            </a:extLst>
          </p:cNvPr>
          <p:cNvGrpSpPr/>
          <p:nvPr/>
        </p:nvGrpSpPr>
        <p:grpSpPr>
          <a:xfrm>
            <a:off x="717622" y="3218016"/>
            <a:ext cx="4719172" cy="1077218"/>
            <a:chOff x="862835" y="1414267"/>
            <a:chExt cx="4719172" cy="1077218"/>
          </a:xfrm>
        </p:grpSpPr>
        <p:sp>
          <p:nvSpPr>
            <p:cNvPr id="23" name="TextBox 22">
              <a:extLst>
                <a:ext uri="{FF2B5EF4-FFF2-40B4-BE49-F238E27FC236}">
                  <a16:creationId xmlns:a16="http://schemas.microsoft.com/office/drawing/2014/main" id="{77F5ABE9-2188-7552-8BD4-4FD925698A10}"/>
                </a:ext>
              </a:extLst>
            </p:cNvPr>
            <p:cNvSpPr txBox="1"/>
            <p:nvPr/>
          </p:nvSpPr>
          <p:spPr>
            <a:xfrm>
              <a:off x="862835" y="1414267"/>
              <a:ext cx="3985898" cy="1077218"/>
            </a:xfrm>
            <a:prstGeom prst="rect">
              <a:avLst/>
            </a:prstGeom>
            <a:noFill/>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أدوات الملاحظة والتقويم العملي للموظفين</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24" name="Picture 23">
              <a:extLst>
                <a:ext uri="{FF2B5EF4-FFF2-40B4-BE49-F238E27FC236}">
                  <a16:creationId xmlns:a16="http://schemas.microsoft.com/office/drawing/2014/main" id="{48429002-648E-A84E-837C-F8D23B1BEB2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067939" y="1695842"/>
              <a:ext cx="514068" cy="514068"/>
            </a:xfrm>
            <a:prstGeom prst="rect">
              <a:avLst/>
            </a:prstGeom>
          </p:spPr>
        </p:pic>
      </p:grpSp>
    </p:spTree>
    <p:extLst>
      <p:ext uri="{BB962C8B-B14F-4D97-AF65-F5344CB8AC3E}">
        <p14:creationId xmlns:p14="http://schemas.microsoft.com/office/powerpoint/2010/main" val="118094074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path" presetSubtype="0" repeatCount="indefinite" accel="50000" decel="50000" autoRev="1" fill="hold" nodeType="withEffect">
                                  <p:stCondLst>
                                    <p:cond delay="0"/>
                                  </p:stCondLst>
                                  <p:childTnLst>
                                    <p:animMotion origin="layout" path="M 0 0 L 0.25 0.25 E" pathEditMode="relative" ptsTypes="">
                                      <p:cBhvr>
                                        <p:cTn id="6" dur="5750" fill="hold"/>
                                        <p:tgtEl>
                                          <p:spTgt spid="130"/>
                                        </p:tgtEl>
                                        <p:attrNameLst>
                                          <p:attrName>ppt_x</p:attrName>
                                          <p:attrName>ppt_y</p:attrName>
                                        </p:attrNameLst>
                                      </p:cBhvr>
                                    </p:animMotion>
                                  </p:childTnLst>
                                </p:cTn>
                              </p:par>
                              <p:par>
                                <p:cTn id="7" presetID="56" presetClass="path" presetSubtype="0" repeatCount="indefinite" accel="50000" decel="50000" autoRev="1" fill="hold" grpId="0" nodeType="withEffect">
                                  <p:stCondLst>
                                    <p:cond delay="0"/>
                                  </p:stCondLst>
                                  <p:childTnLst>
                                    <p:animMotion origin="layout" path="M 4.16667E-7 -4.44444E-6 L 0.02214 -0.0287 " pathEditMode="relative" rAng="0" ptsTypes="AA">
                                      <p:cBhvr>
                                        <p:cTn id="8" dur="9000" fill="hold"/>
                                        <p:tgtEl>
                                          <p:spTgt spid="112"/>
                                        </p:tgtEl>
                                        <p:attrNameLst>
                                          <p:attrName>ppt_x</p:attrName>
                                          <p:attrName>ppt_y</p:attrName>
                                        </p:attrNameLst>
                                      </p:cBhvr>
                                      <p:rCtr x="1107" y="-1435"/>
                                    </p:animMotion>
                                  </p:childTnLst>
                                </p:cTn>
                              </p:par>
                            </p:childTnLst>
                          </p:cTn>
                        </p:par>
                        <p:par>
                          <p:cTn id="9" fill="hold">
                            <p:stCondLst>
                              <p:cond delay="18000"/>
                            </p:stCondLst>
                            <p:childTnLst>
                              <p:par>
                                <p:cTn id="10" presetID="0" presetClass="path" presetSubtype="0" repeatCount="indefinite" accel="50000" decel="50000" autoRev="1" fill="hold" nodeType="afterEffect">
                                  <p:stCondLst>
                                    <p:cond delay="0"/>
                                  </p:stCondLst>
                                  <p:childTnLst>
                                    <p:animMotion origin="layout" path="M -0.00403 -0.00162 L -0.00403 -0.0007 C 0.00248 -0.00834 0.00951 -0.01459 0.01615 -0.02222 C 0.02344 -0.03056 0.02982 -0.04144 0.03737 -0.04931 C 0.05352 -0.06551 0.0474 -0.06528 0.05443 -0.06528 L 0.05443 -0.06505 " pathEditMode="relative" rAng="0" ptsTypes="AAAAAA">
                                      <p:cBhvr>
                                        <p:cTn id="11" dur="2000" fill="hold"/>
                                        <p:tgtEl>
                                          <p:spTgt spid="2"/>
                                        </p:tgtEl>
                                        <p:attrNameLst>
                                          <p:attrName>ppt_x</p:attrName>
                                          <p:attrName>ppt_y</p:attrName>
                                        </p:attrNameLst>
                                      </p:cBhvr>
                                      <p:rCtr x="2917" y="-31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E8D4CB-06B1-D0AC-66C8-083FB2CF23A5}"/>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C135FFED-DFF4-27F2-9B52-0488FB35711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B3BB3EBF-2971-C311-EBDF-097D65F2B18C}"/>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المقدمة</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6" name="Picture 5">
            <a:extLst>
              <a:ext uri="{FF2B5EF4-FFF2-40B4-BE49-F238E27FC236}">
                <a16:creationId xmlns:a16="http://schemas.microsoft.com/office/drawing/2014/main" id="{43CBBF06-1406-58C8-5DF6-775D91038F3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454046" y="2358016"/>
            <a:ext cx="2962301" cy="2860940"/>
          </a:xfrm>
          <a:prstGeom prst="rect">
            <a:avLst/>
          </a:prstGeom>
          <a:noFill/>
          <a:ln>
            <a:noFill/>
          </a:ln>
        </p:spPr>
      </p:pic>
      <p:sp>
        <p:nvSpPr>
          <p:cNvPr id="8" name="TextBox 7">
            <a:extLst>
              <a:ext uri="{FF2B5EF4-FFF2-40B4-BE49-F238E27FC236}">
                <a16:creationId xmlns:a16="http://schemas.microsoft.com/office/drawing/2014/main" id="{6ABAADDC-FEF1-67DA-96F6-473A43D3FFF5}"/>
              </a:ext>
            </a:extLst>
          </p:cNvPr>
          <p:cNvSpPr txBox="1"/>
          <p:nvPr/>
        </p:nvSpPr>
        <p:spPr>
          <a:xfrm>
            <a:off x="5351490" y="1366375"/>
            <a:ext cx="6027624" cy="2677656"/>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يُعدّ الإشراف الميداني ومتابعة الأداء من الركائز الأساسية في العملية الإدارية الناجحة، حيث يمثّل جسر التواصل بين الخطط الموضوعة والنتائج المُحقّقة على أرض الواقع. فالمشرف الفعّال هو من يستطيع تحقيق التوازن المثالي بين متابعة سير العمل وتحقيق الأهداف، وبين تنمية روح المبادرة والثقة لدى الموظفين</a:t>
            </a:r>
            <a:endParaRPr lang="en-US" dirty="0"/>
          </a:p>
        </p:txBody>
      </p:sp>
      <p:sp>
        <p:nvSpPr>
          <p:cNvPr id="4" name="TextBox 3">
            <a:extLst>
              <a:ext uri="{FF2B5EF4-FFF2-40B4-BE49-F238E27FC236}">
                <a16:creationId xmlns:a16="http://schemas.microsoft.com/office/drawing/2014/main" id="{A38DE7D2-A67B-0401-4469-88730992B160}"/>
              </a:ext>
            </a:extLst>
          </p:cNvPr>
          <p:cNvSpPr txBox="1"/>
          <p:nvPr/>
        </p:nvSpPr>
        <p:spPr>
          <a:xfrm>
            <a:off x="5351490" y="4665414"/>
            <a:ext cx="6027624" cy="1384995"/>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في هذه الجلسة، سنتعرّف على مفاهيم وأدوات الإشراف الميداني ومتابعة الأداء، وكيفية تطبيقها بشكل عملي في بيئة العمل</a:t>
            </a:r>
            <a:endParaRPr lang="en-US" dirty="0"/>
          </a:p>
        </p:txBody>
      </p:sp>
    </p:spTree>
    <p:extLst>
      <p:ext uri="{BB962C8B-B14F-4D97-AF65-F5344CB8AC3E}">
        <p14:creationId xmlns:p14="http://schemas.microsoft.com/office/powerpoint/2010/main" val="247277542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 grpId="0"/>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A82624-3313-FD3B-BAC2-9FAD512A4F26}"/>
            </a:ext>
          </a:extLst>
        </p:cNvPr>
        <p:cNvGrpSpPr/>
        <p:nvPr/>
      </p:nvGrpSpPr>
      <p:grpSpPr>
        <a:xfrm>
          <a:off x="0" y="0"/>
          <a:ext cx="0" cy="0"/>
          <a:chOff x="0" y="0"/>
          <a:chExt cx="0" cy="0"/>
        </a:xfrm>
      </p:grpSpPr>
      <p:sp>
        <p:nvSpPr>
          <p:cNvPr id="29" name="TextBox 28">
            <a:extLst>
              <a:ext uri="{FF2B5EF4-FFF2-40B4-BE49-F238E27FC236}">
                <a16:creationId xmlns:a16="http://schemas.microsoft.com/office/drawing/2014/main" id="{CEA82DB1-3DAD-6048-D29D-71D969596588}"/>
              </a:ext>
            </a:extLst>
          </p:cNvPr>
          <p:cNvSpPr txBox="1"/>
          <p:nvPr/>
        </p:nvSpPr>
        <p:spPr>
          <a:xfrm>
            <a:off x="1002402" y="3768213"/>
            <a:ext cx="5009702" cy="65864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rtl="1">
              <a:lnSpc>
                <a:spcPct val="115000"/>
              </a:lnSpc>
            </a:pPr>
            <a:r>
              <a:rPr lang="ar-SA" dirty="0"/>
              <a:t>نشاط العصف الذهني</a:t>
            </a:r>
            <a:endParaRPr lang="en-US" dirty="0"/>
          </a:p>
        </p:txBody>
      </p:sp>
      <p:sp>
        <p:nvSpPr>
          <p:cNvPr id="8" name="TextBox 7">
            <a:extLst>
              <a:ext uri="{FF2B5EF4-FFF2-40B4-BE49-F238E27FC236}">
                <a16:creationId xmlns:a16="http://schemas.microsoft.com/office/drawing/2014/main" id="{02D367E9-77FD-1CC4-B6B8-BF501B4AC056}"/>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29172865-C40C-0926-F095-FC5FB995993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a:extLst>
              <a:ext uri="{FF2B5EF4-FFF2-40B4-BE49-F238E27FC236}">
                <a16:creationId xmlns:a16="http://schemas.microsoft.com/office/drawing/2014/main" id="{526FD57B-3A1A-D1A7-84EF-F8E47382E1F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35663" y="1725809"/>
            <a:ext cx="4743450" cy="4743450"/>
          </a:xfrm>
          <a:prstGeom prst="rect">
            <a:avLst/>
          </a:prstGeom>
        </p:spPr>
      </p:pic>
    </p:spTree>
    <p:extLst>
      <p:ext uri="{BB962C8B-B14F-4D97-AF65-F5344CB8AC3E}">
        <p14:creationId xmlns:p14="http://schemas.microsoft.com/office/powerpoint/2010/main" val="3018888228"/>
      </p:ext>
    </p:extLst>
  </p:cSld>
  <p:clrMapOvr>
    <a:masterClrMapping/>
  </p:clrMapOvr>
  <p:transition spd="slow">
    <p:wipe/>
  </p:transition>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6DB8C4-13E6-FCF9-4412-0D618026CFA4}"/>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BFC59AB3-E186-F51B-B260-AC18EB7F72F7}"/>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7A2ABA9F-CAE9-3729-14BA-36B938953B6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3" name="Picture 2">
            <a:extLst>
              <a:ext uri="{FF2B5EF4-FFF2-40B4-BE49-F238E27FC236}">
                <a16:creationId xmlns:a16="http://schemas.microsoft.com/office/drawing/2014/main" id="{9E0FF7A8-FE62-69A3-5FF5-7EFF80E466B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27113" y="1428750"/>
            <a:ext cx="4762500" cy="4762500"/>
          </a:xfrm>
          <a:prstGeom prst="rect">
            <a:avLst/>
          </a:prstGeom>
        </p:spPr>
      </p:pic>
      <p:sp>
        <p:nvSpPr>
          <p:cNvPr id="5" name="TextBox 4">
            <a:extLst>
              <a:ext uri="{FF2B5EF4-FFF2-40B4-BE49-F238E27FC236}">
                <a16:creationId xmlns:a16="http://schemas.microsoft.com/office/drawing/2014/main" id="{D1EBAB33-7415-46A9-25E2-6AC4EA3449FE}"/>
              </a:ext>
            </a:extLst>
          </p:cNvPr>
          <p:cNvSpPr txBox="1"/>
          <p:nvPr/>
        </p:nvSpPr>
        <p:spPr>
          <a:xfrm>
            <a:off x="785156" y="3177209"/>
            <a:ext cx="5444194" cy="1791260"/>
          </a:xfrm>
          <a:prstGeom prst="rect">
            <a:avLst/>
          </a:prstGeom>
          <a:noFill/>
        </p:spPr>
        <p:txBody>
          <a:bodyPr wrap="square">
            <a:spAutoFit/>
          </a:bodyPr>
          <a:lstStyle>
            <a:defPPr>
              <a:defRPr lang="en-US"/>
            </a:defPPr>
            <a:lvl1pPr marR="0" algn="ctr" rtl="1">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A"/>
              <a:t>"كيف يمكن للمشرف أن يحقّق التوازن بين المتابعة الفعّالة والثقة بالموظفين دون الوقوع في فخ الرقابة المفرطة؟"</a:t>
            </a:r>
            <a:endParaRPr lang="en-US" dirty="0"/>
          </a:p>
        </p:txBody>
      </p:sp>
    </p:spTree>
    <p:extLst>
      <p:ext uri="{BB962C8B-B14F-4D97-AF65-F5344CB8AC3E}">
        <p14:creationId xmlns:p14="http://schemas.microsoft.com/office/powerpoint/2010/main" val="2699457307"/>
      </p:ext>
    </p:extLst>
  </p:cSld>
  <p:clrMapOvr>
    <a:masterClrMapping/>
  </p:clrMapOvr>
  <p:transition spd="slow">
    <p:wipe/>
  </p:transition>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8337FB-A9D5-6207-2A4D-C7C83F9D4064}"/>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411946FA-4949-FA65-A977-75E58249A2CD}"/>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cs typeface="Adobe Arabic" panose="02040503050201020203" pitchFamily="18" charset="-78"/>
              </a:rPr>
              <a:t>الإجابات النموذجية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374C5F5A-CD72-BFF6-2C85-C67C9C1BD61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Brainstorming ">
            <a:extLst>
              <a:ext uri="{FF2B5EF4-FFF2-40B4-BE49-F238E27FC236}">
                <a16:creationId xmlns:a16="http://schemas.microsoft.com/office/drawing/2014/main" id="{1C481018-A7C4-1D4C-DCE5-6E361EA96C7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714501" y="2605002"/>
            <a:ext cx="2551112" cy="2551112"/>
          </a:xfrm>
          <a:prstGeom prst="rect">
            <a:avLst/>
          </a:prstGeom>
          <a:noFill/>
          <a:ln>
            <a:noFill/>
          </a:ln>
        </p:spPr>
      </p:pic>
      <p:sp>
        <p:nvSpPr>
          <p:cNvPr id="7" name="TextBox 6">
            <a:extLst>
              <a:ext uri="{FF2B5EF4-FFF2-40B4-BE49-F238E27FC236}">
                <a16:creationId xmlns:a16="http://schemas.microsoft.com/office/drawing/2014/main" id="{6FC39CDA-AAFF-140F-5B16-B1871D835C8C}"/>
              </a:ext>
            </a:extLst>
          </p:cNvPr>
          <p:cNvSpPr txBox="1"/>
          <p:nvPr/>
        </p:nvSpPr>
        <p:spPr>
          <a:xfrm>
            <a:off x="5435453" y="1281841"/>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تحديد أهداف واضحة ومؤشّرات أداء متّفق عليها مسبقاً، ممّا يتيح للموظف معرفة ما هو متوقّع منه بدقّة</a:t>
            </a:r>
            <a:endParaRPr lang="en-US" dirty="0"/>
          </a:p>
        </p:txBody>
      </p:sp>
      <p:sp>
        <p:nvSpPr>
          <p:cNvPr id="12" name="TextBox 11">
            <a:extLst>
              <a:ext uri="{FF2B5EF4-FFF2-40B4-BE49-F238E27FC236}">
                <a16:creationId xmlns:a16="http://schemas.microsoft.com/office/drawing/2014/main" id="{E442A7F5-2B97-F474-44E4-5CE316BC064C}"/>
              </a:ext>
            </a:extLst>
          </p:cNvPr>
          <p:cNvSpPr txBox="1"/>
          <p:nvPr/>
        </p:nvSpPr>
        <p:spPr>
          <a:xfrm>
            <a:off x="5435453" y="2672051"/>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اعتماد نظام "الإدارة بالاستثناء" حيث تتركّز المتابعة على الانحرافات الكبيرة عن الخطط أو المعايير المتّفق عليها</a:t>
            </a:r>
            <a:endParaRPr lang="en-US" dirty="0"/>
          </a:p>
        </p:txBody>
      </p:sp>
      <p:sp>
        <p:nvSpPr>
          <p:cNvPr id="13" name="TextBox 12">
            <a:extLst>
              <a:ext uri="{FF2B5EF4-FFF2-40B4-BE49-F238E27FC236}">
                <a16:creationId xmlns:a16="http://schemas.microsoft.com/office/drawing/2014/main" id="{4215C5C7-C458-270C-0017-F8693C9527CF}"/>
              </a:ext>
            </a:extLst>
          </p:cNvPr>
          <p:cNvSpPr txBox="1"/>
          <p:nvPr/>
        </p:nvSpPr>
        <p:spPr>
          <a:xfrm>
            <a:off x="5435453" y="4062261"/>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تبنّي مبدأ التفويض التدريجي، حيث يتمّ منح الموظفين صلاحيات أكبر كلّما أثبتوا جدارتهم وقدراتهم</a:t>
            </a:r>
            <a:endParaRPr lang="en-US" dirty="0"/>
          </a:p>
        </p:txBody>
      </p:sp>
      <p:sp>
        <p:nvSpPr>
          <p:cNvPr id="15" name="TextBox 14">
            <a:extLst>
              <a:ext uri="{FF2B5EF4-FFF2-40B4-BE49-F238E27FC236}">
                <a16:creationId xmlns:a16="http://schemas.microsoft.com/office/drawing/2014/main" id="{D98119ED-32F2-5807-4C2B-F0DF8B30FAF1}"/>
              </a:ext>
            </a:extLst>
          </p:cNvPr>
          <p:cNvSpPr txBox="1"/>
          <p:nvPr/>
        </p:nvSpPr>
        <p:spPr>
          <a:xfrm>
            <a:off x="5435453" y="5452472"/>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إنشاء ثقافة التقييم الذاتي، بحيث يتولّى الموظفون مسؤولية تقييم أدائهم قبل مراجعة المشرف</a:t>
            </a:r>
            <a:endParaRPr lang="en-US" dirty="0"/>
          </a:p>
        </p:txBody>
      </p:sp>
    </p:spTree>
    <p:extLst>
      <p:ext uri="{BB962C8B-B14F-4D97-AF65-F5344CB8AC3E}">
        <p14:creationId xmlns:p14="http://schemas.microsoft.com/office/powerpoint/2010/main" val="206097096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1000"/>
                                        <p:tgtEl>
                                          <p:spTgt spid="15"/>
                                        </p:tgtEl>
                                      </p:cBhvr>
                                    </p:animEffect>
                                    <p:anim calcmode="lin" valueType="num">
                                      <p:cBhvr>
                                        <p:cTn id="29" dur="1000" fill="hold"/>
                                        <p:tgtEl>
                                          <p:spTgt spid="15"/>
                                        </p:tgtEl>
                                        <p:attrNameLst>
                                          <p:attrName>ppt_x</p:attrName>
                                        </p:attrNameLst>
                                      </p:cBhvr>
                                      <p:tavLst>
                                        <p:tav tm="0">
                                          <p:val>
                                            <p:strVal val="#ppt_x"/>
                                          </p:val>
                                        </p:tav>
                                        <p:tav tm="100000">
                                          <p:val>
                                            <p:strVal val="#ppt_x"/>
                                          </p:val>
                                        </p:tav>
                                      </p:tavLst>
                                    </p:anim>
                                    <p:anim calcmode="lin" valueType="num">
                                      <p:cBhvr>
                                        <p:cTn id="30"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P spid="13" grpId="0"/>
      <p:bldP spid="15" grpId="0"/>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CF13C0-781F-814F-0AB2-5A717F815306}"/>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8E88B4AE-765A-87ED-E5B1-1726EDA84955}"/>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cs typeface="Adobe Arabic" panose="02040503050201020203" pitchFamily="18" charset="-78"/>
              </a:rPr>
              <a:t>الإجابات النموذجية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15ADCC3E-B96B-798A-DD4D-000109F131A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Brainstorming ">
            <a:extLst>
              <a:ext uri="{FF2B5EF4-FFF2-40B4-BE49-F238E27FC236}">
                <a16:creationId xmlns:a16="http://schemas.microsoft.com/office/drawing/2014/main" id="{A40C8642-9829-461D-3625-8A36C2744BE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714501" y="2605002"/>
            <a:ext cx="2551112" cy="2551112"/>
          </a:xfrm>
          <a:prstGeom prst="rect">
            <a:avLst/>
          </a:prstGeom>
          <a:noFill/>
          <a:ln>
            <a:noFill/>
          </a:ln>
        </p:spPr>
      </p:pic>
      <p:sp>
        <p:nvSpPr>
          <p:cNvPr id="7" name="TextBox 6">
            <a:extLst>
              <a:ext uri="{FF2B5EF4-FFF2-40B4-BE49-F238E27FC236}">
                <a16:creationId xmlns:a16="http://schemas.microsoft.com/office/drawing/2014/main" id="{A50ACD96-1528-4399-9C7C-B82C472EF895}"/>
              </a:ext>
            </a:extLst>
          </p:cNvPr>
          <p:cNvSpPr txBox="1"/>
          <p:nvPr/>
        </p:nvSpPr>
        <p:spPr>
          <a:xfrm>
            <a:off x="5435453" y="1281841"/>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اعتماد نظام الاجتماعات الدورية المُجدولة للمتابعة بدلاً من التدخّل المفاجئ والمستمر</a:t>
            </a:r>
            <a:endParaRPr lang="en-US" dirty="0"/>
          </a:p>
        </p:txBody>
      </p:sp>
      <p:sp>
        <p:nvSpPr>
          <p:cNvPr id="12" name="TextBox 11">
            <a:extLst>
              <a:ext uri="{FF2B5EF4-FFF2-40B4-BE49-F238E27FC236}">
                <a16:creationId xmlns:a16="http://schemas.microsoft.com/office/drawing/2014/main" id="{0C560DBA-CC02-7B46-BB60-ADBFE9B21688}"/>
              </a:ext>
            </a:extLst>
          </p:cNvPr>
          <p:cNvSpPr txBox="1"/>
          <p:nvPr/>
        </p:nvSpPr>
        <p:spPr>
          <a:xfrm>
            <a:off x="5435453" y="2672051"/>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بناء علاقات مبنية على الثقة من خلال التواصل الصادق والشفّاف مع الموظفين</a:t>
            </a:r>
            <a:endParaRPr lang="en-US" dirty="0"/>
          </a:p>
        </p:txBody>
      </p:sp>
      <p:sp>
        <p:nvSpPr>
          <p:cNvPr id="13" name="TextBox 12">
            <a:extLst>
              <a:ext uri="{FF2B5EF4-FFF2-40B4-BE49-F238E27FC236}">
                <a16:creationId xmlns:a16="http://schemas.microsoft.com/office/drawing/2014/main" id="{91BDA15A-D813-A0B3-D5A0-5F2BE36125BC}"/>
              </a:ext>
            </a:extLst>
          </p:cNvPr>
          <p:cNvSpPr txBox="1"/>
          <p:nvPr/>
        </p:nvSpPr>
        <p:spPr>
          <a:xfrm>
            <a:off x="5435453" y="4062261"/>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استخدام التكنولوجيا في المتابعة بطريقة تُيسّر العمل دون أن تشعر الموظفين بالمراقبة المستمرّة</a:t>
            </a:r>
            <a:endParaRPr lang="en-US" dirty="0"/>
          </a:p>
        </p:txBody>
      </p:sp>
      <p:sp>
        <p:nvSpPr>
          <p:cNvPr id="15" name="TextBox 14">
            <a:extLst>
              <a:ext uri="{FF2B5EF4-FFF2-40B4-BE49-F238E27FC236}">
                <a16:creationId xmlns:a16="http://schemas.microsoft.com/office/drawing/2014/main" id="{7A1926C3-A9A0-28F7-B34E-A3476ACE596E}"/>
              </a:ext>
            </a:extLst>
          </p:cNvPr>
          <p:cNvSpPr txBox="1"/>
          <p:nvPr/>
        </p:nvSpPr>
        <p:spPr>
          <a:xfrm>
            <a:off x="5435453" y="5452472"/>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تطوير نظام للتغذية الراجعة المستمرّة والبنّاءة بدلاً من التقييم النهائي المفاجئ</a:t>
            </a:r>
            <a:endParaRPr lang="en-US" dirty="0"/>
          </a:p>
        </p:txBody>
      </p:sp>
    </p:spTree>
    <p:extLst>
      <p:ext uri="{BB962C8B-B14F-4D97-AF65-F5344CB8AC3E}">
        <p14:creationId xmlns:p14="http://schemas.microsoft.com/office/powerpoint/2010/main" val="160443306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1000"/>
                                        <p:tgtEl>
                                          <p:spTgt spid="15"/>
                                        </p:tgtEl>
                                      </p:cBhvr>
                                    </p:animEffect>
                                    <p:anim calcmode="lin" valueType="num">
                                      <p:cBhvr>
                                        <p:cTn id="29" dur="1000" fill="hold"/>
                                        <p:tgtEl>
                                          <p:spTgt spid="15"/>
                                        </p:tgtEl>
                                        <p:attrNameLst>
                                          <p:attrName>ppt_x</p:attrName>
                                        </p:attrNameLst>
                                      </p:cBhvr>
                                      <p:tavLst>
                                        <p:tav tm="0">
                                          <p:val>
                                            <p:strVal val="#ppt_x"/>
                                          </p:val>
                                        </p:tav>
                                        <p:tav tm="100000">
                                          <p:val>
                                            <p:strVal val="#ppt_x"/>
                                          </p:val>
                                        </p:tav>
                                      </p:tavLst>
                                    </p:anim>
                                    <p:anim calcmode="lin" valueType="num">
                                      <p:cBhvr>
                                        <p:cTn id="30"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P spid="13" grpId="0"/>
      <p:bldP spid="1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E8551D-3A60-4632-2B3E-C9BCF9FAF509}"/>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CE63982C-9815-B78C-4F51-CDE9DDC285D1}"/>
              </a:ext>
            </a:extLst>
          </p:cNvPr>
          <p:cNvSpPr txBox="1"/>
          <p:nvPr/>
        </p:nvSpPr>
        <p:spPr>
          <a:xfrm>
            <a:off x="2779494" y="-132677"/>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وظائف الإشراف الإداري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5A05DA04-6C27-16AB-2DB9-D36D4E4012D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86" name="Group 85">
            <a:extLst>
              <a:ext uri="{FF2B5EF4-FFF2-40B4-BE49-F238E27FC236}">
                <a16:creationId xmlns:a16="http://schemas.microsoft.com/office/drawing/2014/main" id="{FF59CAA4-C523-AC15-D770-FD997F2CFDBA}"/>
              </a:ext>
            </a:extLst>
          </p:cNvPr>
          <p:cNvGrpSpPr/>
          <p:nvPr/>
        </p:nvGrpSpPr>
        <p:grpSpPr>
          <a:xfrm>
            <a:off x="3480333" y="2371951"/>
            <a:ext cx="2728454" cy="3093973"/>
            <a:chOff x="3480333" y="1634531"/>
            <a:chExt cx="2728454" cy="3093973"/>
          </a:xfrm>
        </p:grpSpPr>
        <p:grpSp>
          <p:nvGrpSpPr>
            <p:cNvPr id="54" name="Group 53">
              <a:extLst>
                <a:ext uri="{FF2B5EF4-FFF2-40B4-BE49-F238E27FC236}">
                  <a16:creationId xmlns:a16="http://schemas.microsoft.com/office/drawing/2014/main" id="{9389F3AF-BEE3-D28A-7174-AB361BA409E4}"/>
                </a:ext>
              </a:extLst>
            </p:cNvPr>
            <p:cNvGrpSpPr/>
            <p:nvPr/>
          </p:nvGrpSpPr>
          <p:grpSpPr>
            <a:xfrm>
              <a:off x="3480333" y="1634531"/>
              <a:ext cx="2728454" cy="3093973"/>
              <a:chOff x="1349937" y="0"/>
              <a:chExt cx="1392426" cy="1578893"/>
            </a:xfrm>
          </p:grpSpPr>
          <p:sp>
            <p:nvSpPr>
              <p:cNvPr id="55" name="Freeform: Shape 54">
                <a:extLst>
                  <a:ext uri="{FF2B5EF4-FFF2-40B4-BE49-F238E27FC236}">
                    <a16:creationId xmlns:a16="http://schemas.microsoft.com/office/drawing/2014/main" id="{4F740636-A80D-9674-69B7-06AF9D4F46C8}"/>
                  </a:ext>
                </a:extLst>
              </p:cNvPr>
              <p:cNvSpPr/>
              <p:nvPr/>
            </p:nvSpPr>
            <p:spPr>
              <a:xfrm rot="16200000" flipV="1">
                <a:off x="1349935" y="18563"/>
                <a:ext cx="1155964" cy="1155959"/>
              </a:xfrm>
              <a:custGeom>
                <a:avLst/>
                <a:gdLst>
                  <a:gd name="connsiteX0" fmla="*/ 903732 w 2383587"/>
                  <a:gd name="connsiteY0" fmla="*/ 0 h 2383577"/>
                  <a:gd name="connsiteX1" fmla="*/ 1284870 w 2383587"/>
                  <a:gd name="connsiteY1" fmla="*/ 157611 h 2383577"/>
                  <a:gd name="connsiteX2" fmla="*/ 1588517 w 2383587"/>
                  <a:gd name="connsiteY2" fmla="*/ 461273 h 2383577"/>
                  <a:gd name="connsiteX3" fmla="*/ 1588517 w 2383587"/>
                  <a:gd name="connsiteY3" fmla="*/ 1223460 h 2383577"/>
                  <a:gd name="connsiteX4" fmla="*/ 1588517 w 2383587"/>
                  <a:gd name="connsiteY4" fmla="*/ 1545550 h 2383577"/>
                  <a:gd name="connsiteX5" fmla="*/ 1593112 w 2383587"/>
                  <a:gd name="connsiteY5" fmla="*/ 1550128 h 2383577"/>
                  <a:gd name="connsiteX6" fmla="*/ 1832422 w 2383587"/>
                  <a:gd name="connsiteY6" fmla="*/ 1602322 h 2383577"/>
                  <a:gd name="connsiteX7" fmla="*/ 2264973 w 2383587"/>
                  <a:gd name="connsiteY7" fmla="*/ 1692860 h 2383577"/>
                  <a:gd name="connsiteX8" fmla="*/ 2246476 w 2383587"/>
                  <a:gd name="connsiteY8" fmla="*/ 2283243 h 2383577"/>
                  <a:gd name="connsiteX9" fmla="*/ 1703634 w 2383587"/>
                  <a:gd name="connsiteY9" fmla="*/ 2275574 h 2383577"/>
                  <a:gd name="connsiteX10" fmla="*/ 1602303 w 2383587"/>
                  <a:gd name="connsiteY10" fmla="*/ 1832386 h 2383577"/>
                  <a:gd name="connsiteX11" fmla="*/ 1550260 w 2383587"/>
                  <a:gd name="connsiteY11" fmla="*/ 1593165 h 2383577"/>
                  <a:gd name="connsiteX12" fmla="*/ 1545549 w 2383587"/>
                  <a:gd name="connsiteY12" fmla="*/ 1588472 h 2383577"/>
                  <a:gd name="connsiteX13" fmla="*/ 1223520 w 2383587"/>
                  <a:gd name="connsiteY13" fmla="*/ 1588472 h 2383577"/>
                  <a:gd name="connsiteX14" fmla="*/ 461244 w 2383587"/>
                  <a:gd name="connsiteY14" fmla="*/ 1588472 h 2383577"/>
                  <a:gd name="connsiteX15" fmla="*/ 157597 w 2383587"/>
                  <a:gd name="connsiteY15" fmla="*/ 1284811 h 2383577"/>
                  <a:gd name="connsiteX16" fmla="*/ 157597 w 2383587"/>
                  <a:gd name="connsiteY16" fmla="*/ 522623 h 2383577"/>
                  <a:gd name="connsiteX17" fmla="*/ 522594 w 2383587"/>
                  <a:gd name="connsiteY17" fmla="*/ 157611 h 2383577"/>
                  <a:gd name="connsiteX18" fmla="*/ 903732 w 2383587"/>
                  <a:gd name="connsiteY18" fmla="*/ 0 h 23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83587" h="2383577">
                    <a:moveTo>
                      <a:pt x="903732" y="0"/>
                    </a:moveTo>
                    <a:cubicBezTo>
                      <a:pt x="1041769" y="0"/>
                      <a:pt x="1179806" y="52537"/>
                      <a:pt x="1284870" y="157611"/>
                    </a:cubicBezTo>
                    <a:lnTo>
                      <a:pt x="1588517" y="461273"/>
                    </a:lnTo>
                    <a:cubicBezTo>
                      <a:pt x="1798646" y="671421"/>
                      <a:pt x="1798646" y="1013427"/>
                      <a:pt x="1588517" y="1223460"/>
                    </a:cubicBezTo>
                    <a:cubicBezTo>
                      <a:pt x="1499594" y="1312510"/>
                      <a:pt x="1499594" y="1456615"/>
                      <a:pt x="1588517" y="1545550"/>
                    </a:cubicBezTo>
                    <a:lnTo>
                      <a:pt x="1593112" y="1550128"/>
                    </a:lnTo>
                    <a:cubicBezTo>
                      <a:pt x="1656071" y="1613081"/>
                      <a:pt x="1749589" y="1634485"/>
                      <a:pt x="1832422" y="1602322"/>
                    </a:cubicBezTo>
                    <a:cubicBezTo>
                      <a:pt x="1976606" y="1545550"/>
                      <a:pt x="2148362" y="1576225"/>
                      <a:pt x="2264973" y="1692860"/>
                    </a:cubicBezTo>
                    <a:cubicBezTo>
                      <a:pt x="2429031" y="1856880"/>
                      <a:pt x="2422942" y="2126891"/>
                      <a:pt x="2246476" y="2283243"/>
                    </a:cubicBezTo>
                    <a:cubicBezTo>
                      <a:pt x="2091608" y="2419793"/>
                      <a:pt x="1853906" y="2416703"/>
                      <a:pt x="1703634" y="2275574"/>
                    </a:cubicBezTo>
                    <a:cubicBezTo>
                      <a:pt x="1577833" y="2157566"/>
                      <a:pt x="1544056" y="1981184"/>
                      <a:pt x="1602303" y="1832386"/>
                    </a:cubicBezTo>
                    <a:cubicBezTo>
                      <a:pt x="1634587" y="1749517"/>
                      <a:pt x="1613103" y="1656004"/>
                      <a:pt x="1550260" y="1593165"/>
                    </a:cubicBezTo>
                    <a:lnTo>
                      <a:pt x="1545549" y="1588472"/>
                    </a:lnTo>
                    <a:cubicBezTo>
                      <a:pt x="1456627" y="1499537"/>
                      <a:pt x="1312443" y="1499537"/>
                      <a:pt x="1223520" y="1588472"/>
                    </a:cubicBezTo>
                    <a:cubicBezTo>
                      <a:pt x="1013392" y="1798620"/>
                      <a:pt x="671373" y="1798620"/>
                      <a:pt x="461244" y="1588472"/>
                    </a:cubicBezTo>
                    <a:lnTo>
                      <a:pt x="157597" y="1284811"/>
                    </a:lnTo>
                    <a:cubicBezTo>
                      <a:pt x="-52532" y="1074777"/>
                      <a:pt x="-52532" y="732771"/>
                      <a:pt x="157597" y="522623"/>
                    </a:cubicBezTo>
                    <a:lnTo>
                      <a:pt x="522594" y="157611"/>
                    </a:lnTo>
                    <a:cubicBezTo>
                      <a:pt x="627658" y="52537"/>
                      <a:pt x="765695" y="0"/>
                      <a:pt x="903732" y="0"/>
                    </a:cubicBezTo>
                    <a:close/>
                  </a:path>
                </a:pathLst>
              </a:custGeom>
              <a:solidFill>
                <a:srgbClr val="FFD366"/>
              </a:solidFill>
              <a:ln w="12700">
                <a:miter lim="400000"/>
              </a:ln>
            </p:spPr>
            <p:txBody>
              <a:bodyPr wrap="square" lIns="38100" tIns="38100" rIns="38100" bIns="38100" anchor="ctr">
                <a:noAutofit/>
              </a:bodyPr>
              <a:lstStyle/>
              <a:p>
                <a:endParaRPr lang="en-US" sz="3200"/>
              </a:p>
            </p:txBody>
          </p:sp>
          <p:sp>
            <p:nvSpPr>
              <p:cNvPr id="56" name="مربع نص 28">
                <a:extLst>
                  <a:ext uri="{FF2B5EF4-FFF2-40B4-BE49-F238E27FC236}">
                    <a16:creationId xmlns:a16="http://schemas.microsoft.com/office/drawing/2014/main" id="{E7721764-898D-FD07-C83B-38D590EAB779}"/>
                  </a:ext>
                </a:extLst>
              </p:cNvPr>
              <p:cNvSpPr txBox="1"/>
              <p:nvPr/>
            </p:nvSpPr>
            <p:spPr>
              <a:xfrm>
                <a:off x="1457637" y="1252204"/>
                <a:ext cx="1284726" cy="326689"/>
              </a:xfrm>
              <a:prstGeom prst="rect">
                <a:avLst/>
              </a:prstGeom>
            </p:spPr>
            <p:txBody>
              <a:bodyPr wrap="square" rtlCol="1">
                <a:sp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التوجيه</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57" name="مربع نص 28">
                <a:extLst>
                  <a:ext uri="{FF2B5EF4-FFF2-40B4-BE49-F238E27FC236}">
                    <a16:creationId xmlns:a16="http://schemas.microsoft.com/office/drawing/2014/main" id="{FDFE049D-FA48-8832-7647-47453228D997}"/>
                  </a:ext>
                </a:extLst>
              </p:cNvPr>
              <p:cNvSpPr txBox="1"/>
              <p:nvPr/>
            </p:nvSpPr>
            <p:spPr>
              <a:xfrm>
                <a:off x="1428117" y="0"/>
                <a:ext cx="247015" cy="315892"/>
              </a:xfrm>
              <a:prstGeom prst="rect">
                <a:avLst/>
              </a:prstGeom>
              <a:noFill/>
            </p:spPr>
            <p:txBody>
              <a:bodyPr wrap="square" rtlCol="1">
                <a:spAutoFit/>
              </a:bodyPr>
              <a:lstStyle/>
              <a:p>
                <a:pPr algn="ctr" rtl="0">
                  <a:lnSpc>
                    <a:spcPct val="115000"/>
                  </a:lnSpc>
                </a:pPr>
                <a:r>
                  <a:rPr lang="en-GB" sz="3200" kern="1200">
                    <a:solidFill>
                      <a:srgbClr val="FFFFFF"/>
                    </a:solidFill>
                    <a:effectLst/>
                    <a:latin typeface="Aller" panose="02000503030000020004" pitchFamily="2" charset="0"/>
                    <a:ea typeface="Calibri" panose="020F0502020204030204" pitchFamily="34" charset="0"/>
                    <a:cs typeface="GE Dinar Two Medium" panose="020A0503020102020204" pitchFamily="18" charset="-78"/>
                  </a:rPr>
                  <a:t>3</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7" name="Graphic 62" descr="Business Growth with solid fill">
              <a:extLst>
                <a:ext uri="{FF2B5EF4-FFF2-40B4-BE49-F238E27FC236}">
                  <a16:creationId xmlns:a16="http://schemas.microsoft.com/office/drawing/2014/main" id="{B4E4104D-EC89-F1D6-1FF8-BC05065E2A5A}"/>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205252" y="2529668"/>
              <a:ext cx="1181372" cy="1181447"/>
            </a:xfrm>
            <a:prstGeom prst="rect">
              <a:avLst/>
            </a:prstGeom>
          </p:spPr>
        </p:pic>
      </p:grpSp>
      <p:grpSp>
        <p:nvGrpSpPr>
          <p:cNvPr id="85" name="Group 84">
            <a:extLst>
              <a:ext uri="{FF2B5EF4-FFF2-40B4-BE49-F238E27FC236}">
                <a16:creationId xmlns:a16="http://schemas.microsoft.com/office/drawing/2014/main" id="{8295BE95-21DC-F7ED-F461-10C6C143C92F}"/>
              </a:ext>
            </a:extLst>
          </p:cNvPr>
          <p:cNvGrpSpPr/>
          <p:nvPr/>
        </p:nvGrpSpPr>
        <p:grpSpPr>
          <a:xfrm>
            <a:off x="6208450" y="2371951"/>
            <a:ext cx="2802383" cy="3093973"/>
            <a:chOff x="6208450" y="1634531"/>
            <a:chExt cx="2802383" cy="3093973"/>
          </a:xfrm>
        </p:grpSpPr>
        <p:grpSp>
          <p:nvGrpSpPr>
            <p:cNvPr id="52" name="Group 51">
              <a:extLst>
                <a:ext uri="{FF2B5EF4-FFF2-40B4-BE49-F238E27FC236}">
                  <a16:creationId xmlns:a16="http://schemas.microsoft.com/office/drawing/2014/main" id="{FDF3A9A7-0E0C-DB95-EBF1-C77CAA10B566}"/>
                </a:ext>
              </a:extLst>
            </p:cNvPr>
            <p:cNvGrpSpPr/>
            <p:nvPr/>
          </p:nvGrpSpPr>
          <p:grpSpPr>
            <a:xfrm>
              <a:off x="6208450" y="1634531"/>
              <a:ext cx="2802383" cy="3093973"/>
              <a:chOff x="2742060" y="0"/>
              <a:chExt cx="1430156" cy="1578893"/>
            </a:xfrm>
          </p:grpSpPr>
          <p:sp>
            <p:nvSpPr>
              <p:cNvPr id="61" name="Freeform: Shape 60">
                <a:extLst>
                  <a:ext uri="{FF2B5EF4-FFF2-40B4-BE49-F238E27FC236}">
                    <a16:creationId xmlns:a16="http://schemas.microsoft.com/office/drawing/2014/main" id="{0F66863D-9423-B24B-F1FF-8FAEF60F439E}"/>
                  </a:ext>
                </a:extLst>
              </p:cNvPr>
              <p:cNvSpPr/>
              <p:nvPr/>
            </p:nvSpPr>
            <p:spPr>
              <a:xfrm rot="16200000" flipV="1">
                <a:off x="2807726" y="18563"/>
                <a:ext cx="1155964" cy="1155959"/>
              </a:xfrm>
              <a:custGeom>
                <a:avLst/>
                <a:gdLst>
                  <a:gd name="connsiteX0" fmla="*/ 903732 w 2383587"/>
                  <a:gd name="connsiteY0" fmla="*/ 0 h 2383577"/>
                  <a:gd name="connsiteX1" fmla="*/ 1284870 w 2383587"/>
                  <a:gd name="connsiteY1" fmla="*/ 157611 h 2383577"/>
                  <a:gd name="connsiteX2" fmla="*/ 1588517 w 2383587"/>
                  <a:gd name="connsiteY2" fmla="*/ 461273 h 2383577"/>
                  <a:gd name="connsiteX3" fmla="*/ 1588517 w 2383587"/>
                  <a:gd name="connsiteY3" fmla="*/ 1223460 h 2383577"/>
                  <a:gd name="connsiteX4" fmla="*/ 1588517 w 2383587"/>
                  <a:gd name="connsiteY4" fmla="*/ 1545550 h 2383577"/>
                  <a:gd name="connsiteX5" fmla="*/ 1593112 w 2383587"/>
                  <a:gd name="connsiteY5" fmla="*/ 1550128 h 2383577"/>
                  <a:gd name="connsiteX6" fmla="*/ 1832422 w 2383587"/>
                  <a:gd name="connsiteY6" fmla="*/ 1602322 h 2383577"/>
                  <a:gd name="connsiteX7" fmla="*/ 2264973 w 2383587"/>
                  <a:gd name="connsiteY7" fmla="*/ 1692860 h 2383577"/>
                  <a:gd name="connsiteX8" fmla="*/ 2246476 w 2383587"/>
                  <a:gd name="connsiteY8" fmla="*/ 2283243 h 2383577"/>
                  <a:gd name="connsiteX9" fmla="*/ 1703634 w 2383587"/>
                  <a:gd name="connsiteY9" fmla="*/ 2275574 h 2383577"/>
                  <a:gd name="connsiteX10" fmla="*/ 1602303 w 2383587"/>
                  <a:gd name="connsiteY10" fmla="*/ 1832386 h 2383577"/>
                  <a:gd name="connsiteX11" fmla="*/ 1550260 w 2383587"/>
                  <a:gd name="connsiteY11" fmla="*/ 1593165 h 2383577"/>
                  <a:gd name="connsiteX12" fmla="*/ 1545549 w 2383587"/>
                  <a:gd name="connsiteY12" fmla="*/ 1588472 h 2383577"/>
                  <a:gd name="connsiteX13" fmla="*/ 1223520 w 2383587"/>
                  <a:gd name="connsiteY13" fmla="*/ 1588472 h 2383577"/>
                  <a:gd name="connsiteX14" fmla="*/ 461244 w 2383587"/>
                  <a:gd name="connsiteY14" fmla="*/ 1588472 h 2383577"/>
                  <a:gd name="connsiteX15" fmla="*/ 157597 w 2383587"/>
                  <a:gd name="connsiteY15" fmla="*/ 1284811 h 2383577"/>
                  <a:gd name="connsiteX16" fmla="*/ 157597 w 2383587"/>
                  <a:gd name="connsiteY16" fmla="*/ 522623 h 2383577"/>
                  <a:gd name="connsiteX17" fmla="*/ 522594 w 2383587"/>
                  <a:gd name="connsiteY17" fmla="*/ 157611 h 2383577"/>
                  <a:gd name="connsiteX18" fmla="*/ 903732 w 2383587"/>
                  <a:gd name="connsiteY18" fmla="*/ 0 h 23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83587" h="2383577">
                    <a:moveTo>
                      <a:pt x="903732" y="0"/>
                    </a:moveTo>
                    <a:cubicBezTo>
                      <a:pt x="1041769" y="0"/>
                      <a:pt x="1179806" y="52537"/>
                      <a:pt x="1284870" y="157611"/>
                    </a:cubicBezTo>
                    <a:lnTo>
                      <a:pt x="1588517" y="461273"/>
                    </a:lnTo>
                    <a:cubicBezTo>
                      <a:pt x="1798646" y="671421"/>
                      <a:pt x="1798646" y="1013427"/>
                      <a:pt x="1588517" y="1223460"/>
                    </a:cubicBezTo>
                    <a:cubicBezTo>
                      <a:pt x="1499594" y="1312510"/>
                      <a:pt x="1499594" y="1456615"/>
                      <a:pt x="1588517" y="1545550"/>
                    </a:cubicBezTo>
                    <a:lnTo>
                      <a:pt x="1593112" y="1550128"/>
                    </a:lnTo>
                    <a:cubicBezTo>
                      <a:pt x="1656071" y="1613081"/>
                      <a:pt x="1749589" y="1634485"/>
                      <a:pt x="1832422" y="1602322"/>
                    </a:cubicBezTo>
                    <a:cubicBezTo>
                      <a:pt x="1976606" y="1545550"/>
                      <a:pt x="2148362" y="1576225"/>
                      <a:pt x="2264973" y="1692860"/>
                    </a:cubicBezTo>
                    <a:cubicBezTo>
                      <a:pt x="2429031" y="1856880"/>
                      <a:pt x="2422942" y="2126891"/>
                      <a:pt x="2246476" y="2283243"/>
                    </a:cubicBezTo>
                    <a:cubicBezTo>
                      <a:pt x="2091608" y="2419793"/>
                      <a:pt x="1853906" y="2416703"/>
                      <a:pt x="1703634" y="2275574"/>
                    </a:cubicBezTo>
                    <a:cubicBezTo>
                      <a:pt x="1577833" y="2157566"/>
                      <a:pt x="1544056" y="1981184"/>
                      <a:pt x="1602303" y="1832386"/>
                    </a:cubicBezTo>
                    <a:cubicBezTo>
                      <a:pt x="1634587" y="1749517"/>
                      <a:pt x="1613103" y="1656004"/>
                      <a:pt x="1550260" y="1593165"/>
                    </a:cubicBezTo>
                    <a:lnTo>
                      <a:pt x="1545549" y="1588472"/>
                    </a:lnTo>
                    <a:cubicBezTo>
                      <a:pt x="1456627" y="1499537"/>
                      <a:pt x="1312443" y="1499537"/>
                      <a:pt x="1223520" y="1588472"/>
                    </a:cubicBezTo>
                    <a:cubicBezTo>
                      <a:pt x="1013392" y="1798620"/>
                      <a:pt x="671373" y="1798620"/>
                      <a:pt x="461244" y="1588472"/>
                    </a:cubicBezTo>
                    <a:lnTo>
                      <a:pt x="157597" y="1284811"/>
                    </a:lnTo>
                    <a:cubicBezTo>
                      <a:pt x="-52532" y="1074777"/>
                      <a:pt x="-52532" y="732771"/>
                      <a:pt x="157597" y="522623"/>
                    </a:cubicBezTo>
                    <a:lnTo>
                      <a:pt x="522594" y="157611"/>
                    </a:lnTo>
                    <a:cubicBezTo>
                      <a:pt x="627658" y="52537"/>
                      <a:pt x="765695" y="0"/>
                      <a:pt x="903732" y="0"/>
                    </a:cubicBezTo>
                    <a:close/>
                  </a:path>
                </a:pathLst>
              </a:custGeom>
              <a:solidFill>
                <a:schemeClr val="bg1">
                  <a:lumMod val="50000"/>
                </a:schemeClr>
              </a:solidFill>
              <a:ln w="12700">
                <a:miter lim="400000"/>
              </a:ln>
            </p:spPr>
            <p:txBody>
              <a:bodyPr wrap="square" lIns="38100" tIns="38100" rIns="38100" bIns="38100" anchor="ctr">
                <a:noAutofit/>
              </a:bodyPr>
              <a:lstStyle/>
              <a:p>
                <a:endParaRPr lang="en-US" sz="3200"/>
              </a:p>
            </p:txBody>
          </p:sp>
          <p:sp>
            <p:nvSpPr>
              <p:cNvPr id="62" name="مربع نص 28">
                <a:extLst>
                  <a:ext uri="{FF2B5EF4-FFF2-40B4-BE49-F238E27FC236}">
                    <a16:creationId xmlns:a16="http://schemas.microsoft.com/office/drawing/2014/main" id="{1BF77BAC-C928-84D2-438A-6370F02BC0E9}"/>
                  </a:ext>
                </a:extLst>
              </p:cNvPr>
              <p:cNvSpPr txBox="1"/>
              <p:nvPr/>
            </p:nvSpPr>
            <p:spPr>
              <a:xfrm>
                <a:off x="2742060" y="1252204"/>
                <a:ext cx="1430156" cy="326689"/>
              </a:xfrm>
              <a:prstGeom prst="rect">
                <a:avLst/>
              </a:prstGeom>
              <a:noFill/>
            </p:spPr>
            <p:txBody>
              <a:bodyPr wrap="square" rtlCol="1">
                <a:sp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التنظيم</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63" name="مربع نص 28">
                <a:extLst>
                  <a:ext uri="{FF2B5EF4-FFF2-40B4-BE49-F238E27FC236}">
                    <a16:creationId xmlns:a16="http://schemas.microsoft.com/office/drawing/2014/main" id="{08EC3112-D489-DF33-F352-F450838486E4}"/>
                  </a:ext>
                </a:extLst>
              </p:cNvPr>
              <p:cNvSpPr txBox="1"/>
              <p:nvPr/>
            </p:nvSpPr>
            <p:spPr>
              <a:xfrm>
                <a:off x="2885877" y="0"/>
                <a:ext cx="247015" cy="315892"/>
              </a:xfrm>
              <a:prstGeom prst="rect">
                <a:avLst/>
              </a:prstGeom>
              <a:noFill/>
            </p:spPr>
            <p:txBody>
              <a:bodyPr wrap="square" rtlCol="1">
                <a:spAutoFit/>
              </a:bodyPr>
              <a:lstStyle/>
              <a:p>
                <a:pPr algn="ctr" rtl="0">
                  <a:lnSpc>
                    <a:spcPct val="115000"/>
                  </a:lnSpc>
                </a:pPr>
                <a:r>
                  <a:rPr lang="en-GB" sz="3200" kern="1200">
                    <a:solidFill>
                      <a:srgbClr val="FFFFFF"/>
                    </a:solidFill>
                    <a:effectLst/>
                    <a:latin typeface="Aller" panose="02000503030000020004" pitchFamily="2" charset="0"/>
                    <a:ea typeface="Calibri" panose="020F0502020204030204" pitchFamily="34" charset="0"/>
                    <a:cs typeface="GE Dinar Two Medium" panose="020A0503020102020204" pitchFamily="18" charset="-78"/>
                  </a:rPr>
                  <a:t>2</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44" name="Graphic 68" descr="Document with solid fill">
              <a:extLst>
                <a:ext uri="{FF2B5EF4-FFF2-40B4-BE49-F238E27FC236}">
                  <a16:creationId xmlns:a16="http://schemas.microsoft.com/office/drawing/2014/main" id="{A69466C9-DC22-48D2-69D6-B23463621AD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199865" y="2506811"/>
              <a:ext cx="1155742" cy="1155815"/>
            </a:xfrm>
            <a:prstGeom prst="rect">
              <a:avLst/>
            </a:prstGeom>
          </p:spPr>
        </p:pic>
      </p:grpSp>
      <p:grpSp>
        <p:nvGrpSpPr>
          <p:cNvPr id="84" name="Group 83">
            <a:extLst>
              <a:ext uri="{FF2B5EF4-FFF2-40B4-BE49-F238E27FC236}">
                <a16:creationId xmlns:a16="http://schemas.microsoft.com/office/drawing/2014/main" id="{5EB3E7D1-CF51-FCCA-E68E-3E30D848584F}"/>
              </a:ext>
            </a:extLst>
          </p:cNvPr>
          <p:cNvGrpSpPr/>
          <p:nvPr/>
        </p:nvGrpSpPr>
        <p:grpSpPr>
          <a:xfrm>
            <a:off x="8982569" y="2371951"/>
            <a:ext cx="2643220" cy="3093973"/>
            <a:chOff x="8982569" y="1634531"/>
            <a:chExt cx="2643220" cy="3093973"/>
          </a:xfrm>
        </p:grpSpPr>
        <p:grpSp>
          <p:nvGrpSpPr>
            <p:cNvPr id="53" name="Group 52">
              <a:extLst>
                <a:ext uri="{FF2B5EF4-FFF2-40B4-BE49-F238E27FC236}">
                  <a16:creationId xmlns:a16="http://schemas.microsoft.com/office/drawing/2014/main" id="{632A5E78-EA10-A958-ECC9-B4864019F89A}"/>
                </a:ext>
              </a:extLst>
            </p:cNvPr>
            <p:cNvGrpSpPr/>
            <p:nvPr/>
          </p:nvGrpSpPr>
          <p:grpSpPr>
            <a:xfrm>
              <a:off x="8982569" y="1634531"/>
              <a:ext cx="2643220" cy="3093973"/>
              <a:chOff x="4157657" y="0"/>
              <a:chExt cx="1348926" cy="1578893"/>
            </a:xfrm>
          </p:grpSpPr>
          <p:sp>
            <p:nvSpPr>
              <p:cNvPr id="58" name="Freeform: Shape 57">
                <a:extLst>
                  <a:ext uri="{FF2B5EF4-FFF2-40B4-BE49-F238E27FC236}">
                    <a16:creationId xmlns:a16="http://schemas.microsoft.com/office/drawing/2014/main" id="{1A5830EA-D6EB-7C16-0283-56AD67AAB629}"/>
                  </a:ext>
                </a:extLst>
              </p:cNvPr>
              <p:cNvSpPr/>
              <p:nvPr/>
            </p:nvSpPr>
            <p:spPr>
              <a:xfrm rot="16200000" flipV="1">
                <a:off x="4157655" y="18563"/>
                <a:ext cx="1155964" cy="1155959"/>
              </a:xfrm>
              <a:custGeom>
                <a:avLst/>
                <a:gdLst>
                  <a:gd name="connsiteX0" fmla="*/ 903732 w 2383587"/>
                  <a:gd name="connsiteY0" fmla="*/ 0 h 2383577"/>
                  <a:gd name="connsiteX1" fmla="*/ 1284870 w 2383587"/>
                  <a:gd name="connsiteY1" fmla="*/ 157611 h 2383577"/>
                  <a:gd name="connsiteX2" fmla="*/ 1588517 w 2383587"/>
                  <a:gd name="connsiteY2" fmla="*/ 461273 h 2383577"/>
                  <a:gd name="connsiteX3" fmla="*/ 1588517 w 2383587"/>
                  <a:gd name="connsiteY3" fmla="*/ 1223460 h 2383577"/>
                  <a:gd name="connsiteX4" fmla="*/ 1588517 w 2383587"/>
                  <a:gd name="connsiteY4" fmla="*/ 1545550 h 2383577"/>
                  <a:gd name="connsiteX5" fmla="*/ 1593112 w 2383587"/>
                  <a:gd name="connsiteY5" fmla="*/ 1550128 h 2383577"/>
                  <a:gd name="connsiteX6" fmla="*/ 1832422 w 2383587"/>
                  <a:gd name="connsiteY6" fmla="*/ 1602322 h 2383577"/>
                  <a:gd name="connsiteX7" fmla="*/ 2264973 w 2383587"/>
                  <a:gd name="connsiteY7" fmla="*/ 1692860 h 2383577"/>
                  <a:gd name="connsiteX8" fmla="*/ 2246476 w 2383587"/>
                  <a:gd name="connsiteY8" fmla="*/ 2283243 h 2383577"/>
                  <a:gd name="connsiteX9" fmla="*/ 1703634 w 2383587"/>
                  <a:gd name="connsiteY9" fmla="*/ 2275574 h 2383577"/>
                  <a:gd name="connsiteX10" fmla="*/ 1602303 w 2383587"/>
                  <a:gd name="connsiteY10" fmla="*/ 1832386 h 2383577"/>
                  <a:gd name="connsiteX11" fmla="*/ 1550260 w 2383587"/>
                  <a:gd name="connsiteY11" fmla="*/ 1593165 h 2383577"/>
                  <a:gd name="connsiteX12" fmla="*/ 1545549 w 2383587"/>
                  <a:gd name="connsiteY12" fmla="*/ 1588472 h 2383577"/>
                  <a:gd name="connsiteX13" fmla="*/ 1223520 w 2383587"/>
                  <a:gd name="connsiteY13" fmla="*/ 1588472 h 2383577"/>
                  <a:gd name="connsiteX14" fmla="*/ 461244 w 2383587"/>
                  <a:gd name="connsiteY14" fmla="*/ 1588472 h 2383577"/>
                  <a:gd name="connsiteX15" fmla="*/ 157597 w 2383587"/>
                  <a:gd name="connsiteY15" fmla="*/ 1284811 h 2383577"/>
                  <a:gd name="connsiteX16" fmla="*/ 157597 w 2383587"/>
                  <a:gd name="connsiteY16" fmla="*/ 522623 h 2383577"/>
                  <a:gd name="connsiteX17" fmla="*/ 522594 w 2383587"/>
                  <a:gd name="connsiteY17" fmla="*/ 157611 h 2383577"/>
                  <a:gd name="connsiteX18" fmla="*/ 903732 w 2383587"/>
                  <a:gd name="connsiteY18" fmla="*/ 0 h 23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83587" h="2383577">
                    <a:moveTo>
                      <a:pt x="903732" y="0"/>
                    </a:moveTo>
                    <a:cubicBezTo>
                      <a:pt x="1041769" y="0"/>
                      <a:pt x="1179806" y="52537"/>
                      <a:pt x="1284870" y="157611"/>
                    </a:cubicBezTo>
                    <a:lnTo>
                      <a:pt x="1588517" y="461273"/>
                    </a:lnTo>
                    <a:cubicBezTo>
                      <a:pt x="1798646" y="671421"/>
                      <a:pt x="1798646" y="1013427"/>
                      <a:pt x="1588517" y="1223460"/>
                    </a:cubicBezTo>
                    <a:cubicBezTo>
                      <a:pt x="1499594" y="1312510"/>
                      <a:pt x="1499594" y="1456615"/>
                      <a:pt x="1588517" y="1545550"/>
                    </a:cubicBezTo>
                    <a:lnTo>
                      <a:pt x="1593112" y="1550128"/>
                    </a:lnTo>
                    <a:cubicBezTo>
                      <a:pt x="1656071" y="1613081"/>
                      <a:pt x="1749589" y="1634485"/>
                      <a:pt x="1832422" y="1602322"/>
                    </a:cubicBezTo>
                    <a:cubicBezTo>
                      <a:pt x="1976606" y="1545550"/>
                      <a:pt x="2148362" y="1576225"/>
                      <a:pt x="2264973" y="1692860"/>
                    </a:cubicBezTo>
                    <a:cubicBezTo>
                      <a:pt x="2429031" y="1856880"/>
                      <a:pt x="2422942" y="2126891"/>
                      <a:pt x="2246476" y="2283243"/>
                    </a:cubicBezTo>
                    <a:cubicBezTo>
                      <a:pt x="2091608" y="2419793"/>
                      <a:pt x="1853906" y="2416703"/>
                      <a:pt x="1703634" y="2275574"/>
                    </a:cubicBezTo>
                    <a:cubicBezTo>
                      <a:pt x="1577833" y="2157566"/>
                      <a:pt x="1544056" y="1981184"/>
                      <a:pt x="1602303" y="1832386"/>
                    </a:cubicBezTo>
                    <a:cubicBezTo>
                      <a:pt x="1634587" y="1749517"/>
                      <a:pt x="1613103" y="1656004"/>
                      <a:pt x="1550260" y="1593165"/>
                    </a:cubicBezTo>
                    <a:lnTo>
                      <a:pt x="1545549" y="1588472"/>
                    </a:lnTo>
                    <a:cubicBezTo>
                      <a:pt x="1456627" y="1499537"/>
                      <a:pt x="1312443" y="1499537"/>
                      <a:pt x="1223520" y="1588472"/>
                    </a:cubicBezTo>
                    <a:cubicBezTo>
                      <a:pt x="1013392" y="1798620"/>
                      <a:pt x="671373" y="1798620"/>
                      <a:pt x="461244" y="1588472"/>
                    </a:cubicBezTo>
                    <a:lnTo>
                      <a:pt x="157597" y="1284811"/>
                    </a:lnTo>
                    <a:cubicBezTo>
                      <a:pt x="-52532" y="1074777"/>
                      <a:pt x="-52532" y="732771"/>
                      <a:pt x="157597" y="522623"/>
                    </a:cubicBezTo>
                    <a:lnTo>
                      <a:pt x="522594" y="157611"/>
                    </a:lnTo>
                    <a:cubicBezTo>
                      <a:pt x="627658" y="52537"/>
                      <a:pt x="765695" y="0"/>
                      <a:pt x="903732" y="0"/>
                    </a:cubicBezTo>
                    <a:close/>
                  </a:path>
                </a:pathLst>
              </a:custGeom>
              <a:solidFill>
                <a:srgbClr val="168489"/>
              </a:solidFill>
              <a:ln w="12700">
                <a:miter lim="400000"/>
              </a:ln>
            </p:spPr>
            <p:txBody>
              <a:bodyPr wrap="square" lIns="38100" tIns="38100" rIns="38100" bIns="38100" anchor="ctr">
                <a:noAutofit/>
              </a:bodyPr>
              <a:lstStyle/>
              <a:p>
                <a:endParaRPr lang="en-US" sz="3200"/>
              </a:p>
            </p:txBody>
          </p:sp>
          <p:sp>
            <p:nvSpPr>
              <p:cNvPr id="59" name="مربع نص 28">
                <a:extLst>
                  <a:ext uri="{FF2B5EF4-FFF2-40B4-BE49-F238E27FC236}">
                    <a16:creationId xmlns:a16="http://schemas.microsoft.com/office/drawing/2014/main" id="{868EC289-7298-886E-0346-E541FE3B76FC}"/>
                  </a:ext>
                </a:extLst>
              </p:cNvPr>
              <p:cNvSpPr txBox="1"/>
              <p:nvPr/>
            </p:nvSpPr>
            <p:spPr>
              <a:xfrm>
                <a:off x="4250437" y="1252204"/>
                <a:ext cx="1256146" cy="326689"/>
              </a:xfrm>
              <a:prstGeom prst="rect">
                <a:avLst/>
              </a:prstGeom>
              <a:noFill/>
            </p:spPr>
            <p:txBody>
              <a:bodyPr wrap="square" rtlCol="1">
                <a:spAutoFit/>
              </a:bodyPr>
              <a:lstStyle/>
              <a:p>
                <a:pPr algn="ctr" rtl="1">
                  <a:lnSpc>
                    <a:spcPct val="115000"/>
                  </a:lnSpc>
                </a:pPr>
                <a:r>
                  <a:rPr lang="ar-SA"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التخطيط</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60" name="مربع نص 28">
                <a:extLst>
                  <a:ext uri="{FF2B5EF4-FFF2-40B4-BE49-F238E27FC236}">
                    <a16:creationId xmlns:a16="http://schemas.microsoft.com/office/drawing/2014/main" id="{671980B5-1A75-6C14-93BB-96197D1DE685}"/>
                  </a:ext>
                </a:extLst>
              </p:cNvPr>
              <p:cNvSpPr txBox="1"/>
              <p:nvPr/>
            </p:nvSpPr>
            <p:spPr>
              <a:xfrm>
                <a:off x="4235572" y="0"/>
                <a:ext cx="246380" cy="315892"/>
              </a:xfrm>
              <a:prstGeom prst="rect">
                <a:avLst/>
              </a:prstGeom>
              <a:noFill/>
            </p:spPr>
            <p:txBody>
              <a:bodyPr wrap="square" rtlCol="1">
                <a:spAutoFit/>
              </a:bodyPr>
              <a:lstStyle/>
              <a:p>
                <a:pPr algn="ctr" rtl="0">
                  <a:lnSpc>
                    <a:spcPct val="115000"/>
                  </a:lnSpc>
                </a:pPr>
                <a:r>
                  <a:rPr lang="en-GB" sz="3200" kern="1200">
                    <a:solidFill>
                      <a:srgbClr val="FFFFFF"/>
                    </a:solidFill>
                    <a:effectLst/>
                    <a:latin typeface="Aller" panose="02000503030000020004" pitchFamily="2" charset="0"/>
                    <a:ea typeface="Calibri" panose="020F0502020204030204" pitchFamily="34" charset="0"/>
                    <a:cs typeface="GE Dinar Two Medium" panose="020A0503020102020204" pitchFamily="18" charset="-78"/>
                  </a:rPr>
                  <a:t>1</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45" name="Graphic 72" descr="Books with solid fill">
              <a:extLst>
                <a:ext uri="{FF2B5EF4-FFF2-40B4-BE49-F238E27FC236}">
                  <a16:creationId xmlns:a16="http://schemas.microsoft.com/office/drawing/2014/main" id="{CBA21126-BA26-2FB7-7E39-BE92A1CE3DA0}"/>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825561" y="2529668"/>
              <a:ext cx="1141546" cy="1141618"/>
            </a:xfrm>
            <a:prstGeom prst="rect">
              <a:avLst/>
            </a:prstGeom>
          </p:spPr>
        </p:pic>
      </p:grpSp>
      <p:grpSp>
        <p:nvGrpSpPr>
          <p:cNvPr id="87" name="Group 86">
            <a:extLst>
              <a:ext uri="{FF2B5EF4-FFF2-40B4-BE49-F238E27FC236}">
                <a16:creationId xmlns:a16="http://schemas.microsoft.com/office/drawing/2014/main" id="{44C4D3B1-E362-7909-07C0-5A4674337486}"/>
              </a:ext>
            </a:extLst>
          </p:cNvPr>
          <p:cNvGrpSpPr/>
          <p:nvPr/>
        </p:nvGrpSpPr>
        <p:grpSpPr>
          <a:xfrm>
            <a:off x="834887" y="2371951"/>
            <a:ext cx="2795687" cy="3093975"/>
            <a:chOff x="834887" y="1634531"/>
            <a:chExt cx="2795687" cy="3093975"/>
          </a:xfrm>
        </p:grpSpPr>
        <p:grpSp>
          <p:nvGrpSpPr>
            <p:cNvPr id="50" name="Group 49">
              <a:extLst>
                <a:ext uri="{FF2B5EF4-FFF2-40B4-BE49-F238E27FC236}">
                  <a16:creationId xmlns:a16="http://schemas.microsoft.com/office/drawing/2014/main" id="{C3E0AEE6-06F4-2638-2235-94B46E2AAC91}"/>
                </a:ext>
              </a:extLst>
            </p:cNvPr>
            <p:cNvGrpSpPr/>
            <p:nvPr/>
          </p:nvGrpSpPr>
          <p:grpSpPr>
            <a:xfrm>
              <a:off x="834887" y="1634531"/>
              <a:ext cx="2795687" cy="3093975"/>
              <a:chOff x="0" y="0"/>
              <a:chExt cx="1426738" cy="1578892"/>
            </a:xfrm>
          </p:grpSpPr>
          <p:sp>
            <p:nvSpPr>
              <p:cNvPr id="64" name="Freeform: Shape 63">
                <a:extLst>
                  <a:ext uri="{FF2B5EF4-FFF2-40B4-BE49-F238E27FC236}">
                    <a16:creationId xmlns:a16="http://schemas.microsoft.com/office/drawing/2014/main" id="{9D168BFE-078D-C9E2-779D-3F148AC63EDE}"/>
                  </a:ext>
                </a:extLst>
              </p:cNvPr>
              <p:cNvSpPr/>
              <p:nvPr/>
            </p:nvSpPr>
            <p:spPr>
              <a:xfrm rot="16200000" flipV="1">
                <a:off x="-2" y="18563"/>
                <a:ext cx="1155964" cy="1155959"/>
              </a:xfrm>
              <a:custGeom>
                <a:avLst/>
                <a:gdLst>
                  <a:gd name="connsiteX0" fmla="*/ 903732 w 2383587"/>
                  <a:gd name="connsiteY0" fmla="*/ 0 h 2383577"/>
                  <a:gd name="connsiteX1" fmla="*/ 1284870 w 2383587"/>
                  <a:gd name="connsiteY1" fmla="*/ 157611 h 2383577"/>
                  <a:gd name="connsiteX2" fmla="*/ 1588517 w 2383587"/>
                  <a:gd name="connsiteY2" fmla="*/ 461273 h 2383577"/>
                  <a:gd name="connsiteX3" fmla="*/ 1588517 w 2383587"/>
                  <a:gd name="connsiteY3" fmla="*/ 1223460 h 2383577"/>
                  <a:gd name="connsiteX4" fmla="*/ 1588517 w 2383587"/>
                  <a:gd name="connsiteY4" fmla="*/ 1545550 h 2383577"/>
                  <a:gd name="connsiteX5" fmla="*/ 1593112 w 2383587"/>
                  <a:gd name="connsiteY5" fmla="*/ 1550128 h 2383577"/>
                  <a:gd name="connsiteX6" fmla="*/ 1832422 w 2383587"/>
                  <a:gd name="connsiteY6" fmla="*/ 1602322 h 2383577"/>
                  <a:gd name="connsiteX7" fmla="*/ 2264973 w 2383587"/>
                  <a:gd name="connsiteY7" fmla="*/ 1692860 h 2383577"/>
                  <a:gd name="connsiteX8" fmla="*/ 2246476 w 2383587"/>
                  <a:gd name="connsiteY8" fmla="*/ 2283243 h 2383577"/>
                  <a:gd name="connsiteX9" fmla="*/ 1703634 w 2383587"/>
                  <a:gd name="connsiteY9" fmla="*/ 2275574 h 2383577"/>
                  <a:gd name="connsiteX10" fmla="*/ 1602303 w 2383587"/>
                  <a:gd name="connsiteY10" fmla="*/ 1832386 h 2383577"/>
                  <a:gd name="connsiteX11" fmla="*/ 1550260 w 2383587"/>
                  <a:gd name="connsiteY11" fmla="*/ 1593165 h 2383577"/>
                  <a:gd name="connsiteX12" fmla="*/ 1545549 w 2383587"/>
                  <a:gd name="connsiteY12" fmla="*/ 1588472 h 2383577"/>
                  <a:gd name="connsiteX13" fmla="*/ 1223520 w 2383587"/>
                  <a:gd name="connsiteY13" fmla="*/ 1588472 h 2383577"/>
                  <a:gd name="connsiteX14" fmla="*/ 461244 w 2383587"/>
                  <a:gd name="connsiteY14" fmla="*/ 1588472 h 2383577"/>
                  <a:gd name="connsiteX15" fmla="*/ 157597 w 2383587"/>
                  <a:gd name="connsiteY15" fmla="*/ 1284811 h 2383577"/>
                  <a:gd name="connsiteX16" fmla="*/ 157597 w 2383587"/>
                  <a:gd name="connsiteY16" fmla="*/ 522623 h 2383577"/>
                  <a:gd name="connsiteX17" fmla="*/ 522594 w 2383587"/>
                  <a:gd name="connsiteY17" fmla="*/ 157611 h 2383577"/>
                  <a:gd name="connsiteX18" fmla="*/ 903732 w 2383587"/>
                  <a:gd name="connsiteY18" fmla="*/ 0 h 23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83587" h="2383577">
                    <a:moveTo>
                      <a:pt x="903732" y="0"/>
                    </a:moveTo>
                    <a:cubicBezTo>
                      <a:pt x="1041769" y="0"/>
                      <a:pt x="1179806" y="52537"/>
                      <a:pt x="1284870" y="157611"/>
                    </a:cubicBezTo>
                    <a:lnTo>
                      <a:pt x="1588517" y="461273"/>
                    </a:lnTo>
                    <a:cubicBezTo>
                      <a:pt x="1798646" y="671421"/>
                      <a:pt x="1798646" y="1013427"/>
                      <a:pt x="1588517" y="1223460"/>
                    </a:cubicBezTo>
                    <a:cubicBezTo>
                      <a:pt x="1499594" y="1312510"/>
                      <a:pt x="1499594" y="1456615"/>
                      <a:pt x="1588517" y="1545550"/>
                    </a:cubicBezTo>
                    <a:lnTo>
                      <a:pt x="1593112" y="1550128"/>
                    </a:lnTo>
                    <a:cubicBezTo>
                      <a:pt x="1656071" y="1613081"/>
                      <a:pt x="1749589" y="1634485"/>
                      <a:pt x="1832422" y="1602322"/>
                    </a:cubicBezTo>
                    <a:cubicBezTo>
                      <a:pt x="1976606" y="1545550"/>
                      <a:pt x="2148362" y="1576225"/>
                      <a:pt x="2264973" y="1692860"/>
                    </a:cubicBezTo>
                    <a:cubicBezTo>
                      <a:pt x="2429031" y="1856880"/>
                      <a:pt x="2422942" y="2126891"/>
                      <a:pt x="2246476" y="2283243"/>
                    </a:cubicBezTo>
                    <a:cubicBezTo>
                      <a:pt x="2091608" y="2419793"/>
                      <a:pt x="1853906" y="2416703"/>
                      <a:pt x="1703634" y="2275574"/>
                    </a:cubicBezTo>
                    <a:cubicBezTo>
                      <a:pt x="1577833" y="2157566"/>
                      <a:pt x="1544056" y="1981184"/>
                      <a:pt x="1602303" y="1832386"/>
                    </a:cubicBezTo>
                    <a:cubicBezTo>
                      <a:pt x="1634587" y="1749517"/>
                      <a:pt x="1613103" y="1656004"/>
                      <a:pt x="1550260" y="1593165"/>
                    </a:cubicBezTo>
                    <a:lnTo>
                      <a:pt x="1545549" y="1588472"/>
                    </a:lnTo>
                    <a:cubicBezTo>
                      <a:pt x="1456627" y="1499537"/>
                      <a:pt x="1312443" y="1499537"/>
                      <a:pt x="1223520" y="1588472"/>
                    </a:cubicBezTo>
                    <a:cubicBezTo>
                      <a:pt x="1013392" y="1798620"/>
                      <a:pt x="671373" y="1798620"/>
                      <a:pt x="461244" y="1588472"/>
                    </a:cubicBezTo>
                    <a:lnTo>
                      <a:pt x="157597" y="1284811"/>
                    </a:lnTo>
                    <a:cubicBezTo>
                      <a:pt x="-52532" y="1074777"/>
                      <a:pt x="-52532" y="732771"/>
                      <a:pt x="157597" y="522623"/>
                    </a:cubicBezTo>
                    <a:lnTo>
                      <a:pt x="522594" y="157611"/>
                    </a:lnTo>
                    <a:cubicBezTo>
                      <a:pt x="627658" y="52537"/>
                      <a:pt x="765695" y="0"/>
                      <a:pt x="903732" y="0"/>
                    </a:cubicBezTo>
                    <a:close/>
                  </a:path>
                </a:pathLst>
              </a:custGeom>
              <a:solidFill>
                <a:srgbClr val="2E75B6"/>
              </a:solidFill>
              <a:ln w="12700">
                <a:miter lim="400000"/>
              </a:ln>
            </p:spPr>
            <p:txBody>
              <a:bodyPr wrap="square" lIns="38100" tIns="38100" rIns="38100" bIns="38100" anchor="ctr">
                <a:noAutofit/>
              </a:bodyPr>
              <a:lstStyle/>
              <a:p>
                <a:endParaRPr lang="en-US" sz="3200"/>
              </a:p>
            </p:txBody>
          </p:sp>
          <p:sp>
            <p:nvSpPr>
              <p:cNvPr id="65" name="مربع نص 28">
                <a:extLst>
                  <a:ext uri="{FF2B5EF4-FFF2-40B4-BE49-F238E27FC236}">
                    <a16:creationId xmlns:a16="http://schemas.microsoft.com/office/drawing/2014/main" id="{0F104C73-C589-42C7-9DFD-C1EC067F9AB4}"/>
                  </a:ext>
                </a:extLst>
              </p:cNvPr>
              <p:cNvSpPr txBox="1"/>
              <p:nvPr/>
            </p:nvSpPr>
            <p:spPr>
              <a:xfrm>
                <a:off x="16270" y="1252203"/>
                <a:ext cx="1410468" cy="326689"/>
              </a:xfrm>
              <a:prstGeom prst="rect">
                <a:avLst/>
              </a:prstGeom>
              <a:noFill/>
            </p:spPr>
            <p:txBody>
              <a:bodyPr wrap="square" rtlCol="1">
                <a:sp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التنسيق</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66" name="مربع نص 28">
                <a:extLst>
                  <a:ext uri="{FF2B5EF4-FFF2-40B4-BE49-F238E27FC236}">
                    <a16:creationId xmlns:a16="http://schemas.microsoft.com/office/drawing/2014/main" id="{44FAA6C9-A13E-9C82-26A8-5C4ED0396006}"/>
                  </a:ext>
                </a:extLst>
              </p:cNvPr>
              <p:cNvSpPr txBox="1"/>
              <p:nvPr/>
            </p:nvSpPr>
            <p:spPr>
              <a:xfrm>
                <a:off x="78311" y="0"/>
                <a:ext cx="247015" cy="315891"/>
              </a:xfrm>
              <a:prstGeom prst="rect">
                <a:avLst/>
              </a:prstGeom>
              <a:noFill/>
            </p:spPr>
            <p:txBody>
              <a:bodyPr wrap="square" rtlCol="1">
                <a:spAutoFit/>
              </a:bodyPr>
              <a:lstStyle/>
              <a:p>
                <a:pPr algn="ctr" rtl="0">
                  <a:lnSpc>
                    <a:spcPct val="115000"/>
                  </a:lnSpc>
                </a:pPr>
                <a:r>
                  <a:rPr lang="en-GB" sz="3200" kern="1200">
                    <a:solidFill>
                      <a:srgbClr val="FFFFFF"/>
                    </a:solidFill>
                    <a:effectLst/>
                    <a:latin typeface="Aller" panose="02000503030000020004" pitchFamily="2" charset="0"/>
                    <a:ea typeface="Calibri" panose="020F0502020204030204" pitchFamily="34" charset="0"/>
                    <a:cs typeface="GE Dinar Two Medium" panose="020A0503020102020204" pitchFamily="18" charset="-78"/>
                  </a:rPr>
                  <a:t>4</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47" name="Graphic 35" descr="Open book with solid fill">
              <a:extLst>
                <a:ext uri="{FF2B5EF4-FFF2-40B4-BE49-F238E27FC236}">
                  <a16:creationId xmlns:a16="http://schemas.microsoft.com/office/drawing/2014/main" id="{435F0544-1A80-6578-95C6-F5FAE61C14D4}"/>
                </a:ext>
              </a:extLst>
            </p:cNvPr>
            <p:cNvPicPr>
              <a:picLocks noChangeAspect="1"/>
            </p:cNvPicPr>
            <p:nvPr/>
          </p:nvPicPr>
          <p:blipFill>
            <a:blip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693925" y="2541025"/>
              <a:ext cx="1158552" cy="1158731"/>
            </a:xfrm>
            <a:prstGeom prst="rect">
              <a:avLst/>
            </a:prstGeom>
          </p:spPr>
        </p:pic>
      </p:grpSp>
    </p:spTree>
    <p:extLst>
      <p:ext uri="{BB962C8B-B14F-4D97-AF65-F5344CB8AC3E}">
        <p14:creationId xmlns:p14="http://schemas.microsoft.com/office/powerpoint/2010/main" val="61302323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84"/>
                                        </p:tgtEl>
                                        <p:attrNameLst>
                                          <p:attrName>style.visibility</p:attrName>
                                        </p:attrNameLst>
                                      </p:cBhvr>
                                      <p:to>
                                        <p:strVal val="visible"/>
                                      </p:to>
                                    </p:set>
                                    <p:anim calcmode="lin" valueType="num">
                                      <p:cBhvr additive="base">
                                        <p:cTn id="7" dur="500" fill="hold"/>
                                        <p:tgtEl>
                                          <p:spTgt spid="84"/>
                                        </p:tgtEl>
                                        <p:attrNameLst>
                                          <p:attrName>ppt_x</p:attrName>
                                        </p:attrNameLst>
                                      </p:cBhvr>
                                      <p:tavLst>
                                        <p:tav tm="0">
                                          <p:val>
                                            <p:strVal val="#ppt_x"/>
                                          </p:val>
                                        </p:tav>
                                        <p:tav tm="100000">
                                          <p:val>
                                            <p:strVal val="#ppt_x"/>
                                          </p:val>
                                        </p:tav>
                                      </p:tavLst>
                                    </p:anim>
                                    <p:anim calcmode="lin" valueType="num">
                                      <p:cBhvr additive="base">
                                        <p:cTn id="8" dur="500" fill="hold"/>
                                        <p:tgtEl>
                                          <p:spTgt spid="8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5"/>
                                        </p:tgtEl>
                                        <p:attrNameLst>
                                          <p:attrName>style.visibility</p:attrName>
                                        </p:attrNameLst>
                                      </p:cBhvr>
                                      <p:to>
                                        <p:strVal val="visible"/>
                                      </p:to>
                                    </p:set>
                                    <p:anim calcmode="lin" valueType="num">
                                      <p:cBhvr additive="base">
                                        <p:cTn id="13" dur="500" fill="hold"/>
                                        <p:tgtEl>
                                          <p:spTgt spid="85"/>
                                        </p:tgtEl>
                                        <p:attrNameLst>
                                          <p:attrName>ppt_x</p:attrName>
                                        </p:attrNameLst>
                                      </p:cBhvr>
                                      <p:tavLst>
                                        <p:tav tm="0">
                                          <p:val>
                                            <p:strVal val="#ppt_x"/>
                                          </p:val>
                                        </p:tav>
                                        <p:tav tm="100000">
                                          <p:val>
                                            <p:strVal val="#ppt_x"/>
                                          </p:val>
                                        </p:tav>
                                      </p:tavLst>
                                    </p:anim>
                                    <p:anim calcmode="lin" valueType="num">
                                      <p:cBhvr additive="base">
                                        <p:cTn id="14" dur="500" fill="hold"/>
                                        <p:tgtEl>
                                          <p:spTgt spid="8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86"/>
                                        </p:tgtEl>
                                        <p:attrNameLst>
                                          <p:attrName>style.visibility</p:attrName>
                                        </p:attrNameLst>
                                      </p:cBhvr>
                                      <p:to>
                                        <p:strVal val="visible"/>
                                      </p:to>
                                    </p:set>
                                    <p:anim calcmode="lin" valueType="num">
                                      <p:cBhvr additive="base">
                                        <p:cTn id="19" dur="500" fill="hold"/>
                                        <p:tgtEl>
                                          <p:spTgt spid="86"/>
                                        </p:tgtEl>
                                        <p:attrNameLst>
                                          <p:attrName>ppt_x</p:attrName>
                                        </p:attrNameLst>
                                      </p:cBhvr>
                                      <p:tavLst>
                                        <p:tav tm="0">
                                          <p:val>
                                            <p:strVal val="#ppt_x"/>
                                          </p:val>
                                        </p:tav>
                                        <p:tav tm="100000">
                                          <p:val>
                                            <p:strVal val="#ppt_x"/>
                                          </p:val>
                                        </p:tav>
                                      </p:tavLst>
                                    </p:anim>
                                    <p:anim calcmode="lin" valueType="num">
                                      <p:cBhvr additive="base">
                                        <p:cTn id="20" dur="500" fill="hold"/>
                                        <p:tgtEl>
                                          <p:spTgt spid="8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87"/>
                                        </p:tgtEl>
                                        <p:attrNameLst>
                                          <p:attrName>style.visibility</p:attrName>
                                        </p:attrNameLst>
                                      </p:cBhvr>
                                      <p:to>
                                        <p:strVal val="visible"/>
                                      </p:to>
                                    </p:set>
                                    <p:anim calcmode="lin" valueType="num">
                                      <p:cBhvr additive="base">
                                        <p:cTn id="25" dur="500" fill="hold"/>
                                        <p:tgtEl>
                                          <p:spTgt spid="87"/>
                                        </p:tgtEl>
                                        <p:attrNameLst>
                                          <p:attrName>ppt_x</p:attrName>
                                        </p:attrNameLst>
                                      </p:cBhvr>
                                      <p:tavLst>
                                        <p:tav tm="0">
                                          <p:val>
                                            <p:strVal val="#ppt_x"/>
                                          </p:val>
                                        </p:tav>
                                        <p:tav tm="100000">
                                          <p:val>
                                            <p:strVal val="#ppt_x"/>
                                          </p:val>
                                        </p:tav>
                                      </p:tavLst>
                                    </p:anim>
                                    <p:anim calcmode="lin" valueType="num">
                                      <p:cBhvr additive="base">
                                        <p:cTn id="26" dur="500" fill="hold"/>
                                        <p:tgtEl>
                                          <p:spTgt spid="8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0B9734-079B-419E-34CD-B0D2B4B23E61}"/>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D9D1A628-2D7F-AC03-8F99-1F6AC029F076}"/>
              </a:ext>
            </a:extLst>
          </p:cNvPr>
          <p:cNvSpPr txBox="1"/>
          <p:nvPr/>
        </p:nvSpPr>
        <p:spPr>
          <a:xfrm>
            <a:off x="2779494" y="-132677"/>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أهداف المتابعة الإشرافية ودورها في تطوير الأداء</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0F988E4D-8E44-2BDC-6926-F594912E73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81" name="Group 80">
            <a:extLst>
              <a:ext uri="{FF2B5EF4-FFF2-40B4-BE49-F238E27FC236}">
                <a16:creationId xmlns:a16="http://schemas.microsoft.com/office/drawing/2014/main" id="{089D742C-77E4-10FA-2F2B-CB777A2D8C58}"/>
              </a:ext>
            </a:extLst>
          </p:cNvPr>
          <p:cNvGrpSpPr/>
          <p:nvPr/>
        </p:nvGrpSpPr>
        <p:grpSpPr>
          <a:xfrm>
            <a:off x="5107640" y="1981201"/>
            <a:ext cx="2025219" cy="3912377"/>
            <a:chOff x="5107640" y="1981201"/>
            <a:chExt cx="2025219" cy="3912377"/>
          </a:xfrm>
        </p:grpSpPr>
        <p:grpSp>
          <p:nvGrpSpPr>
            <p:cNvPr id="14" name="Group 13">
              <a:extLst>
                <a:ext uri="{FF2B5EF4-FFF2-40B4-BE49-F238E27FC236}">
                  <a16:creationId xmlns:a16="http://schemas.microsoft.com/office/drawing/2014/main" id="{E92D8677-C27E-F99F-62E0-0EB29608BB4B}"/>
                </a:ext>
              </a:extLst>
            </p:cNvPr>
            <p:cNvGrpSpPr/>
            <p:nvPr/>
          </p:nvGrpSpPr>
          <p:grpSpPr>
            <a:xfrm rot="10800000">
              <a:off x="5726024" y="2441587"/>
              <a:ext cx="1356128" cy="1419801"/>
              <a:chOff x="2863481" y="213487"/>
              <a:chExt cx="812800" cy="850900"/>
            </a:xfrm>
          </p:grpSpPr>
          <p:sp>
            <p:nvSpPr>
              <p:cNvPr id="77" name="Freeform 5">
                <a:extLst>
                  <a:ext uri="{FF2B5EF4-FFF2-40B4-BE49-F238E27FC236}">
                    <a16:creationId xmlns:a16="http://schemas.microsoft.com/office/drawing/2014/main" id="{EBEE5CCD-DFEE-3339-A2C7-81FEFD1E9745}"/>
                  </a:ext>
                </a:extLst>
              </p:cNvPr>
              <p:cNvSpPr/>
              <p:nvPr/>
            </p:nvSpPr>
            <p:spPr>
              <a:xfrm>
                <a:off x="2863481" y="251587"/>
                <a:ext cx="812800" cy="812800"/>
              </a:xfrm>
              <a:custGeom>
                <a:avLst/>
                <a:gdLst/>
                <a:ahLst/>
                <a:cxnLst/>
                <a:rect l="l" t="t" r="r" b="b"/>
                <a:pathLst>
                  <a:path w="812800" h="812800">
                    <a:moveTo>
                      <a:pt x="39250" y="0"/>
                    </a:moveTo>
                    <a:lnTo>
                      <a:pt x="773550" y="0"/>
                    </a:lnTo>
                    <a:cubicBezTo>
                      <a:pt x="783960" y="0"/>
                      <a:pt x="793943" y="4135"/>
                      <a:pt x="801304" y="11496"/>
                    </a:cubicBezTo>
                    <a:cubicBezTo>
                      <a:pt x="808665" y="18857"/>
                      <a:pt x="812800" y="28840"/>
                      <a:pt x="812800" y="39250"/>
                    </a:cubicBezTo>
                    <a:lnTo>
                      <a:pt x="812800" y="773550"/>
                    </a:lnTo>
                    <a:cubicBezTo>
                      <a:pt x="812800" y="783960"/>
                      <a:pt x="808665" y="793943"/>
                      <a:pt x="801304" y="801304"/>
                    </a:cubicBezTo>
                    <a:cubicBezTo>
                      <a:pt x="793943" y="808665"/>
                      <a:pt x="783960" y="812800"/>
                      <a:pt x="773550" y="812800"/>
                    </a:cubicBezTo>
                    <a:lnTo>
                      <a:pt x="39250" y="812800"/>
                    </a:lnTo>
                    <a:cubicBezTo>
                      <a:pt x="28840" y="812800"/>
                      <a:pt x="18857" y="808665"/>
                      <a:pt x="11496" y="801304"/>
                    </a:cubicBezTo>
                    <a:cubicBezTo>
                      <a:pt x="4135" y="793943"/>
                      <a:pt x="0" y="783960"/>
                      <a:pt x="0" y="773550"/>
                    </a:cubicBezTo>
                    <a:lnTo>
                      <a:pt x="0" y="39250"/>
                    </a:lnTo>
                    <a:cubicBezTo>
                      <a:pt x="0" y="28840"/>
                      <a:pt x="4135" y="18857"/>
                      <a:pt x="11496" y="11496"/>
                    </a:cubicBezTo>
                    <a:cubicBezTo>
                      <a:pt x="18857" y="4135"/>
                      <a:pt x="28840" y="0"/>
                      <a:pt x="39250" y="0"/>
                    </a:cubicBezTo>
                    <a:close/>
                  </a:path>
                </a:pathLst>
              </a:custGeom>
              <a:solidFill>
                <a:srgbClr val="DFE4E4"/>
              </a:solidFill>
            </p:spPr>
            <p:txBody>
              <a:bodyPr/>
              <a:lstStyle/>
              <a:p>
                <a:endParaRPr lang="en-US" sz="3200"/>
              </a:p>
            </p:txBody>
          </p:sp>
          <p:sp>
            <p:nvSpPr>
              <p:cNvPr id="78" name="TextBox 6">
                <a:extLst>
                  <a:ext uri="{FF2B5EF4-FFF2-40B4-BE49-F238E27FC236}">
                    <a16:creationId xmlns:a16="http://schemas.microsoft.com/office/drawing/2014/main" id="{31857344-B9CF-CEEF-7AE9-01FCEFF4AD9D}"/>
                  </a:ext>
                </a:extLst>
              </p:cNvPr>
              <p:cNvSpPr txBox="1"/>
              <p:nvPr/>
            </p:nvSpPr>
            <p:spPr>
              <a:xfrm>
                <a:off x="2863481" y="213487"/>
                <a:ext cx="812800" cy="850900"/>
              </a:xfrm>
              <a:prstGeom prst="rect">
                <a:avLst/>
              </a:prstGeom>
            </p:spPr>
            <p:txBody>
              <a:bodyPr lIns="18298" tIns="18298" rIns="18298" bIns="18298" rtlCol="0" anchor="ctr"/>
              <a:lstStyle/>
              <a:p>
                <a:endParaRPr lang="en-US" sz="3200"/>
              </a:p>
            </p:txBody>
          </p:sp>
        </p:grpSp>
        <p:grpSp>
          <p:nvGrpSpPr>
            <p:cNvPr id="15" name="Group 14">
              <a:extLst>
                <a:ext uri="{FF2B5EF4-FFF2-40B4-BE49-F238E27FC236}">
                  <a16:creationId xmlns:a16="http://schemas.microsoft.com/office/drawing/2014/main" id="{F623E2C5-B38A-7996-F232-E0AFC012A961}"/>
                </a:ext>
              </a:extLst>
            </p:cNvPr>
            <p:cNvGrpSpPr/>
            <p:nvPr/>
          </p:nvGrpSpPr>
          <p:grpSpPr>
            <a:xfrm rot="10800000">
              <a:off x="5880339" y="3788101"/>
              <a:ext cx="590120" cy="590164"/>
              <a:chOff x="2947816" y="987417"/>
              <a:chExt cx="812800" cy="812800"/>
            </a:xfrm>
          </p:grpSpPr>
          <p:sp>
            <p:nvSpPr>
              <p:cNvPr id="75" name="Freeform 8">
                <a:extLst>
                  <a:ext uri="{FF2B5EF4-FFF2-40B4-BE49-F238E27FC236}">
                    <a16:creationId xmlns:a16="http://schemas.microsoft.com/office/drawing/2014/main" id="{0B22E9CF-E25D-259F-F2B9-67BD8F657323}"/>
                  </a:ext>
                </a:extLst>
              </p:cNvPr>
              <p:cNvSpPr/>
              <p:nvPr/>
            </p:nvSpPr>
            <p:spPr>
              <a:xfrm>
                <a:off x="2947816" y="987417"/>
                <a:ext cx="812800" cy="812800"/>
              </a:xfrm>
              <a:custGeom>
                <a:avLst/>
                <a:gdLst/>
                <a:ahLst/>
                <a:cxnLst/>
                <a:rect l="l" t="t" r="r" b="b"/>
                <a:pathLst>
                  <a:path w="812800" h="812800">
                    <a:moveTo>
                      <a:pt x="406400" y="0"/>
                    </a:moveTo>
                    <a:lnTo>
                      <a:pt x="0" y="406400"/>
                    </a:lnTo>
                    <a:lnTo>
                      <a:pt x="203200" y="406400"/>
                    </a:lnTo>
                    <a:lnTo>
                      <a:pt x="203200" y="812800"/>
                    </a:lnTo>
                    <a:lnTo>
                      <a:pt x="609600" y="812800"/>
                    </a:lnTo>
                    <a:lnTo>
                      <a:pt x="609600" y="406400"/>
                    </a:lnTo>
                    <a:lnTo>
                      <a:pt x="812800" y="406400"/>
                    </a:lnTo>
                    <a:lnTo>
                      <a:pt x="406400" y="0"/>
                    </a:lnTo>
                    <a:close/>
                  </a:path>
                </a:pathLst>
              </a:custGeom>
              <a:solidFill>
                <a:srgbClr val="DFE4E4"/>
              </a:solidFill>
            </p:spPr>
            <p:txBody>
              <a:bodyPr/>
              <a:lstStyle/>
              <a:p>
                <a:endParaRPr lang="en-US" sz="3200"/>
              </a:p>
            </p:txBody>
          </p:sp>
          <p:sp>
            <p:nvSpPr>
              <p:cNvPr id="76" name="TextBox 9">
                <a:extLst>
                  <a:ext uri="{FF2B5EF4-FFF2-40B4-BE49-F238E27FC236}">
                    <a16:creationId xmlns:a16="http://schemas.microsoft.com/office/drawing/2014/main" id="{AF229EDB-F211-75E7-E146-D6BEE71E4088}"/>
                  </a:ext>
                </a:extLst>
              </p:cNvPr>
              <p:cNvSpPr txBox="1"/>
              <p:nvPr/>
            </p:nvSpPr>
            <p:spPr>
              <a:xfrm>
                <a:off x="3151016" y="1041392"/>
                <a:ext cx="406400" cy="758825"/>
              </a:xfrm>
              <a:prstGeom prst="rect">
                <a:avLst/>
              </a:prstGeom>
            </p:spPr>
            <p:txBody>
              <a:bodyPr lIns="25458" tIns="25458" rIns="25458" bIns="25458" rtlCol="0" anchor="ctr"/>
              <a:lstStyle/>
              <a:p>
                <a:endParaRPr lang="en-US" sz="3200"/>
              </a:p>
            </p:txBody>
          </p:sp>
        </p:grpSp>
        <p:grpSp>
          <p:nvGrpSpPr>
            <p:cNvPr id="16" name="Group 15">
              <a:extLst>
                <a:ext uri="{FF2B5EF4-FFF2-40B4-BE49-F238E27FC236}">
                  <a16:creationId xmlns:a16="http://schemas.microsoft.com/office/drawing/2014/main" id="{3FC4C0ED-046D-8747-BD1B-BB0CC72CFE71}"/>
                </a:ext>
              </a:extLst>
            </p:cNvPr>
            <p:cNvGrpSpPr/>
            <p:nvPr/>
          </p:nvGrpSpPr>
          <p:grpSpPr>
            <a:xfrm rot="10800000">
              <a:off x="5227941" y="1981201"/>
              <a:ext cx="1356128" cy="1419801"/>
              <a:chOff x="2591273" y="-38100"/>
              <a:chExt cx="812800" cy="850900"/>
            </a:xfrm>
          </p:grpSpPr>
          <p:sp>
            <p:nvSpPr>
              <p:cNvPr id="73" name="Freeform 11">
                <a:extLst>
                  <a:ext uri="{FF2B5EF4-FFF2-40B4-BE49-F238E27FC236}">
                    <a16:creationId xmlns:a16="http://schemas.microsoft.com/office/drawing/2014/main" id="{79159473-7A2D-297D-1858-DAD1CDACCD6A}"/>
                  </a:ext>
                </a:extLst>
              </p:cNvPr>
              <p:cNvSpPr/>
              <p:nvPr/>
            </p:nvSpPr>
            <p:spPr>
              <a:xfrm>
                <a:off x="2591273" y="0"/>
                <a:ext cx="812800" cy="812800"/>
              </a:xfrm>
              <a:custGeom>
                <a:avLst/>
                <a:gdLst/>
                <a:ahLst/>
                <a:cxnLst/>
                <a:rect l="l" t="t" r="r" b="b"/>
                <a:pathLst>
                  <a:path w="812800" h="812800">
                    <a:moveTo>
                      <a:pt x="29438" y="0"/>
                    </a:moveTo>
                    <a:lnTo>
                      <a:pt x="783362" y="0"/>
                    </a:lnTo>
                    <a:cubicBezTo>
                      <a:pt x="799620" y="0"/>
                      <a:pt x="812800" y="13180"/>
                      <a:pt x="812800" y="29438"/>
                    </a:cubicBezTo>
                    <a:lnTo>
                      <a:pt x="812800" y="783362"/>
                    </a:lnTo>
                    <a:cubicBezTo>
                      <a:pt x="812800" y="799620"/>
                      <a:pt x="799620" y="812800"/>
                      <a:pt x="783362" y="812800"/>
                    </a:cubicBezTo>
                    <a:lnTo>
                      <a:pt x="29438" y="812800"/>
                    </a:lnTo>
                    <a:cubicBezTo>
                      <a:pt x="13180" y="812800"/>
                      <a:pt x="0" y="799620"/>
                      <a:pt x="0" y="783362"/>
                    </a:cubicBezTo>
                    <a:lnTo>
                      <a:pt x="0" y="29438"/>
                    </a:lnTo>
                    <a:cubicBezTo>
                      <a:pt x="0" y="13180"/>
                      <a:pt x="13180" y="0"/>
                      <a:pt x="29438" y="0"/>
                    </a:cubicBezTo>
                    <a:close/>
                  </a:path>
                </a:pathLst>
              </a:custGeom>
              <a:solidFill>
                <a:srgbClr val="FFFFFF"/>
              </a:solidFill>
              <a:ln w="28575" cap="sq">
                <a:solidFill>
                  <a:srgbClr val="DFE4E4"/>
                </a:solidFill>
                <a:prstDash val="dash"/>
                <a:miter/>
              </a:ln>
            </p:spPr>
            <p:txBody>
              <a:bodyPr/>
              <a:lstStyle/>
              <a:p>
                <a:endParaRPr lang="en-US" sz="3200"/>
              </a:p>
            </p:txBody>
          </p:sp>
          <p:sp>
            <p:nvSpPr>
              <p:cNvPr id="74" name="TextBox 12">
                <a:extLst>
                  <a:ext uri="{FF2B5EF4-FFF2-40B4-BE49-F238E27FC236}">
                    <a16:creationId xmlns:a16="http://schemas.microsoft.com/office/drawing/2014/main" id="{9D8F80B3-69DE-2B65-F8DD-A4ADD03B9508}"/>
                  </a:ext>
                </a:extLst>
              </p:cNvPr>
              <p:cNvSpPr txBox="1"/>
              <p:nvPr/>
            </p:nvSpPr>
            <p:spPr>
              <a:xfrm>
                <a:off x="2591273" y="-38100"/>
                <a:ext cx="812800" cy="850900"/>
              </a:xfrm>
              <a:prstGeom prst="rect">
                <a:avLst/>
              </a:prstGeom>
            </p:spPr>
            <p:txBody>
              <a:bodyPr lIns="24341" tIns="24341" rIns="24341" bIns="24341" rtlCol="0" anchor="ctr"/>
              <a:lstStyle/>
              <a:p>
                <a:endParaRPr lang="en-US" sz="3200"/>
              </a:p>
            </p:txBody>
          </p:sp>
        </p:grpSp>
        <p:grpSp>
          <p:nvGrpSpPr>
            <p:cNvPr id="17" name="Group 16">
              <a:extLst>
                <a:ext uri="{FF2B5EF4-FFF2-40B4-BE49-F238E27FC236}">
                  <a16:creationId xmlns:a16="http://schemas.microsoft.com/office/drawing/2014/main" id="{0098CABC-135C-235A-2315-D667707F10CC}"/>
                </a:ext>
              </a:extLst>
            </p:cNvPr>
            <p:cNvGrpSpPr/>
            <p:nvPr/>
          </p:nvGrpSpPr>
          <p:grpSpPr>
            <a:xfrm rot="10800000">
              <a:off x="5499622" y="2237810"/>
              <a:ext cx="1356128" cy="1419801"/>
              <a:chOff x="2739750" y="102129"/>
              <a:chExt cx="812800" cy="850900"/>
            </a:xfrm>
          </p:grpSpPr>
          <p:sp>
            <p:nvSpPr>
              <p:cNvPr id="71" name="Freeform 14">
                <a:extLst>
                  <a:ext uri="{FF2B5EF4-FFF2-40B4-BE49-F238E27FC236}">
                    <a16:creationId xmlns:a16="http://schemas.microsoft.com/office/drawing/2014/main" id="{FF82B1DA-8F6C-CEE8-F742-077937A5F701}"/>
                  </a:ext>
                </a:extLst>
              </p:cNvPr>
              <p:cNvSpPr/>
              <p:nvPr/>
            </p:nvSpPr>
            <p:spPr>
              <a:xfrm>
                <a:off x="2739750" y="140229"/>
                <a:ext cx="812800" cy="812800"/>
              </a:xfrm>
              <a:custGeom>
                <a:avLst/>
                <a:gdLst/>
                <a:ahLst/>
                <a:cxnLst/>
                <a:rect l="l" t="t" r="r" b="b"/>
                <a:pathLst>
                  <a:path w="812800" h="812800">
                    <a:moveTo>
                      <a:pt x="49063" y="0"/>
                    </a:moveTo>
                    <a:lnTo>
                      <a:pt x="763737" y="0"/>
                    </a:lnTo>
                    <a:cubicBezTo>
                      <a:pt x="776749" y="0"/>
                      <a:pt x="789229" y="5169"/>
                      <a:pt x="798430" y="14370"/>
                    </a:cubicBezTo>
                    <a:cubicBezTo>
                      <a:pt x="807631" y="23571"/>
                      <a:pt x="812800" y="36051"/>
                      <a:pt x="812800" y="49063"/>
                    </a:cubicBezTo>
                    <a:lnTo>
                      <a:pt x="812800" y="763737"/>
                    </a:lnTo>
                    <a:cubicBezTo>
                      <a:pt x="812800" y="776749"/>
                      <a:pt x="807631" y="789229"/>
                      <a:pt x="798430" y="798430"/>
                    </a:cubicBezTo>
                    <a:cubicBezTo>
                      <a:pt x="789229" y="807631"/>
                      <a:pt x="776749" y="812800"/>
                      <a:pt x="763737" y="812800"/>
                    </a:cubicBezTo>
                    <a:lnTo>
                      <a:pt x="49063" y="812800"/>
                    </a:lnTo>
                    <a:cubicBezTo>
                      <a:pt x="36051" y="812800"/>
                      <a:pt x="23571" y="807631"/>
                      <a:pt x="14370" y="798430"/>
                    </a:cubicBezTo>
                    <a:cubicBezTo>
                      <a:pt x="5169" y="789229"/>
                      <a:pt x="0" y="776749"/>
                      <a:pt x="0" y="763737"/>
                    </a:cubicBezTo>
                    <a:lnTo>
                      <a:pt x="0" y="49063"/>
                    </a:lnTo>
                    <a:cubicBezTo>
                      <a:pt x="0" y="36051"/>
                      <a:pt x="5169" y="23571"/>
                      <a:pt x="14370" y="14370"/>
                    </a:cubicBezTo>
                    <a:cubicBezTo>
                      <a:pt x="23571" y="5169"/>
                      <a:pt x="36051" y="0"/>
                      <a:pt x="49063" y="0"/>
                    </a:cubicBezTo>
                    <a:close/>
                  </a:path>
                </a:pathLst>
              </a:custGeom>
              <a:solidFill>
                <a:srgbClr val="FFD366"/>
              </a:solidFill>
              <a:ln cap="sq">
                <a:noFill/>
                <a:prstDash val="solid"/>
                <a:miter/>
              </a:ln>
            </p:spPr>
            <p:txBody>
              <a:bodyPr/>
              <a:lstStyle/>
              <a:p>
                <a:endParaRPr lang="en-US" sz="3200"/>
              </a:p>
            </p:txBody>
          </p:sp>
          <p:sp>
            <p:nvSpPr>
              <p:cNvPr id="72" name="TextBox 15">
                <a:extLst>
                  <a:ext uri="{FF2B5EF4-FFF2-40B4-BE49-F238E27FC236}">
                    <a16:creationId xmlns:a16="http://schemas.microsoft.com/office/drawing/2014/main" id="{8E55C2FE-633C-5B64-B2F0-20DB31FFD48A}"/>
                  </a:ext>
                </a:extLst>
              </p:cNvPr>
              <p:cNvSpPr txBox="1"/>
              <p:nvPr/>
            </p:nvSpPr>
            <p:spPr>
              <a:xfrm>
                <a:off x="2739750" y="102129"/>
                <a:ext cx="812800" cy="850900"/>
              </a:xfrm>
              <a:prstGeom prst="rect">
                <a:avLst/>
              </a:prstGeom>
            </p:spPr>
            <p:txBody>
              <a:bodyPr lIns="24341" tIns="24341" rIns="24341" bIns="24341" rtlCol="0" anchor="ctr"/>
              <a:lstStyle/>
              <a:p>
                <a:endParaRPr lang="en-US" sz="3200"/>
              </a:p>
            </p:txBody>
          </p:sp>
        </p:grpSp>
        <p:sp>
          <p:nvSpPr>
            <p:cNvPr id="35" name="TextBox 83">
              <a:extLst>
                <a:ext uri="{FF2B5EF4-FFF2-40B4-BE49-F238E27FC236}">
                  <a16:creationId xmlns:a16="http://schemas.microsoft.com/office/drawing/2014/main" id="{88B780ED-C1A0-1079-7E58-2CDF01164CD4}"/>
                </a:ext>
              </a:extLst>
            </p:cNvPr>
            <p:cNvSpPr txBox="1"/>
            <p:nvPr/>
          </p:nvSpPr>
          <p:spPr>
            <a:xfrm>
              <a:off x="5107640" y="4845451"/>
              <a:ext cx="2025219" cy="1048127"/>
            </a:xfrm>
            <a:prstGeom prst="rect">
              <a:avLst/>
            </a:prstGeom>
          </p:spPr>
          <p:txBody>
            <a:bodyPr wrap="square" lIns="0" tIns="0" rIns="0" bIns="0" rtlCol="0" anchor="t">
              <a:noAutofit/>
            </a:bodyPr>
            <a:lstStyle/>
            <a:p>
              <a:pPr algn="ctr" rtl="0">
                <a:lnSpc>
                  <a:spcPct val="115000"/>
                </a:lnSpc>
              </a:pPr>
              <a:r>
                <a:rPr lang="ar-EG" sz="3200" b="1" kern="1200">
                  <a:solidFill>
                    <a:srgbClr val="FFD366"/>
                  </a:solidFill>
                  <a:effectLst/>
                  <a:latin typeface="Times New Roman" panose="02020603050405020304" pitchFamily="18" charset="0"/>
                  <a:ea typeface="Calibri" panose="020F0502020204030204" pitchFamily="34" charset="0"/>
                  <a:cs typeface="Adobe Arabic" panose="02040503050201020203" pitchFamily="18" charset="-78"/>
                </a:rPr>
                <a:t>تنمية وتطوير قدرات الموظفين</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7" name="Freeform 36">
              <a:extLst>
                <a:ext uri="{FF2B5EF4-FFF2-40B4-BE49-F238E27FC236}">
                  <a16:creationId xmlns:a16="http://schemas.microsoft.com/office/drawing/2014/main" id="{4C3C5420-95FB-72AD-8DCC-61C4EF8AB0E8}"/>
                </a:ext>
              </a:extLst>
            </p:cNvPr>
            <p:cNvSpPr/>
            <p:nvPr/>
          </p:nvSpPr>
          <p:spPr>
            <a:xfrm>
              <a:off x="5582726" y="2466776"/>
              <a:ext cx="1118711" cy="992931"/>
            </a:xfrm>
            <a:custGeom>
              <a:avLst/>
              <a:gdLst/>
              <a:ahLst/>
              <a:cxnLst/>
              <a:rect l="l" t="t" r="r" b="b"/>
              <a:pathLst>
                <a:path w="1222775" h="1085213">
                  <a:moveTo>
                    <a:pt x="0" y="0"/>
                  </a:moveTo>
                  <a:lnTo>
                    <a:pt x="1222775" y="0"/>
                  </a:lnTo>
                  <a:lnTo>
                    <a:pt x="1222775" y="1085212"/>
                  </a:lnTo>
                  <a:lnTo>
                    <a:pt x="0" y="1085212"/>
                  </a:lnTo>
                  <a:lnTo>
                    <a:pt x="0" y="0"/>
                  </a:lnTo>
                  <a:close/>
                </a:path>
              </a:pathLst>
            </a:custGeom>
            <a:blipFill>
              <a:blip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a:blipFill>
            <a:ln cap="sq">
              <a:noFill/>
              <a:prstDash val="solid"/>
              <a:miter/>
            </a:ln>
          </p:spPr>
          <p:txBody>
            <a:bodyPr/>
            <a:lstStyle/>
            <a:p>
              <a:endParaRPr lang="en-US" sz="3200"/>
            </a:p>
          </p:txBody>
        </p:sp>
      </p:grpSp>
      <p:grpSp>
        <p:nvGrpSpPr>
          <p:cNvPr id="79" name="Group 78">
            <a:extLst>
              <a:ext uri="{FF2B5EF4-FFF2-40B4-BE49-F238E27FC236}">
                <a16:creationId xmlns:a16="http://schemas.microsoft.com/office/drawing/2014/main" id="{C474AC3C-848E-7DF6-A7B9-40925E9196F0}"/>
              </a:ext>
            </a:extLst>
          </p:cNvPr>
          <p:cNvGrpSpPr/>
          <p:nvPr/>
        </p:nvGrpSpPr>
        <p:grpSpPr>
          <a:xfrm>
            <a:off x="9786056" y="1981201"/>
            <a:ext cx="1919485" cy="4143828"/>
            <a:chOff x="9786056" y="1981201"/>
            <a:chExt cx="1919485" cy="4143828"/>
          </a:xfrm>
        </p:grpSpPr>
        <p:grpSp>
          <p:nvGrpSpPr>
            <p:cNvPr id="22" name="Group 21">
              <a:extLst>
                <a:ext uri="{FF2B5EF4-FFF2-40B4-BE49-F238E27FC236}">
                  <a16:creationId xmlns:a16="http://schemas.microsoft.com/office/drawing/2014/main" id="{C9FE4106-234E-C113-EF77-EC0A85EE6FCC}"/>
                </a:ext>
              </a:extLst>
            </p:cNvPr>
            <p:cNvGrpSpPr/>
            <p:nvPr/>
          </p:nvGrpSpPr>
          <p:grpSpPr>
            <a:xfrm rot="10800000">
              <a:off x="10327370" y="2441587"/>
              <a:ext cx="1356128" cy="1419801"/>
              <a:chOff x="5378168" y="213487"/>
              <a:chExt cx="812800" cy="850900"/>
            </a:xfrm>
          </p:grpSpPr>
          <p:sp>
            <p:nvSpPr>
              <p:cNvPr id="61" name="Freeform 29">
                <a:extLst>
                  <a:ext uri="{FF2B5EF4-FFF2-40B4-BE49-F238E27FC236}">
                    <a16:creationId xmlns:a16="http://schemas.microsoft.com/office/drawing/2014/main" id="{D29A68E3-3D4A-7753-D6EE-303E2546CC2F}"/>
                  </a:ext>
                </a:extLst>
              </p:cNvPr>
              <p:cNvSpPr/>
              <p:nvPr/>
            </p:nvSpPr>
            <p:spPr>
              <a:xfrm>
                <a:off x="5378168" y="251587"/>
                <a:ext cx="812800" cy="812800"/>
              </a:xfrm>
              <a:custGeom>
                <a:avLst/>
                <a:gdLst/>
                <a:ahLst/>
                <a:cxnLst/>
                <a:rect l="l" t="t" r="r" b="b"/>
                <a:pathLst>
                  <a:path w="812800" h="812800">
                    <a:moveTo>
                      <a:pt x="39250" y="0"/>
                    </a:moveTo>
                    <a:lnTo>
                      <a:pt x="773550" y="0"/>
                    </a:lnTo>
                    <a:cubicBezTo>
                      <a:pt x="783960" y="0"/>
                      <a:pt x="793943" y="4135"/>
                      <a:pt x="801304" y="11496"/>
                    </a:cubicBezTo>
                    <a:cubicBezTo>
                      <a:pt x="808665" y="18857"/>
                      <a:pt x="812800" y="28840"/>
                      <a:pt x="812800" y="39250"/>
                    </a:cubicBezTo>
                    <a:lnTo>
                      <a:pt x="812800" y="773550"/>
                    </a:lnTo>
                    <a:cubicBezTo>
                      <a:pt x="812800" y="783960"/>
                      <a:pt x="808665" y="793943"/>
                      <a:pt x="801304" y="801304"/>
                    </a:cubicBezTo>
                    <a:cubicBezTo>
                      <a:pt x="793943" y="808665"/>
                      <a:pt x="783960" y="812800"/>
                      <a:pt x="773550" y="812800"/>
                    </a:cubicBezTo>
                    <a:lnTo>
                      <a:pt x="39250" y="812800"/>
                    </a:lnTo>
                    <a:cubicBezTo>
                      <a:pt x="28840" y="812800"/>
                      <a:pt x="18857" y="808665"/>
                      <a:pt x="11496" y="801304"/>
                    </a:cubicBezTo>
                    <a:cubicBezTo>
                      <a:pt x="4135" y="793943"/>
                      <a:pt x="0" y="783960"/>
                      <a:pt x="0" y="773550"/>
                    </a:cubicBezTo>
                    <a:lnTo>
                      <a:pt x="0" y="39250"/>
                    </a:lnTo>
                    <a:cubicBezTo>
                      <a:pt x="0" y="28840"/>
                      <a:pt x="4135" y="18857"/>
                      <a:pt x="11496" y="11496"/>
                    </a:cubicBezTo>
                    <a:cubicBezTo>
                      <a:pt x="18857" y="4135"/>
                      <a:pt x="28840" y="0"/>
                      <a:pt x="39250" y="0"/>
                    </a:cubicBezTo>
                    <a:close/>
                  </a:path>
                </a:pathLst>
              </a:custGeom>
              <a:solidFill>
                <a:srgbClr val="DFE4E4"/>
              </a:solidFill>
            </p:spPr>
            <p:txBody>
              <a:bodyPr/>
              <a:lstStyle/>
              <a:p>
                <a:endParaRPr lang="en-US" sz="3200"/>
              </a:p>
            </p:txBody>
          </p:sp>
          <p:sp>
            <p:nvSpPr>
              <p:cNvPr id="62" name="TextBox 30">
                <a:extLst>
                  <a:ext uri="{FF2B5EF4-FFF2-40B4-BE49-F238E27FC236}">
                    <a16:creationId xmlns:a16="http://schemas.microsoft.com/office/drawing/2014/main" id="{CD86BC5F-8781-D61E-FD32-04904E8E3FEB}"/>
                  </a:ext>
                </a:extLst>
              </p:cNvPr>
              <p:cNvSpPr txBox="1"/>
              <p:nvPr/>
            </p:nvSpPr>
            <p:spPr>
              <a:xfrm>
                <a:off x="5378168" y="213487"/>
                <a:ext cx="812800" cy="850900"/>
              </a:xfrm>
              <a:prstGeom prst="rect">
                <a:avLst/>
              </a:prstGeom>
            </p:spPr>
            <p:txBody>
              <a:bodyPr lIns="18298" tIns="18298" rIns="18298" bIns="18298" rtlCol="0" anchor="ctr"/>
              <a:lstStyle/>
              <a:p>
                <a:endParaRPr lang="en-US" sz="3200"/>
              </a:p>
            </p:txBody>
          </p:sp>
        </p:grpSp>
        <p:grpSp>
          <p:nvGrpSpPr>
            <p:cNvPr id="23" name="Group 22">
              <a:extLst>
                <a:ext uri="{FF2B5EF4-FFF2-40B4-BE49-F238E27FC236}">
                  <a16:creationId xmlns:a16="http://schemas.microsoft.com/office/drawing/2014/main" id="{A809D3C9-AF49-4161-D314-AF3B531C7D83}"/>
                </a:ext>
              </a:extLst>
            </p:cNvPr>
            <p:cNvGrpSpPr/>
            <p:nvPr/>
          </p:nvGrpSpPr>
          <p:grpSpPr>
            <a:xfrm rot="10800000">
              <a:off x="10481685" y="3788101"/>
              <a:ext cx="590120" cy="590164"/>
              <a:chOff x="5462503" y="987417"/>
              <a:chExt cx="812800" cy="812800"/>
            </a:xfrm>
          </p:grpSpPr>
          <p:sp>
            <p:nvSpPr>
              <p:cNvPr id="59" name="Freeform 32">
                <a:extLst>
                  <a:ext uri="{FF2B5EF4-FFF2-40B4-BE49-F238E27FC236}">
                    <a16:creationId xmlns:a16="http://schemas.microsoft.com/office/drawing/2014/main" id="{DF430BFA-86D7-5B35-F7BC-9AB42D601C1F}"/>
                  </a:ext>
                </a:extLst>
              </p:cNvPr>
              <p:cNvSpPr/>
              <p:nvPr/>
            </p:nvSpPr>
            <p:spPr>
              <a:xfrm>
                <a:off x="5462503" y="987417"/>
                <a:ext cx="812800" cy="812800"/>
              </a:xfrm>
              <a:custGeom>
                <a:avLst/>
                <a:gdLst/>
                <a:ahLst/>
                <a:cxnLst/>
                <a:rect l="l" t="t" r="r" b="b"/>
                <a:pathLst>
                  <a:path w="812800" h="812800">
                    <a:moveTo>
                      <a:pt x="406400" y="0"/>
                    </a:moveTo>
                    <a:lnTo>
                      <a:pt x="0" y="406400"/>
                    </a:lnTo>
                    <a:lnTo>
                      <a:pt x="203200" y="406400"/>
                    </a:lnTo>
                    <a:lnTo>
                      <a:pt x="203200" y="812800"/>
                    </a:lnTo>
                    <a:lnTo>
                      <a:pt x="609600" y="812800"/>
                    </a:lnTo>
                    <a:lnTo>
                      <a:pt x="609600" y="406400"/>
                    </a:lnTo>
                    <a:lnTo>
                      <a:pt x="812800" y="406400"/>
                    </a:lnTo>
                    <a:lnTo>
                      <a:pt x="406400" y="0"/>
                    </a:lnTo>
                    <a:close/>
                  </a:path>
                </a:pathLst>
              </a:custGeom>
              <a:solidFill>
                <a:srgbClr val="DFE4E4"/>
              </a:solidFill>
            </p:spPr>
            <p:txBody>
              <a:bodyPr/>
              <a:lstStyle/>
              <a:p>
                <a:endParaRPr lang="en-US" sz="3200"/>
              </a:p>
            </p:txBody>
          </p:sp>
          <p:sp>
            <p:nvSpPr>
              <p:cNvPr id="60" name="TextBox 33">
                <a:extLst>
                  <a:ext uri="{FF2B5EF4-FFF2-40B4-BE49-F238E27FC236}">
                    <a16:creationId xmlns:a16="http://schemas.microsoft.com/office/drawing/2014/main" id="{F19B2931-BEA8-A07B-8F7B-BBDA58A37B0D}"/>
                  </a:ext>
                </a:extLst>
              </p:cNvPr>
              <p:cNvSpPr txBox="1"/>
              <p:nvPr/>
            </p:nvSpPr>
            <p:spPr>
              <a:xfrm>
                <a:off x="5665703" y="1041392"/>
                <a:ext cx="406400" cy="758825"/>
              </a:xfrm>
              <a:prstGeom prst="rect">
                <a:avLst/>
              </a:prstGeom>
            </p:spPr>
            <p:txBody>
              <a:bodyPr lIns="25458" tIns="25458" rIns="25458" bIns="25458" rtlCol="0" anchor="ctr"/>
              <a:lstStyle/>
              <a:p>
                <a:endParaRPr lang="en-US" sz="3200"/>
              </a:p>
            </p:txBody>
          </p:sp>
        </p:grpSp>
        <p:grpSp>
          <p:nvGrpSpPr>
            <p:cNvPr id="24" name="Group 23">
              <a:extLst>
                <a:ext uri="{FF2B5EF4-FFF2-40B4-BE49-F238E27FC236}">
                  <a16:creationId xmlns:a16="http://schemas.microsoft.com/office/drawing/2014/main" id="{65B79590-0663-0A5E-E149-CA761B46559C}"/>
                </a:ext>
              </a:extLst>
            </p:cNvPr>
            <p:cNvGrpSpPr/>
            <p:nvPr/>
          </p:nvGrpSpPr>
          <p:grpSpPr>
            <a:xfrm rot="10800000">
              <a:off x="9829287" y="1981201"/>
              <a:ext cx="1356128" cy="1419801"/>
              <a:chOff x="5105960" y="-38100"/>
              <a:chExt cx="812800" cy="850900"/>
            </a:xfrm>
          </p:grpSpPr>
          <p:sp>
            <p:nvSpPr>
              <p:cNvPr id="57" name="Freeform 35">
                <a:extLst>
                  <a:ext uri="{FF2B5EF4-FFF2-40B4-BE49-F238E27FC236}">
                    <a16:creationId xmlns:a16="http://schemas.microsoft.com/office/drawing/2014/main" id="{AE47A2AD-BBA9-6886-E58A-47FA4B9C54DE}"/>
                  </a:ext>
                </a:extLst>
              </p:cNvPr>
              <p:cNvSpPr/>
              <p:nvPr/>
            </p:nvSpPr>
            <p:spPr>
              <a:xfrm>
                <a:off x="5105960" y="0"/>
                <a:ext cx="812800" cy="812800"/>
              </a:xfrm>
              <a:custGeom>
                <a:avLst/>
                <a:gdLst/>
                <a:ahLst/>
                <a:cxnLst/>
                <a:rect l="l" t="t" r="r" b="b"/>
                <a:pathLst>
                  <a:path w="812800" h="812800">
                    <a:moveTo>
                      <a:pt x="29438" y="0"/>
                    </a:moveTo>
                    <a:lnTo>
                      <a:pt x="783362" y="0"/>
                    </a:lnTo>
                    <a:cubicBezTo>
                      <a:pt x="799620" y="0"/>
                      <a:pt x="812800" y="13180"/>
                      <a:pt x="812800" y="29438"/>
                    </a:cubicBezTo>
                    <a:lnTo>
                      <a:pt x="812800" y="783362"/>
                    </a:lnTo>
                    <a:cubicBezTo>
                      <a:pt x="812800" y="799620"/>
                      <a:pt x="799620" y="812800"/>
                      <a:pt x="783362" y="812800"/>
                    </a:cubicBezTo>
                    <a:lnTo>
                      <a:pt x="29438" y="812800"/>
                    </a:lnTo>
                    <a:cubicBezTo>
                      <a:pt x="13180" y="812800"/>
                      <a:pt x="0" y="799620"/>
                      <a:pt x="0" y="783362"/>
                    </a:cubicBezTo>
                    <a:lnTo>
                      <a:pt x="0" y="29438"/>
                    </a:lnTo>
                    <a:cubicBezTo>
                      <a:pt x="0" y="13180"/>
                      <a:pt x="13180" y="0"/>
                      <a:pt x="29438" y="0"/>
                    </a:cubicBezTo>
                    <a:close/>
                  </a:path>
                </a:pathLst>
              </a:custGeom>
              <a:solidFill>
                <a:srgbClr val="FFFFFF"/>
              </a:solidFill>
              <a:ln w="28575" cap="sq">
                <a:solidFill>
                  <a:srgbClr val="DFE4E4"/>
                </a:solidFill>
                <a:prstDash val="dash"/>
                <a:miter/>
              </a:ln>
            </p:spPr>
            <p:txBody>
              <a:bodyPr/>
              <a:lstStyle/>
              <a:p>
                <a:endParaRPr lang="en-US" sz="3200"/>
              </a:p>
            </p:txBody>
          </p:sp>
          <p:sp>
            <p:nvSpPr>
              <p:cNvPr id="58" name="TextBox 36">
                <a:extLst>
                  <a:ext uri="{FF2B5EF4-FFF2-40B4-BE49-F238E27FC236}">
                    <a16:creationId xmlns:a16="http://schemas.microsoft.com/office/drawing/2014/main" id="{C449A2AC-BB89-2551-CCC9-B9AEE2144EE4}"/>
                  </a:ext>
                </a:extLst>
              </p:cNvPr>
              <p:cNvSpPr txBox="1"/>
              <p:nvPr/>
            </p:nvSpPr>
            <p:spPr>
              <a:xfrm>
                <a:off x="5105960" y="-38100"/>
                <a:ext cx="812800" cy="850900"/>
              </a:xfrm>
              <a:prstGeom prst="rect">
                <a:avLst/>
              </a:prstGeom>
            </p:spPr>
            <p:txBody>
              <a:bodyPr lIns="24341" tIns="24341" rIns="24341" bIns="24341" rtlCol="0" anchor="ctr"/>
              <a:lstStyle/>
              <a:p>
                <a:endParaRPr lang="en-US" sz="3200"/>
              </a:p>
            </p:txBody>
          </p:sp>
        </p:grpSp>
        <p:grpSp>
          <p:nvGrpSpPr>
            <p:cNvPr id="25" name="Group 24">
              <a:extLst>
                <a:ext uri="{FF2B5EF4-FFF2-40B4-BE49-F238E27FC236}">
                  <a16:creationId xmlns:a16="http://schemas.microsoft.com/office/drawing/2014/main" id="{5EAC8556-F4B1-0977-4660-7AF8A8F2CFD3}"/>
                </a:ext>
              </a:extLst>
            </p:cNvPr>
            <p:cNvGrpSpPr/>
            <p:nvPr/>
          </p:nvGrpSpPr>
          <p:grpSpPr>
            <a:xfrm rot="10800000">
              <a:off x="10114906" y="2237810"/>
              <a:ext cx="1356128" cy="1419801"/>
              <a:chOff x="5262054" y="102129"/>
              <a:chExt cx="812800" cy="850900"/>
            </a:xfrm>
          </p:grpSpPr>
          <p:sp>
            <p:nvSpPr>
              <p:cNvPr id="55" name="Freeform 38">
                <a:extLst>
                  <a:ext uri="{FF2B5EF4-FFF2-40B4-BE49-F238E27FC236}">
                    <a16:creationId xmlns:a16="http://schemas.microsoft.com/office/drawing/2014/main" id="{63FF5C27-AFFF-FBDB-A974-7FEB1E50DD69}"/>
                  </a:ext>
                </a:extLst>
              </p:cNvPr>
              <p:cNvSpPr/>
              <p:nvPr/>
            </p:nvSpPr>
            <p:spPr>
              <a:xfrm>
                <a:off x="5262054" y="140229"/>
                <a:ext cx="812800" cy="812800"/>
              </a:xfrm>
              <a:custGeom>
                <a:avLst/>
                <a:gdLst/>
                <a:ahLst/>
                <a:cxnLst/>
                <a:rect l="l" t="t" r="r" b="b"/>
                <a:pathLst>
                  <a:path w="812800" h="812800">
                    <a:moveTo>
                      <a:pt x="49063" y="0"/>
                    </a:moveTo>
                    <a:lnTo>
                      <a:pt x="763737" y="0"/>
                    </a:lnTo>
                    <a:cubicBezTo>
                      <a:pt x="776749" y="0"/>
                      <a:pt x="789229" y="5169"/>
                      <a:pt x="798430" y="14370"/>
                    </a:cubicBezTo>
                    <a:cubicBezTo>
                      <a:pt x="807631" y="23571"/>
                      <a:pt x="812800" y="36051"/>
                      <a:pt x="812800" y="49063"/>
                    </a:cubicBezTo>
                    <a:lnTo>
                      <a:pt x="812800" y="763737"/>
                    </a:lnTo>
                    <a:cubicBezTo>
                      <a:pt x="812800" y="776749"/>
                      <a:pt x="807631" y="789229"/>
                      <a:pt x="798430" y="798430"/>
                    </a:cubicBezTo>
                    <a:cubicBezTo>
                      <a:pt x="789229" y="807631"/>
                      <a:pt x="776749" y="812800"/>
                      <a:pt x="763737" y="812800"/>
                    </a:cubicBezTo>
                    <a:lnTo>
                      <a:pt x="49063" y="812800"/>
                    </a:lnTo>
                    <a:cubicBezTo>
                      <a:pt x="36051" y="812800"/>
                      <a:pt x="23571" y="807631"/>
                      <a:pt x="14370" y="798430"/>
                    </a:cubicBezTo>
                    <a:cubicBezTo>
                      <a:pt x="5169" y="789229"/>
                      <a:pt x="0" y="776749"/>
                      <a:pt x="0" y="763737"/>
                    </a:cubicBezTo>
                    <a:lnTo>
                      <a:pt x="0" y="49063"/>
                    </a:lnTo>
                    <a:cubicBezTo>
                      <a:pt x="0" y="36051"/>
                      <a:pt x="5169" y="23571"/>
                      <a:pt x="14370" y="14370"/>
                    </a:cubicBezTo>
                    <a:cubicBezTo>
                      <a:pt x="23571" y="5169"/>
                      <a:pt x="36051" y="0"/>
                      <a:pt x="49063" y="0"/>
                    </a:cubicBezTo>
                    <a:close/>
                  </a:path>
                </a:pathLst>
              </a:custGeom>
              <a:solidFill>
                <a:srgbClr val="168489"/>
              </a:solidFill>
              <a:ln cap="sq">
                <a:noFill/>
                <a:prstDash val="solid"/>
                <a:miter/>
              </a:ln>
            </p:spPr>
            <p:txBody>
              <a:bodyPr/>
              <a:lstStyle/>
              <a:p>
                <a:endParaRPr lang="en-US" sz="3200"/>
              </a:p>
            </p:txBody>
          </p:sp>
          <p:sp>
            <p:nvSpPr>
              <p:cNvPr id="56" name="TextBox 39">
                <a:extLst>
                  <a:ext uri="{FF2B5EF4-FFF2-40B4-BE49-F238E27FC236}">
                    <a16:creationId xmlns:a16="http://schemas.microsoft.com/office/drawing/2014/main" id="{7FB33256-0263-944E-9D7B-0CB218552BF4}"/>
                  </a:ext>
                </a:extLst>
              </p:cNvPr>
              <p:cNvSpPr txBox="1"/>
              <p:nvPr/>
            </p:nvSpPr>
            <p:spPr>
              <a:xfrm>
                <a:off x="5262054" y="102129"/>
                <a:ext cx="812800" cy="850900"/>
              </a:xfrm>
              <a:prstGeom prst="rect">
                <a:avLst/>
              </a:prstGeom>
            </p:spPr>
            <p:txBody>
              <a:bodyPr lIns="24341" tIns="24341" rIns="24341" bIns="24341" rtlCol="0" anchor="ctr"/>
              <a:lstStyle/>
              <a:p>
                <a:endParaRPr lang="en-US" sz="3200"/>
              </a:p>
            </p:txBody>
          </p:sp>
        </p:grpSp>
        <p:sp>
          <p:nvSpPr>
            <p:cNvPr id="38" name="TextBox 86">
              <a:extLst>
                <a:ext uri="{FF2B5EF4-FFF2-40B4-BE49-F238E27FC236}">
                  <a16:creationId xmlns:a16="http://schemas.microsoft.com/office/drawing/2014/main" id="{3B6178B7-9307-5FEE-89C6-8C87E2C3A40F}"/>
                </a:ext>
              </a:extLst>
            </p:cNvPr>
            <p:cNvSpPr txBox="1"/>
            <p:nvPr/>
          </p:nvSpPr>
          <p:spPr>
            <a:xfrm>
              <a:off x="9786056" y="4554001"/>
              <a:ext cx="1919485" cy="1571028"/>
            </a:xfrm>
            <a:prstGeom prst="rect">
              <a:avLst/>
            </a:prstGeom>
          </p:spPr>
          <p:txBody>
            <a:bodyPr wrap="square" lIns="0" tIns="0" rIns="0" bIns="0" rtlCol="0" anchor="t">
              <a:noAutofit/>
            </a:bodyPr>
            <a:lstStyle/>
            <a:p>
              <a:pPr algn="ctr" rtl="1">
                <a:lnSpc>
                  <a:spcPct val="115000"/>
                </a:lnSpc>
              </a:pPr>
              <a:r>
                <a:rPr lang="ar-EG" sz="3200" b="1" kern="1200" dirty="0">
                  <a:solidFill>
                    <a:srgbClr val="168489"/>
                  </a:solidFill>
                  <a:effectLst/>
                  <a:latin typeface="Times New Roman" panose="02020603050405020304" pitchFamily="18" charset="0"/>
                  <a:ea typeface="Calibri" panose="020F0502020204030204" pitchFamily="34" charset="0"/>
                  <a:cs typeface="Adobe Arabic" panose="02040503050201020203" pitchFamily="18" charset="-78"/>
                </a:rPr>
                <a:t>الكشف المبكّر عن الانحرافات والمشكلات</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0" name="Graphic 65" descr="Magnifying glass with solid fill">
              <a:extLst>
                <a:ext uri="{FF2B5EF4-FFF2-40B4-BE49-F238E27FC236}">
                  <a16:creationId xmlns:a16="http://schemas.microsoft.com/office/drawing/2014/main" id="{FDD60E2B-D5F3-58B8-3673-0EFBDB9E1F91}"/>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65412" y="2410569"/>
              <a:ext cx="1086765" cy="1086951"/>
            </a:xfrm>
            <a:prstGeom prst="rect">
              <a:avLst/>
            </a:prstGeom>
          </p:spPr>
        </p:pic>
      </p:grpSp>
      <p:grpSp>
        <p:nvGrpSpPr>
          <p:cNvPr id="80" name="Group 79">
            <a:extLst>
              <a:ext uri="{FF2B5EF4-FFF2-40B4-BE49-F238E27FC236}">
                <a16:creationId xmlns:a16="http://schemas.microsoft.com/office/drawing/2014/main" id="{7331A287-3D95-19C3-DC72-0EAF9A3D0488}"/>
              </a:ext>
            </a:extLst>
          </p:cNvPr>
          <p:cNvGrpSpPr/>
          <p:nvPr/>
        </p:nvGrpSpPr>
        <p:grpSpPr>
          <a:xfrm>
            <a:off x="7322515" y="1981201"/>
            <a:ext cx="2160001" cy="3912377"/>
            <a:chOff x="7322515" y="1981201"/>
            <a:chExt cx="2160001" cy="3912377"/>
          </a:xfrm>
        </p:grpSpPr>
        <p:grpSp>
          <p:nvGrpSpPr>
            <p:cNvPr id="18" name="Group 17">
              <a:extLst>
                <a:ext uri="{FF2B5EF4-FFF2-40B4-BE49-F238E27FC236}">
                  <a16:creationId xmlns:a16="http://schemas.microsoft.com/office/drawing/2014/main" id="{1BABD6E0-354C-A61E-5EAB-AD159EB27416}"/>
                </a:ext>
              </a:extLst>
            </p:cNvPr>
            <p:cNvGrpSpPr/>
            <p:nvPr/>
          </p:nvGrpSpPr>
          <p:grpSpPr>
            <a:xfrm rot="10800000">
              <a:off x="8026698" y="2441587"/>
              <a:ext cx="1356128" cy="1419801"/>
              <a:chOff x="4120825" y="213487"/>
              <a:chExt cx="812800" cy="850900"/>
            </a:xfrm>
          </p:grpSpPr>
          <p:sp>
            <p:nvSpPr>
              <p:cNvPr id="69" name="Freeform 17">
                <a:extLst>
                  <a:ext uri="{FF2B5EF4-FFF2-40B4-BE49-F238E27FC236}">
                    <a16:creationId xmlns:a16="http://schemas.microsoft.com/office/drawing/2014/main" id="{630B9748-DF7B-6ECB-D54B-AE3B98785CE0}"/>
                  </a:ext>
                </a:extLst>
              </p:cNvPr>
              <p:cNvSpPr/>
              <p:nvPr/>
            </p:nvSpPr>
            <p:spPr>
              <a:xfrm>
                <a:off x="4120825" y="251587"/>
                <a:ext cx="812800" cy="812800"/>
              </a:xfrm>
              <a:custGeom>
                <a:avLst/>
                <a:gdLst/>
                <a:ahLst/>
                <a:cxnLst/>
                <a:rect l="l" t="t" r="r" b="b"/>
                <a:pathLst>
                  <a:path w="812800" h="812800">
                    <a:moveTo>
                      <a:pt x="39250" y="0"/>
                    </a:moveTo>
                    <a:lnTo>
                      <a:pt x="773550" y="0"/>
                    </a:lnTo>
                    <a:cubicBezTo>
                      <a:pt x="783960" y="0"/>
                      <a:pt x="793943" y="4135"/>
                      <a:pt x="801304" y="11496"/>
                    </a:cubicBezTo>
                    <a:cubicBezTo>
                      <a:pt x="808665" y="18857"/>
                      <a:pt x="812800" y="28840"/>
                      <a:pt x="812800" y="39250"/>
                    </a:cubicBezTo>
                    <a:lnTo>
                      <a:pt x="812800" y="773550"/>
                    </a:lnTo>
                    <a:cubicBezTo>
                      <a:pt x="812800" y="783960"/>
                      <a:pt x="808665" y="793943"/>
                      <a:pt x="801304" y="801304"/>
                    </a:cubicBezTo>
                    <a:cubicBezTo>
                      <a:pt x="793943" y="808665"/>
                      <a:pt x="783960" y="812800"/>
                      <a:pt x="773550" y="812800"/>
                    </a:cubicBezTo>
                    <a:lnTo>
                      <a:pt x="39250" y="812800"/>
                    </a:lnTo>
                    <a:cubicBezTo>
                      <a:pt x="28840" y="812800"/>
                      <a:pt x="18857" y="808665"/>
                      <a:pt x="11496" y="801304"/>
                    </a:cubicBezTo>
                    <a:cubicBezTo>
                      <a:pt x="4135" y="793943"/>
                      <a:pt x="0" y="783960"/>
                      <a:pt x="0" y="773550"/>
                    </a:cubicBezTo>
                    <a:lnTo>
                      <a:pt x="0" y="39250"/>
                    </a:lnTo>
                    <a:cubicBezTo>
                      <a:pt x="0" y="28840"/>
                      <a:pt x="4135" y="18857"/>
                      <a:pt x="11496" y="11496"/>
                    </a:cubicBezTo>
                    <a:cubicBezTo>
                      <a:pt x="18857" y="4135"/>
                      <a:pt x="28840" y="0"/>
                      <a:pt x="39250" y="0"/>
                    </a:cubicBezTo>
                    <a:close/>
                  </a:path>
                </a:pathLst>
              </a:custGeom>
              <a:solidFill>
                <a:srgbClr val="DFE4E4"/>
              </a:solidFill>
            </p:spPr>
            <p:txBody>
              <a:bodyPr/>
              <a:lstStyle/>
              <a:p>
                <a:endParaRPr lang="en-US" sz="3200"/>
              </a:p>
            </p:txBody>
          </p:sp>
          <p:sp>
            <p:nvSpPr>
              <p:cNvPr id="70" name="TextBox 18">
                <a:extLst>
                  <a:ext uri="{FF2B5EF4-FFF2-40B4-BE49-F238E27FC236}">
                    <a16:creationId xmlns:a16="http://schemas.microsoft.com/office/drawing/2014/main" id="{A0127176-30E3-199A-A45B-B57DA7B6081C}"/>
                  </a:ext>
                </a:extLst>
              </p:cNvPr>
              <p:cNvSpPr txBox="1"/>
              <p:nvPr/>
            </p:nvSpPr>
            <p:spPr>
              <a:xfrm>
                <a:off x="4120825" y="213487"/>
                <a:ext cx="812800" cy="850900"/>
              </a:xfrm>
              <a:prstGeom prst="rect">
                <a:avLst/>
              </a:prstGeom>
            </p:spPr>
            <p:txBody>
              <a:bodyPr lIns="18298" tIns="18298" rIns="18298" bIns="18298" rtlCol="0" anchor="ctr"/>
              <a:lstStyle/>
              <a:p>
                <a:endParaRPr lang="en-US" sz="3200"/>
              </a:p>
            </p:txBody>
          </p:sp>
        </p:grpSp>
        <p:grpSp>
          <p:nvGrpSpPr>
            <p:cNvPr id="19" name="Group 18">
              <a:extLst>
                <a:ext uri="{FF2B5EF4-FFF2-40B4-BE49-F238E27FC236}">
                  <a16:creationId xmlns:a16="http://schemas.microsoft.com/office/drawing/2014/main" id="{A5D07579-582A-1A54-F035-7C98A0A6C6A0}"/>
                </a:ext>
              </a:extLst>
            </p:cNvPr>
            <p:cNvGrpSpPr/>
            <p:nvPr/>
          </p:nvGrpSpPr>
          <p:grpSpPr>
            <a:xfrm rot="10800000">
              <a:off x="8181013" y="3788101"/>
              <a:ext cx="590120" cy="590164"/>
              <a:chOff x="4205160" y="987417"/>
              <a:chExt cx="812800" cy="812800"/>
            </a:xfrm>
          </p:grpSpPr>
          <p:sp>
            <p:nvSpPr>
              <p:cNvPr id="67" name="Freeform 20">
                <a:extLst>
                  <a:ext uri="{FF2B5EF4-FFF2-40B4-BE49-F238E27FC236}">
                    <a16:creationId xmlns:a16="http://schemas.microsoft.com/office/drawing/2014/main" id="{FA0061A4-ACA4-6E1F-A57C-0C948FA5BEF6}"/>
                  </a:ext>
                </a:extLst>
              </p:cNvPr>
              <p:cNvSpPr/>
              <p:nvPr/>
            </p:nvSpPr>
            <p:spPr>
              <a:xfrm>
                <a:off x="4205160" y="987417"/>
                <a:ext cx="812800" cy="812800"/>
              </a:xfrm>
              <a:custGeom>
                <a:avLst/>
                <a:gdLst/>
                <a:ahLst/>
                <a:cxnLst/>
                <a:rect l="l" t="t" r="r" b="b"/>
                <a:pathLst>
                  <a:path w="812800" h="812800">
                    <a:moveTo>
                      <a:pt x="406400" y="0"/>
                    </a:moveTo>
                    <a:lnTo>
                      <a:pt x="0" y="406400"/>
                    </a:lnTo>
                    <a:lnTo>
                      <a:pt x="203200" y="406400"/>
                    </a:lnTo>
                    <a:lnTo>
                      <a:pt x="203200" y="812800"/>
                    </a:lnTo>
                    <a:lnTo>
                      <a:pt x="609600" y="812800"/>
                    </a:lnTo>
                    <a:lnTo>
                      <a:pt x="609600" y="406400"/>
                    </a:lnTo>
                    <a:lnTo>
                      <a:pt x="812800" y="406400"/>
                    </a:lnTo>
                    <a:lnTo>
                      <a:pt x="406400" y="0"/>
                    </a:lnTo>
                    <a:close/>
                  </a:path>
                </a:pathLst>
              </a:custGeom>
              <a:solidFill>
                <a:srgbClr val="DFE4E4"/>
              </a:solidFill>
            </p:spPr>
            <p:txBody>
              <a:bodyPr/>
              <a:lstStyle/>
              <a:p>
                <a:endParaRPr lang="en-US" sz="3200"/>
              </a:p>
            </p:txBody>
          </p:sp>
          <p:sp>
            <p:nvSpPr>
              <p:cNvPr id="68" name="TextBox 21">
                <a:extLst>
                  <a:ext uri="{FF2B5EF4-FFF2-40B4-BE49-F238E27FC236}">
                    <a16:creationId xmlns:a16="http://schemas.microsoft.com/office/drawing/2014/main" id="{660E85A3-A4DA-22B3-11FE-38ECE88C43E1}"/>
                  </a:ext>
                </a:extLst>
              </p:cNvPr>
              <p:cNvSpPr txBox="1"/>
              <p:nvPr/>
            </p:nvSpPr>
            <p:spPr>
              <a:xfrm>
                <a:off x="4408360" y="1041392"/>
                <a:ext cx="406400" cy="758825"/>
              </a:xfrm>
              <a:prstGeom prst="rect">
                <a:avLst/>
              </a:prstGeom>
            </p:spPr>
            <p:txBody>
              <a:bodyPr lIns="25458" tIns="25458" rIns="25458" bIns="25458" rtlCol="0" anchor="ctr"/>
              <a:lstStyle/>
              <a:p>
                <a:endParaRPr lang="en-US" sz="3200"/>
              </a:p>
            </p:txBody>
          </p:sp>
        </p:grpSp>
        <p:grpSp>
          <p:nvGrpSpPr>
            <p:cNvPr id="20" name="Group 19">
              <a:extLst>
                <a:ext uri="{FF2B5EF4-FFF2-40B4-BE49-F238E27FC236}">
                  <a16:creationId xmlns:a16="http://schemas.microsoft.com/office/drawing/2014/main" id="{9FD11FDD-86FB-5E0E-401E-201F84EFD1CC}"/>
                </a:ext>
              </a:extLst>
            </p:cNvPr>
            <p:cNvGrpSpPr/>
            <p:nvPr/>
          </p:nvGrpSpPr>
          <p:grpSpPr>
            <a:xfrm rot="10800000">
              <a:off x="7528613" y="1981201"/>
              <a:ext cx="1356128" cy="1419801"/>
              <a:chOff x="3848616" y="-38100"/>
              <a:chExt cx="812800" cy="850900"/>
            </a:xfrm>
          </p:grpSpPr>
          <p:sp>
            <p:nvSpPr>
              <p:cNvPr id="65" name="Freeform 23">
                <a:extLst>
                  <a:ext uri="{FF2B5EF4-FFF2-40B4-BE49-F238E27FC236}">
                    <a16:creationId xmlns:a16="http://schemas.microsoft.com/office/drawing/2014/main" id="{542442C5-C2A1-51B9-A732-8D6D889DC43B}"/>
                  </a:ext>
                </a:extLst>
              </p:cNvPr>
              <p:cNvSpPr/>
              <p:nvPr/>
            </p:nvSpPr>
            <p:spPr>
              <a:xfrm>
                <a:off x="3848616" y="0"/>
                <a:ext cx="812800" cy="812800"/>
              </a:xfrm>
              <a:custGeom>
                <a:avLst/>
                <a:gdLst/>
                <a:ahLst/>
                <a:cxnLst/>
                <a:rect l="l" t="t" r="r" b="b"/>
                <a:pathLst>
                  <a:path w="812800" h="812800">
                    <a:moveTo>
                      <a:pt x="29438" y="0"/>
                    </a:moveTo>
                    <a:lnTo>
                      <a:pt x="783362" y="0"/>
                    </a:lnTo>
                    <a:cubicBezTo>
                      <a:pt x="799620" y="0"/>
                      <a:pt x="812800" y="13180"/>
                      <a:pt x="812800" y="29438"/>
                    </a:cubicBezTo>
                    <a:lnTo>
                      <a:pt x="812800" y="783362"/>
                    </a:lnTo>
                    <a:cubicBezTo>
                      <a:pt x="812800" y="799620"/>
                      <a:pt x="799620" y="812800"/>
                      <a:pt x="783362" y="812800"/>
                    </a:cubicBezTo>
                    <a:lnTo>
                      <a:pt x="29438" y="812800"/>
                    </a:lnTo>
                    <a:cubicBezTo>
                      <a:pt x="13180" y="812800"/>
                      <a:pt x="0" y="799620"/>
                      <a:pt x="0" y="783362"/>
                    </a:cubicBezTo>
                    <a:lnTo>
                      <a:pt x="0" y="29438"/>
                    </a:lnTo>
                    <a:cubicBezTo>
                      <a:pt x="0" y="13180"/>
                      <a:pt x="13180" y="0"/>
                      <a:pt x="29438" y="0"/>
                    </a:cubicBezTo>
                    <a:close/>
                  </a:path>
                </a:pathLst>
              </a:custGeom>
              <a:solidFill>
                <a:srgbClr val="FFFFFF"/>
              </a:solidFill>
              <a:ln w="28575" cap="sq">
                <a:solidFill>
                  <a:srgbClr val="DFE4E4"/>
                </a:solidFill>
                <a:prstDash val="dash"/>
                <a:miter/>
              </a:ln>
            </p:spPr>
            <p:txBody>
              <a:bodyPr/>
              <a:lstStyle/>
              <a:p>
                <a:endParaRPr lang="en-US" sz="3200"/>
              </a:p>
            </p:txBody>
          </p:sp>
          <p:sp>
            <p:nvSpPr>
              <p:cNvPr id="66" name="TextBox 24">
                <a:extLst>
                  <a:ext uri="{FF2B5EF4-FFF2-40B4-BE49-F238E27FC236}">
                    <a16:creationId xmlns:a16="http://schemas.microsoft.com/office/drawing/2014/main" id="{BC588BB5-4E67-4AD7-53A5-4D0BF4B75983}"/>
                  </a:ext>
                </a:extLst>
              </p:cNvPr>
              <p:cNvSpPr txBox="1"/>
              <p:nvPr/>
            </p:nvSpPr>
            <p:spPr>
              <a:xfrm>
                <a:off x="3848616" y="-38100"/>
                <a:ext cx="812800" cy="850900"/>
              </a:xfrm>
              <a:prstGeom prst="rect">
                <a:avLst/>
              </a:prstGeom>
            </p:spPr>
            <p:txBody>
              <a:bodyPr lIns="24341" tIns="24341" rIns="24341" bIns="24341" rtlCol="0" anchor="ctr"/>
              <a:lstStyle/>
              <a:p>
                <a:endParaRPr lang="en-US" sz="3200"/>
              </a:p>
            </p:txBody>
          </p:sp>
        </p:grpSp>
        <p:grpSp>
          <p:nvGrpSpPr>
            <p:cNvPr id="21" name="Group 20">
              <a:extLst>
                <a:ext uri="{FF2B5EF4-FFF2-40B4-BE49-F238E27FC236}">
                  <a16:creationId xmlns:a16="http://schemas.microsoft.com/office/drawing/2014/main" id="{B0BFFBB0-37DF-CE07-82A6-A28E8F8BB986}"/>
                </a:ext>
              </a:extLst>
            </p:cNvPr>
            <p:cNvGrpSpPr/>
            <p:nvPr/>
          </p:nvGrpSpPr>
          <p:grpSpPr>
            <a:xfrm rot="10800000">
              <a:off x="7800296" y="2237810"/>
              <a:ext cx="1356128" cy="1419801"/>
              <a:chOff x="3997094" y="102129"/>
              <a:chExt cx="812800" cy="850900"/>
            </a:xfrm>
          </p:grpSpPr>
          <p:sp>
            <p:nvSpPr>
              <p:cNvPr id="63" name="Freeform 26">
                <a:extLst>
                  <a:ext uri="{FF2B5EF4-FFF2-40B4-BE49-F238E27FC236}">
                    <a16:creationId xmlns:a16="http://schemas.microsoft.com/office/drawing/2014/main" id="{A125F5A5-840A-C48A-EF72-97A14ACDB567}"/>
                  </a:ext>
                </a:extLst>
              </p:cNvPr>
              <p:cNvSpPr/>
              <p:nvPr/>
            </p:nvSpPr>
            <p:spPr>
              <a:xfrm>
                <a:off x="3997094" y="140229"/>
                <a:ext cx="812800" cy="812800"/>
              </a:xfrm>
              <a:custGeom>
                <a:avLst/>
                <a:gdLst/>
                <a:ahLst/>
                <a:cxnLst/>
                <a:rect l="l" t="t" r="r" b="b"/>
                <a:pathLst>
                  <a:path w="812800" h="812800">
                    <a:moveTo>
                      <a:pt x="49063" y="0"/>
                    </a:moveTo>
                    <a:lnTo>
                      <a:pt x="763737" y="0"/>
                    </a:lnTo>
                    <a:cubicBezTo>
                      <a:pt x="776749" y="0"/>
                      <a:pt x="789229" y="5169"/>
                      <a:pt x="798430" y="14370"/>
                    </a:cubicBezTo>
                    <a:cubicBezTo>
                      <a:pt x="807631" y="23571"/>
                      <a:pt x="812800" y="36051"/>
                      <a:pt x="812800" y="49063"/>
                    </a:cubicBezTo>
                    <a:lnTo>
                      <a:pt x="812800" y="763737"/>
                    </a:lnTo>
                    <a:cubicBezTo>
                      <a:pt x="812800" y="776749"/>
                      <a:pt x="807631" y="789229"/>
                      <a:pt x="798430" y="798430"/>
                    </a:cubicBezTo>
                    <a:cubicBezTo>
                      <a:pt x="789229" y="807631"/>
                      <a:pt x="776749" y="812800"/>
                      <a:pt x="763737" y="812800"/>
                    </a:cubicBezTo>
                    <a:lnTo>
                      <a:pt x="49063" y="812800"/>
                    </a:lnTo>
                    <a:cubicBezTo>
                      <a:pt x="36051" y="812800"/>
                      <a:pt x="23571" y="807631"/>
                      <a:pt x="14370" y="798430"/>
                    </a:cubicBezTo>
                    <a:cubicBezTo>
                      <a:pt x="5169" y="789229"/>
                      <a:pt x="0" y="776749"/>
                      <a:pt x="0" y="763737"/>
                    </a:cubicBezTo>
                    <a:lnTo>
                      <a:pt x="0" y="49063"/>
                    </a:lnTo>
                    <a:cubicBezTo>
                      <a:pt x="0" y="36051"/>
                      <a:pt x="5169" y="23571"/>
                      <a:pt x="14370" y="14370"/>
                    </a:cubicBezTo>
                    <a:cubicBezTo>
                      <a:pt x="23571" y="5169"/>
                      <a:pt x="36051" y="0"/>
                      <a:pt x="49063" y="0"/>
                    </a:cubicBezTo>
                    <a:close/>
                  </a:path>
                </a:pathLst>
              </a:custGeom>
              <a:solidFill>
                <a:schemeClr val="bg1">
                  <a:lumMod val="50000"/>
                </a:schemeClr>
              </a:solidFill>
              <a:ln cap="sq">
                <a:noFill/>
                <a:prstDash val="solid"/>
                <a:miter/>
              </a:ln>
            </p:spPr>
            <p:txBody>
              <a:bodyPr/>
              <a:lstStyle/>
              <a:p>
                <a:endParaRPr lang="en-US" sz="3200"/>
              </a:p>
            </p:txBody>
          </p:sp>
          <p:sp>
            <p:nvSpPr>
              <p:cNvPr id="64" name="TextBox 27">
                <a:extLst>
                  <a:ext uri="{FF2B5EF4-FFF2-40B4-BE49-F238E27FC236}">
                    <a16:creationId xmlns:a16="http://schemas.microsoft.com/office/drawing/2014/main" id="{56F767F7-1232-1C41-BCDF-72194A17BBAD}"/>
                  </a:ext>
                </a:extLst>
              </p:cNvPr>
              <p:cNvSpPr txBox="1"/>
              <p:nvPr/>
            </p:nvSpPr>
            <p:spPr>
              <a:xfrm>
                <a:off x="3997094" y="102129"/>
                <a:ext cx="812800" cy="850900"/>
              </a:xfrm>
              <a:prstGeom prst="rect">
                <a:avLst/>
              </a:prstGeom>
            </p:spPr>
            <p:txBody>
              <a:bodyPr lIns="24341" tIns="24341" rIns="24341" bIns="24341" rtlCol="0" anchor="ctr"/>
              <a:lstStyle/>
              <a:p>
                <a:endParaRPr lang="en-US" sz="3200"/>
              </a:p>
            </p:txBody>
          </p:sp>
        </p:grpSp>
        <p:sp>
          <p:nvSpPr>
            <p:cNvPr id="34" name="TextBox 82">
              <a:extLst>
                <a:ext uri="{FF2B5EF4-FFF2-40B4-BE49-F238E27FC236}">
                  <a16:creationId xmlns:a16="http://schemas.microsoft.com/office/drawing/2014/main" id="{5E4E5F44-6EF2-2B3D-B788-CAFD1DB14701}"/>
                </a:ext>
              </a:extLst>
            </p:cNvPr>
            <p:cNvSpPr txBox="1"/>
            <p:nvPr/>
          </p:nvSpPr>
          <p:spPr>
            <a:xfrm>
              <a:off x="7322515" y="4845451"/>
              <a:ext cx="2160001" cy="1048127"/>
            </a:xfrm>
            <a:prstGeom prst="rect">
              <a:avLst/>
            </a:prstGeom>
          </p:spPr>
          <p:txBody>
            <a:bodyPr wrap="square" lIns="0" tIns="0" rIns="0" bIns="0" rtlCol="0" anchor="t">
              <a:noAutofit/>
            </a:bodyPr>
            <a:lstStyle/>
            <a:p>
              <a:pPr algn="ctr" rtl="1">
                <a:lnSpc>
                  <a:spcPct val="115000"/>
                </a:lnSpc>
              </a:pPr>
              <a:r>
                <a:rPr lang="ar-EG" sz="3200" b="1" kern="1200">
                  <a:solidFill>
                    <a:srgbClr val="7F7F7F"/>
                  </a:solidFill>
                  <a:effectLst/>
                  <a:latin typeface="Times New Roman" panose="02020603050405020304" pitchFamily="18" charset="0"/>
                  <a:ea typeface="Calibri" panose="020F0502020204030204" pitchFamily="34" charset="0"/>
                  <a:cs typeface="Adobe Arabic" panose="02040503050201020203" pitchFamily="18" charset="-78"/>
                </a:rPr>
                <a:t>تحسين جودة الأداء وتطويره</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1" name="Graphic 4529" descr="Business Growth with solid fill">
              <a:extLst>
                <a:ext uri="{FF2B5EF4-FFF2-40B4-BE49-F238E27FC236}">
                  <a16:creationId xmlns:a16="http://schemas.microsoft.com/office/drawing/2014/main" id="{BF585DD1-9CE7-AF4D-1462-ABB63960CEF2}"/>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819114" y="2323943"/>
              <a:ext cx="1201307" cy="1201398"/>
            </a:xfrm>
            <a:prstGeom prst="rect">
              <a:avLst/>
            </a:prstGeom>
          </p:spPr>
        </p:pic>
      </p:grpSp>
      <p:grpSp>
        <p:nvGrpSpPr>
          <p:cNvPr id="83" name="Group 82">
            <a:extLst>
              <a:ext uri="{FF2B5EF4-FFF2-40B4-BE49-F238E27FC236}">
                <a16:creationId xmlns:a16="http://schemas.microsoft.com/office/drawing/2014/main" id="{76DF2275-4737-E8E2-C42B-C332009955DA}"/>
              </a:ext>
            </a:extLst>
          </p:cNvPr>
          <p:cNvGrpSpPr/>
          <p:nvPr/>
        </p:nvGrpSpPr>
        <p:grpSpPr>
          <a:xfrm>
            <a:off x="486459" y="1981201"/>
            <a:ext cx="2141411" cy="3912377"/>
            <a:chOff x="486459" y="1981201"/>
            <a:chExt cx="2141411" cy="3912377"/>
          </a:xfrm>
        </p:grpSpPr>
        <p:grpSp>
          <p:nvGrpSpPr>
            <p:cNvPr id="26" name="Group 25">
              <a:extLst>
                <a:ext uri="{FF2B5EF4-FFF2-40B4-BE49-F238E27FC236}">
                  <a16:creationId xmlns:a16="http://schemas.microsoft.com/office/drawing/2014/main" id="{C04436F9-0BE4-23B9-D624-F0D064ACFCE9}"/>
                </a:ext>
              </a:extLst>
            </p:cNvPr>
            <p:cNvGrpSpPr/>
            <p:nvPr/>
          </p:nvGrpSpPr>
          <p:grpSpPr>
            <a:xfrm rot="10800000">
              <a:off x="1021518" y="2441587"/>
              <a:ext cx="1356128" cy="1419801"/>
              <a:chOff x="292416" y="213487"/>
              <a:chExt cx="812800" cy="850900"/>
            </a:xfrm>
          </p:grpSpPr>
          <p:sp>
            <p:nvSpPr>
              <p:cNvPr id="53" name="Freeform 41">
                <a:extLst>
                  <a:ext uri="{FF2B5EF4-FFF2-40B4-BE49-F238E27FC236}">
                    <a16:creationId xmlns:a16="http://schemas.microsoft.com/office/drawing/2014/main" id="{C17E8B5F-ED72-F63A-9BDA-593C804A818B}"/>
                  </a:ext>
                </a:extLst>
              </p:cNvPr>
              <p:cNvSpPr/>
              <p:nvPr/>
            </p:nvSpPr>
            <p:spPr>
              <a:xfrm>
                <a:off x="292416" y="251587"/>
                <a:ext cx="812800" cy="812800"/>
              </a:xfrm>
              <a:custGeom>
                <a:avLst/>
                <a:gdLst/>
                <a:ahLst/>
                <a:cxnLst/>
                <a:rect l="l" t="t" r="r" b="b"/>
                <a:pathLst>
                  <a:path w="812800" h="812800">
                    <a:moveTo>
                      <a:pt x="39250" y="0"/>
                    </a:moveTo>
                    <a:lnTo>
                      <a:pt x="773550" y="0"/>
                    </a:lnTo>
                    <a:cubicBezTo>
                      <a:pt x="783960" y="0"/>
                      <a:pt x="793943" y="4135"/>
                      <a:pt x="801304" y="11496"/>
                    </a:cubicBezTo>
                    <a:cubicBezTo>
                      <a:pt x="808665" y="18857"/>
                      <a:pt x="812800" y="28840"/>
                      <a:pt x="812800" y="39250"/>
                    </a:cubicBezTo>
                    <a:lnTo>
                      <a:pt x="812800" y="773550"/>
                    </a:lnTo>
                    <a:cubicBezTo>
                      <a:pt x="812800" y="783960"/>
                      <a:pt x="808665" y="793943"/>
                      <a:pt x="801304" y="801304"/>
                    </a:cubicBezTo>
                    <a:cubicBezTo>
                      <a:pt x="793943" y="808665"/>
                      <a:pt x="783960" y="812800"/>
                      <a:pt x="773550" y="812800"/>
                    </a:cubicBezTo>
                    <a:lnTo>
                      <a:pt x="39250" y="812800"/>
                    </a:lnTo>
                    <a:cubicBezTo>
                      <a:pt x="28840" y="812800"/>
                      <a:pt x="18857" y="808665"/>
                      <a:pt x="11496" y="801304"/>
                    </a:cubicBezTo>
                    <a:cubicBezTo>
                      <a:pt x="4135" y="793943"/>
                      <a:pt x="0" y="783960"/>
                      <a:pt x="0" y="773550"/>
                    </a:cubicBezTo>
                    <a:lnTo>
                      <a:pt x="0" y="39250"/>
                    </a:lnTo>
                    <a:cubicBezTo>
                      <a:pt x="0" y="28840"/>
                      <a:pt x="4135" y="18857"/>
                      <a:pt x="11496" y="11496"/>
                    </a:cubicBezTo>
                    <a:cubicBezTo>
                      <a:pt x="18857" y="4135"/>
                      <a:pt x="28840" y="0"/>
                      <a:pt x="39250" y="0"/>
                    </a:cubicBezTo>
                    <a:close/>
                  </a:path>
                </a:pathLst>
              </a:custGeom>
              <a:solidFill>
                <a:srgbClr val="DFE4E4"/>
              </a:solidFill>
            </p:spPr>
            <p:txBody>
              <a:bodyPr/>
              <a:lstStyle/>
              <a:p>
                <a:endParaRPr lang="en-US" sz="3200"/>
              </a:p>
            </p:txBody>
          </p:sp>
          <p:sp>
            <p:nvSpPr>
              <p:cNvPr id="54" name="TextBox 42">
                <a:extLst>
                  <a:ext uri="{FF2B5EF4-FFF2-40B4-BE49-F238E27FC236}">
                    <a16:creationId xmlns:a16="http://schemas.microsoft.com/office/drawing/2014/main" id="{56DC16F9-5E25-1103-03DD-F9807537F62F}"/>
                  </a:ext>
                </a:extLst>
              </p:cNvPr>
              <p:cNvSpPr txBox="1"/>
              <p:nvPr/>
            </p:nvSpPr>
            <p:spPr>
              <a:xfrm>
                <a:off x="292416" y="213487"/>
                <a:ext cx="812800" cy="850900"/>
              </a:xfrm>
              <a:prstGeom prst="rect">
                <a:avLst/>
              </a:prstGeom>
            </p:spPr>
            <p:txBody>
              <a:bodyPr lIns="18298" tIns="18298" rIns="18298" bIns="18298" rtlCol="0" anchor="ctr"/>
              <a:lstStyle/>
              <a:p>
                <a:endParaRPr lang="en-US" sz="3200"/>
              </a:p>
            </p:txBody>
          </p:sp>
        </p:grpSp>
        <p:grpSp>
          <p:nvGrpSpPr>
            <p:cNvPr id="27" name="Group 26">
              <a:extLst>
                <a:ext uri="{FF2B5EF4-FFF2-40B4-BE49-F238E27FC236}">
                  <a16:creationId xmlns:a16="http://schemas.microsoft.com/office/drawing/2014/main" id="{AEC1A397-8683-D1C1-FA44-930B381FE0F3}"/>
                </a:ext>
              </a:extLst>
            </p:cNvPr>
            <p:cNvGrpSpPr/>
            <p:nvPr/>
          </p:nvGrpSpPr>
          <p:grpSpPr>
            <a:xfrm rot="10800000">
              <a:off x="1175834" y="3788101"/>
              <a:ext cx="590120" cy="590164"/>
              <a:chOff x="376751" y="987417"/>
              <a:chExt cx="812800" cy="812800"/>
            </a:xfrm>
          </p:grpSpPr>
          <p:sp>
            <p:nvSpPr>
              <p:cNvPr id="51" name="Freeform 44">
                <a:extLst>
                  <a:ext uri="{FF2B5EF4-FFF2-40B4-BE49-F238E27FC236}">
                    <a16:creationId xmlns:a16="http://schemas.microsoft.com/office/drawing/2014/main" id="{03BB4BC4-7B1F-96E3-A741-B9ADA7725CBB}"/>
                  </a:ext>
                </a:extLst>
              </p:cNvPr>
              <p:cNvSpPr/>
              <p:nvPr/>
            </p:nvSpPr>
            <p:spPr>
              <a:xfrm>
                <a:off x="376751" y="987417"/>
                <a:ext cx="812800" cy="812800"/>
              </a:xfrm>
              <a:custGeom>
                <a:avLst/>
                <a:gdLst/>
                <a:ahLst/>
                <a:cxnLst/>
                <a:rect l="l" t="t" r="r" b="b"/>
                <a:pathLst>
                  <a:path w="812800" h="812800">
                    <a:moveTo>
                      <a:pt x="406400" y="0"/>
                    </a:moveTo>
                    <a:lnTo>
                      <a:pt x="0" y="406400"/>
                    </a:lnTo>
                    <a:lnTo>
                      <a:pt x="203200" y="406400"/>
                    </a:lnTo>
                    <a:lnTo>
                      <a:pt x="203200" y="812800"/>
                    </a:lnTo>
                    <a:lnTo>
                      <a:pt x="609600" y="812800"/>
                    </a:lnTo>
                    <a:lnTo>
                      <a:pt x="609600" y="406400"/>
                    </a:lnTo>
                    <a:lnTo>
                      <a:pt x="812800" y="406400"/>
                    </a:lnTo>
                    <a:lnTo>
                      <a:pt x="406400" y="0"/>
                    </a:lnTo>
                    <a:close/>
                  </a:path>
                </a:pathLst>
              </a:custGeom>
              <a:solidFill>
                <a:srgbClr val="DFE4E4"/>
              </a:solidFill>
            </p:spPr>
            <p:txBody>
              <a:bodyPr/>
              <a:lstStyle/>
              <a:p>
                <a:endParaRPr lang="en-US" sz="3200"/>
              </a:p>
            </p:txBody>
          </p:sp>
          <p:sp>
            <p:nvSpPr>
              <p:cNvPr id="52" name="TextBox 45">
                <a:extLst>
                  <a:ext uri="{FF2B5EF4-FFF2-40B4-BE49-F238E27FC236}">
                    <a16:creationId xmlns:a16="http://schemas.microsoft.com/office/drawing/2014/main" id="{DA980036-2318-FBE6-E4E3-B2994980481E}"/>
                  </a:ext>
                </a:extLst>
              </p:cNvPr>
              <p:cNvSpPr txBox="1"/>
              <p:nvPr/>
            </p:nvSpPr>
            <p:spPr>
              <a:xfrm>
                <a:off x="579951" y="1041392"/>
                <a:ext cx="406400" cy="758825"/>
              </a:xfrm>
              <a:prstGeom prst="rect">
                <a:avLst/>
              </a:prstGeom>
            </p:spPr>
            <p:txBody>
              <a:bodyPr lIns="25458" tIns="25458" rIns="25458" bIns="25458" rtlCol="0" anchor="ctr"/>
              <a:lstStyle/>
              <a:p>
                <a:endParaRPr lang="en-US" sz="3200"/>
              </a:p>
            </p:txBody>
          </p:sp>
        </p:grpSp>
        <p:grpSp>
          <p:nvGrpSpPr>
            <p:cNvPr id="28" name="Group 27">
              <a:extLst>
                <a:ext uri="{FF2B5EF4-FFF2-40B4-BE49-F238E27FC236}">
                  <a16:creationId xmlns:a16="http://schemas.microsoft.com/office/drawing/2014/main" id="{C7EF801A-8828-2C6D-1843-2C394C5518D8}"/>
                </a:ext>
              </a:extLst>
            </p:cNvPr>
            <p:cNvGrpSpPr/>
            <p:nvPr/>
          </p:nvGrpSpPr>
          <p:grpSpPr>
            <a:xfrm rot="10800000">
              <a:off x="523435" y="1981201"/>
              <a:ext cx="1356128" cy="1419801"/>
              <a:chOff x="20208" y="-38100"/>
              <a:chExt cx="812800" cy="850900"/>
            </a:xfrm>
          </p:grpSpPr>
          <p:sp>
            <p:nvSpPr>
              <p:cNvPr id="49" name="Freeform 47">
                <a:extLst>
                  <a:ext uri="{FF2B5EF4-FFF2-40B4-BE49-F238E27FC236}">
                    <a16:creationId xmlns:a16="http://schemas.microsoft.com/office/drawing/2014/main" id="{17C1FCF7-0304-6835-480B-9D8761510B53}"/>
                  </a:ext>
                </a:extLst>
              </p:cNvPr>
              <p:cNvSpPr/>
              <p:nvPr/>
            </p:nvSpPr>
            <p:spPr>
              <a:xfrm>
                <a:off x="20208" y="0"/>
                <a:ext cx="812800" cy="812800"/>
              </a:xfrm>
              <a:custGeom>
                <a:avLst/>
                <a:gdLst/>
                <a:ahLst/>
                <a:cxnLst/>
                <a:rect l="l" t="t" r="r" b="b"/>
                <a:pathLst>
                  <a:path w="812800" h="812800">
                    <a:moveTo>
                      <a:pt x="29438" y="0"/>
                    </a:moveTo>
                    <a:lnTo>
                      <a:pt x="783362" y="0"/>
                    </a:lnTo>
                    <a:cubicBezTo>
                      <a:pt x="799620" y="0"/>
                      <a:pt x="812800" y="13180"/>
                      <a:pt x="812800" y="29438"/>
                    </a:cubicBezTo>
                    <a:lnTo>
                      <a:pt x="812800" y="783362"/>
                    </a:lnTo>
                    <a:cubicBezTo>
                      <a:pt x="812800" y="799620"/>
                      <a:pt x="799620" y="812800"/>
                      <a:pt x="783362" y="812800"/>
                    </a:cubicBezTo>
                    <a:lnTo>
                      <a:pt x="29438" y="812800"/>
                    </a:lnTo>
                    <a:cubicBezTo>
                      <a:pt x="13180" y="812800"/>
                      <a:pt x="0" y="799620"/>
                      <a:pt x="0" y="783362"/>
                    </a:cubicBezTo>
                    <a:lnTo>
                      <a:pt x="0" y="29438"/>
                    </a:lnTo>
                    <a:cubicBezTo>
                      <a:pt x="0" y="13180"/>
                      <a:pt x="13180" y="0"/>
                      <a:pt x="29438" y="0"/>
                    </a:cubicBezTo>
                    <a:close/>
                  </a:path>
                </a:pathLst>
              </a:custGeom>
              <a:solidFill>
                <a:srgbClr val="FFFFFF"/>
              </a:solidFill>
              <a:ln w="28575" cap="sq">
                <a:solidFill>
                  <a:srgbClr val="DFE4E4"/>
                </a:solidFill>
                <a:prstDash val="dash"/>
                <a:miter/>
              </a:ln>
            </p:spPr>
            <p:txBody>
              <a:bodyPr/>
              <a:lstStyle/>
              <a:p>
                <a:endParaRPr lang="en-US" sz="3200"/>
              </a:p>
            </p:txBody>
          </p:sp>
          <p:sp>
            <p:nvSpPr>
              <p:cNvPr id="50" name="TextBox 48">
                <a:extLst>
                  <a:ext uri="{FF2B5EF4-FFF2-40B4-BE49-F238E27FC236}">
                    <a16:creationId xmlns:a16="http://schemas.microsoft.com/office/drawing/2014/main" id="{5DB42BF1-1C7E-5C45-6141-0ED162025BE1}"/>
                  </a:ext>
                </a:extLst>
              </p:cNvPr>
              <p:cNvSpPr txBox="1"/>
              <p:nvPr/>
            </p:nvSpPr>
            <p:spPr>
              <a:xfrm>
                <a:off x="20208" y="-38100"/>
                <a:ext cx="812800" cy="850900"/>
              </a:xfrm>
              <a:prstGeom prst="rect">
                <a:avLst/>
              </a:prstGeom>
            </p:spPr>
            <p:txBody>
              <a:bodyPr lIns="24341" tIns="24341" rIns="24341" bIns="24341" rtlCol="0" anchor="ctr"/>
              <a:lstStyle/>
              <a:p>
                <a:endParaRPr lang="en-US" sz="3200"/>
              </a:p>
            </p:txBody>
          </p:sp>
        </p:grpSp>
        <p:grpSp>
          <p:nvGrpSpPr>
            <p:cNvPr id="29" name="Group 28">
              <a:extLst>
                <a:ext uri="{FF2B5EF4-FFF2-40B4-BE49-F238E27FC236}">
                  <a16:creationId xmlns:a16="http://schemas.microsoft.com/office/drawing/2014/main" id="{D2991F86-ABA7-DAC6-6479-DDE837B7C597}"/>
                </a:ext>
              </a:extLst>
            </p:cNvPr>
            <p:cNvGrpSpPr/>
            <p:nvPr/>
          </p:nvGrpSpPr>
          <p:grpSpPr>
            <a:xfrm rot="10800000">
              <a:off x="795117" y="2237810"/>
              <a:ext cx="1356128" cy="1419801"/>
              <a:chOff x="168685" y="102129"/>
              <a:chExt cx="812800" cy="850900"/>
            </a:xfrm>
          </p:grpSpPr>
          <p:sp>
            <p:nvSpPr>
              <p:cNvPr id="47" name="Freeform 50">
                <a:extLst>
                  <a:ext uri="{FF2B5EF4-FFF2-40B4-BE49-F238E27FC236}">
                    <a16:creationId xmlns:a16="http://schemas.microsoft.com/office/drawing/2014/main" id="{3DE3CD24-69EC-7549-0157-D00822DB20E1}"/>
                  </a:ext>
                </a:extLst>
              </p:cNvPr>
              <p:cNvSpPr/>
              <p:nvPr/>
            </p:nvSpPr>
            <p:spPr>
              <a:xfrm>
                <a:off x="168685" y="140229"/>
                <a:ext cx="812800" cy="812800"/>
              </a:xfrm>
              <a:custGeom>
                <a:avLst/>
                <a:gdLst/>
                <a:ahLst/>
                <a:cxnLst/>
                <a:rect l="l" t="t" r="r" b="b"/>
                <a:pathLst>
                  <a:path w="812800" h="812800">
                    <a:moveTo>
                      <a:pt x="49063" y="0"/>
                    </a:moveTo>
                    <a:lnTo>
                      <a:pt x="763737" y="0"/>
                    </a:lnTo>
                    <a:cubicBezTo>
                      <a:pt x="776749" y="0"/>
                      <a:pt x="789229" y="5169"/>
                      <a:pt x="798430" y="14370"/>
                    </a:cubicBezTo>
                    <a:cubicBezTo>
                      <a:pt x="807631" y="23571"/>
                      <a:pt x="812800" y="36051"/>
                      <a:pt x="812800" y="49063"/>
                    </a:cubicBezTo>
                    <a:lnTo>
                      <a:pt x="812800" y="763737"/>
                    </a:lnTo>
                    <a:cubicBezTo>
                      <a:pt x="812800" y="776749"/>
                      <a:pt x="807631" y="789229"/>
                      <a:pt x="798430" y="798430"/>
                    </a:cubicBezTo>
                    <a:cubicBezTo>
                      <a:pt x="789229" y="807631"/>
                      <a:pt x="776749" y="812800"/>
                      <a:pt x="763737" y="812800"/>
                    </a:cubicBezTo>
                    <a:lnTo>
                      <a:pt x="49063" y="812800"/>
                    </a:lnTo>
                    <a:cubicBezTo>
                      <a:pt x="36051" y="812800"/>
                      <a:pt x="23571" y="807631"/>
                      <a:pt x="14370" y="798430"/>
                    </a:cubicBezTo>
                    <a:cubicBezTo>
                      <a:pt x="5169" y="789229"/>
                      <a:pt x="0" y="776749"/>
                      <a:pt x="0" y="763737"/>
                    </a:cubicBezTo>
                    <a:lnTo>
                      <a:pt x="0" y="49063"/>
                    </a:lnTo>
                    <a:cubicBezTo>
                      <a:pt x="0" y="36051"/>
                      <a:pt x="5169" y="23571"/>
                      <a:pt x="14370" y="14370"/>
                    </a:cubicBezTo>
                    <a:cubicBezTo>
                      <a:pt x="23571" y="5169"/>
                      <a:pt x="36051" y="0"/>
                      <a:pt x="49063" y="0"/>
                    </a:cubicBezTo>
                    <a:close/>
                  </a:path>
                </a:pathLst>
              </a:custGeom>
              <a:solidFill>
                <a:srgbClr val="168489"/>
              </a:solidFill>
              <a:ln cap="sq">
                <a:noFill/>
                <a:prstDash val="solid"/>
                <a:miter/>
              </a:ln>
            </p:spPr>
            <p:txBody>
              <a:bodyPr/>
              <a:lstStyle/>
              <a:p>
                <a:endParaRPr lang="en-US" sz="3200"/>
              </a:p>
            </p:txBody>
          </p:sp>
          <p:sp>
            <p:nvSpPr>
              <p:cNvPr id="48" name="TextBox 51">
                <a:extLst>
                  <a:ext uri="{FF2B5EF4-FFF2-40B4-BE49-F238E27FC236}">
                    <a16:creationId xmlns:a16="http://schemas.microsoft.com/office/drawing/2014/main" id="{76667423-AB4E-7E67-C474-3BF228AE0BF3}"/>
                  </a:ext>
                </a:extLst>
              </p:cNvPr>
              <p:cNvSpPr txBox="1"/>
              <p:nvPr/>
            </p:nvSpPr>
            <p:spPr>
              <a:xfrm>
                <a:off x="168685" y="102129"/>
                <a:ext cx="812800" cy="850900"/>
              </a:xfrm>
              <a:prstGeom prst="rect">
                <a:avLst/>
              </a:prstGeom>
            </p:spPr>
            <p:txBody>
              <a:bodyPr lIns="24341" tIns="24341" rIns="24341" bIns="24341" rtlCol="0" anchor="ctr"/>
              <a:lstStyle/>
              <a:p>
                <a:endParaRPr lang="en-US" sz="3200"/>
              </a:p>
            </p:txBody>
          </p:sp>
        </p:grpSp>
        <p:sp>
          <p:nvSpPr>
            <p:cNvPr id="37" name="TextBox 85">
              <a:extLst>
                <a:ext uri="{FF2B5EF4-FFF2-40B4-BE49-F238E27FC236}">
                  <a16:creationId xmlns:a16="http://schemas.microsoft.com/office/drawing/2014/main" id="{ED60D5D5-4A6B-AE3D-89A0-C3FA631D98B5}"/>
                </a:ext>
              </a:extLst>
            </p:cNvPr>
            <p:cNvSpPr txBox="1"/>
            <p:nvPr/>
          </p:nvSpPr>
          <p:spPr>
            <a:xfrm>
              <a:off x="486459" y="4845451"/>
              <a:ext cx="2141411" cy="1048127"/>
            </a:xfrm>
            <a:prstGeom prst="rect">
              <a:avLst/>
            </a:prstGeom>
          </p:spPr>
          <p:txBody>
            <a:bodyPr wrap="square" lIns="0" tIns="0" rIns="0" bIns="0" rtlCol="0" anchor="t">
              <a:noAutofit/>
            </a:bodyPr>
            <a:lstStyle/>
            <a:p>
              <a:pPr algn="ctr" rtl="1">
                <a:lnSpc>
                  <a:spcPct val="115000"/>
                </a:lnSpc>
              </a:pPr>
              <a:r>
                <a:rPr lang="ar-EG" sz="3200" b="1" kern="1200" dirty="0">
                  <a:solidFill>
                    <a:srgbClr val="168489"/>
                  </a:solidFill>
                  <a:effectLst/>
                  <a:latin typeface="Times New Roman" panose="02020603050405020304" pitchFamily="18" charset="0"/>
                  <a:ea typeface="Calibri" panose="020F0502020204030204" pitchFamily="34" charset="0"/>
                  <a:cs typeface="Adobe Arabic" panose="02040503050201020203" pitchFamily="18" charset="-78"/>
                </a:rPr>
                <a:t>تعزيز الالتزام التنظيمي والمساءلة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2" name="Graphic 7" descr="Books on shelf with solid fill">
              <a:extLst>
                <a:ext uri="{FF2B5EF4-FFF2-40B4-BE49-F238E27FC236}">
                  <a16:creationId xmlns:a16="http://schemas.microsoft.com/office/drawing/2014/main" id="{10441239-10AE-F48B-330C-F8AE9E7D0294}"/>
                </a:ext>
              </a:extLst>
            </p:cNvPr>
            <p:cNvPicPr>
              <a:picLocks noChangeAspect="1"/>
            </p:cNvPicPr>
            <p:nvPr/>
          </p:nvPicPr>
          <p:blipFill>
            <a:blip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73909" y="2363361"/>
              <a:ext cx="1193965" cy="1194054"/>
            </a:xfrm>
            <a:prstGeom prst="rect">
              <a:avLst/>
            </a:prstGeom>
          </p:spPr>
        </p:pic>
      </p:grpSp>
      <p:grpSp>
        <p:nvGrpSpPr>
          <p:cNvPr id="82" name="Group 81">
            <a:extLst>
              <a:ext uri="{FF2B5EF4-FFF2-40B4-BE49-F238E27FC236}">
                <a16:creationId xmlns:a16="http://schemas.microsoft.com/office/drawing/2014/main" id="{76C93364-9672-B115-4004-3A8EC3E8A820}"/>
              </a:ext>
            </a:extLst>
          </p:cNvPr>
          <p:cNvGrpSpPr/>
          <p:nvPr/>
        </p:nvGrpSpPr>
        <p:grpSpPr>
          <a:xfrm>
            <a:off x="2824109" y="1981201"/>
            <a:ext cx="1869903" cy="3912377"/>
            <a:chOff x="2824109" y="1981201"/>
            <a:chExt cx="1869903" cy="3912377"/>
          </a:xfrm>
        </p:grpSpPr>
        <p:grpSp>
          <p:nvGrpSpPr>
            <p:cNvPr id="30" name="Group 29">
              <a:extLst>
                <a:ext uri="{FF2B5EF4-FFF2-40B4-BE49-F238E27FC236}">
                  <a16:creationId xmlns:a16="http://schemas.microsoft.com/office/drawing/2014/main" id="{22A00044-7BED-A3FA-27A5-66F44328CC3B}"/>
                </a:ext>
              </a:extLst>
            </p:cNvPr>
            <p:cNvGrpSpPr/>
            <p:nvPr/>
          </p:nvGrpSpPr>
          <p:grpSpPr>
            <a:xfrm rot="10800000">
              <a:off x="3322192" y="2441587"/>
              <a:ext cx="1356128" cy="1419801"/>
              <a:chOff x="1549760" y="213487"/>
              <a:chExt cx="812800" cy="850900"/>
            </a:xfrm>
          </p:grpSpPr>
          <p:sp>
            <p:nvSpPr>
              <p:cNvPr id="45" name="Freeform 53">
                <a:extLst>
                  <a:ext uri="{FF2B5EF4-FFF2-40B4-BE49-F238E27FC236}">
                    <a16:creationId xmlns:a16="http://schemas.microsoft.com/office/drawing/2014/main" id="{7E05F71D-39A0-D278-D7C9-988285A64379}"/>
                  </a:ext>
                </a:extLst>
              </p:cNvPr>
              <p:cNvSpPr/>
              <p:nvPr/>
            </p:nvSpPr>
            <p:spPr>
              <a:xfrm>
                <a:off x="1549760" y="251587"/>
                <a:ext cx="812800" cy="812800"/>
              </a:xfrm>
              <a:custGeom>
                <a:avLst/>
                <a:gdLst/>
                <a:ahLst/>
                <a:cxnLst/>
                <a:rect l="l" t="t" r="r" b="b"/>
                <a:pathLst>
                  <a:path w="812800" h="812800">
                    <a:moveTo>
                      <a:pt x="39250" y="0"/>
                    </a:moveTo>
                    <a:lnTo>
                      <a:pt x="773550" y="0"/>
                    </a:lnTo>
                    <a:cubicBezTo>
                      <a:pt x="783960" y="0"/>
                      <a:pt x="793943" y="4135"/>
                      <a:pt x="801304" y="11496"/>
                    </a:cubicBezTo>
                    <a:cubicBezTo>
                      <a:pt x="808665" y="18857"/>
                      <a:pt x="812800" y="28840"/>
                      <a:pt x="812800" y="39250"/>
                    </a:cubicBezTo>
                    <a:lnTo>
                      <a:pt x="812800" y="773550"/>
                    </a:lnTo>
                    <a:cubicBezTo>
                      <a:pt x="812800" y="783960"/>
                      <a:pt x="808665" y="793943"/>
                      <a:pt x="801304" y="801304"/>
                    </a:cubicBezTo>
                    <a:cubicBezTo>
                      <a:pt x="793943" y="808665"/>
                      <a:pt x="783960" y="812800"/>
                      <a:pt x="773550" y="812800"/>
                    </a:cubicBezTo>
                    <a:lnTo>
                      <a:pt x="39250" y="812800"/>
                    </a:lnTo>
                    <a:cubicBezTo>
                      <a:pt x="28840" y="812800"/>
                      <a:pt x="18857" y="808665"/>
                      <a:pt x="11496" y="801304"/>
                    </a:cubicBezTo>
                    <a:cubicBezTo>
                      <a:pt x="4135" y="793943"/>
                      <a:pt x="0" y="783960"/>
                      <a:pt x="0" y="773550"/>
                    </a:cubicBezTo>
                    <a:lnTo>
                      <a:pt x="0" y="39250"/>
                    </a:lnTo>
                    <a:cubicBezTo>
                      <a:pt x="0" y="28840"/>
                      <a:pt x="4135" y="18857"/>
                      <a:pt x="11496" y="11496"/>
                    </a:cubicBezTo>
                    <a:cubicBezTo>
                      <a:pt x="18857" y="4135"/>
                      <a:pt x="28840" y="0"/>
                      <a:pt x="39250" y="0"/>
                    </a:cubicBezTo>
                    <a:close/>
                  </a:path>
                </a:pathLst>
              </a:custGeom>
              <a:solidFill>
                <a:srgbClr val="DFE4E4"/>
              </a:solidFill>
            </p:spPr>
            <p:txBody>
              <a:bodyPr/>
              <a:lstStyle/>
              <a:p>
                <a:endParaRPr lang="en-US" sz="3200"/>
              </a:p>
            </p:txBody>
          </p:sp>
          <p:sp>
            <p:nvSpPr>
              <p:cNvPr id="46" name="TextBox 54">
                <a:extLst>
                  <a:ext uri="{FF2B5EF4-FFF2-40B4-BE49-F238E27FC236}">
                    <a16:creationId xmlns:a16="http://schemas.microsoft.com/office/drawing/2014/main" id="{CA174F98-B3BD-A094-C764-219258D49363}"/>
                  </a:ext>
                </a:extLst>
              </p:cNvPr>
              <p:cNvSpPr txBox="1"/>
              <p:nvPr/>
            </p:nvSpPr>
            <p:spPr>
              <a:xfrm>
                <a:off x="1549760" y="213487"/>
                <a:ext cx="812800" cy="850900"/>
              </a:xfrm>
              <a:prstGeom prst="rect">
                <a:avLst/>
              </a:prstGeom>
            </p:spPr>
            <p:txBody>
              <a:bodyPr lIns="18298" tIns="18298" rIns="18298" bIns="18298" rtlCol="0" anchor="ctr"/>
              <a:lstStyle/>
              <a:p>
                <a:endParaRPr lang="en-US" sz="3200"/>
              </a:p>
            </p:txBody>
          </p:sp>
        </p:grpSp>
        <p:grpSp>
          <p:nvGrpSpPr>
            <p:cNvPr id="31" name="Group 30">
              <a:extLst>
                <a:ext uri="{FF2B5EF4-FFF2-40B4-BE49-F238E27FC236}">
                  <a16:creationId xmlns:a16="http://schemas.microsoft.com/office/drawing/2014/main" id="{D2AF954D-F2FC-2617-F188-8BA157EC5446}"/>
                </a:ext>
              </a:extLst>
            </p:cNvPr>
            <p:cNvGrpSpPr/>
            <p:nvPr/>
          </p:nvGrpSpPr>
          <p:grpSpPr>
            <a:xfrm rot="10800000">
              <a:off x="3476507" y="3788101"/>
              <a:ext cx="590120" cy="590164"/>
              <a:chOff x="1634095" y="987417"/>
              <a:chExt cx="812800" cy="812800"/>
            </a:xfrm>
          </p:grpSpPr>
          <p:sp>
            <p:nvSpPr>
              <p:cNvPr id="43" name="Freeform 56">
                <a:extLst>
                  <a:ext uri="{FF2B5EF4-FFF2-40B4-BE49-F238E27FC236}">
                    <a16:creationId xmlns:a16="http://schemas.microsoft.com/office/drawing/2014/main" id="{0BE63314-5DE9-4203-D178-C1A0044C4FE3}"/>
                  </a:ext>
                </a:extLst>
              </p:cNvPr>
              <p:cNvSpPr/>
              <p:nvPr/>
            </p:nvSpPr>
            <p:spPr>
              <a:xfrm>
                <a:off x="1634095" y="987417"/>
                <a:ext cx="812800" cy="812800"/>
              </a:xfrm>
              <a:custGeom>
                <a:avLst/>
                <a:gdLst/>
                <a:ahLst/>
                <a:cxnLst/>
                <a:rect l="l" t="t" r="r" b="b"/>
                <a:pathLst>
                  <a:path w="812800" h="812800">
                    <a:moveTo>
                      <a:pt x="406400" y="0"/>
                    </a:moveTo>
                    <a:lnTo>
                      <a:pt x="0" y="406400"/>
                    </a:lnTo>
                    <a:lnTo>
                      <a:pt x="203200" y="406400"/>
                    </a:lnTo>
                    <a:lnTo>
                      <a:pt x="203200" y="812800"/>
                    </a:lnTo>
                    <a:lnTo>
                      <a:pt x="609600" y="812800"/>
                    </a:lnTo>
                    <a:lnTo>
                      <a:pt x="609600" y="406400"/>
                    </a:lnTo>
                    <a:lnTo>
                      <a:pt x="812800" y="406400"/>
                    </a:lnTo>
                    <a:lnTo>
                      <a:pt x="406400" y="0"/>
                    </a:lnTo>
                    <a:close/>
                  </a:path>
                </a:pathLst>
              </a:custGeom>
              <a:solidFill>
                <a:srgbClr val="DFE4E4"/>
              </a:solidFill>
            </p:spPr>
            <p:txBody>
              <a:bodyPr/>
              <a:lstStyle/>
              <a:p>
                <a:endParaRPr lang="en-US" sz="3200"/>
              </a:p>
            </p:txBody>
          </p:sp>
          <p:sp>
            <p:nvSpPr>
              <p:cNvPr id="44" name="TextBox 57">
                <a:extLst>
                  <a:ext uri="{FF2B5EF4-FFF2-40B4-BE49-F238E27FC236}">
                    <a16:creationId xmlns:a16="http://schemas.microsoft.com/office/drawing/2014/main" id="{2E58685E-8097-B63E-5F11-291D4A4D8FE5}"/>
                  </a:ext>
                </a:extLst>
              </p:cNvPr>
              <p:cNvSpPr txBox="1"/>
              <p:nvPr/>
            </p:nvSpPr>
            <p:spPr>
              <a:xfrm>
                <a:off x="1837295" y="1041392"/>
                <a:ext cx="406400" cy="758825"/>
              </a:xfrm>
              <a:prstGeom prst="rect">
                <a:avLst/>
              </a:prstGeom>
            </p:spPr>
            <p:txBody>
              <a:bodyPr lIns="25458" tIns="25458" rIns="25458" bIns="25458" rtlCol="0" anchor="ctr"/>
              <a:lstStyle/>
              <a:p>
                <a:endParaRPr lang="en-US" sz="3200"/>
              </a:p>
            </p:txBody>
          </p:sp>
        </p:grpSp>
        <p:grpSp>
          <p:nvGrpSpPr>
            <p:cNvPr id="32" name="Group 31">
              <a:extLst>
                <a:ext uri="{FF2B5EF4-FFF2-40B4-BE49-F238E27FC236}">
                  <a16:creationId xmlns:a16="http://schemas.microsoft.com/office/drawing/2014/main" id="{AC53164F-CED0-C496-636A-87C42930466C}"/>
                </a:ext>
              </a:extLst>
            </p:cNvPr>
            <p:cNvGrpSpPr/>
            <p:nvPr/>
          </p:nvGrpSpPr>
          <p:grpSpPr>
            <a:xfrm rot="10800000">
              <a:off x="2824109" y="1981201"/>
              <a:ext cx="1356128" cy="1419801"/>
              <a:chOff x="1277552" y="-38100"/>
              <a:chExt cx="812800" cy="850900"/>
            </a:xfrm>
          </p:grpSpPr>
          <p:sp>
            <p:nvSpPr>
              <p:cNvPr id="41" name="Freeform 59">
                <a:extLst>
                  <a:ext uri="{FF2B5EF4-FFF2-40B4-BE49-F238E27FC236}">
                    <a16:creationId xmlns:a16="http://schemas.microsoft.com/office/drawing/2014/main" id="{6EE7023F-0663-2D70-A84B-705FFB14A82C}"/>
                  </a:ext>
                </a:extLst>
              </p:cNvPr>
              <p:cNvSpPr/>
              <p:nvPr/>
            </p:nvSpPr>
            <p:spPr>
              <a:xfrm>
                <a:off x="1277552" y="0"/>
                <a:ext cx="812800" cy="812800"/>
              </a:xfrm>
              <a:custGeom>
                <a:avLst/>
                <a:gdLst/>
                <a:ahLst/>
                <a:cxnLst/>
                <a:rect l="l" t="t" r="r" b="b"/>
                <a:pathLst>
                  <a:path w="812800" h="812800">
                    <a:moveTo>
                      <a:pt x="29438" y="0"/>
                    </a:moveTo>
                    <a:lnTo>
                      <a:pt x="783362" y="0"/>
                    </a:lnTo>
                    <a:cubicBezTo>
                      <a:pt x="799620" y="0"/>
                      <a:pt x="812800" y="13180"/>
                      <a:pt x="812800" y="29438"/>
                    </a:cubicBezTo>
                    <a:lnTo>
                      <a:pt x="812800" y="783362"/>
                    </a:lnTo>
                    <a:cubicBezTo>
                      <a:pt x="812800" y="799620"/>
                      <a:pt x="799620" y="812800"/>
                      <a:pt x="783362" y="812800"/>
                    </a:cubicBezTo>
                    <a:lnTo>
                      <a:pt x="29438" y="812800"/>
                    </a:lnTo>
                    <a:cubicBezTo>
                      <a:pt x="13180" y="812800"/>
                      <a:pt x="0" y="799620"/>
                      <a:pt x="0" y="783362"/>
                    </a:cubicBezTo>
                    <a:lnTo>
                      <a:pt x="0" y="29438"/>
                    </a:lnTo>
                    <a:cubicBezTo>
                      <a:pt x="0" y="13180"/>
                      <a:pt x="13180" y="0"/>
                      <a:pt x="29438" y="0"/>
                    </a:cubicBezTo>
                    <a:close/>
                  </a:path>
                </a:pathLst>
              </a:custGeom>
              <a:solidFill>
                <a:srgbClr val="FFFFFF"/>
              </a:solidFill>
              <a:ln w="28575" cap="sq">
                <a:solidFill>
                  <a:srgbClr val="DFE4E4"/>
                </a:solidFill>
                <a:prstDash val="dash"/>
                <a:miter/>
              </a:ln>
            </p:spPr>
            <p:txBody>
              <a:bodyPr/>
              <a:lstStyle/>
              <a:p>
                <a:endParaRPr lang="en-US" sz="3200"/>
              </a:p>
            </p:txBody>
          </p:sp>
          <p:sp>
            <p:nvSpPr>
              <p:cNvPr id="42" name="TextBox 60">
                <a:extLst>
                  <a:ext uri="{FF2B5EF4-FFF2-40B4-BE49-F238E27FC236}">
                    <a16:creationId xmlns:a16="http://schemas.microsoft.com/office/drawing/2014/main" id="{C26CEEAA-7EC3-20A1-7B6A-8B24E58373F5}"/>
                  </a:ext>
                </a:extLst>
              </p:cNvPr>
              <p:cNvSpPr txBox="1"/>
              <p:nvPr/>
            </p:nvSpPr>
            <p:spPr>
              <a:xfrm>
                <a:off x="1277552" y="-38100"/>
                <a:ext cx="812800" cy="850900"/>
              </a:xfrm>
              <a:prstGeom prst="rect">
                <a:avLst/>
              </a:prstGeom>
            </p:spPr>
            <p:txBody>
              <a:bodyPr lIns="24341" tIns="24341" rIns="24341" bIns="24341" rtlCol="0" anchor="ctr"/>
              <a:lstStyle/>
              <a:p>
                <a:endParaRPr lang="en-US" sz="3200"/>
              </a:p>
            </p:txBody>
          </p:sp>
        </p:grpSp>
        <p:grpSp>
          <p:nvGrpSpPr>
            <p:cNvPr id="33" name="Group 32">
              <a:extLst>
                <a:ext uri="{FF2B5EF4-FFF2-40B4-BE49-F238E27FC236}">
                  <a16:creationId xmlns:a16="http://schemas.microsoft.com/office/drawing/2014/main" id="{C6DEF027-7E98-1AEE-41F7-028F18978E5E}"/>
                </a:ext>
              </a:extLst>
            </p:cNvPr>
            <p:cNvGrpSpPr/>
            <p:nvPr/>
          </p:nvGrpSpPr>
          <p:grpSpPr>
            <a:xfrm rot="10800000">
              <a:off x="3109728" y="2237810"/>
              <a:ext cx="1356128" cy="1419801"/>
              <a:chOff x="1433646" y="102129"/>
              <a:chExt cx="812800" cy="850900"/>
            </a:xfrm>
          </p:grpSpPr>
          <p:sp>
            <p:nvSpPr>
              <p:cNvPr id="39" name="Freeform 62">
                <a:extLst>
                  <a:ext uri="{FF2B5EF4-FFF2-40B4-BE49-F238E27FC236}">
                    <a16:creationId xmlns:a16="http://schemas.microsoft.com/office/drawing/2014/main" id="{D860A2F0-5300-1A41-0A71-83602F4B94C8}"/>
                  </a:ext>
                </a:extLst>
              </p:cNvPr>
              <p:cNvSpPr/>
              <p:nvPr/>
            </p:nvSpPr>
            <p:spPr>
              <a:xfrm>
                <a:off x="1433646" y="140229"/>
                <a:ext cx="812800" cy="812800"/>
              </a:xfrm>
              <a:custGeom>
                <a:avLst/>
                <a:gdLst/>
                <a:ahLst/>
                <a:cxnLst/>
                <a:rect l="l" t="t" r="r" b="b"/>
                <a:pathLst>
                  <a:path w="812800" h="812800">
                    <a:moveTo>
                      <a:pt x="49063" y="0"/>
                    </a:moveTo>
                    <a:lnTo>
                      <a:pt x="763737" y="0"/>
                    </a:lnTo>
                    <a:cubicBezTo>
                      <a:pt x="776749" y="0"/>
                      <a:pt x="789229" y="5169"/>
                      <a:pt x="798430" y="14370"/>
                    </a:cubicBezTo>
                    <a:cubicBezTo>
                      <a:pt x="807631" y="23571"/>
                      <a:pt x="812800" y="36051"/>
                      <a:pt x="812800" y="49063"/>
                    </a:cubicBezTo>
                    <a:lnTo>
                      <a:pt x="812800" y="763737"/>
                    </a:lnTo>
                    <a:cubicBezTo>
                      <a:pt x="812800" y="776749"/>
                      <a:pt x="807631" y="789229"/>
                      <a:pt x="798430" y="798430"/>
                    </a:cubicBezTo>
                    <a:cubicBezTo>
                      <a:pt x="789229" y="807631"/>
                      <a:pt x="776749" y="812800"/>
                      <a:pt x="763737" y="812800"/>
                    </a:cubicBezTo>
                    <a:lnTo>
                      <a:pt x="49063" y="812800"/>
                    </a:lnTo>
                    <a:cubicBezTo>
                      <a:pt x="36051" y="812800"/>
                      <a:pt x="23571" y="807631"/>
                      <a:pt x="14370" y="798430"/>
                    </a:cubicBezTo>
                    <a:cubicBezTo>
                      <a:pt x="5169" y="789229"/>
                      <a:pt x="0" y="776749"/>
                      <a:pt x="0" y="763737"/>
                    </a:cubicBezTo>
                    <a:lnTo>
                      <a:pt x="0" y="49063"/>
                    </a:lnTo>
                    <a:cubicBezTo>
                      <a:pt x="0" y="36051"/>
                      <a:pt x="5169" y="23571"/>
                      <a:pt x="14370" y="14370"/>
                    </a:cubicBezTo>
                    <a:cubicBezTo>
                      <a:pt x="23571" y="5169"/>
                      <a:pt x="36051" y="0"/>
                      <a:pt x="49063" y="0"/>
                    </a:cubicBezTo>
                    <a:close/>
                  </a:path>
                </a:pathLst>
              </a:custGeom>
              <a:solidFill>
                <a:srgbClr val="2E75B6"/>
              </a:solidFill>
              <a:ln cap="sq">
                <a:noFill/>
                <a:prstDash val="solid"/>
                <a:miter/>
              </a:ln>
            </p:spPr>
            <p:txBody>
              <a:bodyPr/>
              <a:lstStyle/>
              <a:p>
                <a:endParaRPr lang="en-US" sz="3200"/>
              </a:p>
            </p:txBody>
          </p:sp>
          <p:sp>
            <p:nvSpPr>
              <p:cNvPr id="40" name="TextBox 63">
                <a:extLst>
                  <a:ext uri="{FF2B5EF4-FFF2-40B4-BE49-F238E27FC236}">
                    <a16:creationId xmlns:a16="http://schemas.microsoft.com/office/drawing/2014/main" id="{C1BC06BE-B15D-B79E-13C2-4AEA2D234F59}"/>
                  </a:ext>
                </a:extLst>
              </p:cNvPr>
              <p:cNvSpPr txBox="1"/>
              <p:nvPr/>
            </p:nvSpPr>
            <p:spPr>
              <a:xfrm>
                <a:off x="1433646" y="102129"/>
                <a:ext cx="812800" cy="850900"/>
              </a:xfrm>
              <a:prstGeom prst="rect">
                <a:avLst/>
              </a:prstGeom>
            </p:spPr>
            <p:txBody>
              <a:bodyPr lIns="24341" tIns="24341" rIns="24341" bIns="24341" rtlCol="0" anchor="ctr"/>
              <a:lstStyle/>
              <a:p>
                <a:endParaRPr lang="en-US" sz="3200"/>
              </a:p>
            </p:txBody>
          </p:sp>
        </p:grpSp>
        <p:sp>
          <p:nvSpPr>
            <p:cNvPr id="36" name="TextBox 84">
              <a:extLst>
                <a:ext uri="{FF2B5EF4-FFF2-40B4-BE49-F238E27FC236}">
                  <a16:creationId xmlns:a16="http://schemas.microsoft.com/office/drawing/2014/main" id="{492964A3-9213-104B-AE25-BA4EB0517B45}"/>
                </a:ext>
              </a:extLst>
            </p:cNvPr>
            <p:cNvSpPr txBox="1"/>
            <p:nvPr/>
          </p:nvSpPr>
          <p:spPr>
            <a:xfrm>
              <a:off x="2861671" y="4845451"/>
              <a:ext cx="1832341" cy="1048127"/>
            </a:xfrm>
            <a:prstGeom prst="rect">
              <a:avLst/>
            </a:prstGeom>
          </p:spPr>
          <p:txBody>
            <a:bodyPr wrap="square" lIns="0" tIns="0" rIns="0" bIns="0" rtlCol="0" anchor="t">
              <a:noAutofit/>
            </a:bodyPr>
            <a:lstStyle/>
            <a:p>
              <a:pPr algn="ctr" rtl="1">
                <a:lnSpc>
                  <a:spcPct val="115000"/>
                </a:lnSpc>
              </a:pPr>
              <a:r>
                <a:rPr lang="ar-EG" sz="3200" b="1" kern="1200">
                  <a:solidFill>
                    <a:srgbClr val="2E75B6"/>
                  </a:solidFill>
                  <a:effectLst/>
                  <a:latin typeface="Times New Roman" panose="02020603050405020304" pitchFamily="18" charset="0"/>
                  <a:ea typeface="Calibri" panose="020F0502020204030204" pitchFamily="34" charset="0"/>
                  <a:cs typeface="Adobe Arabic" panose="02040503050201020203" pitchFamily="18" charset="-78"/>
                </a:rPr>
                <a:t>تحقيق كفاءة استخدام الموارد</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3" name="Graphic 118" descr="Document with solid fill">
              <a:extLst>
                <a:ext uri="{FF2B5EF4-FFF2-40B4-BE49-F238E27FC236}">
                  <a16:creationId xmlns:a16="http://schemas.microsoft.com/office/drawing/2014/main" id="{E2803561-D5AF-0F20-49D5-D63E4E515CED}"/>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233191" y="2320427"/>
              <a:ext cx="1142483" cy="1142569"/>
            </a:xfrm>
            <a:prstGeom prst="rect">
              <a:avLst/>
            </a:prstGeom>
          </p:spPr>
        </p:pic>
      </p:grpSp>
    </p:spTree>
    <p:extLst>
      <p:ext uri="{BB962C8B-B14F-4D97-AF65-F5344CB8AC3E}">
        <p14:creationId xmlns:p14="http://schemas.microsoft.com/office/powerpoint/2010/main" val="210836586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79"/>
                                        </p:tgtEl>
                                        <p:attrNameLst>
                                          <p:attrName>style.visibility</p:attrName>
                                        </p:attrNameLst>
                                      </p:cBhvr>
                                      <p:to>
                                        <p:strVal val="visible"/>
                                      </p:to>
                                    </p:set>
                                    <p:anim calcmode="lin" valueType="num">
                                      <p:cBhvr additive="base">
                                        <p:cTn id="7" dur="500" fill="hold"/>
                                        <p:tgtEl>
                                          <p:spTgt spid="79"/>
                                        </p:tgtEl>
                                        <p:attrNameLst>
                                          <p:attrName>ppt_x</p:attrName>
                                        </p:attrNameLst>
                                      </p:cBhvr>
                                      <p:tavLst>
                                        <p:tav tm="0">
                                          <p:val>
                                            <p:strVal val="#ppt_x"/>
                                          </p:val>
                                        </p:tav>
                                        <p:tav tm="100000">
                                          <p:val>
                                            <p:strVal val="#ppt_x"/>
                                          </p:val>
                                        </p:tav>
                                      </p:tavLst>
                                    </p:anim>
                                    <p:anim calcmode="lin" valueType="num">
                                      <p:cBhvr additive="base">
                                        <p:cTn id="8" dur="500" fill="hold"/>
                                        <p:tgtEl>
                                          <p:spTgt spid="7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0"/>
                                        </p:tgtEl>
                                        <p:attrNameLst>
                                          <p:attrName>style.visibility</p:attrName>
                                        </p:attrNameLst>
                                      </p:cBhvr>
                                      <p:to>
                                        <p:strVal val="visible"/>
                                      </p:to>
                                    </p:set>
                                    <p:anim calcmode="lin" valueType="num">
                                      <p:cBhvr additive="base">
                                        <p:cTn id="13" dur="500" fill="hold"/>
                                        <p:tgtEl>
                                          <p:spTgt spid="80"/>
                                        </p:tgtEl>
                                        <p:attrNameLst>
                                          <p:attrName>ppt_x</p:attrName>
                                        </p:attrNameLst>
                                      </p:cBhvr>
                                      <p:tavLst>
                                        <p:tav tm="0">
                                          <p:val>
                                            <p:strVal val="#ppt_x"/>
                                          </p:val>
                                        </p:tav>
                                        <p:tav tm="100000">
                                          <p:val>
                                            <p:strVal val="#ppt_x"/>
                                          </p:val>
                                        </p:tav>
                                      </p:tavLst>
                                    </p:anim>
                                    <p:anim calcmode="lin" valueType="num">
                                      <p:cBhvr additive="base">
                                        <p:cTn id="14" dur="500" fill="hold"/>
                                        <p:tgtEl>
                                          <p:spTgt spid="8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81"/>
                                        </p:tgtEl>
                                        <p:attrNameLst>
                                          <p:attrName>style.visibility</p:attrName>
                                        </p:attrNameLst>
                                      </p:cBhvr>
                                      <p:to>
                                        <p:strVal val="visible"/>
                                      </p:to>
                                    </p:set>
                                    <p:anim calcmode="lin" valueType="num">
                                      <p:cBhvr additive="base">
                                        <p:cTn id="19" dur="500" fill="hold"/>
                                        <p:tgtEl>
                                          <p:spTgt spid="81"/>
                                        </p:tgtEl>
                                        <p:attrNameLst>
                                          <p:attrName>ppt_x</p:attrName>
                                        </p:attrNameLst>
                                      </p:cBhvr>
                                      <p:tavLst>
                                        <p:tav tm="0">
                                          <p:val>
                                            <p:strVal val="#ppt_x"/>
                                          </p:val>
                                        </p:tav>
                                        <p:tav tm="100000">
                                          <p:val>
                                            <p:strVal val="#ppt_x"/>
                                          </p:val>
                                        </p:tav>
                                      </p:tavLst>
                                    </p:anim>
                                    <p:anim calcmode="lin" valueType="num">
                                      <p:cBhvr additive="base">
                                        <p:cTn id="20" dur="500" fill="hold"/>
                                        <p:tgtEl>
                                          <p:spTgt spid="8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82"/>
                                        </p:tgtEl>
                                        <p:attrNameLst>
                                          <p:attrName>style.visibility</p:attrName>
                                        </p:attrNameLst>
                                      </p:cBhvr>
                                      <p:to>
                                        <p:strVal val="visible"/>
                                      </p:to>
                                    </p:set>
                                    <p:anim calcmode="lin" valueType="num">
                                      <p:cBhvr additive="base">
                                        <p:cTn id="25" dur="500" fill="hold"/>
                                        <p:tgtEl>
                                          <p:spTgt spid="82"/>
                                        </p:tgtEl>
                                        <p:attrNameLst>
                                          <p:attrName>ppt_x</p:attrName>
                                        </p:attrNameLst>
                                      </p:cBhvr>
                                      <p:tavLst>
                                        <p:tav tm="0">
                                          <p:val>
                                            <p:strVal val="#ppt_x"/>
                                          </p:val>
                                        </p:tav>
                                        <p:tav tm="100000">
                                          <p:val>
                                            <p:strVal val="#ppt_x"/>
                                          </p:val>
                                        </p:tav>
                                      </p:tavLst>
                                    </p:anim>
                                    <p:anim calcmode="lin" valueType="num">
                                      <p:cBhvr additive="base">
                                        <p:cTn id="26" dur="500" fill="hold"/>
                                        <p:tgtEl>
                                          <p:spTgt spid="8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83"/>
                                        </p:tgtEl>
                                        <p:attrNameLst>
                                          <p:attrName>style.visibility</p:attrName>
                                        </p:attrNameLst>
                                      </p:cBhvr>
                                      <p:to>
                                        <p:strVal val="visible"/>
                                      </p:to>
                                    </p:set>
                                    <p:anim calcmode="lin" valueType="num">
                                      <p:cBhvr additive="base">
                                        <p:cTn id="31" dur="500" fill="hold"/>
                                        <p:tgtEl>
                                          <p:spTgt spid="83"/>
                                        </p:tgtEl>
                                        <p:attrNameLst>
                                          <p:attrName>ppt_x</p:attrName>
                                        </p:attrNameLst>
                                      </p:cBhvr>
                                      <p:tavLst>
                                        <p:tav tm="0">
                                          <p:val>
                                            <p:strVal val="#ppt_x"/>
                                          </p:val>
                                        </p:tav>
                                        <p:tav tm="100000">
                                          <p:val>
                                            <p:strVal val="#ppt_x"/>
                                          </p:val>
                                        </p:tav>
                                      </p:tavLst>
                                    </p:anim>
                                    <p:anim calcmode="lin" valueType="num">
                                      <p:cBhvr additive="base">
                                        <p:cTn id="32" dur="500" fill="hold"/>
                                        <p:tgtEl>
                                          <p:spTgt spid="8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EA210F-D2D0-8817-F5BF-FAD316793446}"/>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8753766-2A08-B1DF-6DB5-DFD860666995}"/>
              </a:ext>
            </a:extLst>
          </p:cNvPr>
          <p:cNvSpPr txBox="1"/>
          <p:nvPr/>
        </p:nvSpPr>
        <p:spPr>
          <a:xfrm>
            <a:off x="2779494" y="-132677"/>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دراسة حالة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0EA8104C-468B-7A29-7A38-15689F1846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a:extLst>
              <a:ext uri="{FF2B5EF4-FFF2-40B4-BE49-F238E27FC236}">
                <a16:creationId xmlns:a16="http://schemas.microsoft.com/office/drawing/2014/main" id="{744505C6-CB05-3E2E-B7DB-649EA43632B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5817" r="9096" b="28020"/>
          <a:stretch/>
        </p:blipFill>
        <p:spPr bwMode="auto">
          <a:xfrm>
            <a:off x="804079" y="2442483"/>
            <a:ext cx="4295424" cy="3029404"/>
          </a:xfrm>
          <a:prstGeom prst="rect">
            <a:avLst/>
          </a:prstGeom>
          <a:noFill/>
          <a:ln>
            <a:noFill/>
          </a:ln>
          <a:extLst>
            <a:ext uri="{53640926-AAD7-44D8-BBD7-CCE9431645EC}">
              <a14:shadowObscured xmlns:a14="http://schemas.microsoft.com/office/drawing/2010/main"/>
            </a:ext>
          </a:extLst>
        </p:spPr>
      </p:pic>
      <p:sp>
        <p:nvSpPr>
          <p:cNvPr id="3" name="TextBox 2">
            <a:extLst>
              <a:ext uri="{FF2B5EF4-FFF2-40B4-BE49-F238E27FC236}">
                <a16:creationId xmlns:a16="http://schemas.microsoft.com/office/drawing/2014/main" id="{5C834F55-A7B0-163D-F44E-489299C219FD}"/>
              </a:ext>
            </a:extLst>
          </p:cNvPr>
          <p:cNvSpPr txBox="1"/>
          <p:nvPr/>
        </p:nvSpPr>
        <p:spPr>
          <a:xfrm>
            <a:off x="5535526" y="2225927"/>
            <a:ext cx="5843587" cy="3108543"/>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شركة تويوتا نموذجاً للمتابعة الفعّالة: تعتمد شركة تويوتا اليابانية نظام "جنبا" (</a:t>
            </a:r>
            <a:r>
              <a:rPr lang="en-US"/>
              <a:t>Genba</a:t>
            </a:r>
            <a:r>
              <a:rPr lang="ar-SA"/>
              <a:t>) الذي يعني "الذهاب إلى مكان العمل الفعلي" حيث يقوم المدراء بزيارات منتظمة لخطوط الإنتاج ليس للمراقبة فقط، بل للاستماع للموظفين وفهم التحديات التي تواجههم. أدّى هذا النهج إلى تحسين جودة المنتجات بنسبة 40% وتقليص معدّلات الخطأ بنسبة 65% خلال الفترة من 2010 إلى 2015</a:t>
            </a:r>
            <a:endParaRPr lang="en-US"/>
          </a:p>
        </p:txBody>
      </p:sp>
    </p:spTree>
    <p:extLst>
      <p:ext uri="{BB962C8B-B14F-4D97-AF65-F5344CB8AC3E}">
        <p14:creationId xmlns:p14="http://schemas.microsoft.com/office/powerpoint/2010/main" val="393584402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009276-1DB1-C69C-76C6-8D4466AD4E5B}"/>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06D19A4E-1469-5AA3-46AE-975C5B6B3563}"/>
              </a:ext>
            </a:extLst>
          </p:cNvPr>
          <p:cNvSpPr txBox="1"/>
          <p:nvPr/>
        </p:nvSpPr>
        <p:spPr>
          <a:xfrm>
            <a:off x="2779494" y="-74621"/>
            <a:ext cx="6633012"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أساليب جمع المعلومات وتقييم الأداء</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9C4E2585-07DA-D1E7-BF91-466673C77C7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32" name="Group 31">
            <a:extLst>
              <a:ext uri="{FF2B5EF4-FFF2-40B4-BE49-F238E27FC236}">
                <a16:creationId xmlns:a16="http://schemas.microsoft.com/office/drawing/2014/main" id="{C69B373D-47FF-C602-C9BF-F8D3AEF25B9B}"/>
              </a:ext>
            </a:extLst>
          </p:cNvPr>
          <p:cNvGrpSpPr/>
          <p:nvPr/>
        </p:nvGrpSpPr>
        <p:grpSpPr>
          <a:xfrm>
            <a:off x="8515404" y="2099595"/>
            <a:ext cx="3232727" cy="3663647"/>
            <a:chOff x="8233418" y="2099595"/>
            <a:chExt cx="3232727" cy="3663647"/>
          </a:xfrm>
        </p:grpSpPr>
        <p:sp>
          <p:nvSpPr>
            <p:cNvPr id="17" name="Oval 16">
              <a:extLst>
                <a:ext uri="{FF2B5EF4-FFF2-40B4-BE49-F238E27FC236}">
                  <a16:creationId xmlns:a16="http://schemas.microsoft.com/office/drawing/2014/main" id="{FD78CABE-C9DD-0011-21BA-27DDEB3EFCEA}"/>
                </a:ext>
              </a:extLst>
            </p:cNvPr>
            <p:cNvSpPr/>
            <p:nvPr/>
          </p:nvSpPr>
          <p:spPr>
            <a:xfrm>
              <a:off x="8602910" y="2099595"/>
              <a:ext cx="2493744" cy="2493779"/>
            </a:xfrm>
            <a:prstGeom prst="ellipse">
              <a:avLst/>
            </a:prstGeom>
            <a:noFill/>
            <a:ln w="76200">
              <a:solidFill>
                <a:srgbClr val="FFD3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0" name="مربع نص 166">
              <a:extLst>
                <a:ext uri="{FF2B5EF4-FFF2-40B4-BE49-F238E27FC236}">
                  <a16:creationId xmlns:a16="http://schemas.microsoft.com/office/drawing/2014/main" id="{46F7BB5F-32CC-A44C-F2AF-E364EB7218AB}"/>
                </a:ext>
              </a:extLst>
            </p:cNvPr>
            <p:cNvSpPr txBox="1"/>
            <p:nvPr/>
          </p:nvSpPr>
          <p:spPr>
            <a:xfrm flipH="1">
              <a:off x="8233418" y="4828300"/>
              <a:ext cx="3232727" cy="934942"/>
            </a:xfrm>
            <a:prstGeom prst="rect">
              <a:avLst/>
            </a:prstGeom>
          </p:spPr>
          <p:txBody>
            <a:bodyPr wrap="square" rtlCol="1">
              <a:noAutofit/>
            </a:bodyPr>
            <a:lstStyle/>
            <a:p>
              <a:pPr algn="ctr" rtl="0">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الملاحظة المباشرة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0" name="Picture 9" descr="Observation ">
              <a:extLst>
                <a:ext uri="{FF2B5EF4-FFF2-40B4-BE49-F238E27FC236}">
                  <a16:creationId xmlns:a16="http://schemas.microsoft.com/office/drawing/2014/main" id="{B1E09943-EC86-A405-5AA3-749014A5B23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032081" y="2522231"/>
              <a:ext cx="1664154" cy="166417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3" name="Group 32">
            <a:extLst>
              <a:ext uri="{FF2B5EF4-FFF2-40B4-BE49-F238E27FC236}">
                <a16:creationId xmlns:a16="http://schemas.microsoft.com/office/drawing/2014/main" id="{BF1A82E3-9241-3DD7-11D6-15C413842B2F}"/>
              </a:ext>
            </a:extLst>
          </p:cNvPr>
          <p:cNvGrpSpPr/>
          <p:nvPr/>
        </p:nvGrpSpPr>
        <p:grpSpPr>
          <a:xfrm>
            <a:off x="4551208" y="2099595"/>
            <a:ext cx="3232727" cy="3663647"/>
            <a:chOff x="4269222" y="2099595"/>
            <a:chExt cx="3232727" cy="3663647"/>
          </a:xfrm>
        </p:grpSpPr>
        <p:sp>
          <p:nvSpPr>
            <p:cNvPr id="16" name="Oval 15">
              <a:extLst>
                <a:ext uri="{FF2B5EF4-FFF2-40B4-BE49-F238E27FC236}">
                  <a16:creationId xmlns:a16="http://schemas.microsoft.com/office/drawing/2014/main" id="{73E5D0B3-D056-4082-AC76-03C1E4058A5C}"/>
                </a:ext>
              </a:extLst>
            </p:cNvPr>
            <p:cNvSpPr/>
            <p:nvPr/>
          </p:nvSpPr>
          <p:spPr>
            <a:xfrm>
              <a:off x="4638715" y="2099595"/>
              <a:ext cx="2493744" cy="2493779"/>
            </a:xfrm>
            <a:prstGeom prst="ellipse">
              <a:avLst/>
            </a:prstGeom>
            <a:noFill/>
            <a:ln w="76200">
              <a:solidFill>
                <a:srgbClr val="2E75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19" name="مربع نص 166">
              <a:extLst>
                <a:ext uri="{FF2B5EF4-FFF2-40B4-BE49-F238E27FC236}">
                  <a16:creationId xmlns:a16="http://schemas.microsoft.com/office/drawing/2014/main" id="{38E7A6AB-97FD-47D1-E4F5-3E092D0E4435}"/>
                </a:ext>
              </a:extLst>
            </p:cNvPr>
            <p:cNvSpPr txBox="1"/>
            <p:nvPr/>
          </p:nvSpPr>
          <p:spPr>
            <a:xfrm flipH="1">
              <a:off x="4269222" y="4828300"/>
              <a:ext cx="3232727" cy="934942"/>
            </a:xfrm>
            <a:prstGeom prst="rect">
              <a:avLst/>
            </a:prstGeom>
          </p:spPr>
          <p:txBody>
            <a:bodyPr wrap="square" rtlCol="1">
              <a:noAutofit/>
            </a:bodyPr>
            <a:lstStyle/>
            <a:p>
              <a:pPr algn="ctr" rtl="0">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المقابلات الإشرافية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1" name="Picture 10" descr="Interview ">
              <a:extLst>
                <a:ext uri="{FF2B5EF4-FFF2-40B4-BE49-F238E27FC236}">
                  <a16:creationId xmlns:a16="http://schemas.microsoft.com/office/drawing/2014/main" id="{74F1F5E7-8081-DFBB-F63C-A3A3DB40307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81044" y="2522231"/>
              <a:ext cx="1664154" cy="166417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1" name="Group 30">
            <a:extLst>
              <a:ext uri="{FF2B5EF4-FFF2-40B4-BE49-F238E27FC236}">
                <a16:creationId xmlns:a16="http://schemas.microsoft.com/office/drawing/2014/main" id="{3A237DFC-E606-B6A0-BAFE-01B382B94477}"/>
              </a:ext>
            </a:extLst>
          </p:cNvPr>
          <p:cNvGrpSpPr/>
          <p:nvPr/>
        </p:nvGrpSpPr>
        <p:grpSpPr>
          <a:xfrm>
            <a:off x="499702" y="2099595"/>
            <a:ext cx="3232727" cy="3663647"/>
            <a:chOff x="217716" y="2099595"/>
            <a:chExt cx="3232727" cy="3663647"/>
          </a:xfrm>
        </p:grpSpPr>
        <p:sp>
          <p:nvSpPr>
            <p:cNvPr id="15" name="Oval 14">
              <a:extLst>
                <a:ext uri="{FF2B5EF4-FFF2-40B4-BE49-F238E27FC236}">
                  <a16:creationId xmlns:a16="http://schemas.microsoft.com/office/drawing/2014/main" id="{CF238BDF-6DE3-CF03-ED48-9459BFD736FD}"/>
                </a:ext>
              </a:extLst>
            </p:cNvPr>
            <p:cNvSpPr/>
            <p:nvPr/>
          </p:nvSpPr>
          <p:spPr>
            <a:xfrm>
              <a:off x="587209" y="2099595"/>
              <a:ext cx="2493744" cy="2493779"/>
            </a:xfrm>
            <a:prstGeom prst="ellipse">
              <a:avLst/>
            </a:prstGeom>
            <a:noFill/>
            <a:ln w="76200">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18" name="مربع نص 166">
              <a:extLst>
                <a:ext uri="{FF2B5EF4-FFF2-40B4-BE49-F238E27FC236}">
                  <a16:creationId xmlns:a16="http://schemas.microsoft.com/office/drawing/2014/main" id="{7E31AC3B-BC85-FAE4-ADFC-2B683585DFAF}"/>
                </a:ext>
              </a:extLst>
            </p:cNvPr>
            <p:cNvSpPr txBox="1"/>
            <p:nvPr/>
          </p:nvSpPr>
          <p:spPr>
            <a:xfrm flipH="1">
              <a:off x="217716" y="4828300"/>
              <a:ext cx="3232727" cy="934942"/>
            </a:xfrm>
            <a:prstGeom prst="rect">
              <a:avLst/>
            </a:prstGeom>
          </p:spPr>
          <p:txBody>
            <a:bodyPr wrap="square" rtlCol="1">
              <a:noAutofit/>
            </a:bodyPr>
            <a:lstStyle/>
            <a:p>
              <a:pPr algn="ctr" rtl="0">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استعراض نتائج العمل</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2" name="Picture 11" descr="Result ">
              <a:extLst>
                <a:ext uri="{FF2B5EF4-FFF2-40B4-BE49-F238E27FC236}">
                  <a16:creationId xmlns:a16="http://schemas.microsoft.com/office/drawing/2014/main" id="{11589846-569D-660F-6C9C-525A1B127FD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30006" y="2522231"/>
              <a:ext cx="1664154" cy="1664178"/>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7453349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3"/>
                                        </p:tgtEl>
                                        <p:attrNameLst>
                                          <p:attrName>style.visibility</p:attrName>
                                        </p:attrNameLst>
                                      </p:cBhvr>
                                      <p:to>
                                        <p:strVal val="visible"/>
                                      </p:to>
                                    </p:set>
                                    <p:anim calcmode="lin" valueType="num">
                                      <p:cBhvr additive="base">
                                        <p:cTn id="13" dur="500" fill="hold"/>
                                        <p:tgtEl>
                                          <p:spTgt spid="33"/>
                                        </p:tgtEl>
                                        <p:attrNameLst>
                                          <p:attrName>ppt_x</p:attrName>
                                        </p:attrNameLst>
                                      </p:cBhvr>
                                      <p:tavLst>
                                        <p:tav tm="0">
                                          <p:val>
                                            <p:strVal val="#ppt_x"/>
                                          </p:val>
                                        </p:tav>
                                        <p:tav tm="100000">
                                          <p:val>
                                            <p:strVal val="#ppt_x"/>
                                          </p:val>
                                        </p:tav>
                                      </p:tavLst>
                                    </p:anim>
                                    <p:anim calcmode="lin" valueType="num">
                                      <p:cBhvr additive="base">
                                        <p:cTn id="14"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additive="base">
                                        <p:cTn id="19" dur="500" fill="hold"/>
                                        <p:tgtEl>
                                          <p:spTgt spid="31"/>
                                        </p:tgtEl>
                                        <p:attrNameLst>
                                          <p:attrName>ppt_x</p:attrName>
                                        </p:attrNameLst>
                                      </p:cBhvr>
                                      <p:tavLst>
                                        <p:tav tm="0">
                                          <p:val>
                                            <p:strVal val="#ppt_x"/>
                                          </p:val>
                                        </p:tav>
                                        <p:tav tm="100000">
                                          <p:val>
                                            <p:strVal val="#ppt_x"/>
                                          </p:val>
                                        </p:tav>
                                      </p:tavLst>
                                    </p:anim>
                                    <p:anim calcmode="lin" valueType="num">
                                      <p:cBhvr additive="base">
                                        <p:cTn id="20"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9194A9-7361-B7E2-B78B-338E1CC53B7A}"/>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B06CA819-0843-9EE0-7895-29EFE312AF10}"/>
              </a:ext>
            </a:extLst>
          </p:cNvPr>
          <p:cNvSpPr txBox="1"/>
          <p:nvPr/>
        </p:nvSpPr>
        <p:spPr>
          <a:xfrm>
            <a:off x="2779494" y="-74621"/>
            <a:ext cx="6633012"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أساليب جمع المعلومات وتقييم الأداء</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C9A005A7-D7D3-C827-6E04-54B86897034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30" name="Group 29">
            <a:extLst>
              <a:ext uri="{FF2B5EF4-FFF2-40B4-BE49-F238E27FC236}">
                <a16:creationId xmlns:a16="http://schemas.microsoft.com/office/drawing/2014/main" id="{AA4E1AD6-1E79-A97A-5B73-B7867922FF54}"/>
              </a:ext>
            </a:extLst>
          </p:cNvPr>
          <p:cNvGrpSpPr/>
          <p:nvPr/>
        </p:nvGrpSpPr>
        <p:grpSpPr>
          <a:xfrm>
            <a:off x="499700" y="2013523"/>
            <a:ext cx="3232728" cy="4001408"/>
            <a:chOff x="217714" y="5848104"/>
            <a:chExt cx="3232728" cy="4001408"/>
          </a:xfrm>
        </p:grpSpPr>
        <p:sp>
          <p:nvSpPr>
            <p:cNvPr id="21" name="Oval 20">
              <a:extLst>
                <a:ext uri="{FF2B5EF4-FFF2-40B4-BE49-F238E27FC236}">
                  <a16:creationId xmlns:a16="http://schemas.microsoft.com/office/drawing/2014/main" id="{7E8E541E-7158-BF13-B5BE-B6E56BF8C7D5}"/>
                </a:ext>
              </a:extLst>
            </p:cNvPr>
            <p:cNvSpPr/>
            <p:nvPr/>
          </p:nvSpPr>
          <p:spPr>
            <a:xfrm>
              <a:off x="587209" y="5848104"/>
              <a:ext cx="2493744" cy="2493779"/>
            </a:xfrm>
            <a:prstGeom prst="ellipse">
              <a:avLst/>
            </a:prstGeom>
            <a:noFill/>
            <a:ln w="76200">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4" name="مربع نص 166">
              <a:extLst>
                <a:ext uri="{FF2B5EF4-FFF2-40B4-BE49-F238E27FC236}">
                  <a16:creationId xmlns:a16="http://schemas.microsoft.com/office/drawing/2014/main" id="{EDB2CAB1-D05C-FF8D-1C4F-C22BEA403A83}"/>
                </a:ext>
              </a:extLst>
            </p:cNvPr>
            <p:cNvSpPr txBox="1"/>
            <p:nvPr/>
          </p:nvSpPr>
          <p:spPr>
            <a:xfrm flipH="1">
              <a:off x="217714" y="8604769"/>
              <a:ext cx="3232728" cy="1244743"/>
            </a:xfrm>
            <a:prstGeom prst="rect">
              <a:avLst/>
            </a:prstGeom>
          </p:spPr>
          <p:txBody>
            <a:bodyPr wrap="square" rtlCol="1">
              <a:noAutofit/>
            </a:bodyPr>
            <a:lstStyle/>
            <a:p>
              <a:pPr algn="ctr" rtl="0">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التقييم متعدّد المصادر (360 درجة)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7" name="Picture 6" descr="Assessment ">
              <a:extLst>
                <a:ext uri="{FF2B5EF4-FFF2-40B4-BE49-F238E27FC236}">
                  <a16:creationId xmlns:a16="http://schemas.microsoft.com/office/drawing/2014/main" id="{F08D5502-E027-36F9-AC70-CC7E557F9D3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06003" y="6324151"/>
              <a:ext cx="1548883" cy="154890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7" name="Group 26">
            <a:extLst>
              <a:ext uri="{FF2B5EF4-FFF2-40B4-BE49-F238E27FC236}">
                <a16:creationId xmlns:a16="http://schemas.microsoft.com/office/drawing/2014/main" id="{6A9C4686-1730-56DE-44A2-5FB5CF98290D}"/>
              </a:ext>
            </a:extLst>
          </p:cNvPr>
          <p:cNvGrpSpPr/>
          <p:nvPr/>
        </p:nvGrpSpPr>
        <p:grpSpPr>
          <a:xfrm>
            <a:off x="8568060" y="2013523"/>
            <a:ext cx="3124240" cy="4077387"/>
            <a:chOff x="8286074" y="5848104"/>
            <a:chExt cx="3124240" cy="4077387"/>
          </a:xfrm>
        </p:grpSpPr>
        <p:sp>
          <p:nvSpPr>
            <p:cNvPr id="23" name="Oval 22">
              <a:extLst>
                <a:ext uri="{FF2B5EF4-FFF2-40B4-BE49-F238E27FC236}">
                  <a16:creationId xmlns:a16="http://schemas.microsoft.com/office/drawing/2014/main" id="{01E3B820-BBFF-5F79-AC8D-C081DF33005E}"/>
                </a:ext>
              </a:extLst>
            </p:cNvPr>
            <p:cNvSpPr/>
            <p:nvPr/>
          </p:nvSpPr>
          <p:spPr>
            <a:xfrm>
              <a:off x="8602911" y="5848104"/>
              <a:ext cx="2493744" cy="2493779"/>
            </a:xfrm>
            <a:prstGeom prst="ellipse">
              <a:avLst/>
            </a:prstGeom>
            <a:noFill/>
            <a:ln w="76200">
              <a:solidFill>
                <a:srgbClr val="FFD3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6" name="مربع نص 166">
              <a:extLst>
                <a:ext uri="{FF2B5EF4-FFF2-40B4-BE49-F238E27FC236}">
                  <a16:creationId xmlns:a16="http://schemas.microsoft.com/office/drawing/2014/main" id="{98171670-CB0B-1524-6660-E0E7DE207816}"/>
                </a:ext>
              </a:extLst>
            </p:cNvPr>
            <p:cNvSpPr txBox="1"/>
            <p:nvPr/>
          </p:nvSpPr>
          <p:spPr>
            <a:xfrm flipH="1">
              <a:off x="8286074" y="8603983"/>
              <a:ext cx="3124240" cy="1321508"/>
            </a:xfrm>
            <a:prstGeom prst="rect">
              <a:avLst/>
            </a:prstGeom>
          </p:spPr>
          <p:txBody>
            <a:bodyPr wrap="square" rtlCol="1">
              <a:noAutofit/>
            </a:bodyPr>
            <a:lstStyle/>
            <a:p>
              <a:pPr algn="ctr" rtl="0">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استطلاعات رأي العملاء والمستفيدين</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3" name="Picture 12" descr="Polling ">
              <a:extLst>
                <a:ext uri="{FF2B5EF4-FFF2-40B4-BE49-F238E27FC236}">
                  <a16:creationId xmlns:a16="http://schemas.microsoft.com/office/drawing/2014/main" id="{6F70CF87-CD23-26D0-CD7B-2D73F05AFE1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47459" y="6374736"/>
              <a:ext cx="1519570" cy="151959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8" name="Group 27">
            <a:extLst>
              <a:ext uri="{FF2B5EF4-FFF2-40B4-BE49-F238E27FC236}">
                <a16:creationId xmlns:a16="http://schemas.microsoft.com/office/drawing/2014/main" id="{60AB134D-5260-89E7-61AC-78C70A17F367}"/>
              </a:ext>
            </a:extLst>
          </p:cNvPr>
          <p:cNvGrpSpPr/>
          <p:nvPr/>
        </p:nvGrpSpPr>
        <p:grpSpPr>
          <a:xfrm>
            <a:off x="4551209" y="2013523"/>
            <a:ext cx="3232728" cy="3691607"/>
            <a:chOff x="4269223" y="5848104"/>
            <a:chExt cx="3232728" cy="3691607"/>
          </a:xfrm>
        </p:grpSpPr>
        <p:sp>
          <p:nvSpPr>
            <p:cNvPr id="22" name="Oval 21">
              <a:extLst>
                <a:ext uri="{FF2B5EF4-FFF2-40B4-BE49-F238E27FC236}">
                  <a16:creationId xmlns:a16="http://schemas.microsoft.com/office/drawing/2014/main" id="{07701AB8-5D8B-7C41-37A4-1E1CBA84317B}"/>
                </a:ext>
              </a:extLst>
            </p:cNvPr>
            <p:cNvSpPr/>
            <p:nvPr/>
          </p:nvSpPr>
          <p:spPr>
            <a:xfrm>
              <a:off x="4638715" y="5848104"/>
              <a:ext cx="2493744" cy="2493779"/>
            </a:xfrm>
            <a:prstGeom prst="ellipse">
              <a:avLst/>
            </a:prstGeom>
            <a:noFill/>
            <a:ln w="76200">
              <a:solidFill>
                <a:srgbClr val="2E75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5" name="مربع نص 166">
              <a:extLst>
                <a:ext uri="{FF2B5EF4-FFF2-40B4-BE49-F238E27FC236}">
                  <a16:creationId xmlns:a16="http://schemas.microsoft.com/office/drawing/2014/main" id="{4CB1ABB0-DF06-AB3C-6358-88B1599EB8D0}"/>
                </a:ext>
              </a:extLst>
            </p:cNvPr>
            <p:cNvSpPr txBox="1"/>
            <p:nvPr/>
          </p:nvSpPr>
          <p:spPr>
            <a:xfrm flipH="1">
              <a:off x="4269223" y="8604769"/>
              <a:ext cx="3232728" cy="934942"/>
            </a:xfrm>
            <a:prstGeom prst="rect">
              <a:avLst/>
            </a:prstGeom>
          </p:spPr>
          <p:txBody>
            <a:bodyPr wrap="square" rtlCol="1">
              <a:noAutofit/>
            </a:bodyPr>
            <a:lstStyle/>
            <a:p>
              <a:pPr algn="ctr" rtl="0">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التقييم الذاتي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4" name="Picture 13" descr="Satisfaction ">
              <a:extLst>
                <a:ext uri="{FF2B5EF4-FFF2-40B4-BE49-F238E27FC236}">
                  <a16:creationId xmlns:a16="http://schemas.microsoft.com/office/drawing/2014/main" id="{05C0507C-442F-489C-666B-06001CFC79D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34135" y="6342950"/>
              <a:ext cx="1519570" cy="1519591"/>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56011570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additive="base">
                                        <p:cTn id="13" dur="500" fill="hold"/>
                                        <p:tgtEl>
                                          <p:spTgt spid="28"/>
                                        </p:tgtEl>
                                        <p:attrNameLst>
                                          <p:attrName>ppt_x</p:attrName>
                                        </p:attrNameLst>
                                      </p:cBhvr>
                                      <p:tavLst>
                                        <p:tav tm="0">
                                          <p:val>
                                            <p:strVal val="#ppt_x"/>
                                          </p:val>
                                        </p:tav>
                                        <p:tav tm="100000">
                                          <p:val>
                                            <p:strVal val="#ppt_x"/>
                                          </p:val>
                                        </p:tav>
                                      </p:tavLst>
                                    </p:anim>
                                    <p:anim calcmode="lin" valueType="num">
                                      <p:cBhvr additive="base">
                                        <p:cTn id="14"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ppt_x"/>
                                          </p:val>
                                        </p:tav>
                                        <p:tav tm="100000">
                                          <p:val>
                                            <p:strVal val="#ppt_x"/>
                                          </p:val>
                                        </p:tav>
                                      </p:tavLst>
                                    </p:anim>
                                    <p:anim calcmode="lin" valueType="num">
                                      <p:cBhvr additive="base">
                                        <p:cTn id="20"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8AEC6B-C8FD-C9FA-F6D2-5F5247383691}"/>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F75B9210-2A27-74D4-AD2B-3B88DD2702F2}"/>
              </a:ext>
            </a:extLst>
          </p:cNvPr>
          <p:cNvSpPr txBox="1"/>
          <p:nvPr/>
        </p:nvSpPr>
        <p:spPr>
          <a:xfrm>
            <a:off x="2779494" y="-74621"/>
            <a:ext cx="6633012"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استخدام مؤشرات الأداء في المتابعة الإدارية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081D267D-B6E7-2D75-AA4B-AF49BD6858A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Kpis ">
            <a:extLst>
              <a:ext uri="{FF2B5EF4-FFF2-40B4-BE49-F238E27FC236}">
                <a16:creationId xmlns:a16="http://schemas.microsoft.com/office/drawing/2014/main" id="{3503CBA2-CEED-5C91-D62A-566FA9F0265A}"/>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42706" y="2068386"/>
            <a:ext cx="3926106" cy="3926106"/>
          </a:xfrm>
          <a:prstGeom prst="rect">
            <a:avLst/>
          </a:prstGeom>
          <a:noFill/>
          <a:ln>
            <a:noFill/>
          </a:ln>
        </p:spPr>
      </p:pic>
      <p:sp>
        <p:nvSpPr>
          <p:cNvPr id="3" name="TextBox 2">
            <a:extLst>
              <a:ext uri="{FF2B5EF4-FFF2-40B4-BE49-F238E27FC236}">
                <a16:creationId xmlns:a16="http://schemas.microsoft.com/office/drawing/2014/main" id="{2EFE0E2C-E58E-0F1B-D4BC-2B827C213949}"/>
              </a:ext>
            </a:extLst>
          </p:cNvPr>
          <p:cNvSpPr txBox="1"/>
          <p:nvPr/>
        </p:nvSpPr>
        <p:spPr>
          <a:xfrm>
            <a:off x="5014451" y="1220086"/>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أنواع مؤشرات الأداء:</a:t>
            </a:r>
            <a:endParaRPr lang="en-US"/>
          </a:p>
        </p:txBody>
      </p:sp>
      <p:sp>
        <p:nvSpPr>
          <p:cNvPr id="4" name="TextBox 3">
            <a:extLst>
              <a:ext uri="{FF2B5EF4-FFF2-40B4-BE49-F238E27FC236}">
                <a16:creationId xmlns:a16="http://schemas.microsoft.com/office/drawing/2014/main" id="{C2C5AFCB-5ED9-3CDF-1E2E-B30ED0C301F2}"/>
              </a:ext>
            </a:extLst>
          </p:cNvPr>
          <p:cNvSpPr txBox="1"/>
          <p:nvPr/>
        </p:nvSpPr>
        <p:spPr>
          <a:xfrm>
            <a:off x="5014450" y="1940830"/>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rgbClr val="168489"/>
                </a:solidFill>
              </a:rPr>
              <a:t>مؤشرات كمّية:</a:t>
            </a:r>
            <a:r>
              <a:rPr lang="ar-SA" dirty="0"/>
              <a:t> تقيس جوانب يمكن عدّها أو قياسها رقمياً (عدد الوحدات المنتجة، نسبة الخطأ، زمن الإنجاز). </a:t>
            </a:r>
            <a:endParaRPr lang="en-US" dirty="0"/>
          </a:p>
        </p:txBody>
      </p:sp>
      <p:sp>
        <p:nvSpPr>
          <p:cNvPr id="5" name="TextBox 4">
            <a:extLst>
              <a:ext uri="{FF2B5EF4-FFF2-40B4-BE49-F238E27FC236}">
                <a16:creationId xmlns:a16="http://schemas.microsoft.com/office/drawing/2014/main" id="{B3001D00-8712-4D0D-6E7B-849A33EA5E87}"/>
              </a:ext>
            </a:extLst>
          </p:cNvPr>
          <p:cNvSpPr txBox="1"/>
          <p:nvPr/>
        </p:nvSpPr>
        <p:spPr>
          <a:xfrm>
            <a:off x="5014450" y="3122597"/>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rgbClr val="168489"/>
                </a:solidFill>
              </a:rPr>
              <a:t>مؤشرات نوعية: </a:t>
            </a:r>
            <a:r>
              <a:rPr lang="ar-SA" dirty="0"/>
              <a:t>تقيس جوانب غير قابلة للقياس الرقمي المباشر (رضا العملاء، جودة الخدمة، الابتكار).</a:t>
            </a:r>
            <a:endParaRPr lang="en-US" dirty="0"/>
          </a:p>
        </p:txBody>
      </p:sp>
      <p:sp>
        <p:nvSpPr>
          <p:cNvPr id="6" name="TextBox 5">
            <a:extLst>
              <a:ext uri="{FF2B5EF4-FFF2-40B4-BE49-F238E27FC236}">
                <a16:creationId xmlns:a16="http://schemas.microsoft.com/office/drawing/2014/main" id="{B5569667-BA02-4200-5664-F42864180C12}"/>
              </a:ext>
            </a:extLst>
          </p:cNvPr>
          <p:cNvSpPr txBox="1"/>
          <p:nvPr/>
        </p:nvSpPr>
        <p:spPr>
          <a:xfrm>
            <a:off x="5014450" y="4304364"/>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rgbClr val="168489"/>
                </a:solidFill>
              </a:rPr>
              <a:t>مؤشرات استباقية (</a:t>
            </a:r>
            <a:r>
              <a:rPr lang="en-US" dirty="0">
                <a:solidFill>
                  <a:srgbClr val="168489"/>
                </a:solidFill>
              </a:rPr>
              <a:t>Leading</a:t>
            </a:r>
            <a:r>
              <a:rPr lang="ar-SA" dirty="0">
                <a:solidFill>
                  <a:srgbClr val="168489"/>
                </a:solidFill>
              </a:rPr>
              <a:t>): </a:t>
            </a:r>
            <a:r>
              <a:rPr lang="ar-SA" dirty="0"/>
              <a:t>تتنبأ بالأداء المستقبلي (عدد المبادرات الجديدة، ساعات التدريب).</a:t>
            </a:r>
            <a:endParaRPr lang="en-US" dirty="0"/>
          </a:p>
        </p:txBody>
      </p:sp>
      <p:sp>
        <p:nvSpPr>
          <p:cNvPr id="10" name="TextBox 9">
            <a:extLst>
              <a:ext uri="{FF2B5EF4-FFF2-40B4-BE49-F238E27FC236}">
                <a16:creationId xmlns:a16="http://schemas.microsoft.com/office/drawing/2014/main" id="{FD0AB8DF-6D6C-0E81-410A-72883B5CBA11}"/>
              </a:ext>
            </a:extLst>
          </p:cNvPr>
          <p:cNvSpPr txBox="1"/>
          <p:nvPr/>
        </p:nvSpPr>
        <p:spPr>
          <a:xfrm>
            <a:off x="5014450" y="5486131"/>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rgbClr val="168489"/>
                </a:solidFill>
              </a:rPr>
              <a:t>مؤشرات تبعية (</a:t>
            </a:r>
            <a:r>
              <a:rPr lang="en-US" dirty="0">
                <a:solidFill>
                  <a:srgbClr val="168489"/>
                </a:solidFill>
              </a:rPr>
              <a:t>Lagging</a:t>
            </a:r>
            <a:r>
              <a:rPr lang="ar-SA" dirty="0">
                <a:solidFill>
                  <a:srgbClr val="168489"/>
                </a:solidFill>
              </a:rPr>
              <a:t>): </a:t>
            </a:r>
            <a:r>
              <a:rPr lang="ar-SA" dirty="0"/>
              <a:t>تقيس النتائج النهائية بعد حدوثها (الإيرادات، معدّل دوران الموظفين).</a:t>
            </a:r>
            <a:endParaRPr lang="en-US" dirty="0"/>
          </a:p>
        </p:txBody>
      </p:sp>
    </p:spTree>
    <p:extLst>
      <p:ext uri="{BB962C8B-B14F-4D97-AF65-F5344CB8AC3E}">
        <p14:creationId xmlns:p14="http://schemas.microsoft.com/office/powerpoint/2010/main" val="106108275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1000"/>
                                        <p:tgtEl>
                                          <p:spTgt spid="10"/>
                                        </p:tgtEl>
                                      </p:cBhvr>
                                    </p:animEffect>
                                    <p:anim calcmode="lin" valueType="num">
                                      <p:cBhvr>
                                        <p:cTn id="36" dur="1000" fill="hold"/>
                                        <p:tgtEl>
                                          <p:spTgt spid="10"/>
                                        </p:tgtEl>
                                        <p:attrNameLst>
                                          <p:attrName>ppt_x</p:attrName>
                                        </p:attrNameLst>
                                      </p:cBhvr>
                                      <p:tavLst>
                                        <p:tav tm="0">
                                          <p:val>
                                            <p:strVal val="#ppt_x"/>
                                          </p:val>
                                        </p:tav>
                                        <p:tav tm="100000">
                                          <p:val>
                                            <p:strVal val="#ppt_x"/>
                                          </p:val>
                                        </p:tav>
                                      </p:tavLst>
                                    </p:anim>
                                    <p:anim calcmode="lin" valueType="num">
                                      <p:cBhvr>
                                        <p:cTn id="3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10" grpId="0"/>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5C4215-DF02-F302-58D5-A82EEB346394}"/>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E916308A-5CA4-9BE7-23BC-DE5445BAB545}"/>
              </a:ext>
            </a:extLst>
          </p:cNvPr>
          <p:cNvSpPr txBox="1"/>
          <p:nvPr/>
        </p:nvSpPr>
        <p:spPr>
          <a:xfrm>
            <a:off x="2779494" y="-74621"/>
            <a:ext cx="6633012"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استخدام مؤشرات الأداء في المتابعة الإدارية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B09E63DA-E29B-FDF5-27C8-D10CF37EA5F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095F8EAC-B1DF-6765-6DC1-EE27F9B374B2}"/>
              </a:ext>
            </a:extLst>
          </p:cNvPr>
          <p:cNvSpPr txBox="1"/>
          <p:nvPr/>
        </p:nvSpPr>
        <p:spPr>
          <a:xfrm>
            <a:off x="5014451" y="1220086"/>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dirty="0"/>
              <a:t>خصائص مؤشرات الأداء الفعّالة (</a:t>
            </a:r>
            <a:r>
              <a:rPr lang="en-US" dirty="0"/>
              <a:t>SMART</a:t>
            </a:r>
            <a:r>
              <a:rPr lang="ar-EG" dirty="0"/>
              <a:t>):</a:t>
            </a:r>
            <a:endParaRPr lang="en-US" dirty="0"/>
          </a:p>
        </p:txBody>
      </p:sp>
      <p:grpSp>
        <p:nvGrpSpPr>
          <p:cNvPr id="36" name="Group 35">
            <a:extLst>
              <a:ext uri="{FF2B5EF4-FFF2-40B4-BE49-F238E27FC236}">
                <a16:creationId xmlns:a16="http://schemas.microsoft.com/office/drawing/2014/main" id="{645881E6-18D9-C0DB-58C6-9D67F4EB448C}"/>
              </a:ext>
            </a:extLst>
          </p:cNvPr>
          <p:cNvGrpSpPr/>
          <p:nvPr/>
        </p:nvGrpSpPr>
        <p:grpSpPr>
          <a:xfrm>
            <a:off x="9545591" y="2848708"/>
            <a:ext cx="1901837" cy="2904978"/>
            <a:chOff x="9545591" y="2848708"/>
            <a:chExt cx="1901837" cy="2904978"/>
          </a:xfrm>
        </p:grpSpPr>
        <p:grpSp>
          <p:nvGrpSpPr>
            <p:cNvPr id="15" name="Group 14">
              <a:extLst>
                <a:ext uri="{FF2B5EF4-FFF2-40B4-BE49-F238E27FC236}">
                  <a16:creationId xmlns:a16="http://schemas.microsoft.com/office/drawing/2014/main" id="{DCF6CD6F-B4A4-0696-04BF-26A5642AD75C}"/>
                </a:ext>
              </a:extLst>
            </p:cNvPr>
            <p:cNvGrpSpPr/>
            <p:nvPr/>
          </p:nvGrpSpPr>
          <p:grpSpPr>
            <a:xfrm>
              <a:off x="9562049" y="2848708"/>
              <a:ext cx="1868920" cy="1869031"/>
              <a:chOff x="4695686" y="0"/>
              <a:chExt cx="995280" cy="995280"/>
            </a:xfrm>
          </p:grpSpPr>
          <p:sp>
            <p:nvSpPr>
              <p:cNvPr id="26" name="Rectangle: Rounded Corners 25">
                <a:extLst>
                  <a:ext uri="{FF2B5EF4-FFF2-40B4-BE49-F238E27FC236}">
                    <a16:creationId xmlns:a16="http://schemas.microsoft.com/office/drawing/2014/main" id="{DBA480D7-5C91-998A-31CD-6C9392F6471C}"/>
                  </a:ext>
                </a:extLst>
              </p:cNvPr>
              <p:cNvSpPr/>
              <p:nvPr/>
            </p:nvSpPr>
            <p:spPr>
              <a:xfrm>
                <a:off x="4695686" y="0"/>
                <a:ext cx="995280" cy="995280"/>
              </a:xfrm>
              <a:prstGeom prst="roundRect">
                <a:avLst/>
              </a:prstGeom>
              <a:solidFill>
                <a:srgbClr val="1684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7" name="Hexagon 26">
                <a:extLst>
                  <a:ext uri="{FF2B5EF4-FFF2-40B4-BE49-F238E27FC236}">
                    <a16:creationId xmlns:a16="http://schemas.microsoft.com/office/drawing/2014/main" id="{37017319-D30B-CFBE-3EC9-149F028450C7}"/>
                  </a:ext>
                </a:extLst>
              </p:cNvPr>
              <p:cNvSpPr/>
              <p:nvPr/>
            </p:nvSpPr>
            <p:spPr>
              <a:xfrm rot="5400000">
                <a:off x="4816384" y="169538"/>
                <a:ext cx="753884" cy="649900"/>
              </a:xfrm>
              <a:prstGeom prst="hexagon">
                <a:avLst/>
              </a:prstGeom>
              <a:no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17" name="مربع نص 166">
              <a:extLst>
                <a:ext uri="{FF2B5EF4-FFF2-40B4-BE49-F238E27FC236}">
                  <a16:creationId xmlns:a16="http://schemas.microsoft.com/office/drawing/2014/main" id="{6C27C684-0F41-1797-C859-A9C5E5F16D9B}"/>
                </a:ext>
              </a:extLst>
            </p:cNvPr>
            <p:cNvSpPr txBox="1"/>
            <p:nvPr/>
          </p:nvSpPr>
          <p:spPr>
            <a:xfrm>
              <a:off x="9545591" y="4938479"/>
              <a:ext cx="1901837" cy="815207"/>
            </a:xfrm>
            <a:prstGeom prst="rect">
              <a:avLst/>
            </a:prstGeom>
          </p:spPr>
          <p:txBody>
            <a:bodyPr wrap="square" rtlCol="1">
              <a:noAutofit/>
            </a:bodyPr>
            <a:lstStyle/>
            <a:p>
              <a:pPr algn="ctr" rtl="0">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محدّدة </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21" name="Picture 20" descr="Specifications ">
              <a:extLst>
                <a:ext uri="{FF2B5EF4-FFF2-40B4-BE49-F238E27FC236}">
                  <a16:creationId xmlns:a16="http://schemas.microsoft.com/office/drawing/2014/main" id="{A18E6E39-BBF7-ACD9-8F86-C6E3C4DA3614}"/>
                </a:ext>
              </a:extLst>
            </p:cNvPr>
            <p:cNvPicPr>
              <a:picLocks noChangeAspect="1" noChangeArrowheads="1"/>
            </p:cNvPicPr>
            <p:nvPr/>
          </p:nvPicPr>
          <p:blipFill>
            <a:blip r:embed="rId4" cstate="print">
              <a:lum bright="70000" contrast="-70000"/>
              <a:extLst>
                <a:ext uri="{BEBA8EAE-BF5A-486C-A8C5-ECC9F3942E4B}">
                  <a14:imgProps xmlns:a14="http://schemas.microsoft.com/office/drawing/2010/main">
                    <a14:imgLayer r:embed="rId5">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10009345" y="3326330"/>
              <a:ext cx="821746" cy="82179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 name="Group 36">
            <a:extLst>
              <a:ext uri="{FF2B5EF4-FFF2-40B4-BE49-F238E27FC236}">
                <a16:creationId xmlns:a16="http://schemas.microsoft.com/office/drawing/2014/main" id="{342C2F04-9EF2-C123-1E9F-91AE4BF7F267}"/>
              </a:ext>
            </a:extLst>
          </p:cNvPr>
          <p:cNvGrpSpPr/>
          <p:nvPr/>
        </p:nvGrpSpPr>
        <p:grpSpPr>
          <a:xfrm>
            <a:off x="7345334" y="2848708"/>
            <a:ext cx="1901837" cy="2904978"/>
            <a:chOff x="7345334" y="2848708"/>
            <a:chExt cx="1901837" cy="2904978"/>
          </a:xfrm>
        </p:grpSpPr>
        <p:grpSp>
          <p:nvGrpSpPr>
            <p:cNvPr id="14" name="Group 13">
              <a:extLst>
                <a:ext uri="{FF2B5EF4-FFF2-40B4-BE49-F238E27FC236}">
                  <a16:creationId xmlns:a16="http://schemas.microsoft.com/office/drawing/2014/main" id="{86E74F49-9203-23C6-FEA4-AF6123395A93}"/>
                </a:ext>
              </a:extLst>
            </p:cNvPr>
            <p:cNvGrpSpPr/>
            <p:nvPr/>
          </p:nvGrpSpPr>
          <p:grpSpPr>
            <a:xfrm>
              <a:off x="7361793" y="2848708"/>
              <a:ext cx="1868920" cy="1869031"/>
              <a:chOff x="3523955" y="0"/>
              <a:chExt cx="995280" cy="995280"/>
            </a:xfrm>
          </p:grpSpPr>
          <p:sp>
            <p:nvSpPr>
              <p:cNvPr id="28" name="Rectangle: Rounded Corners 27">
                <a:extLst>
                  <a:ext uri="{FF2B5EF4-FFF2-40B4-BE49-F238E27FC236}">
                    <a16:creationId xmlns:a16="http://schemas.microsoft.com/office/drawing/2014/main" id="{694B010E-166E-2E7E-1B6E-097E4AFF3EEB}"/>
                  </a:ext>
                </a:extLst>
              </p:cNvPr>
              <p:cNvSpPr/>
              <p:nvPr/>
            </p:nvSpPr>
            <p:spPr>
              <a:xfrm>
                <a:off x="3523955" y="0"/>
                <a:ext cx="995280" cy="995280"/>
              </a:xfrm>
              <a:prstGeom prst="roundRect">
                <a:avLst/>
              </a:prstGeom>
              <a:solidFill>
                <a:srgbClr val="7F7F7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9" name="Hexagon 28">
                <a:extLst>
                  <a:ext uri="{FF2B5EF4-FFF2-40B4-BE49-F238E27FC236}">
                    <a16:creationId xmlns:a16="http://schemas.microsoft.com/office/drawing/2014/main" id="{1C2DE4F7-9983-39D2-3378-93E82C681D14}"/>
                  </a:ext>
                </a:extLst>
              </p:cNvPr>
              <p:cNvSpPr/>
              <p:nvPr/>
            </p:nvSpPr>
            <p:spPr>
              <a:xfrm rot="5400000">
                <a:off x="3644653" y="169538"/>
                <a:ext cx="753884" cy="649900"/>
              </a:xfrm>
              <a:prstGeom prst="hexagon">
                <a:avLst/>
              </a:prstGeom>
              <a:no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19" name="مربع نص 166">
              <a:extLst>
                <a:ext uri="{FF2B5EF4-FFF2-40B4-BE49-F238E27FC236}">
                  <a16:creationId xmlns:a16="http://schemas.microsoft.com/office/drawing/2014/main" id="{98412358-F8F7-A65C-25F6-A7A98295431C}"/>
                </a:ext>
              </a:extLst>
            </p:cNvPr>
            <p:cNvSpPr txBox="1"/>
            <p:nvPr/>
          </p:nvSpPr>
          <p:spPr>
            <a:xfrm>
              <a:off x="7345334" y="4938479"/>
              <a:ext cx="1901837" cy="815207"/>
            </a:xfrm>
            <a:prstGeom prst="rect">
              <a:avLst/>
            </a:prstGeom>
          </p:spPr>
          <p:txBody>
            <a:bodyPr wrap="square" rtlCol="1">
              <a:noAutofit/>
            </a:bodyPr>
            <a:lstStyle/>
            <a:p>
              <a:pPr algn="ctr" rtl="0">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قابلة للقياس </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22" name="Picture 21" descr="Indicator ">
              <a:extLst>
                <a:ext uri="{FF2B5EF4-FFF2-40B4-BE49-F238E27FC236}">
                  <a16:creationId xmlns:a16="http://schemas.microsoft.com/office/drawing/2014/main" id="{EFC1C035-1DB9-3B87-BDE5-3E25FFE840F5}"/>
                </a:ext>
              </a:extLst>
            </p:cNvPr>
            <p:cNvPicPr>
              <a:picLocks noChangeAspect="1" noChangeArrowheads="1"/>
            </p:cNvPicPr>
            <p:nvPr/>
          </p:nvPicPr>
          <p:blipFill>
            <a:blip r:embed="rId6">
              <a:lum bright="70000" contrast="-70000"/>
              <a:extLst>
                <a:ext uri="{BEBA8EAE-BF5A-486C-A8C5-ECC9F3942E4B}">
                  <a14:imgProps xmlns:a14="http://schemas.microsoft.com/office/drawing/2010/main">
                    <a14:imgLayer r:embed="rId7">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7850572" y="3363871"/>
              <a:ext cx="821746" cy="82179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8" name="Group 37">
            <a:extLst>
              <a:ext uri="{FF2B5EF4-FFF2-40B4-BE49-F238E27FC236}">
                <a16:creationId xmlns:a16="http://schemas.microsoft.com/office/drawing/2014/main" id="{F6EE7442-27C4-0B5E-B12D-6F323E6610C1}"/>
              </a:ext>
            </a:extLst>
          </p:cNvPr>
          <p:cNvGrpSpPr/>
          <p:nvPr/>
        </p:nvGrpSpPr>
        <p:grpSpPr>
          <a:xfrm>
            <a:off x="4896840" y="2848708"/>
            <a:ext cx="2285145" cy="2904978"/>
            <a:chOff x="4896840" y="2848708"/>
            <a:chExt cx="2285145" cy="2904978"/>
          </a:xfrm>
        </p:grpSpPr>
        <p:grpSp>
          <p:nvGrpSpPr>
            <p:cNvPr id="13" name="Group 12">
              <a:extLst>
                <a:ext uri="{FF2B5EF4-FFF2-40B4-BE49-F238E27FC236}">
                  <a16:creationId xmlns:a16="http://schemas.microsoft.com/office/drawing/2014/main" id="{A488D6A3-9DD8-E919-C903-E2F9D8E12C7F}"/>
                </a:ext>
              </a:extLst>
            </p:cNvPr>
            <p:cNvGrpSpPr/>
            <p:nvPr/>
          </p:nvGrpSpPr>
          <p:grpSpPr>
            <a:xfrm>
              <a:off x="5155075" y="2848708"/>
              <a:ext cx="1868920" cy="1869031"/>
              <a:chOff x="2348783" y="0"/>
              <a:chExt cx="995280" cy="995280"/>
            </a:xfrm>
          </p:grpSpPr>
          <p:sp>
            <p:nvSpPr>
              <p:cNvPr id="30" name="Rectangle: Rounded Corners 29">
                <a:extLst>
                  <a:ext uri="{FF2B5EF4-FFF2-40B4-BE49-F238E27FC236}">
                    <a16:creationId xmlns:a16="http://schemas.microsoft.com/office/drawing/2014/main" id="{DFD95B52-90DE-F2D1-FB21-324E18403F34}"/>
                  </a:ext>
                </a:extLst>
              </p:cNvPr>
              <p:cNvSpPr/>
              <p:nvPr/>
            </p:nvSpPr>
            <p:spPr>
              <a:xfrm>
                <a:off x="2348783" y="0"/>
                <a:ext cx="995280" cy="995280"/>
              </a:xfrm>
              <a:prstGeom prst="roundRect">
                <a:avLst/>
              </a:prstGeom>
              <a:solidFill>
                <a:srgbClr val="FFD36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1" name="Hexagon 30">
                <a:extLst>
                  <a:ext uri="{FF2B5EF4-FFF2-40B4-BE49-F238E27FC236}">
                    <a16:creationId xmlns:a16="http://schemas.microsoft.com/office/drawing/2014/main" id="{18486930-7A10-FF85-2AA2-1355E3314BF6}"/>
                  </a:ext>
                </a:extLst>
              </p:cNvPr>
              <p:cNvSpPr/>
              <p:nvPr/>
            </p:nvSpPr>
            <p:spPr>
              <a:xfrm rot="5400000">
                <a:off x="2469481" y="169538"/>
                <a:ext cx="753884" cy="649900"/>
              </a:xfrm>
              <a:prstGeom prst="hexagon">
                <a:avLst/>
              </a:prstGeom>
              <a:no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18" name="مربع نص 166">
              <a:extLst>
                <a:ext uri="{FF2B5EF4-FFF2-40B4-BE49-F238E27FC236}">
                  <a16:creationId xmlns:a16="http://schemas.microsoft.com/office/drawing/2014/main" id="{CA5FD761-01DF-5BC0-A177-0AB09D2A3849}"/>
                </a:ext>
              </a:extLst>
            </p:cNvPr>
            <p:cNvSpPr txBox="1"/>
            <p:nvPr/>
          </p:nvSpPr>
          <p:spPr>
            <a:xfrm>
              <a:off x="4896840" y="4938479"/>
              <a:ext cx="2285145" cy="815207"/>
            </a:xfrm>
            <a:prstGeom prst="rect">
              <a:avLst/>
            </a:prstGeom>
          </p:spPr>
          <p:txBody>
            <a:bodyPr wrap="square" rtlCol="1">
              <a:noAutofit/>
            </a:bodyPr>
            <a:lstStyle/>
            <a:p>
              <a:pPr algn="ctr" rtl="0">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قابلة للتحقيق </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23" name="Picture 22" descr="Badge ">
              <a:extLst>
                <a:ext uri="{FF2B5EF4-FFF2-40B4-BE49-F238E27FC236}">
                  <a16:creationId xmlns:a16="http://schemas.microsoft.com/office/drawing/2014/main" id="{EC3B775A-3346-FE59-182E-065F5DC24B58}"/>
                </a:ext>
              </a:extLst>
            </p:cNvPr>
            <p:cNvPicPr>
              <a:picLocks noChangeAspect="1" noChangeArrowheads="1"/>
            </p:cNvPicPr>
            <p:nvPr/>
          </p:nvPicPr>
          <p:blipFill>
            <a:blip r:embed="rId8">
              <a:lum bright="70000" contrast="-70000"/>
              <a:extLst>
                <a:ext uri="{BEBA8EAE-BF5A-486C-A8C5-ECC9F3942E4B}">
                  <a14:imgProps xmlns:a14="http://schemas.microsoft.com/office/drawing/2010/main">
                    <a14:imgLayer r:embed="rId9">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5663100" y="3362104"/>
              <a:ext cx="821746" cy="82179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9" name="Group 38">
            <a:extLst>
              <a:ext uri="{FF2B5EF4-FFF2-40B4-BE49-F238E27FC236}">
                <a16:creationId xmlns:a16="http://schemas.microsoft.com/office/drawing/2014/main" id="{474DA80E-B8B4-8DDB-A682-C2B82030B4F6}"/>
              </a:ext>
            </a:extLst>
          </p:cNvPr>
          <p:cNvGrpSpPr/>
          <p:nvPr/>
        </p:nvGrpSpPr>
        <p:grpSpPr>
          <a:xfrm>
            <a:off x="2939458" y="2848708"/>
            <a:ext cx="1907204" cy="2904978"/>
            <a:chOff x="2939458" y="2848708"/>
            <a:chExt cx="1907204" cy="2904978"/>
          </a:xfrm>
        </p:grpSpPr>
        <p:grpSp>
          <p:nvGrpSpPr>
            <p:cNvPr id="12" name="Group 11">
              <a:extLst>
                <a:ext uri="{FF2B5EF4-FFF2-40B4-BE49-F238E27FC236}">
                  <a16:creationId xmlns:a16="http://schemas.microsoft.com/office/drawing/2014/main" id="{446404A2-3EF5-4186-D73D-3368F4D5B9CE}"/>
                </a:ext>
              </a:extLst>
            </p:cNvPr>
            <p:cNvGrpSpPr/>
            <p:nvPr/>
          </p:nvGrpSpPr>
          <p:grpSpPr>
            <a:xfrm>
              <a:off x="2939458" y="2848708"/>
              <a:ext cx="1868920" cy="1869031"/>
              <a:chOff x="1168872" y="0"/>
              <a:chExt cx="995280" cy="995280"/>
            </a:xfrm>
          </p:grpSpPr>
          <p:sp>
            <p:nvSpPr>
              <p:cNvPr id="32" name="Rectangle: Rounded Corners 31">
                <a:extLst>
                  <a:ext uri="{FF2B5EF4-FFF2-40B4-BE49-F238E27FC236}">
                    <a16:creationId xmlns:a16="http://schemas.microsoft.com/office/drawing/2014/main" id="{A5225DF7-6BED-5410-81FA-CAE3E186D194}"/>
                  </a:ext>
                </a:extLst>
              </p:cNvPr>
              <p:cNvSpPr/>
              <p:nvPr/>
            </p:nvSpPr>
            <p:spPr>
              <a:xfrm>
                <a:off x="1168872" y="0"/>
                <a:ext cx="995280" cy="995280"/>
              </a:xfrm>
              <a:prstGeom prst="roundRect">
                <a:avLst/>
              </a:prstGeom>
              <a:solidFill>
                <a:srgbClr val="2E75B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3" name="Hexagon 32">
                <a:extLst>
                  <a:ext uri="{FF2B5EF4-FFF2-40B4-BE49-F238E27FC236}">
                    <a16:creationId xmlns:a16="http://schemas.microsoft.com/office/drawing/2014/main" id="{5B2102F3-3D83-EC10-FFF8-5AC54F4214CB}"/>
                  </a:ext>
                </a:extLst>
              </p:cNvPr>
              <p:cNvSpPr/>
              <p:nvPr/>
            </p:nvSpPr>
            <p:spPr>
              <a:xfrm rot="5400000">
                <a:off x="1289570" y="169538"/>
                <a:ext cx="753884" cy="649900"/>
              </a:xfrm>
              <a:prstGeom prst="hexagon">
                <a:avLst/>
              </a:prstGeom>
              <a:no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20" name="مربع نص 166">
              <a:extLst>
                <a:ext uri="{FF2B5EF4-FFF2-40B4-BE49-F238E27FC236}">
                  <a16:creationId xmlns:a16="http://schemas.microsoft.com/office/drawing/2014/main" id="{5DA16879-CF2B-EA09-B898-4887EA34B49C}"/>
                </a:ext>
              </a:extLst>
            </p:cNvPr>
            <p:cNvSpPr txBox="1"/>
            <p:nvPr/>
          </p:nvSpPr>
          <p:spPr>
            <a:xfrm>
              <a:off x="2944825" y="4938479"/>
              <a:ext cx="1901837" cy="815207"/>
            </a:xfrm>
            <a:prstGeom prst="rect">
              <a:avLst/>
            </a:prstGeom>
          </p:spPr>
          <p:txBody>
            <a:bodyPr wrap="square" rtlCol="1">
              <a:noAutofit/>
            </a:bodyPr>
            <a:lstStyle/>
            <a:p>
              <a:pPr algn="ctr" rtl="0">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ذات صلة </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24" name="Picture 23" descr="Puzzle ">
              <a:extLst>
                <a:ext uri="{FF2B5EF4-FFF2-40B4-BE49-F238E27FC236}">
                  <a16:creationId xmlns:a16="http://schemas.microsoft.com/office/drawing/2014/main" id="{D38A9C82-A810-ABD6-2EFB-90F2CA6B1272}"/>
                </a:ext>
              </a:extLst>
            </p:cNvPr>
            <p:cNvPicPr>
              <a:picLocks noChangeAspect="1" noChangeArrowheads="1"/>
            </p:cNvPicPr>
            <p:nvPr/>
          </p:nvPicPr>
          <p:blipFill>
            <a:blip r:embed="rId10">
              <a:lum bright="70000" contrast="-70000"/>
              <a:extLst>
                <a:ext uri="{BEBA8EAE-BF5A-486C-A8C5-ECC9F3942E4B}">
                  <a14:imgProps xmlns:a14="http://schemas.microsoft.com/office/drawing/2010/main">
                    <a14:imgLayer r:embed="rId11">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3454205" y="3362104"/>
              <a:ext cx="821746" cy="82179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0" name="Group 39">
            <a:extLst>
              <a:ext uri="{FF2B5EF4-FFF2-40B4-BE49-F238E27FC236}">
                <a16:creationId xmlns:a16="http://schemas.microsoft.com/office/drawing/2014/main" id="{EB2A66A3-8D2A-076D-6F19-920FF307124A}"/>
              </a:ext>
            </a:extLst>
          </p:cNvPr>
          <p:cNvGrpSpPr/>
          <p:nvPr/>
        </p:nvGrpSpPr>
        <p:grpSpPr>
          <a:xfrm>
            <a:off x="744570" y="2848708"/>
            <a:ext cx="1901837" cy="2904978"/>
            <a:chOff x="744570" y="2848708"/>
            <a:chExt cx="1901837" cy="2904978"/>
          </a:xfrm>
        </p:grpSpPr>
        <p:grpSp>
          <p:nvGrpSpPr>
            <p:cNvPr id="11" name="Group 10">
              <a:extLst>
                <a:ext uri="{FF2B5EF4-FFF2-40B4-BE49-F238E27FC236}">
                  <a16:creationId xmlns:a16="http://schemas.microsoft.com/office/drawing/2014/main" id="{884C34DD-D80F-4FC2-9AD1-07AF00D387C2}"/>
                </a:ext>
              </a:extLst>
            </p:cNvPr>
            <p:cNvGrpSpPr/>
            <p:nvPr/>
          </p:nvGrpSpPr>
          <p:grpSpPr>
            <a:xfrm>
              <a:off x="761029" y="2848708"/>
              <a:ext cx="1868920" cy="1869031"/>
              <a:chOff x="8765" y="0"/>
              <a:chExt cx="995280" cy="995280"/>
            </a:xfrm>
          </p:grpSpPr>
          <p:sp>
            <p:nvSpPr>
              <p:cNvPr id="34" name="Rectangle: Rounded Corners 33">
                <a:extLst>
                  <a:ext uri="{FF2B5EF4-FFF2-40B4-BE49-F238E27FC236}">
                    <a16:creationId xmlns:a16="http://schemas.microsoft.com/office/drawing/2014/main" id="{B71190C0-C7A7-4A4A-EA02-1CD2EE468583}"/>
                  </a:ext>
                </a:extLst>
              </p:cNvPr>
              <p:cNvSpPr/>
              <p:nvPr/>
            </p:nvSpPr>
            <p:spPr>
              <a:xfrm>
                <a:off x="8765" y="0"/>
                <a:ext cx="995280" cy="995280"/>
              </a:xfrm>
              <a:prstGeom prst="roundRect">
                <a:avLst/>
              </a:prstGeom>
              <a:solidFill>
                <a:srgbClr val="1684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5" name="Hexagon 34">
                <a:extLst>
                  <a:ext uri="{FF2B5EF4-FFF2-40B4-BE49-F238E27FC236}">
                    <a16:creationId xmlns:a16="http://schemas.microsoft.com/office/drawing/2014/main" id="{38E4AF5D-A9E2-F92F-BE57-8B01124765C1}"/>
                  </a:ext>
                </a:extLst>
              </p:cNvPr>
              <p:cNvSpPr/>
              <p:nvPr/>
            </p:nvSpPr>
            <p:spPr>
              <a:xfrm rot="5400000">
                <a:off x="129463" y="169538"/>
                <a:ext cx="753884" cy="649900"/>
              </a:xfrm>
              <a:prstGeom prst="hexagon">
                <a:avLst/>
              </a:prstGeom>
              <a:no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16" name="مربع نص 166">
              <a:extLst>
                <a:ext uri="{FF2B5EF4-FFF2-40B4-BE49-F238E27FC236}">
                  <a16:creationId xmlns:a16="http://schemas.microsoft.com/office/drawing/2014/main" id="{6D6FB8DE-9AAB-15CC-33F6-43415D6D19E6}"/>
                </a:ext>
              </a:extLst>
            </p:cNvPr>
            <p:cNvSpPr txBox="1"/>
            <p:nvPr/>
          </p:nvSpPr>
          <p:spPr>
            <a:xfrm>
              <a:off x="744570" y="4938479"/>
              <a:ext cx="1901837" cy="815207"/>
            </a:xfrm>
            <a:prstGeom prst="rect">
              <a:avLst/>
            </a:prstGeom>
          </p:spPr>
          <p:txBody>
            <a:bodyPr wrap="square" rtlCol="1">
              <a:noAutofit/>
            </a:bodyPr>
            <a:lstStyle/>
            <a:p>
              <a:pPr algn="ctr" rtl="0">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محدّدة زمنياً </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25" name="Picture 24" descr="Goal expiry ">
              <a:extLst>
                <a:ext uri="{FF2B5EF4-FFF2-40B4-BE49-F238E27FC236}">
                  <a16:creationId xmlns:a16="http://schemas.microsoft.com/office/drawing/2014/main" id="{1BA73E9D-9C76-1896-4F1B-134F62FDE3BB}"/>
                </a:ext>
              </a:extLst>
            </p:cNvPr>
            <p:cNvPicPr>
              <a:picLocks noChangeAspect="1" noChangeArrowheads="1"/>
            </p:cNvPicPr>
            <p:nvPr/>
          </p:nvPicPr>
          <p:blipFill>
            <a:blip r:embed="rId12">
              <a:lum bright="70000" contrast="-70000"/>
              <a:extLst>
                <a:ext uri="{BEBA8EAE-BF5A-486C-A8C5-ECC9F3942E4B}">
                  <a14:imgProps xmlns:a14="http://schemas.microsoft.com/office/drawing/2010/main">
                    <a14:imgLayer r:embed="rId13">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1245311" y="3326330"/>
              <a:ext cx="821746" cy="821795"/>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401745490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2" presetClass="entr" presetSubtype="4" fill="hold" nodeType="withEffect">
                                  <p:stCondLst>
                                    <p:cond delay="0"/>
                                  </p:stCondLst>
                                  <p:childTnLst>
                                    <p:set>
                                      <p:cBhvr>
                                        <p:cTn id="11" dur="1" fill="hold">
                                          <p:stCondLst>
                                            <p:cond delay="0"/>
                                          </p:stCondLst>
                                        </p:cTn>
                                        <p:tgtEl>
                                          <p:spTgt spid="36"/>
                                        </p:tgtEl>
                                        <p:attrNameLst>
                                          <p:attrName>style.visibility</p:attrName>
                                        </p:attrNameLst>
                                      </p:cBhvr>
                                      <p:to>
                                        <p:strVal val="visible"/>
                                      </p:to>
                                    </p:set>
                                    <p:anim calcmode="lin" valueType="num">
                                      <p:cBhvr additive="base">
                                        <p:cTn id="12" dur="500" fill="hold"/>
                                        <p:tgtEl>
                                          <p:spTgt spid="36"/>
                                        </p:tgtEl>
                                        <p:attrNameLst>
                                          <p:attrName>ppt_x</p:attrName>
                                        </p:attrNameLst>
                                      </p:cBhvr>
                                      <p:tavLst>
                                        <p:tav tm="0">
                                          <p:val>
                                            <p:strVal val="#ppt_x"/>
                                          </p:val>
                                        </p:tav>
                                        <p:tav tm="100000">
                                          <p:val>
                                            <p:strVal val="#ppt_x"/>
                                          </p:val>
                                        </p:tav>
                                      </p:tavLst>
                                    </p:anim>
                                    <p:anim calcmode="lin" valueType="num">
                                      <p:cBhvr additive="base">
                                        <p:cTn id="13"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7"/>
                                        </p:tgtEl>
                                        <p:attrNameLst>
                                          <p:attrName>style.visibility</p:attrName>
                                        </p:attrNameLst>
                                      </p:cBhvr>
                                      <p:to>
                                        <p:strVal val="visible"/>
                                      </p:to>
                                    </p:set>
                                    <p:anim calcmode="lin" valueType="num">
                                      <p:cBhvr additive="base">
                                        <p:cTn id="18" dur="500" fill="hold"/>
                                        <p:tgtEl>
                                          <p:spTgt spid="37"/>
                                        </p:tgtEl>
                                        <p:attrNameLst>
                                          <p:attrName>ppt_x</p:attrName>
                                        </p:attrNameLst>
                                      </p:cBhvr>
                                      <p:tavLst>
                                        <p:tav tm="0">
                                          <p:val>
                                            <p:strVal val="#ppt_x"/>
                                          </p:val>
                                        </p:tav>
                                        <p:tav tm="100000">
                                          <p:val>
                                            <p:strVal val="#ppt_x"/>
                                          </p:val>
                                        </p:tav>
                                      </p:tavLst>
                                    </p:anim>
                                    <p:anim calcmode="lin" valueType="num">
                                      <p:cBhvr additive="base">
                                        <p:cTn id="19"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additive="base">
                                        <p:cTn id="24" dur="500" fill="hold"/>
                                        <p:tgtEl>
                                          <p:spTgt spid="38"/>
                                        </p:tgtEl>
                                        <p:attrNameLst>
                                          <p:attrName>ppt_x</p:attrName>
                                        </p:attrNameLst>
                                      </p:cBhvr>
                                      <p:tavLst>
                                        <p:tav tm="0">
                                          <p:val>
                                            <p:strVal val="#ppt_x"/>
                                          </p:val>
                                        </p:tav>
                                        <p:tav tm="100000">
                                          <p:val>
                                            <p:strVal val="#ppt_x"/>
                                          </p:val>
                                        </p:tav>
                                      </p:tavLst>
                                    </p:anim>
                                    <p:anim calcmode="lin" valueType="num">
                                      <p:cBhvr additive="base">
                                        <p:cTn id="25"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39"/>
                                        </p:tgtEl>
                                        <p:attrNameLst>
                                          <p:attrName>style.visibility</p:attrName>
                                        </p:attrNameLst>
                                      </p:cBhvr>
                                      <p:to>
                                        <p:strVal val="visible"/>
                                      </p:to>
                                    </p:set>
                                    <p:anim calcmode="lin" valueType="num">
                                      <p:cBhvr additive="base">
                                        <p:cTn id="30" dur="500" fill="hold"/>
                                        <p:tgtEl>
                                          <p:spTgt spid="39"/>
                                        </p:tgtEl>
                                        <p:attrNameLst>
                                          <p:attrName>ppt_x</p:attrName>
                                        </p:attrNameLst>
                                      </p:cBhvr>
                                      <p:tavLst>
                                        <p:tav tm="0">
                                          <p:val>
                                            <p:strVal val="#ppt_x"/>
                                          </p:val>
                                        </p:tav>
                                        <p:tav tm="100000">
                                          <p:val>
                                            <p:strVal val="#ppt_x"/>
                                          </p:val>
                                        </p:tav>
                                      </p:tavLst>
                                    </p:anim>
                                    <p:anim calcmode="lin" valueType="num">
                                      <p:cBhvr additive="base">
                                        <p:cTn id="31"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40"/>
                                        </p:tgtEl>
                                        <p:attrNameLst>
                                          <p:attrName>style.visibility</p:attrName>
                                        </p:attrNameLst>
                                      </p:cBhvr>
                                      <p:to>
                                        <p:strVal val="visible"/>
                                      </p:to>
                                    </p:set>
                                    <p:anim calcmode="lin" valueType="num">
                                      <p:cBhvr additive="base">
                                        <p:cTn id="36" dur="500" fill="hold"/>
                                        <p:tgtEl>
                                          <p:spTgt spid="40"/>
                                        </p:tgtEl>
                                        <p:attrNameLst>
                                          <p:attrName>ppt_x</p:attrName>
                                        </p:attrNameLst>
                                      </p:cBhvr>
                                      <p:tavLst>
                                        <p:tav tm="0">
                                          <p:val>
                                            <p:strVal val="#ppt_x"/>
                                          </p:val>
                                        </p:tav>
                                        <p:tav tm="100000">
                                          <p:val>
                                            <p:strVal val="#ppt_x"/>
                                          </p:val>
                                        </p:tav>
                                      </p:tavLst>
                                    </p:anim>
                                    <p:anim calcmode="lin" valueType="num">
                                      <p:cBhvr additive="base">
                                        <p:cTn id="37"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ECBAC9-35D4-75AD-90F8-ABB741EB685C}"/>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886CC840-17D7-6F98-23A8-50E7705F79EE}"/>
              </a:ext>
            </a:extLst>
          </p:cNvPr>
          <p:cNvSpPr txBox="1"/>
          <p:nvPr/>
        </p:nvSpPr>
        <p:spPr>
          <a:xfrm>
            <a:off x="2779494" y="-74621"/>
            <a:ext cx="6633012"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استخدام مؤشرات الأداء في المتابعة الإدارية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D03FB799-9DDE-C048-68AC-73EBAA4E9AE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B3A86790-3A11-13B8-6EB3-A28086837E1E}"/>
              </a:ext>
            </a:extLst>
          </p:cNvPr>
          <p:cNvSpPr txBox="1"/>
          <p:nvPr/>
        </p:nvSpPr>
        <p:spPr>
          <a:xfrm>
            <a:off x="5014451" y="1220086"/>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استخدام لوحات المتابعة (</a:t>
            </a:r>
            <a:r>
              <a:rPr lang="en-US"/>
              <a:t>Dashboards</a:t>
            </a:r>
            <a:r>
              <a:rPr lang="ar-EG"/>
              <a:t>):</a:t>
            </a:r>
            <a:endParaRPr lang="en-US"/>
          </a:p>
        </p:txBody>
      </p:sp>
      <p:pic>
        <p:nvPicPr>
          <p:cNvPr id="2" name="Picture 1" descr="Dashboard ">
            <a:extLst>
              <a:ext uri="{FF2B5EF4-FFF2-40B4-BE49-F238E27FC236}">
                <a16:creationId xmlns:a16="http://schemas.microsoft.com/office/drawing/2014/main" id="{24C67056-66BE-5A32-E595-2F87210C7D0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12889" y="2298893"/>
            <a:ext cx="3554437" cy="3554437"/>
          </a:xfrm>
          <a:prstGeom prst="rect">
            <a:avLst/>
          </a:prstGeom>
          <a:noFill/>
          <a:ln>
            <a:noFill/>
          </a:ln>
        </p:spPr>
      </p:pic>
      <p:sp>
        <p:nvSpPr>
          <p:cNvPr id="4" name="TextBox 3">
            <a:extLst>
              <a:ext uri="{FF2B5EF4-FFF2-40B4-BE49-F238E27FC236}">
                <a16:creationId xmlns:a16="http://schemas.microsoft.com/office/drawing/2014/main" id="{ED9A225F-511A-2652-D093-1575850980FA}"/>
              </a:ext>
            </a:extLst>
          </p:cNvPr>
          <p:cNvSpPr txBox="1"/>
          <p:nvPr/>
        </p:nvSpPr>
        <p:spPr>
          <a:xfrm>
            <a:off x="5014450" y="2488427"/>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تصميم لوحات متابعة مرئية لعرض مؤشرات الأداء الرئيسية</a:t>
            </a:r>
            <a:endParaRPr lang="en-US" dirty="0"/>
          </a:p>
        </p:txBody>
      </p:sp>
      <p:sp>
        <p:nvSpPr>
          <p:cNvPr id="5" name="TextBox 4">
            <a:extLst>
              <a:ext uri="{FF2B5EF4-FFF2-40B4-BE49-F238E27FC236}">
                <a16:creationId xmlns:a16="http://schemas.microsoft.com/office/drawing/2014/main" id="{829E2919-7388-8CEB-FADA-47D015187579}"/>
              </a:ext>
            </a:extLst>
          </p:cNvPr>
          <p:cNvSpPr txBox="1"/>
          <p:nvPr/>
        </p:nvSpPr>
        <p:spPr>
          <a:xfrm>
            <a:off x="5014450" y="3756768"/>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استخدام الألوان والرموز لتوضيح حالة المؤشرات (أخضر، أصفر، أحمر)</a:t>
            </a:r>
            <a:endParaRPr lang="en-US" dirty="0"/>
          </a:p>
        </p:txBody>
      </p:sp>
      <p:sp>
        <p:nvSpPr>
          <p:cNvPr id="6" name="TextBox 5">
            <a:extLst>
              <a:ext uri="{FF2B5EF4-FFF2-40B4-BE49-F238E27FC236}">
                <a16:creationId xmlns:a16="http://schemas.microsoft.com/office/drawing/2014/main" id="{C0545AD5-1A49-03EF-8B06-8461DB4DE1FA}"/>
              </a:ext>
            </a:extLst>
          </p:cNvPr>
          <p:cNvSpPr txBox="1"/>
          <p:nvPr/>
        </p:nvSpPr>
        <p:spPr>
          <a:xfrm>
            <a:off x="5014450" y="5486131"/>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توفير تحديثات دورية حول التقدّم المحرز مقارنة بالمستهدفات</a:t>
            </a:r>
            <a:endParaRPr lang="en-US" dirty="0"/>
          </a:p>
        </p:txBody>
      </p:sp>
    </p:spTree>
    <p:extLst>
      <p:ext uri="{BB962C8B-B14F-4D97-AF65-F5344CB8AC3E}">
        <p14:creationId xmlns:p14="http://schemas.microsoft.com/office/powerpoint/2010/main" val="322676927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88315B-3724-0A6C-9D47-E84E35C6BC01}"/>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E553C0B4-C28D-9C7F-46E4-614DE30F19C6}"/>
              </a:ext>
            </a:extLst>
          </p:cNvPr>
          <p:cNvSpPr txBox="1"/>
          <p:nvPr/>
        </p:nvSpPr>
        <p:spPr>
          <a:xfrm>
            <a:off x="2779494" y="-74621"/>
            <a:ext cx="6633012"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استخدام مؤشرات الأداء في المتابعة الإدارية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D55EEB31-3199-36B0-D5D6-6FF6A716272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244E00BA-3AC9-A8AB-2899-79D3686304E2}"/>
              </a:ext>
            </a:extLst>
          </p:cNvPr>
          <p:cNvSpPr txBox="1"/>
          <p:nvPr/>
        </p:nvSpPr>
        <p:spPr>
          <a:xfrm>
            <a:off x="5014451" y="1220086"/>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تحليل الاتجاهات والأنماط:</a:t>
            </a:r>
            <a:endParaRPr lang="en-US"/>
          </a:p>
        </p:txBody>
      </p:sp>
      <p:sp>
        <p:nvSpPr>
          <p:cNvPr id="4" name="TextBox 3">
            <a:extLst>
              <a:ext uri="{FF2B5EF4-FFF2-40B4-BE49-F238E27FC236}">
                <a16:creationId xmlns:a16="http://schemas.microsoft.com/office/drawing/2014/main" id="{BBE3BE54-6CAA-AF60-FA11-2FEB56A1B3F8}"/>
              </a:ext>
            </a:extLst>
          </p:cNvPr>
          <p:cNvSpPr txBox="1"/>
          <p:nvPr/>
        </p:nvSpPr>
        <p:spPr>
          <a:xfrm>
            <a:off x="5014450" y="2523632"/>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متابعة اتجاهات المؤشرات عبر الزمن وليس فقط القيم الحالية</a:t>
            </a:r>
            <a:endParaRPr lang="en-US" dirty="0"/>
          </a:p>
        </p:txBody>
      </p:sp>
      <p:sp>
        <p:nvSpPr>
          <p:cNvPr id="5" name="TextBox 4">
            <a:extLst>
              <a:ext uri="{FF2B5EF4-FFF2-40B4-BE49-F238E27FC236}">
                <a16:creationId xmlns:a16="http://schemas.microsoft.com/office/drawing/2014/main" id="{1AD4F1FD-F033-6DF9-B74A-F8C5E9529BF9}"/>
              </a:ext>
            </a:extLst>
          </p:cNvPr>
          <p:cNvSpPr txBox="1"/>
          <p:nvPr/>
        </p:nvSpPr>
        <p:spPr>
          <a:xfrm>
            <a:off x="5014450" y="3827178"/>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تحديد الأنماط المتكرّرة والموسمية في البيانات</a:t>
            </a:r>
            <a:endParaRPr lang="en-US" dirty="0"/>
          </a:p>
        </p:txBody>
      </p:sp>
      <p:sp>
        <p:nvSpPr>
          <p:cNvPr id="6" name="TextBox 5">
            <a:extLst>
              <a:ext uri="{FF2B5EF4-FFF2-40B4-BE49-F238E27FC236}">
                <a16:creationId xmlns:a16="http://schemas.microsoft.com/office/drawing/2014/main" id="{8F079439-F647-2FF0-10D4-380F7981F928}"/>
              </a:ext>
            </a:extLst>
          </p:cNvPr>
          <p:cNvSpPr txBox="1"/>
          <p:nvPr/>
        </p:nvSpPr>
        <p:spPr>
          <a:xfrm>
            <a:off x="5014450" y="5130724"/>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استخدام التحليل المقارن (</a:t>
            </a:r>
            <a:r>
              <a:rPr lang="en-US"/>
              <a:t>Benchmarking</a:t>
            </a:r>
            <a:r>
              <a:rPr lang="ar-SA"/>
              <a:t>) مع معايير داخلية وخارجية</a:t>
            </a:r>
            <a:endParaRPr lang="en-US" dirty="0"/>
          </a:p>
        </p:txBody>
      </p:sp>
      <p:pic>
        <p:nvPicPr>
          <p:cNvPr id="7" name="Picture 6" descr="Trend ">
            <a:extLst>
              <a:ext uri="{FF2B5EF4-FFF2-40B4-BE49-F238E27FC236}">
                <a16:creationId xmlns:a16="http://schemas.microsoft.com/office/drawing/2014/main" id="{DAFE8947-C0DD-3C5B-ECBE-CE6EB48E4EDE}"/>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13069" y="2300905"/>
            <a:ext cx="3926106" cy="3926106"/>
          </a:xfrm>
          <a:prstGeom prst="rect">
            <a:avLst/>
          </a:prstGeom>
          <a:noFill/>
          <a:ln>
            <a:noFill/>
          </a:ln>
        </p:spPr>
      </p:pic>
    </p:spTree>
    <p:extLst>
      <p:ext uri="{BB962C8B-B14F-4D97-AF65-F5344CB8AC3E}">
        <p14:creationId xmlns:p14="http://schemas.microsoft.com/office/powerpoint/2010/main" val="321993290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4F99B8-0F88-3150-F58A-E680C7136152}"/>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0D2DD4D5-2D31-A798-A6C4-420DE6F4E43E}"/>
              </a:ext>
            </a:extLst>
          </p:cNvPr>
          <p:cNvSpPr txBox="1"/>
          <p:nvPr/>
        </p:nvSpPr>
        <p:spPr>
          <a:xfrm>
            <a:off x="2779494" y="-74621"/>
            <a:ext cx="6633012"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استخدام مؤشرات الأداء في المتابعة الإدارية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B399E37F-5860-14DC-A7FD-CCA0EE39E7A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5D17C493-D9C6-3033-D1CD-407BE57BD202}"/>
              </a:ext>
            </a:extLst>
          </p:cNvPr>
          <p:cNvSpPr txBox="1"/>
          <p:nvPr/>
        </p:nvSpPr>
        <p:spPr>
          <a:xfrm>
            <a:off x="5014451" y="1220086"/>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ربط مؤشرات الأداء بنظم الحوافز والمكافآت:</a:t>
            </a:r>
            <a:endParaRPr lang="en-US"/>
          </a:p>
        </p:txBody>
      </p:sp>
      <p:sp>
        <p:nvSpPr>
          <p:cNvPr id="4" name="TextBox 3">
            <a:extLst>
              <a:ext uri="{FF2B5EF4-FFF2-40B4-BE49-F238E27FC236}">
                <a16:creationId xmlns:a16="http://schemas.microsoft.com/office/drawing/2014/main" id="{59DA78EE-EF3C-7EC9-E307-A55A16C188B6}"/>
              </a:ext>
            </a:extLst>
          </p:cNvPr>
          <p:cNvSpPr txBox="1"/>
          <p:nvPr/>
        </p:nvSpPr>
        <p:spPr>
          <a:xfrm>
            <a:off x="5014450" y="2600469"/>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تحديد مستويات مستهدفة واضحة للمؤشرات المرتبطة بالحوافز</a:t>
            </a:r>
            <a:endParaRPr lang="en-US" dirty="0"/>
          </a:p>
        </p:txBody>
      </p:sp>
      <p:sp>
        <p:nvSpPr>
          <p:cNvPr id="5" name="TextBox 4">
            <a:extLst>
              <a:ext uri="{FF2B5EF4-FFF2-40B4-BE49-F238E27FC236}">
                <a16:creationId xmlns:a16="http://schemas.microsoft.com/office/drawing/2014/main" id="{967C9329-00F8-0DD4-9FFD-589C145CED1D}"/>
              </a:ext>
            </a:extLst>
          </p:cNvPr>
          <p:cNvSpPr txBox="1"/>
          <p:nvPr/>
        </p:nvSpPr>
        <p:spPr>
          <a:xfrm>
            <a:off x="5014450" y="3980852"/>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تصميم نظام مكافآت عادل يعتمد على نتائج المؤشرات</a:t>
            </a:r>
            <a:endParaRPr lang="en-US" dirty="0"/>
          </a:p>
        </p:txBody>
      </p:sp>
      <p:sp>
        <p:nvSpPr>
          <p:cNvPr id="6" name="TextBox 5">
            <a:extLst>
              <a:ext uri="{FF2B5EF4-FFF2-40B4-BE49-F238E27FC236}">
                <a16:creationId xmlns:a16="http://schemas.microsoft.com/office/drawing/2014/main" id="{44A779EC-4DCD-4F1B-0514-5BC6CB84F397}"/>
              </a:ext>
            </a:extLst>
          </p:cNvPr>
          <p:cNvSpPr txBox="1"/>
          <p:nvPr/>
        </p:nvSpPr>
        <p:spPr>
          <a:xfrm>
            <a:off x="5014450" y="5361235"/>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تحقيق التوازن بين المؤشرات الفردية والجماعية</a:t>
            </a:r>
            <a:endParaRPr lang="en-US" dirty="0"/>
          </a:p>
        </p:txBody>
      </p:sp>
      <p:pic>
        <p:nvPicPr>
          <p:cNvPr id="2" name="Picture 1" descr="Kpis ">
            <a:extLst>
              <a:ext uri="{FF2B5EF4-FFF2-40B4-BE49-F238E27FC236}">
                <a16:creationId xmlns:a16="http://schemas.microsoft.com/office/drawing/2014/main" id="{6200C286-4FD8-ACE1-1D0F-94EA7A75AB6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72393" y="2140803"/>
            <a:ext cx="3926106" cy="3926106"/>
          </a:xfrm>
          <a:prstGeom prst="rect">
            <a:avLst/>
          </a:prstGeom>
          <a:noFill/>
          <a:ln>
            <a:noFill/>
          </a:ln>
        </p:spPr>
      </p:pic>
    </p:spTree>
    <p:extLst>
      <p:ext uri="{BB962C8B-B14F-4D97-AF65-F5344CB8AC3E}">
        <p14:creationId xmlns:p14="http://schemas.microsoft.com/office/powerpoint/2010/main" val="179992725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12C35D-88BD-DCD5-5FFE-D47E2EE8198A}"/>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6742EA21-6DBD-2BD5-A01C-DADCBC2CEB77}"/>
              </a:ext>
            </a:extLst>
          </p:cNvPr>
          <p:cNvSpPr txBox="1"/>
          <p:nvPr/>
        </p:nvSpPr>
        <p:spPr>
          <a:xfrm>
            <a:off x="2779494" y="-74621"/>
            <a:ext cx="6633012"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مثال عملي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B8BF4FD9-2622-9DE0-C3E1-523B883F707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7" name="Picture 6" descr="Metrics ">
            <a:extLst>
              <a:ext uri="{FF2B5EF4-FFF2-40B4-BE49-F238E27FC236}">
                <a16:creationId xmlns:a16="http://schemas.microsoft.com/office/drawing/2014/main" id="{00E49106-8AA5-73F6-F6C2-FAD9B83DF39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10017" y="1904999"/>
            <a:ext cx="3938953" cy="3938953"/>
          </a:xfrm>
          <a:prstGeom prst="rect">
            <a:avLst/>
          </a:prstGeom>
          <a:noFill/>
          <a:ln>
            <a:noFill/>
          </a:ln>
        </p:spPr>
      </p:pic>
      <p:sp>
        <p:nvSpPr>
          <p:cNvPr id="10" name="TextBox 9">
            <a:extLst>
              <a:ext uri="{FF2B5EF4-FFF2-40B4-BE49-F238E27FC236}">
                <a16:creationId xmlns:a16="http://schemas.microsoft.com/office/drawing/2014/main" id="{30DF06D8-401A-87BE-A035-C912D0EBAAAB}"/>
              </a:ext>
            </a:extLst>
          </p:cNvPr>
          <p:cNvSpPr txBox="1"/>
          <p:nvPr/>
        </p:nvSpPr>
        <p:spPr>
          <a:xfrm>
            <a:off x="5014452" y="1011773"/>
            <a:ext cx="6364661" cy="1014380"/>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في أحد البنوك، تمّ تطوير نظام متكامل لمؤشرات الأداء لفروع خدمة العملاء يشمل:</a:t>
            </a:r>
            <a:endParaRPr lang="en-US"/>
          </a:p>
        </p:txBody>
      </p:sp>
      <p:sp>
        <p:nvSpPr>
          <p:cNvPr id="11" name="TextBox 10">
            <a:extLst>
              <a:ext uri="{FF2B5EF4-FFF2-40B4-BE49-F238E27FC236}">
                <a16:creationId xmlns:a16="http://schemas.microsoft.com/office/drawing/2014/main" id="{407F6C4A-C0B8-9FFD-8B2B-248EF1CC2555}"/>
              </a:ext>
            </a:extLst>
          </p:cNvPr>
          <p:cNvSpPr txBox="1"/>
          <p:nvPr/>
        </p:nvSpPr>
        <p:spPr>
          <a:xfrm>
            <a:off x="5014452" y="2086041"/>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زمن انتظار العميل (هدف: لا يزيد عن 10 دقائق).</a:t>
            </a:r>
            <a:endParaRPr lang="en-US"/>
          </a:p>
        </p:txBody>
      </p:sp>
      <p:sp>
        <p:nvSpPr>
          <p:cNvPr id="12" name="TextBox 11">
            <a:extLst>
              <a:ext uri="{FF2B5EF4-FFF2-40B4-BE49-F238E27FC236}">
                <a16:creationId xmlns:a16="http://schemas.microsoft.com/office/drawing/2014/main" id="{5228C609-333E-B94D-0062-6CCC906EFB6E}"/>
              </a:ext>
            </a:extLst>
          </p:cNvPr>
          <p:cNvSpPr txBox="1"/>
          <p:nvPr/>
        </p:nvSpPr>
        <p:spPr>
          <a:xfrm>
            <a:off x="5014452" y="2699286"/>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نسبة حل المشكلات من أول اتصال (هدف: 90%).</a:t>
            </a:r>
            <a:endParaRPr lang="en-US"/>
          </a:p>
        </p:txBody>
      </p:sp>
      <p:sp>
        <p:nvSpPr>
          <p:cNvPr id="13" name="TextBox 12">
            <a:extLst>
              <a:ext uri="{FF2B5EF4-FFF2-40B4-BE49-F238E27FC236}">
                <a16:creationId xmlns:a16="http://schemas.microsoft.com/office/drawing/2014/main" id="{9662AA8C-A4F7-BE29-A995-07E841F656BB}"/>
              </a:ext>
            </a:extLst>
          </p:cNvPr>
          <p:cNvSpPr txBox="1"/>
          <p:nvPr/>
        </p:nvSpPr>
        <p:spPr>
          <a:xfrm>
            <a:off x="5014452" y="3312531"/>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درجة رضا العملاء من استطلاعات الرأي (هدف: 4.5 من 5).</a:t>
            </a:r>
            <a:endParaRPr lang="en-US"/>
          </a:p>
        </p:txBody>
      </p:sp>
      <p:sp>
        <p:nvSpPr>
          <p:cNvPr id="14" name="TextBox 13">
            <a:extLst>
              <a:ext uri="{FF2B5EF4-FFF2-40B4-BE49-F238E27FC236}">
                <a16:creationId xmlns:a16="http://schemas.microsoft.com/office/drawing/2014/main" id="{498707C1-0E07-75E3-AC98-779105DD7B97}"/>
              </a:ext>
            </a:extLst>
          </p:cNvPr>
          <p:cNvSpPr txBox="1"/>
          <p:nvPr/>
        </p:nvSpPr>
        <p:spPr>
          <a:xfrm>
            <a:off x="5014452" y="3925776"/>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عدد الخدمات المقدّمة لكل عميل (هدف: 3 خدمات).</a:t>
            </a:r>
            <a:endParaRPr lang="en-US" dirty="0"/>
          </a:p>
        </p:txBody>
      </p:sp>
      <p:sp>
        <p:nvSpPr>
          <p:cNvPr id="15" name="TextBox 14">
            <a:extLst>
              <a:ext uri="{FF2B5EF4-FFF2-40B4-BE49-F238E27FC236}">
                <a16:creationId xmlns:a16="http://schemas.microsoft.com/office/drawing/2014/main" id="{6FB825F3-18AD-4D40-AE9B-4D9D12E99EEC}"/>
              </a:ext>
            </a:extLst>
          </p:cNvPr>
          <p:cNvSpPr txBox="1"/>
          <p:nvPr/>
        </p:nvSpPr>
        <p:spPr>
          <a:xfrm>
            <a:off x="5014452" y="4539021"/>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معدّل الأخطاء في المعاملات (هدف: أقل من 0.5%).</a:t>
            </a:r>
            <a:endParaRPr lang="en-US"/>
          </a:p>
        </p:txBody>
      </p:sp>
      <p:sp>
        <p:nvSpPr>
          <p:cNvPr id="16" name="TextBox 15">
            <a:extLst>
              <a:ext uri="{FF2B5EF4-FFF2-40B4-BE49-F238E27FC236}">
                <a16:creationId xmlns:a16="http://schemas.microsoft.com/office/drawing/2014/main" id="{21A0D8A6-0D99-A87B-C729-C7D3CDCFF7B4}"/>
              </a:ext>
            </a:extLst>
          </p:cNvPr>
          <p:cNvSpPr txBox="1"/>
          <p:nvPr/>
        </p:nvSpPr>
        <p:spPr>
          <a:xfrm>
            <a:off x="5014452" y="5152268"/>
            <a:ext cx="6364661" cy="1475404"/>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أدّى تطبيق هذا النظام إلى تحسّن ملحوظ في مؤشرات الأداء خلال ستة أشهر، حيث انخفض متوسط زمن الانتظار بنسبة 40% وارتفعت درجة رضا العملاء من 3.8 إلى 4.6.</a:t>
            </a:r>
            <a:endParaRPr lang="en-US"/>
          </a:p>
        </p:txBody>
      </p:sp>
    </p:spTree>
    <p:extLst>
      <p:ext uri="{BB962C8B-B14F-4D97-AF65-F5344CB8AC3E}">
        <p14:creationId xmlns:p14="http://schemas.microsoft.com/office/powerpoint/2010/main" val="214652507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1000"/>
                                        <p:tgtEl>
                                          <p:spTgt spid="13"/>
                                        </p:tgtEl>
                                      </p:cBhvr>
                                    </p:animEffect>
                                    <p:anim calcmode="lin" valueType="num">
                                      <p:cBhvr>
                                        <p:cTn id="29" dur="1000" fill="hold"/>
                                        <p:tgtEl>
                                          <p:spTgt spid="13"/>
                                        </p:tgtEl>
                                        <p:attrNameLst>
                                          <p:attrName>ppt_x</p:attrName>
                                        </p:attrNameLst>
                                      </p:cBhvr>
                                      <p:tavLst>
                                        <p:tav tm="0">
                                          <p:val>
                                            <p:strVal val="#ppt_x"/>
                                          </p:val>
                                        </p:tav>
                                        <p:tav tm="100000">
                                          <p:val>
                                            <p:strVal val="#ppt_x"/>
                                          </p:val>
                                        </p:tav>
                                      </p:tavLst>
                                    </p:anim>
                                    <p:anim calcmode="lin" valueType="num">
                                      <p:cBhvr>
                                        <p:cTn id="30"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1000"/>
                                        <p:tgtEl>
                                          <p:spTgt spid="14"/>
                                        </p:tgtEl>
                                      </p:cBhvr>
                                    </p:animEffect>
                                    <p:anim calcmode="lin" valueType="num">
                                      <p:cBhvr>
                                        <p:cTn id="36" dur="1000" fill="hold"/>
                                        <p:tgtEl>
                                          <p:spTgt spid="14"/>
                                        </p:tgtEl>
                                        <p:attrNameLst>
                                          <p:attrName>ppt_x</p:attrName>
                                        </p:attrNameLst>
                                      </p:cBhvr>
                                      <p:tavLst>
                                        <p:tav tm="0">
                                          <p:val>
                                            <p:strVal val="#ppt_x"/>
                                          </p:val>
                                        </p:tav>
                                        <p:tav tm="100000">
                                          <p:val>
                                            <p:strVal val="#ppt_x"/>
                                          </p:val>
                                        </p:tav>
                                      </p:tavLst>
                                    </p:anim>
                                    <p:anim calcmode="lin" valueType="num">
                                      <p:cBhvr>
                                        <p:cTn id="37"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1000"/>
                                        <p:tgtEl>
                                          <p:spTgt spid="15"/>
                                        </p:tgtEl>
                                      </p:cBhvr>
                                    </p:animEffect>
                                    <p:anim calcmode="lin" valueType="num">
                                      <p:cBhvr>
                                        <p:cTn id="43" dur="1000" fill="hold"/>
                                        <p:tgtEl>
                                          <p:spTgt spid="15"/>
                                        </p:tgtEl>
                                        <p:attrNameLst>
                                          <p:attrName>ppt_x</p:attrName>
                                        </p:attrNameLst>
                                      </p:cBhvr>
                                      <p:tavLst>
                                        <p:tav tm="0">
                                          <p:val>
                                            <p:strVal val="#ppt_x"/>
                                          </p:val>
                                        </p:tav>
                                        <p:tav tm="100000">
                                          <p:val>
                                            <p:strVal val="#ppt_x"/>
                                          </p:val>
                                        </p:tav>
                                      </p:tavLst>
                                    </p:anim>
                                    <p:anim calcmode="lin" valueType="num">
                                      <p:cBhvr>
                                        <p:cTn id="44" dur="1000" fill="hold"/>
                                        <p:tgtEl>
                                          <p:spTgt spid="15"/>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1000"/>
                                        <p:tgtEl>
                                          <p:spTgt spid="16"/>
                                        </p:tgtEl>
                                      </p:cBhvr>
                                    </p:animEffect>
                                    <p:anim calcmode="lin" valueType="num">
                                      <p:cBhvr>
                                        <p:cTn id="48" dur="1000" fill="hold"/>
                                        <p:tgtEl>
                                          <p:spTgt spid="16"/>
                                        </p:tgtEl>
                                        <p:attrNameLst>
                                          <p:attrName>ppt_x</p:attrName>
                                        </p:attrNameLst>
                                      </p:cBhvr>
                                      <p:tavLst>
                                        <p:tav tm="0">
                                          <p:val>
                                            <p:strVal val="#ppt_x"/>
                                          </p:val>
                                        </p:tav>
                                        <p:tav tm="100000">
                                          <p:val>
                                            <p:strVal val="#ppt_x"/>
                                          </p:val>
                                        </p:tav>
                                      </p:tavLst>
                                    </p:anim>
                                    <p:anim calcmode="lin" valueType="num">
                                      <p:cBhvr>
                                        <p:cTn id="4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P spid="15" grpId="0"/>
      <p:bldP spid="1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A3357B-9D76-744A-64DA-A4921EEE9833}"/>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3316B8AC-A9DD-850A-260C-0B0D10CBEDA3}"/>
              </a:ext>
            </a:extLst>
          </p:cNvPr>
          <p:cNvSpPr txBox="1"/>
          <p:nvPr/>
        </p:nvSpPr>
        <p:spPr>
          <a:xfrm>
            <a:off x="2779494" y="-132677"/>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وظائف الإشراف الإداري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4B42D043-DA3C-7938-5582-3F9D6D6F5A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90" name="Group 89">
            <a:extLst>
              <a:ext uri="{FF2B5EF4-FFF2-40B4-BE49-F238E27FC236}">
                <a16:creationId xmlns:a16="http://schemas.microsoft.com/office/drawing/2014/main" id="{D1AE4D63-1CC8-36E1-1F16-E8470D0D004D}"/>
              </a:ext>
            </a:extLst>
          </p:cNvPr>
          <p:cNvGrpSpPr/>
          <p:nvPr/>
        </p:nvGrpSpPr>
        <p:grpSpPr>
          <a:xfrm>
            <a:off x="3410171" y="2329077"/>
            <a:ext cx="3078639" cy="3082848"/>
            <a:chOff x="3410171" y="5662212"/>
            <a:chExt cx="3078639" cy="3082848"/>
          </a:xfrm>
        </p:grpSpPr>
        <p:grpSp>
          <p:nvGrpSpPr>
            <p:cNvPr id="71" name="Group 70">
              <a:extLst>
                <a:ext uri="{FF2B5EF4-FFF2-40B4-BE49-F238E27FC236}">
                  <a16:creationId xmlns:a16="http://schemas.microsoft.com/office/drawing/2014/main" id="{89276A7D-4880-DD39-07F0-F6A0E7889204}"/>
                </a:ext>
              </a:extLst>
            </p:cNvPr>
            <p:cNvGrpSpPr/>
            <p:nvPr/>
          </p:nvGrpSpPr>
          <p:grpSpPr>
            <a:xfrm>
              <a:off x="3410171" y="5662212"/>
              <a:ext cx="3078639" cy="3082848"/>
              <a:chOff x="1314134" y="2055145"/>
              <a:chExt cx="1571138" cy="1573215"/>
            </a:xfrm>
          </p:grpSpPr>
          <p:sp>
            <p:nvSpPr>
              <p:cNvPr id="72" name="Freeform: Shape 71">
                <a:extLst>
                  <a:ext uri="{FF2B5EF4-FFF2-40B4-BE49-F238E27FC236}">
                    <a16:creationId xmlns:a16="http://schemas.microsoft.com/office/drawing/2014/main" id="{D9105024-38B8-3957-368A-CE9FD480970F}"/>
                  </a:ext>
                </a:extLst>
              </p:cNvPr>
              <p:cNvSpPr/>
              <p:nvPr/>
            </p:nvSpPr>
            <p:spPr>
              <a:xfrm rot="16200000" flipV="1">
                <a:off x="1349938" y="2073799"/>
                <a:ext cx="1155964" cy="1155959"/>
              </a:xfrm>
              <a:custGeom>
                <a:avLst/>
                <a:gdLst>
                  <a:gd name="connsiteX0" fmla="*/ 903732 w 2383587"/>
                  <a:gd name="connsiteY0" fmla="*/ 0 h 2383577"/>
                  <a:gd name="connsiteX1" fmla="*/ 1284870 w 2383587"/>
                  <a:gd name="connsiteY1" fmla="*/ 157611 h 2383577"/>
                  <a:gd name="connsiteX2" fmla="*/ 1588517 w 2383587"/>
                  <a:gd name="connsiteY2" fmla="*/ 461273 h 2383577"/>
                  <a:gd name="connsiteX3" fmla="*/ 1588517 w 2383587"/>
                  <a:gd name="connsiteY3" fmla="*/ 1223460 h 2383577"/>
                  <a:gd name="connsiteX4" fmla="*/ 1588517 w 2383587"/>
                  <a:gd name="connsiteY4" fmla="*/ 1545550 h 2383577"/>
                  <a:gd name="connsiteX5" fmla="*/ 1593112 w 2383587"/>
                  <a:gd name="connsiteY5" fmla="*/ 1550128 h 2383577"/>
                  <a:gd name="connsiteX6" fmla="*/ 1832422 w 2383587"/>
                  <a:gd name="connsiteY6" fmla="*/ 1602322 h 2383577"/>
                  <a:gd name="connsiteX7" fmla="*/ 2264973 w 2383587"/>
                  <a:gd name="connsiteY7" fmla="*/ 1692860 h 2383577"/>
                  <a:gd name="connsiteX8" fmla="*/ 2246476 w 2383587"/>
                  <a:gd name="connsiteY8" fmla="*/ 2283243 h 2383577"/>
                  <a:gd name="connsiteX9" fmla="*/ 1703634 w 2383587"/>
                  <a:gd name="connsiteY9" fmla="*/ 2275574 h 2383577"/>
                  <a:gd name="connsiteX10" fmla="*/ 1602303 w 2383587"/>
                  <a:gd name="connsiteY10" fmla="*/ 1832386 h 2383577"/>
                  <a:gd name="connsiteX11" fmla="*/ 1550260 w 2383587"/>
                  <a:gd name="connsiteY11" fmla="*/ 1593165 h 2383577"/>
                  <a:gd name="connsiteX12" fmla="*/ 1545549 w 2383587"/>
                  <a:gd name="connsiteY12" fmla="*/ 1588472 h 2383577"/>
                  <a:gd name="connsiteX13" fmla="*/ 1223520 w 2383587"/>
                  <a:gd name="connsiteY13" fmla="*/ 1588472 h 2383577"/>
                  <a:gd name="connsiteX14" fmla="*/ 461244 w 2383587"/>
                  <a:gd name="connsiteY14" fmla="*/ 1588472 h 2383577"/>
                  <a:gd name="connsiteX15" fmla="*/ 157597 w 2383587"/>
                  <a:gd name="connsiteY15" fmla="*/ 1284811 h 2383577"/>
                  <a:gd name="connsiteX16" fmla="*/ 157597 w 2383587"/>
                  <a:gd name="connsiteY16" fmla="*/ 522623 h 2383577"/>
                  <a:gd name="connsiteX17" fmla="*/ 522594 w 2383587"/>
                  <a:gd name="connsiteY17" fmla="*/ 157611 h 2383577"/>
                  <a:gd name="connsiteX18" fmla="*/ 903732 w 2383587"/>
                  <a:gd name="connsiteY18" fmla="*/ 0 h 23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83587" h="2383577">
                    <a:moveTo>
                      <a:pt x="903732" y="0"/>
                    </a:moveTo>
                    <a:cubicBezTo>
                      <a:pt x="1041769" y="0"/>
                      <a:pt x="1179806" y="52537"/>
                      <a:pt x="1284870" y="157611"/>
                    </a:cubicBezTo>
                    <a:lnTo>
                      <a:pt x="1588517" y="461273"/>
                    </a:lnTo>
                    <a:cubicBezTo>
                      <a:pt x="1798646" y="671421"/>
                      <a:pt x="1798646" y="1013427"/>
                      <a:pt x="1588517" y="1223460"/>
                    </a:cubicBezTo>
                    <a:cubicBezTo>
                      <a:pt x="1499594" y="1312510"/>
                      <a:pt x="1499594" y="1456615"/>
                      <a:pt x="1588517" y="1545550"/>
                    </a:cubicBezTo>
                    <a:lnTo>
                      <a:pt x="1593112" y="1550128"/>
                    </a:lnTo>
                    <a:cubicBezTo>
                      <a:pt x="1656071" y="1613081"/>
                      <a:pt x="1749589" y="1634485"/>
                      <a:pt x="1832422" y="1602322"/>
                    </a:cubicBezTo>
                    <a:cubicBezTo>
                      <a:pt x="1976606" y="1545550"/>
                      <a:pt x="2148362" y="1576225"/>
                      <a:pt x="2264973" y="1692860"/>
                    </a:cubicBezTo>
                    <a:cubicBezTo>
                      <a:pt x="2429031" y="1856880"/>
                      <a:pt x="2422942" y="2126891"/>
                      <a:pt x="2246476" y="2283243"/>
                    </a:cubicBezTo>
                    <a:cubicBezTo>
                      <a:pt x="2091608" y="2419793"/>
                      <a:pt x="1853906" y="2416703"/>
                      <a:pt x="1703634" y="2275574"/>
                    </a:cubicBezTo>
                    <a:cubicBezTo>
                      <a:pt x="1577833" y="2157566"/>
                      <a:pt x="1544056" y="1981184"/>
                      <a:pt x="1602303" y="1832386"/>
                    </a:cubicBezTo>
                    <a:cubicBezTo>
                      <a:pt x="1634587" y="1749517"/>
                      <a:pt x="1613103" y="1656004"/>
                      <a:pt x="1550260" y="1593165"/>
                    </a:cubicBezTo>
                    <a:lnTo>
                      <a:pt x="1545549" y="1588472"/>
                    </a:lnTo>
                    <a:cubicBezTo>
                      <a:pt x="1456627" y="1499537"/>
                      <a:pt x="1312443" y="1499537"/>
                      <a:pt x="1223520" y="1588472"/>
                    </a:cubicBezTo>
                    <a:cubicBezTo>
                      <a:pt x="1013392" y="1798620"/>
                      <a:pt x="671373" y="1798620"/>
                      <a:pt x="461244" y="1588472"/>
                    </a:cubicBezTo>
                    <a:lnTo>
                      <a:pt x="157597" y="1284811"/>
                    </a:lnTo>
                    <a:cubicBezTo>
                      <a:pt x="-52532" y="1074777"/>
                      <a:pt x="-52532" y="732771"/>
                      <a:pt x="157597" y="522623"/>
                    </a:cubicBezTo>
                    <a:lnTo>
                      <a:pt x="522594" y="157611"/>
                    </a:lnTo>
                    <a:cubicBezTo>
                      <a:pt x="627658" y="52537"/>
                      <a:pt x="765695" y="0"/>
                      <a:pt x="903732" y="0"/>
                    </a:cubicBezTo>
                    <a:close/>
                  </a:path>
                </a:pathLst>
              </a:custGeom>
              <a:solidFill>
                <a:srgbClr val="FFD366"/>
              </a:solidFill>
              <a:ln w="12700">
                <a:miter lim="400000"/>
              </a:ln>
            </p:spPr>
            <p:txBody>
              <a:bodyPr wrap="square" lIns="38100" tIns="38100" rIns="38100" bIns="38100" anchor="ctr">
                <a:noAutofit/>
              </a:bodyPr>
              <a:lstStyle/>
              <a:p>
                <a:endParaRPr lang="en-US" sz="3200"/>
              </a:p>
            </p:txBody>
          </p:sp>
          <p:sp>
            <p:nvSpPr>
              <p:cNvPr id="73" name="مربع نص 28">
                <a:extLst>
                  <a:ext uri="{FF2B5EF4-FFF2-40B4-BE49-F238E27FC236}">
                    <a16:creationId xmlns:a16="http://schemas.microsoft.com/office/drawing/2014/main" id="{1DB39767-7564-3515-2469-808DA00021B3}"/>
                  </a:ext>
                </a:extLst>
              </p:cNvPr>
              <p:cNvSpPr txBox="1"/>
              <p:nvPr/>
            </p:nvSpPr>
            <p:spPr>
              <a:xfrm>
                <a:off x="1314134" y="3301671"/>
                <a:ext cx="1571138" cy="326689"/>
              </a:xfrm>
              <a:prstGeom prst="rect">
                <a:avLst/>
              </a:prstGeom>
            </p:spPr>
            <p:txBody>
              <a:bodyPr wrap="square" rtlCol="1">
                <a:sp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تنمية الموظّفين</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74" name="مربع نص 28">
                <a:extLst>
                  <a:ext uri="{FF2B5EF4-FFF2-40B4-BE49-F238E27FC236}">
                    <a16:creationId xmlns:a16="http://schemas.microsoft.com/office/drawing/2014/main" id="{F03D0693-B45E-2310-720D-2B66580FC921}"/>
                  </a:ext>
                </a:extLst>
              </p:cNvPr>
              <p:cNvSpPr txBox="1"/>
              <p:nvPr/>
            </p:nvSpPr>
            <p:spPr>
              <a:xfrm>
                <a:off x="1427966" y="2055145"/>
                <a:ext cx="247038" cy="315891"/>
              </a:xfrm>
              <a:prstGeom prst="rect">
                <a:avLst/>
              </a:prstGeom>
              <a:noFill/>
            </p:spPr>
            <p:txBody>
              <a:bodyPr wrap="square" rtlCol="1">
                <a:spAutoFit/>
              </a:bodyPr>
              <a:lstStyle/>
              <a:p>
                <a:pPr algn="ctr" rtl="0">
                  <a:lnSpc>
                    <a:spcPct val="115000"/>
                  </a:lnSpc>
                </a:pPr>
                <a:r>
                  <a:rPr lang="en-GB" sz="3200" kern="1200">
                    <a:solidFill>
                      <a:srgbClr val="FFFFFF"/>
                    </a:solidFill>
                    <a:effectLst/>
                    <a:latin typeface="Aller" panose="02000503030000020004" pitchFamily="2" charset="0"/>
                    <a:ea typeface="Calibri" panose="020F0502020204030204" pitchFamily="34" charset="0"/>
                    <a:cs typeface="GE Dinar Two Medium" panose="020A0503020102020204" pitchFamily="18" charset="-78"/>
                  </a:rPr>
                  <a:t>7</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4" name="Graphic 54" descr="Questions with solid fill">
              <a:extLst>
                <a:ext uri="{FF2B5EF4-FFF2-40B4-BE49-F238E27FC236}">
                  <a16:creationId xmlns:a16="http://schemas.microsoft.com/office/drawing/2014/main" id="{5178A5FC-A2A3-0A85-10AF-D2C63DE4DD5B}"/>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346620" y="6629210"/>
              <a:ext cx="1045615" cy="1045681"/>
            </a:xfrm>
            <a:prstGeom prst="rect">
              <a:avLst/>
            </a:prstGeom>
          </p:spPr>
        </p:pic>
      </p:grpSp>
      <p:grpSp>
        <p:nvGrpSpPr>
          <p:cNvPr id="89" name="Group 88">
            <a:extLst>
              <a:ext uri="{FF2B5EF4-FFF2-40B4-BE49-F238E27FC236}">
                <a16:creationId xmlns:a16="http://schemas.microsoft.com/office/drawing/2014/main" id="{97DE1A70-2F5C-260B-28CB-87C80D732FB7}"/>
              </a:ext>
            </a:extLst>
          </p:cNvPr>
          <p:cNvGrpSpPr/>
          <p:nvPr/>
        </p:nvGrpSpPr>
        <p:grpSpPr>
          <a:xfrm>
            <a:off x="6208944" y="2328928"/>
            <a:ext cx="2802383" cy="3082997"/>
            <a:chOff x="6208944" y="5662063"/>
            <a:chExt cx="2802383" cy="3082997"/>
          </a:xfrm>
        </p:grpSpPr>
        <p:grpSp>
          <p:nvGrpSpPr>
            <p:cNvPr id="69" name="Group 68">
              <a:extLst>
                <a:ext uri="{FF2B5EF4-FFF2-40B4-BE49-F238E27FC236}">
                  <a16:creationId xmlns:a16="http://schemas.microsoft.com/office/drawing/2014/main" id="{B81CE4FB-B42F-B1A7-3DF0-87BB59155793}"/>
                </a:ext>
              </a:extLst>
            </p:cNvPr>
            <p:cNvGrpSpPr/>
            <p:nvPr/>
          </p:nvGrpSpPr>
          <p:grpSpPr>
            <a:xfrm>
              <a:off x="6208944" y="5662063"/>
              <a:ext cx="2802383" cy="3082997"/>
              <a:chOff x="2742312" y="2055069"/>
              <a:chExt cx="1430156" cy="1573291"/>
            </a:xfrm>
          </p:grpSpPr>
          <p:sp>
            <p:nvSpPr>
              <p:cNvPr id="78" name="Freeform: Shape 77">
                <a:extLst>
                  <a:ext uri="{FF2B5EF4-FFF2-40B4-BE49-F238E27FC236}">
                    <a16:creationId xmlns:a16="http://schemas.microsoft.com/office/drawing/2014/main" id="{55E2FF0F-1024-BA25-D66B-B066F6B227D4}"/>
                  </a:ext>
                </a:extLst>
              </p:cNvPr>
              <p:cNvSpPr/>
              <p:nvPr/>
            </p:nvSpPr>
            <p:spPr>
              <a:xfrm rot="16200000" flipV="1">
                <a:off x="2807726" y="2073799"/>
                <a:ext cx="1155964" cy="1155959"/>
              </a:xfrm>
              <a:custGeom>
                <a:avLst/>
                <a:gdLst>
                  <a:gd name="connsiteX0" fmla="*/ 903732 w 2383587"/>
                  <a:gd name="connsiteY0" fmla="*/ 0 h 2383577"/>
                  <a:gd name="connsiteX1" fmla="*/ 1284870 w 2383587"/>
                  <a:gd name="connsiteY1" fmla="*/ 157611 h 2383577"/>
                  <a:gd name="connsiteX2" fmla="*/ 1588517 w 2383587"/>
                  <a:gd name="connsiteY2" fmla="*/ 461273 h 2383577"/>
                  <a:gd name="connsiteX3" fmla="*/ 1588517 w 2383587"/>
                  <a:gd name="connsiteY3" fmla="*/ 1223460 h 2383577"/>
                  <a:gd name="connsiteX4" fmla="*/ 1588517 w 2383587"/>
                  <a:gd name="connsiteY4" fmla="*/ 1545550 h 2383577"/>
                  <a:gd name="connsiteX5" fmla="*/ 1593112 w 2383587"/>
                  <a:gd name="connsiteY5" fmla="*/ 1550128 h 2383577"/>
                  <a:gd name="connsiteX6" fmla="*/ 1832422 w 2383587"/>
                  <a:gd name="connsiteY6" fmla="*/ 1602322 h 2383577"/>
                  <a:gd name="connsiteX7" fmla="*/ 2264973 w 2383587"/>
                  <a:gd name="connsiteY7" fmla="*/ 1692860 h 2383577"/>
                  <a:gd name="connsiteX8" fmla="*/ 2246476 w 2383587"/>
                  <a:gd name="connsiteY8" fmla="*/ 2283243 h 2383577"/>
                  <a:gd name="connsiteX9" fmla="*/ 1703634 w 2383587"/>
                  <a:gd name="connsiteY9" fmla="*/ 2275574 h 2383577"/>
                  <a:gd name="connsiteX10" fmla="*/ 1602303 w 2383587"/>
                  <a:gd name="connsiteY10" fmla="*/ 1832386 h 2383577"/>
                  <a:gd name="connsiteX11" fmla="*/ 1550260 w 2383587"/>
                  <a:gd name="connsiteY11" fmla="*/ 1593165 h 2383577"/>
                  <a:gd name="connsiteX12" fmla="*/ 1545549 w 2383587"/>
                  <a:gd name="connsiteY12" fmla="*/ 1588472 h 2383577"/>
                  <a:gd name="connsiteX13" fmla="*/ 1223520 w 2383587"/>
                  <a:gd name="connsiteY13" fmla="*/ 1588472 h 2383577"/>
                  <a:gd name="connsiteX14" fmla="*/ 461244 w 2383587"/>
                  <a:gd name="connsiteY14" fmla="*/ 1588472 h 2383577"/>
                  <a:gd name="connsiteX15" fmla="*/ 157597 w 2383587"/>
                  <a:gd name="connsiteY15" fmla="*/ 1284811 h 2383577"/>
                  <a:gd name="connsiteX16" fmla="*/ 157597 w 2383587"/>
                  <a:gd name="connsiteY16" fmla="*/ 522623 h 2383577"/>
                  <a:gd name="connsiteX17" fmla="*/ 522594 w 2383587"/>
                  <a:gd name="connsiteY17" fmla="*/ 157611 h 2383577"/>
                  <a:gd name="connsiteX18" fmla="*/ 903732 w 2383587"/>
                  <a:gd name="connsiteY18" fmla="*/ 0 h 23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83587" h="2383577">
                    <a:moveTo>
                      <a:pt x="903732" y="0"/>
                    </a:moveTo>
                    <a:cubicBezTo>
                      <a:pt x="1041769" y="0"/>
                      <a:pt x="1179806" y="52537"/>
                      <a:pt x="1284870" y="157611"/>
                    </a:cubicBezTo>
                    <a:lnTo>
                      <a:pt x="1588517" y="461273"/>
                    </a:lnTo>
                    <a:cubicBezTo>
                      <a:pt x="1798646" y="671421"/>
                      <a:pt x="1798646" y="1013427"/>
                      <a:pt x="1588517" y="1223460"/>
                    </a:cubicBezTo>
                    <a:cubicBezTo>
                      <a:pt x="1499594" y="1312510"/>
                      <a:pt x="1499594" y="1456615"/>
                      <a:pt x="1588517" y="1545550"/>
                    </a:cubicBezTo>
                    <a:lnTo>
                      <a:pt x="1593112" y="1550128"/>
                    </a:lnTo>
                    <a:cubicBezTo>
                      <a:pt x="1656071" y="1613081"/>
                      <a:pt x="1749589" y="1634485"/>
                      <a:pt x="1832422" y="1602322"/>
                    </a:cubicBezTo>
                    <a:cubicBezTo>
                      <a:pt x="1976606" y="1545550"/>
                      <a:pt x="2148362" y="1576225"/>
                      <a:pt x="2264973" y="1692860"/>
                    </a:cubicBezTo>
                    <a:cubicBezTo>
                      <a:pt x="2429031" y="1856880"/>
                      <a:pt x="2422942" y="2126891"/>
                      <a:pt x="2246476" y="2283243"/>
                    </a:cubicBezTo>
                    <a:cubicBezTo>
                      <a:pt x="2091608" y="2419793"/>
                      <a:pt x="1853906" y="2416703"/>
                      <a:pt x="1703634" y="2275574"/>
                    </a:cubicBezTo>
                    <a:cubicBezTo>
                      <a:pt x="1577833" y="2157566"/>
                      <a:pt x="1544056" y="1981184"/>
                      <a:pt x="1602303" y="1832386"/>
                    </a:cubicBezTo>
                    <a:cubicBezTo>
                      <a:pt x="1634587" y="1749517"/>
                      <a:pt x="1613103" y="1656004"/>
                      <a:pt x="1550260" y="1593165"/>
                    </a:cubicBezTo>
                    <a:lnTo>
                      <a:pt x="1545549" y="1588472"/>
                    </a:lnTo>
                    <a:cubicBezTo>
                      <a:pt x="1456627" y="1499537"/>
                      <a:pt x="1312443" y="1499537"/>
                      <a:pt x="1223520" y="1588472"/>
                    </a:cubicBezTo>
                    <a:cubicBezTo>
                      <a:pt x="1013392" y="1798620"/>
                      <a:pt x="671373" y="1798620"/>
                      <a:pt x="461244" y="1588472"/>
                    </a:cubicBezTo>
                    <a:lnTo>
                      <a:pt x="157597" y="1284811"/>
                    </a:lnTo>
                    <a:cubicBezTo>
                      <a:pt x="-52532" y="1074777"/>
                      <a:pt x="-52532" y="732771"/>
                      <a:pt x="157597" y="522623"/>
                    </a:cubicBezTo>
                    <a:lnTo>
                      <a:pt x="522594" y="157611"/>
                    </a:lnTo>
                    <a:cubicBezTo>
                      <a:pt x="627658" y="52537"/>
                      <a:pt x="765695" y="0"/>
                      <a:pt x="903732" y="0"/>
                    </a:cubicBezTo>
                    <a:close/>
                  </a:path>
                </a:pathLst>
              </a:custGeom>
              <a:solidFill>
                <a:schemeClr val="bg1">
                  <a:lumMod val="50000"/>
                </a:schemeClr>
              </a:solidFill>
              <a:ln w="12700">
                <a:miter lim="400000"/>
              </a:ln>
            </p:spPr>
            <p:txBody>
              <a:bodyPr wrap="square" lIns="38100" tIns="38100" rIns="38100" bIns="38100" anchor="ctr">
                <a:noAutofit/>
              </a:bodyPr>
              <a:lstStyle/>
              <a:p>
                <a:endParaRPr lang="en-US" sz="3200"/>
              </a:p>
            </p:txBody>
          </p:sp>
          <p:sp>
            <p:nvSpPr>
              <p:cNvPr id="79" name="مربع نص 28">
                <a:extLst>
                  <a:ext uri="{FF2B5EF4-FFF2-40B4-BE49-F238E27FC236}">
                    <a16:creationId xmlns:a16="http://schemas.microsoft.com/office/drawing/2014/main" id="{48D06907-AF80-32A5-98A3-DEE7BF4819C8}"/>
                  </a:ext>
                </a:extLst>
              </p:cNvPr>
              <p:cNvSpPr txBox="1"/>
              <p:nvPr/>
            </p:nvSpPr>
            <p:spPr>
              <a:xfrm>
                <a:off x="2742312" y="3301671"/>
                <a:ext cx="1430156" cy="326689"/>
              </a:xfrm>
              <a:prstGeom prst="rect">
                <a:avLst/>
              </a:prstGeom>
              <a:noFill/>
            </p:spPr>
            <p:txBody>
              <a:bodyPr wrap="square" rtlCol="1">
                <a:sp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التحفيز</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80" name="مربع نص 28">
                <a:extLst>
                  <a:ext uri="{FF2B5EF4-FFF2-40B4-BE49-F238E27FC236}">
                    <a16:creationId xmlns:a16="http://schemas.microsoft.com/office/drawing/2014/main" id="{6DC4AFB2-9DF6-CD87-F6B9-B93072E2B3E5}"/>
                  </a:ext>
                </a:extLst>
              </p:cNvPr>
              <p:cNvSpPr txBox="1"/>
              <p:nvPr/>
            </p:nvSpPr>
            <p:spPr>
              <a:xfrm>
                <a:off x="2885832" y="2055069"/>
                <a:ext cx="247038" cy="315891"/>
              </a:xfrm>
              <a:prstGeom prst="rect">
                <a:avLst/>
              </a:prstGeom>
              <a:noFill/>
            </p:spPr>
            <p:txBody>
              <a:bodyPr wrap="square" rtlCol="1">
                <a:spAutoFit/>
              </a:bodyPr>
              <a:lstStyle/>
              <a:p>
                <a:pPr algn="ctr" rtl="0">
                  <a:lnSpc>
                    <a:spcPct val="115000"/>
                  </a:lnSpc>
                </a:pPr>
                <a:r>
                  <a:rPr lang="en-GB" sz="3200" kern="1200">
                    <a:solidFill>
                      <a:srgbClr val="FFFFFF"/>
                    </a:solidFill>
                    <a:effectLst/>
                    <a:latin typeface="Aller" panose="02000503030000020004" pitchFamily="2" charset="0"/>
                    <a:ea typeface="Calibri" panose="020F0502020204030204" pitchFamily="34" charset="0"/>
                    <a:cs typeface="GE Dinar Two Medium" panose="020A0503020102020204" pitchFamily="18" charset="-78"/>
                  </a:rPr>
                  <a:t>6</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5" name="Graphic 74" descr="Group brainstorm with solid fill">
              <a:extLst>
                <a:ext uri="{FF2B5EF4-FFF2-40B4-BE49-F238E27FC236}">
                  <a16:creationId xmlns:a16="http://schemas.microsoft.com/office/drawing/2014/main" id="{BDDDF89E-E236-04A6-6D34-C04B2F0DFBDD}"/>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119557" y="6469836"/>
              <a:ext cx="1294399" cy="1294481"/>
            </a:xfrm>
            <a:prstGeom prst="rect">
              <a:avLst/>
            </a:prstGeom>
          </p:spPr>
        </p:pic>
      </p:grpSp>
      <p:grpSp>
        <p:nvGrpSpPr>
          <p:cNvPr id="88" name="Group 87">
            <a:extLst>
              <a:ext uri="{FF2B5EF4-FFF2-40B4-BE49-F238E27FC236}">
                <a16:creationId xmlns:a16="http://schemas.microsoft.com/office/drawing/2014/main" id="{C9A1071C-17F6-12F6-1230-7E8A54FF07D4}"/>
              </a:ext>
            </a:extLst>
          </p:cNvPr>
          <p:cNvGrpSpPr/>
          <p:nvPr/>
        </p:nvGrpSpPr>
        <p:grpSpPr>
          <a:xfrm>
            <a:off x="8878620" y="2328928"/>
            <a:ext cx="3035085" cy="3082997"/>
            <a:chOff x="8878620" y="5662063"/>
            <a:chExt cx="3035085" cy="3082997"/>
          </a:xfrm>
        </p:grpSpPr>
        <p:grpSp>
          <p:nvGrpSpPr>
            <p:cNvPr id="70" name="Group 69">
              <a:extLst>
                <a:ext uri="{FF2B5EF4-FFF2-40B4-BE49-F238E27FC236}">
                  <a16:creationId xmlns:a16="http://schemas.microsoft.com/office/drawing/2014/main" id="{474DAA6D-0D4E-C2E2-D78D-EA3CDEF5E504}"/>
                </a:ext>
              </a:extLst>
            </p:cNvPr>
            <p:cNvGrpSpPr/>
            <p:nvPr/>
          </p:nvGrpSpPr>
          <p:grpSpPr>
            <a:xfrm>
              <a:off x="8878620" y="5662063"/>
              <a:ext cx="3035085" cy="3082997"/>
              <a:chOff x="4104613" y="2055069"/>
              <a:chExt cx="1548908" cy="1573291"/>
            </a:xfrm>
          </p:grpSpPr>
          <p:sp>
            <p:nvSpPr>
              <p:cNvPr id="75" name="Freeform: Shape 74">
                <a:extLst>
                  <a:ext uri="{FF2B5EF4-FFF2-40B4-BE49-F238E27FC236}">
                    <a16:creationId xmlns:a16="http://schemas.microsoft.com/office/drawing/2014/main" id="{13207627-BFC4-0539-5AA6-976CF7254056}"/>
                  </a:ext>
                </a:extLst>
              </p:cNvPr>
              <p:cNvSpPr/>
              <p:nvPr/>
            </p:nvSpPr>
            <p:spPr>
              <a:xfrm rot="16200000" flipV="1">
                <a:off x="4157661" y="2073799"/>
                <a:ext cx="1155964" cy="1155959"/>
              </a:xfrm>
              <a:custGeom>
                <a:avLst/>
                <a:gdLst>
                  <a:gd name="connsiteX0" fmla="*/ 903732 w 2383587"/>
                  <a:gd name="connsiteY0" fmla="*/ 0 h 2383577"/>
                  <a:gd name="connsiteX1" fmla="*/ 1284870 w 2383587"/>
                  <a:gd name="connsiteY1" fmla="*/ 157611 h 2383577"/>
                  <a:gd name="connsiteX2" fmla="*/ 1588517 w 2383587"/>
                  <a:gd name="connsiteY2" fmla="*/ 461273 h 2383577"/>
                  <a:gd name="connsiteX3" fmla="*/ 1588517 w 2383587"/>
                  <a:gd name="connsiteY3" fmla="*/ 1223460 h 2383577"/>
                  <a:gd name="connsiteX4" fmla="*/ 1588517 w 2383587"/>
                  <a:gd name="connsiteY4" fmla="*/ 1545550 h 2383577"/>
                  <a:gd name="connsiteX5" fmla="*/ 1593112 w 2383587"/>
                  <a:gd name="connsiteY5" fmla="*/ 1550128 h 2383577"/>
                  <a:gd name="connsiteX6" fmla="*/ 1832422 w 2383587"/>
                  <a:gd name="connsiteY6" fmla="*/ 1602322 h 2383577"/>
                  <a:gd name="connsiteX7" fmla="*/ 2264973 w 2383587"/>
                  <a:gd name="connsiteY7" fmla="*/ 1692860 h 2383577"/>
                  <a:gd name="connsiteX8" fmla="*/ 2246476 w 2383587"/>
                  <a:gd name="connsiteY8" fmla="*/ 2283243 h 2383577"/>
                  <a:gd name="connsiteX9" fmla="*/ 1703634 w 2383587"/>
                  <a:gd name="connsiteY9" fmla="*/ 2275574 h 2383577"/>
                  <a:gd name="connsiteX10" fmla="*/ 1602303 w 2383587"/>
                  <a:gd name="connsiteY10" fmla="*/ 1832386 h 2383577"/>
                  <a:gd name="connsiteX11" fmla="*/ 1550260 w 2383587"/>
                  <a:gd name="connsiteY11" fmla="*/ 1593165 h 2383577"/>
                  <a:gd name="connsiteX12" fmla="*/ 1545549 w 2383587"/>
                  <a:gd name="connsiteY12" fmla="*/ 1588472 h 2383577"/>
                  <a:gd name="connsiteX13" fmla="*/ 1223520 w 2383587"/>
                  <a:gd name="connsiteY13" fmla="*/ 1588472 h 2383577"/>
                  <a:gd name="connsiteX14" fmla="*/ 461244 w 2383587"/>
                  <a:gd name="connsiteY14" fmla="*/ 1588472 h 2383577"/>
                  <a:gd name="connsiteX15" fmla="*/ 157597 w 2383587"/>
                  <a:gd name="connsiteY15" fmla="*/ 1284811 h 2383577"/>
                  <a:gd name="connsiteX16" fmla="*/ 157597 w 2383587"/>
                  <a:gd name="connsiteY16" fmla="*/ 522623 h 2383577"/>
                  <a:gd name="connsiteX17" fmla="*/ 522594 w 2383587"/>
                  <a:gd name="connsiteY17" fmla="*/ 157611 h 2383577"/>
                  <a:gd name="connsiteX18" fmla="*/ 903732 w 2383587"/>
                  <a:gd name="connsiteY18" fmla="*/ 0 h 23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83587" h="2383577">
                    <a:moveTo>
                      <a:pt x="903732" y="0"/>
                    </a:moveTo>
                    <a:cubicBezTo>
                      <a:pt x="1041769" y="0"/>
                      <a:pt x="1179806" y="52537"/>
                      <a:pt x="1284870" y="157611"/>
                    </a:cubicBezTo>
                    <a:lnTo>
                      <a:pt x="1588517" y="461273"/>
                    </a:lnTo>
                    <a:cubicBezTo>
                      <a:pt x="1798646" y="671421"/>
                      <a:pt x="1798646" y="1013427"/>
                      <a:pt x="1588517" y="1223460"/>
                    </a:cubicBezTo>
                    <a:cubicBezTo>
                      <a:pt x="1499594" y="1312510"/>
                      <a:pt x="1499594" y="1456615"/>
                      <a:pt x="1588517" y="1545550"/>
                    </a:cubicBezTo>
                    <a:lnTo>
                      <a:pt x="1593112" y="1550128"/>
                    </a:lnTo>
                    <a:cubicBezTo>
                      <a:pt x="1656071" y="1613081"/>
                      <a:pt x="1749589" y="1634485"/>
                      <a:pt x="1832422" y="1602322"/>
                    </a:cubicBezTo>
                    <a:cubicBezTo>
                      <a:pt x="1976606" y="1545550"/>
                      <a:pt x="2148362" y="1576225"/>
                      <a:pt x="2264973" y="1692860"/>
                    </a:cubicBezTo>
                    <a:cubicBezTo>
                      <a:pt x="2429031" y="1856880"/>
                      <a:pt x="2422942" y="2126891"/>
                      <a:pt x="2246476" y="2283243"/>
                    </a:cubicBezTo>
                    <a:cubicBezTo>
                      <a:pt x="2091608" y="2419793"/>
                      <a:pt x="1853906" y="2416703"/>
                      <a:pt x="1703634" y="2275574"/>
                    </a:cubicBezTo>
                    <a:cubicBezTo>
                      <a:pt x="1577833" y="2157566"/>
                      <a:pt x="1544056" y="1981184"/>
                      <a:pt x="1602303" y="1832386"/>
                    </a:cubicBezTo>
                    <a:cubicBezTo>
                      <a:pt x="1634587" y="1749517"/>
                      <a:pt x="1613103" y="1656004"/>
                      <a:pt x="1550260" y="1593165"/>
                    </a:cubicBezTo>
                    <a:lnTo>
                      <a:pt x="1545549" y="1588472"/>
                    </a:lnTo>
                    <a:cubicBezTo>
                      <a:pt x="1456627" y="1499537"/>
                      <a:pt x="1312443" y="1499537"/>
                      <a:pt x="1223520" y="1588472"/>
                    </a:cubicBezTo>
                    <a:cubicBezTo>
                      <a:pt x="1013392" y="1798620"/>
                      <a:pt x="671373" y="1798620"/>
                      <a:pt x="461244" y="1588472"/>
                    </a:cubicBezTo>
                    <a:lnTo>
                      <a:pt x="157597" y="1284811"/>
                    </a:lnTo>
                    <a:cubicBezTo>
                      <a:pt x="-52532" y="1074777"/>
                      <a:pt x="-52532" y="732771"/>
                      <a:pt x="157597" y="522623"/>
                    </a:cubicBezTo>
                    <a:lnTo>
                      <a:pt x="522594" y="157611"/>
                    </a:lnTo>
                    <a:cubicBezTo>
                      <a:pt x="627658" y="52537"/>
                      <a:pt x="765695" y="0"/>
                      <a:pt x="903732" y="0"/>
                    </a:cubicBezTo>
                    <a:close/>
                  </a:path>
                </a:pathLst>
              </a:custGeom>
              <a:solidFill>
                <a:srgbClr val="168489"/>
              </a:solidFill>
              <a:ln w="12700">
                <a:miter lim="400000"/>
              </a:ln>
            </p:spPr>
            <p:txBody>
              <a:bodyPr wrap="square" lIns="38100" tIns="38100" rIns="38100" bIns="38100" anchor="ctr">
                <a:noAutofit/>
              </a:bodyPr>
              <a:lstStyle/>
              <a:p>
                <a:endParaRPr lang="en-US" sz="3200"/>
              </a:p>
            </p:txBody>
          </p:sp>
          <p:sp>
            <p:nvSpPr>
              <p:cNvPr id="76" name="مربع نص 28">
                <a:extLst>
                  <a:ext uri="{FF2B5EF4-FFF2-40B4-BE49-F238E27FC236}">
                    <a16:creationId xmlns:a16="http://schemas.microsoft.com/office/drawing/2014/main" id="{C8B05F0F-039D-6EAC-EA9E-E2D327BC4685}"/>
                  </a:ext>
                </a:extLst>
              </p:cNvPr>
              <p:cNvSpPr txBox="1"/>
              <p:nvPr/>
            </p:nvSpPr>
            <p:spPr>
              <a:xfrm>
                <a:off x="4104613" y="3301671"/>
                <a:ext cx="1548908" cy="326689"/>
              </a:xfrm>
              <a:prstGeom prst="rect">
                <a:avLst/>
              </a:prstGeom>
              <a:noFill/>
            </p:spPr>
            <p:txBody>
              <a:bodyPr wrap="square" rtlCol="1">
                <a:spAutoFit/>
              </a:bodyPr>
              <a:lstStyle/>
              <a:p>
                <a:pPr algn="ctr" rtl="0">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الرقابة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77" name="مربع نص 28">
                <a:extLst>
                  <a:ext uri="{FF2B5EF4-FFF2-40B4-BE49-F238E27FC236}">
                    <a16:creationId xmlns:a16="http://schemas.microsoft.com/office/drawing/2014/main" id="{7047A3C4-F0B8-7A7E-A896-D414574D33EF}"/>
                  </a:ext>
                </a:extLst>
              </p:cNvPr>
              <p:cNvSpPr txBox="1"/>
              <p:nvPr/>
            </p:nvSpPr>
            <p:spPr>
              <a:xfrm>
                <a:off x="4235122" y="2055069"/>
                <a:ext cx="246403" cy="315891"/>
              </a:xfrm>
              <a:prstGeom prst="rect">
                <a:avLst/>
              </a:prstGeom>
              <a:noFill/>
            </p:spPr>
            <p:txBody>
              <a:bodyPr wrap="square" rtlCol="1">
                <a:spAutoFit/>
              </a:bodyPr>
              <a:lstStyle/>
              <a:p>
                <a:pPr algn="ctr" rtl="0">
                  <a:lnSpc>
                    <a:spcPct val="115000"/>
                  </a:lnSpc>
                </a:pPr>
                <a:r>
                  <a:rPr lang="en-GB" sz="3200" kern="1200">
                    <a:solidFill>
                      <a:srgbClr val="FFFFFF"/>
                    </a:solidFill>
                    <a:effectLst/>
                    <a:latin typeface="Aller" panose="02000503030000020004" pitchFamily="2" charset="0"/>
                    <a:ea typeface="Calibri" panose="020F0502020204030204" pitchFamily="34" charset="0"/>
                    <a:cs typeface="GE Dinar Two Medium" panose="020A0503020102020204" pitchFamily="18" charset="-78"/>
                  </a:rPr>
                  <a:t>5</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0" name="Graphic 65" descr="Magnifying glass with solid fill">
              <a:extLst>
                <a:ext uri="{FF2B5EF4-FFF2-40B4-BE49-F238E27FC236}">
                  <a16:creationId xmlns:a16="http://schemas.microsoft.com/office/drawing/2014/main" id="{BCE1E88C-8BA5-F068-E939-B1A2BDA62A6F}"/>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793900" y="6469836"/>
              <a:ext cx="1204865" cy="1205055"/>
            </a:xfrm>
            <a:prstGeom prst="rect">
              <a:avLst/>
            </a:prstGeom>
          </p:spPr>
        </p:pic>
      </p:grpSp>
      <p:grpSp>
        <p:nvGrpSpPr>
          <p:cNvPr id="91" name="Group 90">
            <a:extLst>
              <a:ext uri="{FF2B5EF4-FFF2-40B4-BE49-F238E27FC236}">
                <a16:creationId xmlns:a16="http://schemas.microsoft.com/office/drawing/2014/main" id="{31B478FD-BCC2-1B01-54A3-F744C722858B}"/>
              </a:ext>
            </a:extLst>
          </p:cNvPr>
          <p:cNvGrpSpPr/>
          <p:nvPr/>
        </p:nvGrpSpPr>
        <p:grpSpPr>
          <a:xfrm>
            <a:off x="834887" y="2328930"/>
            <a:ext cx="2795691" cy="3082995"/>
            <a:chOff x="834887" y="5662065"/>
            <a:chExt cx="2795691" cy="3082995"/>
          </a:xfrm>
        </p:grpSpPr>
        <p:grpSp>
          <p:nvGrpSpPr>
            <p:cNvPr id="67" name="Group 66">
              <a:extLst>
                <a:ext uri="{FF2B5EF4-FFF2-40B4-BE49-F238E27FC236}">
                  <a16:creationId xmlns:a16="http://schemas.microsoft.com/office/drawing/2014/main" id="{69AC3768-5167-24B9-1252-E18F6E18B217}"/>
                </a:ext>
              </a:extLst>
            </p:cNvPr>
            <p:cNvGrpSpPr/>
            <p:nvPr/>
          </p:nvGrpSpPr>
          <p:grpSpPr>
            <a:xfrm>
              <a:off x="834887" y="5662065"/>
              <a:ext cx="2795691" cy="3082995"/>
              <a:chOff x="0" y="2055069"/>
              <a:chExt cx="1426740" cy="1573289"/>
            </a:xfrm>
          </p:grpSpPr>
          <p:sp>
            <p:nvSpPr>
              <p:cNvPr id="81" name="Freeform: Shape 80">
                <a:extLst>
                  <a:ext uri="{FF2B5EF4-FFF2-40B4-BE49-F238E27FC236}">
                    <a16:creationId xmlns:a16="http://schemas.microsoft.com/office/drawing/2014/main" id="{9D5E7593-71F9-890E-A6F7-0F59A0BE8E6E}"/>
                  </a:ext>
                </a:extLst>
              </p:cNvPr>
              <p:cNvSpPr/>
              <p:nvPr/>
            </p:nvSpPr>
            <p:spPr>
              <a:xfrm rot="16200000" flipV="1">
                <a:off x="-2" y="2073799"/>
                <a:ext cx="1155964" cy="1155959"/>
              </a:xfrm>
              <a:custGeom>
                <a:avLst/>
                <a:gdLst>
                  <a:gd name="connsiteX0" fmla="*/ 903732 w 2383587"/>
                  <a:gd name="connsiteY0" fmla="*/ 0 h 2383577"/>
                  <a:gd name="connsiteX1" fmla="*/ 1284870 w 2383587"/>
                  <a:gd name="connsiteY1" fmla="*/ 157611 h 2383577"/>
                  <a:gd name="connsiteX2" fmla="*/ 1588517 w 2383587"/>
                  <a:gd name="connsiteY2" fmla="*/ 461273 h 2383577"/>
                  <a:gd name="connsiteX3" fmla="*/ 1588517 w 2383587"/>
                  <a:gd name="connsiteY3" fmla="*/ 1223460 h 2383577"/>
                  <a:gd name="connsiteX4" fmla="*/ 1588517 w 2383587"/>
                  <a:gd name="connsiteY4" fmla="*/ 1545550 h 2383577"/>
                  <a:gd name="connsiteX5" fmla="*/ 1593112 w 2383587"/>
                  <a:gd name="connsiteY5" fmla="*/ 1550128 h 2383577"/>
                  <a:gd name="connsiteX6" fmla="*/ 1832422 w 2383587"/>
                  <a:gd name="connsiteY6" fmla="*/ 1602322 h 2383577"/>
                  <a:gd name="connsiteX7" fmla="*/ 2264973 w 2383587"/>
                  <a:gd name="connsiteY7" fmla="*/ 1692860 h 2383577"/>
                  <a:gd name="connsiteX8" fmla="*/ 2246476 w 2383587"/>
                  <a:gd name="connsiteY8" fmla="*/ 2283243 h 2383577"/>
                  <a:gd name="connsiteX9" fmla="*/ 1703634 w 2383587"/>
                  <a:gd name="connsiteY9" fmla="*/ 2275574 h 2383577"/>
                  <a:gd name="connsiteX10" fmla="*/ 1602303 w 2383587"/>
                  <a:gd name="connsiteY10" fmla="*/ 1832386 h 2383577"/>
                  <a:gd name="connsiteX11" fmla="*/ 1550260 w 2383587"/>
                  <a:gd name="connsiteY11" fmla="*/ 1593165 h 2383577"/>
                  <a:gd name="connsiteX12" fmla="*/ 1545549 w 2383587"/>
                  <a:gd name="connsiteY12" fmla="*/ 1588472 h 2383577"/>
                  <a:gd name="connsiteX13" fmla="*/ 1223520 w 2383587"/>
                  <a:gd name="connsiteY13" fmla="*/ 1588472 h 2383577"/>
                  <a:gd name="connsiteX14" fmla="*/ 461244 w 2383587"/>
                  <a:gd name="connsiteY14" fmla="*/ 1588472 h 2383577"/>
                  <a:gd name="connsiteX15" fmla="*/ 157597 w 2383587"/>
                  <a:gd name="connsiteY15" fmla="*/ 1284811 h 2383577"/>
                  <a:gd name="connsiteX16" fmla="*/ 157597 w 2383587"/>
                  <a:gd name="connsiteY16" fmla="*/ 522623 h 2383577"/>
                  <a:gd name="connsiteX17" fmla="*/ 522594 w 2383587"/>
                  <a:gd name="connsiteY17" fmla="*/ 157611 h 2383577"/>
                  <a:gd name="connsiteX18" fmla="*/ 903732 w 2383587"/>
                  <a:gd name="connsiteY18" fmla="*/ 0 h 23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83587" h="2383577">
                    <a:moveTo>
                      <a:pt x="903732" y="0"/>
                    </a:moveTo>
                    <a:cubicBezTo>
                      <a:pt x="1041769" y="0"/>
                      <a:pt x="1179806" y="52537"/>
                      <a:pt x="1284870" y="157611"/>
                    </a:cubicBezTo>
                    <a:lnTo>
                      <a:pt x="1588517" y="461273"/>
                    </a:lnTo>
                    <a:cubicBezTo>
                      <a:pt x="1798646" y="671421"/>
                      <a:pt x="1798646" y="1013427"/>
                      <a:pt x="1588517" y="1223460"/>
                    </a:cubicBezTo>
                    <a:cubicBezTo>
                      <a:pt x="1499594" y="1312510"/>
                      <a:pt x="1499594" y="1456615"/>
                      <a:pt x="1588517" y="1545550"/>
                    </a:cubicBezTo>
                    <a:lnTo>
                      <a:pt x="1593112" y="1550128"/>
                    </a:lnTo>
                    <a:cubicBezTo>
                      <a:pt x="1656071" y="1613081"/>
                      <a:pt x="1749589" y="1634485"/>
                      <a:pt x="1832422" y="1602322"/>
                    </a:cubicBezTo>
                    <a:cubicBezTo>
                      <a:pt x="1976606" y="1545550"/>
                      <a:pt x="2148362" y="1576225"/>
                      <a:pt x="2264973" y="1692860"/>
                    </a:cubicBezTo>
                    <a:cubicBezTo>
                      <a:pt x="2429031" y="1856880"/>
                      <a:pt x="2422942" y="2126891"/>
                      <a:pt x="2246476" y="2283243"/>
                    </a:cubicBezTo>
                    <a:cubicBezTo>
                      <a:pt x="2091608" y="2419793"/>
                      <a:pt x="1853906" y="2416703"/>
                      <a:pt x="1703634" y="2275574"/>
                    </a:cubicBezTo>
                    <a:cubicBezTo>
                      <a:pt x="1577833" y="2157566"/>
                      <a:pt x="1544056" y="1981184"/>
                      <a:pt x="1602303" y="1832386"/>
                    </a:cubicBezTo>
                    <a:cubicBezTo>
                      <a:pt x="1634587" y="1749517"/>
                      <a:pt x="1613103" y="1656004"/>
                      <a:pt x="1550260" y="1593165"/>
                    </a:cubicBezTo>
                    <a:lnTo>
                      <a:pt x="1545549" y="1588472"/>
                    </a:lnTo>
                    <a:cubicBezTo>
                      <a:pt x="1456627" y="1499537"/>
                      <a:pt x="1312443" y="1499537"/>
                      <a:pt x="1223520" y="1588472"/>
                    </a:cubicBezTo>
                    <a:cubicBezTo>
                      <a:pt x="1013392" y="1798620"/>
                      <a:pt x="671373" y="1798620"/>
                      <a:pt x="461244" y="1588472"/>
                    </a:cubicBezTo>
                    <a:lnTo>
                      <a:pt x="157597" y="1284811"/>
                    </a:lnTo>
                    <a:cubicBezTo>
                      <a:pt x="-52532" y="1074777"/>
                      <a:pt x="-52532" y="732771"/>
                      <a:pt x="157597" y="522623"/>
                    </a:cubicBezTo>
                    <a:lnTo>
                      <a:pt x="522594" y="157611"/>
                    </a:lnTo>
                    <a:cubicBezTo>
                      <a:pt x="627658" y="52537"/>
                      <a:pt x="765695" y="0"/>
                      <a:pt x="903732" y="0"/>
                    </a:cubicBezTo>
                    <a:close/>
                  </a:path>
                </a:pathLst>
              </a:custGeom>
              <a:solidFill>
                <a:srgbClr val="2E75B6"/>
              </a:solidFill>
              <a:ln w="12700">
                <a:miter lim="400000"/>
              </a:ln>
            </p:spPr>
            <p:txBody>
              <a:bodyPr wrap="square" lIns="38100" tIns="38100" rIns="38100" bIns="38100" anchor="ctr">
                <a:noAutofit/>
              </a:bodyPr>
              <a:lstStyle/>
              <a:p>
                <a:endParaRPr lang="en-US" sz="3200"/>
              </a:p>
            </p:txBody>
          </p:sp>
          <p:sp>
            <p:nvSpPr>
              <p:cNvPr id="82" name="مربع نص 28">
                <a:extLst>
                  <a:ext uri="{FF2B5EF4-FFF2-40B4-BE49-F238E27FC236}">
                    <a16:creationId xmlns:a16="http://schemas.microsoft.com/office/drawing/2014/main" id="{70BFD38C-C46E-D5D3-4464-23AEEE431CE5}"/>
                  </a:ext>
                </a:extLst>
              </p:cNvPr>
              <p:cNvSpPr txBox="1"/>
              <p:nvPr/>
            </p:nvSpPr>
            <p:spPr>
              <a:xfrm>
                <a:off x="16272" y="3301669"/>
                <a:ext cx="1410468" cy="326689"/>
              </a:xfrm>
              <a:prstGeom prst="rect">
                <a:avLst/>
              </a:prstGeom>
              <a:noFill/>
            </p:spPr>
            <p:txBody>
              <a:bodyPr wrap="square" rtlCol="1">
                <a:sp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حلّ المشكلات</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83" name="مربع نص 28">
                <a:extLst>
                  <a:ext uri="{FF2B5EF4-FFF2-40B4-BE49-F238E27FC236}">
                    <a16:creationId xmlns:a16="http://schemas.microsoft.com/office/drawing/2014/main" id="{40834EFA-79FB-B9D2-D07C-376DB1763BB1}"/>
                  </a:ext>
                </a:extLst>
              </p:cNvPr>
              <p:cNvSpPr txBox="1"/>
              <p:nvPr/>
            </p:nvSpPr>
            <p:spPr>
              <a:xfrm>
                <a:off x="78310" y="2055069"/>
                <a:ext cx="247038" cy="315891"/>
              </a:xfrm>
              <a:prstGeom prst="rect">
                <a:avLst/>
              </a:prstGeom>
              <a:noFill/>
            </p:spPr>
            <p:txBody>
              <a:bodyPr wrap="square" rtlCol="1">
                <a:spAutoFit/>
              </a:bodyPr>
              <a:lstStyle/>
              <a:p>
                <a:pPr algn="ctr" rtl="0">
                  <a:lnSpc>
                    <a:spcPct val="115000"/>
                  </a:lnSpc>
                </a:pPr>
                <a:r>
                  <a:rPr lang="en-GB" sz="3200" kern="1200">
                    <a:solidFill>
                      <a:srgbClr val="FFFFFF"/>
                    </a:solidFill>
                    <a:effectLst/>
                    <a:latin typeface="Aller" panose="02000503030000020004" pitchFamily="2" charset="0"/>
                    <a:ea typeface="Calibri" panose="020F0502020204030204" pitchFamily="34" charset="0"/>
                    <a:cs typeface="GE Dinar Two Medium" panose="020A0503020102020204" pitchFamily="18" charset="-78"/>
                  </a:rPr>
                  <a:t>8</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46" name="رسم 6" descr="مصافحة باليد">
              <a:extLst>
                <a:ext uri="{FF2B5EF4-FFF2-40B4-BE49-F238E27FC236}">
                  <a16:creationId xmlns:a16="http://schemas.microsoft.com/office/drawing/2014/main" id="{2448EB17-ACD7-B66A-5DE3-340209849F03}"/>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625991" y="6502422"/>
              <a:ext cx="1299198" cy="1299257"/>
            </a:xfrm>
            <a:prstGeom prst="rect">
              <a:avLst/>
            </a:prstGeom>
          </p:spPr>
        </p:pic>
      </p:grpSp>
    </p:spTree>
    <p:extLst>
      <p:ext uri="{BB962C8B-B14F-4D97-AF65-F5344CB8AC3E}">
        <p14:creationId xmlns:p14="http://schemas.microsoft.com/office/powerpoint/2010/main" val="89910881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88"/>
                                        </p:tgtEl>
                                        <p:attrNameLst>
                                          <p:attrName>style.visibility</p:attrName>
                                        </p:attrNameLst>
                                      </p:cBhvr>
                                      <p:to>
                                        <p:strVal val="visible"/>
                                      </p:to>
                                    </p:set>
                                    <p:anim calcmode="lin" valueType="num">
                                      <p:cBhvr additive="base">
                                        <p:cTn id="7" dur="500" fill="hold"/>
                                        <p:tgtEl>
                                          <p:spTgt spid="88"/>
                                        </p:tgtEl>
                                        <p:attrNameLst>
                                          <p:attrName>ppt_x</p:attrName>
                                        </p:attrNameLst>
                                      </p:cBhvr>
                                      <p:tavLst>
                                        <p:tav tm="0">
                                          <p:val>
                                            <p:strVal val="#ppt_x"/>
                                          </p:val>
                                        </p:tav>
                                        <p:tav tm="100000">
                                          <p:val>
                                            <p:strVal val="#ppt_x"/>
                                          </p:val>
                                        </p:tav>
                                      </p:tavLst>
                                    </p:anim>
                                    <p:anim calcmode="lin" valueType="num">
                                      <p:cBhvr additive="base">
                                        <p:cTn id="8" dur="500" fill="hold"/>
                                        <p:tgtEl>
                                          <p:spTgt spid="8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9"/>
                                        </p:tgtEl>
                                        <p:attrNameLst>
                                          <p:attrName>style.visibility</p:attrName>
                                        </p:attrNameLst>
                                      </p:cBhvr>
                                      <p:to>
                                        <p:strVal val="visible"/>
                                      </p:to>
                                    </p:set>
                                    <p:anim calcmode="lin" valueType="num">
                                      <p:cBhvr additive="base">
                                        <p:cTn id="13" dur="500" fill="hold"/>
                                        <p:tgtEl>
                                          <p:spTgt spid="89"/>
                                        </p:tgtEl>
                                        <p:attrNameLst>
                                          <p:attrName>ppt_x</p:attrName>
                                        </p:attrNameLst>
                                      </p:cBhvr>
                                      <p:tavLst>
                                        <p:tav tm="0">
                                          <p:val>
                                            <p:strVal val="#ppt_x"/>
                                          </p:val>
                                        </p:tav>
                                        <p:tav tm="100000">
                                          <p:val>
                                            <p:strVal val="#ppt_x"/>
                                          </p:val>
                                        </p:tav>
                                      </p:tavLst>
                                    </p:anim>
                                    <p:anim calcmode="lin" valueType="num">
                                      <p:cBhvr additive="base">
                                        <p:cTn id="14" dur="500" fill="hold"/>
                                        <p:tgtEl>
                                          <p:spTgt spid="8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90"/>
                                        </p:tgtEl>
                                        <p:attrNameLst>
                                          <p:attrName>style.visibility</p:attrName>
                                        </p:attrNameLst>
                                      </p:cBhvr>
                                      <p:to>
                                        <p:strVal val="visible"/>
                                      </p:to>
                                    </p:set>
                                    <p:anim calcmode="lin" valueType="num">
                                      <p:cBhvr additive="base">
                                        <p:cTn id="19" dur="500" fill="hold"/>
                                        <p:tgtEl>
                                          <p:spTgt spid="90"/>
                                        </p:tgtEl>
                                        <p:attrNameLst>
                                          <p:attrName>ppt_x</p:attrName>
                                        </p:attrNameLst>
                                      </p:cBhvr>
                                      <p:tavLst>
                                        <p:tav tm="0">
                                          <p:val>
                                            <p:strVal val="#ppt_x"/>
                                          </p:val>
                                        </p:tav>
                                        <p:tav tm="100000">
                                          <p:val>
                                            <p:strVal val="#ppt_x"/>
                                          </p:val>
                                        </p:tav>
                                      </p:tavLst>
                                    </p:anim>
                                    <p:anim calcmode="lin" valueType="num">
                                      <p:cBhvr additive="base">
                                        <p:cTn id="20" dur="500" fill="hold"/>
                                        <p:tgtEl>
                                          <p:spTgt spid="9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91"/>
                                        </p:tgtEl>
                                        <p:attrNameLst>
                                          <p:attrName>style.visibility</p:attrName>
                                        </p:attrNameLst>
                                      </p:cBhvr>
                                      <p:to>
                                        <p:strVal val="visible"/>
                                      </p:to>
                                    </p:set>
                                    <p:anim calcmode="lin" valueType="num">
                                      <p:cBhvr additive="base">
                                        <p:cTn id="25" dur="500" fill="hold"/>
                                        <p:tgtEl>
                                          <p:spTgt spid="91"/>
                                        </p:tgtEl>
                                        <p:attrNameLst>
                                          <p:attrName>ppt_x</p:attrName>
                                        </p:attrNameLst>
                                      </p:cBhvr>
                                      <p:tavLst>
                                        <p:tav tm="0">
                                          <p:val>
                                            <p:strVal val="#ppt_x"/>
                                          </p:val>
                                        </p:tav>
                                        <p:tav tm="100000">
                                          <p:val>
                                            <p:strVal val="#ppt_x"/>
                                          </p:val>
                                        </p:tav>
                                      </p:tavLst>
                                    </p:anim>
                                    <p:anim calcmode="lin" valueType="num">
                                      <p:cBhvr additive="base">
                                        <p:cTn id="26" dur="500" fill="hold"/>
                                        <p:tgtEl>
                                          <p:spTgt spid="9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8E03DD-C0FA-1D72-D81A-0B0425E83666}"/>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2A4ED54B-775E-5891-0954-D783235260EE}"/>
              </a:ext>
            </a:extLst>
          </p:cNvPr>
          <p:cNvSpPr txBox="1"/>
          <p:nvPr/>
        </p:nvSpPr>
        <p:spPr>
          <a:xfrm>
            <a:off x="2779494" y="-161705"/>
            <a:ext cx="6633012" cy="729430"/>
          </a:xfrm>
          <a:prstGeom prst="rect">
            <a:avLst/>
          </a:prstGeom>
          <a:noFill/>
        </p:spPr>
        <p:txBody>
          <a:bodyPr wrap="square">
            <a:spAutoFit/>
          </a:bodyPr>
          <a:lstStyle/>
          <a:p>
            <a:pPr algn="ctr">
              <a:lnSpc>
                <a:spcPct val="115000"/>
              </a:lnSpc>
            </a:pPr>
            <a:r>
              <a:rPr lang="ar-EG" sz="3600" b="1" dirty="0">
                <a:solidFill>
                  <a:schemeClr val="bg1"/>
                </a:solidFill>
                <a:latin typeface="Adobe Arabic" panose="02040503050201020203" pitchFamily="18" charset="-78"/>
                <a:cs typeface="Adobe Arabic" panose="02040503050201020203" pitchFamily="18" charset="-78"/>
              </a:rPr>
              <a:t>إعداد تقارير المتابعة ورفع التوصيات</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D508B4FB-9454-1A91-9BA0-E72FC131435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0919BEAF-D758-B5F4-701D-534B6254CFB4}"/>
              </a:ext>
            </a:extLst>
          </p:cNvPr>
          <p:cNvSpPr txBox="1"/>
          <p:nvPr/>
        </p:nvSpPr>
        <p:spPr>
          <a:xfrm>
            <a:off x="5014451" y="1220086"/>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أنواع تقارير المتابعة:</a:t>
            </a:r>
            <a:endParaRPr lang="en-US"/>
          </a:p>
        </p:txBody>
      </p:sp>
      <p:sp>
        <p:nvSpPr>
          <p:cNvPr id="4" name="TextBox 3">
            <a:extLst>
              <a:ext uri="{FF2B5EF4-FFF2-40B4-BE49-F238E27FC236}">
                <a16:creationId xmlns:a16="http://schemas.microsoft.com/office/drawing/2014/main" id="{4E5B76E3-BFF5-403D-C601-2EAAA0892FD3}"/>
              </a:ext>
            </a:extLst>
          </p:cNvPr>
          <p:cNvSpPr txBox="1"/>
          <p:nvPr/>
        </p:nvSpPr>
        <p:spPr>
          <a:xfrm>
            <a:off x="5014450" y="2100274"/>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تقارير دورية منتظمة: تُقدّم بشكل منتظم (أسبوعي، شهري، ربع سنوي). </a:t>
            </a:r>
            <a:endParaRPr lang="en-US" dirty="0"/>
          </a:p>
        </p:txBody>
      </p:sp>
      <p:sp>
        <p:nvSpPr>
          <p:cNvPr id="5" name="TextBox 4">
            <a:extLst>
              <a:ext uri="{FF2B5EF4-FFF2-40B4-BE49-F238E27FC236}">
                <a16:creationId xmlns:a16="http://schemas.microsoft.com/office/drawing/2014/main" id="{53931CA5-E870-3E47-87E9-9B5F8B4C3812}"/>
              </a:ext>
            </a:extLst>
          </p:cNvPr>
          <p:cNvSpPr txBox="1"/>
          <p:nvPr/>
        </p:nvSpPr>
        <p:spPr>
          <a:xfrm>
            <a:off x="5014450" y="3441485"/>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تقارير استثنائية: تُعدّ عند حدوث مشكلات أو انحرافات كبيرة</a:t>
            </a:r>
            <a:endParaRPr lang="en-US" dirty="0"/>
          </a:p>
        </p:txBody>
      </p:sp>
      <p:sp>
        <p:nvSpPr>
          <p:cNvPr id="6" name="TextBox 5">
            <a:extLst>
              <a:ext uri="{FF2B5EF4-FFF2-40B4-BE49-F238E27FC236}">
                <a16:creationId xmlns:a16="http://schemas.microsoft.com/office/drawing/2014/main" id="{DB442448-83FC-AC31-1605-EA5DDEE540CA}"/>
              </a:ext>
            </a:extLst>
          </p:cNvPr>
          <p:cNvSpPr txBox="1"/>
          <p:nvPr/>
        </p:nvSpPr>
        <p:spPr>
          <a:xfrm>
            <a:off x="5014450" y="4321673"/>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تقارير إنجاز المراحل: تُقدّم عند اكتمال مراحل رئيسية من المشروع</a:t>
            </a:r>
            <a:endParaRPr lang="en-US" dirty="0"/>
          </a:p>
        </p:txBody>
      </p:sp>
      <p:pic>
        <p:nvPicPr>
          <p:cNvPr id="11" name="Picture 10" descr="Seo report ">
            <a:extLst>
              <a:ext uri="{FF2B5EF4-FFF2-40B4-BE49-F238E27FC236}">
                <a16:creationId xmlns:a16="http://schemas.microsoft.com/office/drawing/2014/main" id="{B8CFA8D9-E187-8384-9D74-F25AFEB3124E}"/>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20914" y="2198935"/>
            <a:ext cx="3715657" cy="3715657"/>
          </a:xfrm>
          <a:prstGeom prst="rect">
            <a:avLst/>
          </a:prstGeom>
          <a:noFill/>
          <a:ln>
            <a:noFill/>
          </a:ln>
        </p:spPr>
      </p:pic>
      <p:sp>
        <p:nvSpPr>
          <p:cNvPr id="12" name="TextBox 11">
            <a:extLst>
              <a:ext uri="{FF2B5EF4-FFF2-40B4-BE49-F238E27FC236}">
                <a16:creationId xmlns:a16="http://schemas.microsoft.com/office/drawing/2014/main" id="{193E1ACD-6454-99BC-0958-CE5D257BD099}"/>
              </a:ext>
            </a:extLst>
          </p:cNvPr>
          <p:cNvSpPr txBox="1"/>
          <p:nvPr/>
        </p:nvSpPr>
        <p:spPr>
          <a:xfrm>
            <a:off x="5014450" y="5662886"/>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تقارير تقييم نهائي: تُقدّم عند انتهاء المشروع أو البرنامج</a:t>
            </a:r>
            <a:endParaRPr lang="en-US" dirty="0"/>
          </a:p>
        </p:txBody>
      </p:sp>
    </p:spTree>
    <p:extLst>
      <p:ext uri="{BB962C8B-B14F-4D97-AF65-F5344CB8AC3E}">
        <p14:creationId xmlns:p14="http://schemas.microsoft.com/office/powerpoint/2010/main" val="278593257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1000"/>
                                        <p:tgtEl>
                                          <p:spTgt spid="12"/>
                                        </p:tgtEl>
                                      </p:cBhvr>
                                    </p:animEffect>
                                    <p:anim calcmode="lin" valueType="num">
                                      <p:cBhvr>
                                        <p:cTn id="36" dur="1000" fill="hold"/>
                                        <p:tgtEl>
                                          <p:spTgt spid="12"/>
                                        </p:tgtEl>
                                        <p:attrNameLst>
                                          <p:attrName>ppt_x</p:attrName>
                                        </p:attrNameLst>
                                      </p:cBhvr>
                                      <p:tavLst>
                                        <p:tav tm="0">
                                          <p:val>
                                            <p:strVal val="#ppt_x"/>
                                          </p:val>
                                        </p:tav>
                                        <p:tav tm="100000">
                                          <p:val>
                                            <p:strVal val="#ppt_x"/>
                                          </p:val>
                                        </p:tav>
                                      </p:tavLst>
                                    </p:anim>
                                    <p:anim calcmode="lin" valueType="num">
                                      <p:cBhvr>
                                        <p:cTn id="37"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12" grpId="0"/>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1ACC09-B004-E119-D2C9-D8CC115F3733}"/>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5943AC14-4069-BCC3-E00C-E6FDD3C92555}"/>
              </a:ext>
            </a:extLst>
          </p:cNvPr>
          <p:cNvSpPr txBox="1"/>
          <p:nvPr/>
        </p:nvSpPr>
        <p:spPr>
          <a:xfrm>
            <a:off x="2779494" y="-161705"/>
            <a:ext cx="6633012" cy="729430"/>
          </a:xfrm>
          <a:prstGeom prst="rect">
            <a:avLst/>
          </a:prstGeom>
          <a:noFill/>
        </p:spPr>
        <p:txBody>
          <a:bodyPr wrap="square">
            <a:spAutoFit/>
          </a:bodyPr>
          <a:lstStyle/>
          <a:p>
            <a:pPr algn="ctr">
              <a:lnSpc>
                <a:spcPct val="115000"/>
              </a:lnSpc>
            </a:pPr>
            <a:r>
              <a:rPr lang="ar-EG" sz="3600" b="1" dirty="0">
                <a:solidFill>
                  <a:schemeClr val="bg1"/>
                </a:solidFill>
                <a:latin typeface="Adobe Arabic" panose="02040503050201020203" pitchFamily="18" charset="-78"/>
                <a:cs typeface="Adobe Arabic" panose="02040503050201020203" pitchFamily="18" charset="-78"/>
              </a:rPr>
              <a:t>إعداد تقارير المتابعة ورفع التوصيات</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51E25456-152C-174D-9B81-86F80AE457D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B1425E4B-35D1-3A1A-C322-69121F739473}"/>
              </a:ext>
            </a:extLst>
          </p:cNvPr>
          <p:cNvSpPr txBox="1"/>
          <p:nvPr/>
        </p:nvSpPr>
        <p:spPr>
          <a:xfrm>
            <a:off x="5014451" y="1220086"/>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مكوّنات تقرير المتابعة الفعّال:</a:t>
            </a:r>
            <a:endParaRPr lang="en-US"/>
          </a:p>
        </p:txBody>
      </p:sp>
      <p:grpSp>
        <p:nvGrpSpPr>
          <p:cNvPr id="34" name="Group 33">
            <a:extLst>
              <a:ext uri="{FF2B5EF4-FFF2-40B4-BE49-F238E27FC236}">
                <a16:creationId xmlns:a16="http://schemas.microsoft.com/office/drawing/2014/main" id="{CE0BD3FC-AB3B-1DF9-BF8C-42FB371C5F92}"/>
              </a:ext>
            </a:extLst>
          </p:cNvPr>
          <p:cNvGrpSpPr/>
          <p:nvPr/>
        </p:nvGrpSpPr>
        <p:grpSpPr>
          <a:xfrm>
            <a:off x="590172" y="2837182"/>
            <a:ext cx="2648614" cy="2648332"/>
            <a:chOff x="0" y="0"/>
            <a:chExt cx="1432998" cy="1432999"/>
          </a:xfrm>
        </p:grpSpPr>
        <p:grpSp>
          <p:nvGrpSpPr>
            <p:cNvPr id="52" name="Group 51">
              <a:extLst>
                <a:ext uri="{FF2B5EF4-FFF2-40B4-BE49-F238E27FC236}">
                  <a16:creationId xmlns:a16="http://schemas.microsoft.com/office/drawing/2014/main" id="{6214E523-F1C3-B9CF-7B98-A721B1071BD0}"/>
                </a:ext>
              </a:extLst>
            </p:cNvPr>
            <p:cNvGrpSpPr/>
            <p:nvPr/>
          </p:nvGrpSpPr>
          <p:grpSpPr>
            <a:xfrm>
              <a:off x="0" y="0"/>
              <a:ext cx="1432998" cy="1432999"/>
              <a:chOff x="0" y="0"/>
              <a:chExt cx="1714500" cy="1714500"/>
            </a:xfrm>
          </p:grpSpPr>
          <p:sp>
            <p:nvSpPr>
              <p:cNvPr id="54" name="Rectangle: Diagonal Corners Rounded 53">
                <a:extLst>
                  <a:ext uri="{FF2B5EF4-FFF2-40B4-BE49-F238E27FC236}">
                    <a16:creationId xmlns:a16="http://schemas.microsoft.com/office/drawing/2014/main" id="{B36FB800-6A14-6384-BE2E-BE20029CE83B}"/>
                  </a:ext>
                </a:extLst>
              </p:cNvPr>
              <p:cNvSpPr/>
              <p:nvPr/>
            </p:nvSpPr>
            <p:spPr>
              <a:xfrm flipV="1">
                <a:off x="45971" y="23618"/>
                <a:ext cx="1622560" cy="1667264"/>
              </a:xfrm>
              <a:prstGeom prst="round2DiagRect">
                <a:avLst>
                  <a:gd name="adj1" fmla="val 7948"/>
                  <a:gd name="adj2" fmla="val 45033"/>
                </a:avLst>
              </a:prstGeom>
              <a:solidFill>
                <a:srgbClr val="2E75B6"/>
              </a:solidFill>
              <a:ln>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55" name="Oval 54">
                <a:extLst>
                  <a:ext uri="{FF2B5EF4-FFF2-40B4-BE49-F238E27FC236}">
                    <a16:creationId xmlns:a16="http://schemas.microsoft.com/office/drawing/2014/main" id="{7F85E7F5-E2BC-F707-13D8-98DA95B51005}"/>
                  </a:ext>
                </a:extLst>
              </p:cNvPr>
              <p:cNvSpPr/>
              <p:nvPr/>
            </p:nvSpPr>
            <p:spPr>
              <a:xfrm>
                <a:off x="0" y="0"/>
                <a:ext cx="1714500" cy="1714500"/>
              </a:xfrm>
              <a:prstGeom prst="ellipse">
                <a:avLst/>
              </a:prstGeom>
              <a:solidFill>
                <a:schemeClr val="bg1"/>
              </a:solidFill>
              <a:ln>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53" name="TextBox 4101">
              <a:extLst>
                <a:ext uri="{FF2B5EF4-FFF2-40B4-BE49-F238E27FC236}">
                  <a16:creationId xmlns:a16="http://schemas.microsoft.com/office/drawing/2014/main" id="{DF0764CF-E8A2-FB59-F68A-731F0DC15D9C}"/>
                </a:ext>
              </a:extLst>
            </p:cNvPr>
            <p:cNvSpPr txBox="1"/>
            <p:nvPr/>
          </p:nvSpPr>
          <p:spPr>
            <a:xfrm>
              <a:off x="38418" y="569944"/>
              <a:ext cx="1355089" cy="346395"/>
            </a:xfrm>
            <a:prstGeom prst="rect">
              <a:avLst/>
            </a:prstGeom>
            <a:noFill/>
          </p:spPr>
          <p:txBody>
            <a:bodyPr wrap="square" rtlCol="0">
              <a:sp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النتائج والملاحظات</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36" name="Group 35">
            <a:extLst>
              <a:ext uri="{FF2B5EF4-FFF2-40B4-BE49-F238E27FC236}">
                <a16:creationId xmlns:a16="http://schemas.microsoft.com/office/drawing/2014/main" id="{D77A084D-4EF8-8856-120D-309EC89F9320}"/>
              </a:ext>
            </a:extLst>
          </p:cNvPr>
          <p:cNvGrpSpPr/>
          <p:nvPr/>
        </p:nvGrpSpPr>
        <p:grpSpPr>
          <a:xfrm>
            <a:off x="6165532" y="2837182"/>
            <a:ext cx="2648614" cy="2648332"/>
            <a:chOff x="3016476" y="0"/>
            <a:chExt cx="1432998" cy="1432999"/>
          </a:xfrm>
        </p:grpSpPr>
        <p:grpSp>
          <p:nvGrpSpPr>
            <p:cNvPr id="48" name="Group 47">
              <a:extLst>
                <a:ext uri="{FF2B5EF4-FFF2-40B4-BE49-F238E27FC236}">
                  <a16:creationId xmlns:a16="http://schemas.microsoft.com/office/drawing/2014/main" id="{4BEE212F-17C6-0D2E-4045-C154674FF4E6}"/>
                </a:ext>
              </a:extLst>
            </p:cNvPr>
            <p:cNvGrpSpPr/>
            <p:nvPr/>
          </p:nvGrpSpPr>
          <p:grpSpPr>
            <a:xfrm>
              <a:off x="3016476" y="0"/>
              <a:ext cx="1432998" cy="1432999"/>
              <a:chOff x="3016478" y="0"/>
              <a:chExt cx="1714500" cy="1714500"/>
            </a:xfrm>
          </p:grpSpPr>
          <p:sp>
            <p:nvSpPr>
              <p:cNvPr id="50" name="Rectangle: Diagonal Corners Rounded 49">
                <a:extLst>
                  <a:ext uri="{FF2B5EF4-FFF2-40B4-BE49-F238E27FC236}">
                    <a16:creationId xmlns:a16="http://schemas.microsoft.com/office/drawing/2014/main" id="{EED68441-6698-30F6-13BD-553B5A705415}"/>
                  </a:ext>
                </a:extLst>
              </p:cNvPr>
              <p:cNvSpPr/>
              <p:nvPr/>
            </p:nvSpPr>
            <p:spPr>
              <a:xfrm flipV="1">
                <a:off x="3062449" y="23618"/>
                <a:ext cx="1622560" cy="1667264"/>
              </a:xfrm>
              <a:prstGeom prst="round2DiagRect">
                <a:avLst>
                  <a:gd name="adj1" fmla="val 7948"/>
                  <a:gd name="adj2" fmla="val 45033"/>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51" name="Oval 50">
                <a:extLst>
                  <a:ext uri="{FF2B5EF4-FFF2-40B4-BE49-F238E27FC236}">
                    <a16:creationId xmlns:a16="http://schemas.microsoft.com/office/drawing/2014/main" id="{BEA77343-02AA-DA11-15D8-D0C816F6E248}"/>
                  </a:ext>
                </a:extLst>
              </p:cNvPr>
              <p:cNvSpPr/>
              <p:nvPr/>
            </p:nvSpPr>
            <p:spPr>
              <a:xfrm>
                <a:off x="3016478" y="0"/>
                <a:ext cx="1714500" cy="1714500"/>
              </a:xfrm>
              <a:prstGeom prst="ellipse">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49" name="TextBox 67">
              <a:extLst>
                <a:ext uri="{FF2B5EF4-FFF2-40B4-BE49-F238E27FC236}">
                  <a16:creationId xmlns:a16="http://schemas.microsoft.com/office/drawing/2014/main" id="{96A58D05-C970-7C08-8AB1-81E65978A159}"/>
                </a:ext>
              </a:extLst>
            </p:cNvPr>
            <p:cNvSpPr txBox="1"/>
            <p:nvPr/>
          </p:nvSpPr>
          <p:spPr>
            <a:xfrm>
              <a:off x="3054674" y="569944"/>
              <a:ext cx="1355724" cy="346395"/>
            </a:xfrm>
            <a:prstGeom prst="rect">
              <a:avLst/>
            </a:prstGeom>
            <a:noFill/>
          </p:spPr>
          <p:txBody>
            <a:bodyPr wrap="square" rtlCol="0">
              <a:sp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مقدّمة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38" name="Group 37">
            <a:extLst>
              <a:ext uri="{FF2B5EF4-FFF2-40B4-BE49-F238E27FC236}">
                <a16:creationId xmlns:a16="http://schemas.microsoft.com/office/drawing/2014/main" id="{8558BC77-CB08-1BFF-CB65-4F1C7B2BBC9C}"/>
              </a:ext>
            </a:extLst>
          </p:cNvPr>
          <p:cNvGrpSpPr/>
          <p:nvPr/>
        </p:nvGrpSpPr>
        <p:grpSpPr>
          <a:xfrm>
            <a:off x="3377852" y="2837182"/>
            <a:ext cx="2648614" cy="2648332"/>
            <a:chOff x="1508238" y="0"/>
            <a:chExt cx="1432998" cy="1432999"/>
          </a:xfrm>
        </p:grpSpPr>
        <p:grpSp>
          <p:nvGrpSpPr>
            <p:cNvPr id="44" name="Group 43">
              <a:extLst>
                <a:ext uri="{FF2B5EF4-FFF2-40B4-BE49-F238E27FC236}">
                  <a16:creationId xmlns:a16="http://schemas.microsoft.com/office/drawing/2014/main" id="{76CFC851-7065-84C2-9570-A8516D3A160D}"/>
                </a:ext>
              </a:extLst>
            </p:cNvPr>
            <p:cNvGrpSpPr/>
            <p:nvPr/>
          </p:nvGrpSpPr>
          <p:grpSpPr>
            <a:xfrm>
              <a:off x="1508238" y="0"/>
              <a:ext cx="1432998" cy="1432999"/>
              <a:chOff x="1508239" y="0"/>
              <a:chExt cx="1714500" cy="1714500"/>
            </a:xfrm>
          </p:grpSpPr>
          <p:sp>
            <p:nvSpPr>
              <p:cNvPr id="46" name="Rectangle: Diagonal Corners Rounded 45">
                <a:extLst>
                  <a:ext uri="{FF2B5EF4-FFF2-40B4-BE49-F238E27FC236}">
                    <a16:creationId xmlns:a16="http://schemas.microsoft.com/office/drawing/2014/main" id="{D0CFE549-7102-7B1E-3F57-76AB9EA43390}"/>
                  </a:ext>
                </a:extLst>
              </p:cNvPr>
              <p:cNvSpPr/>
              <p:nvPr/>
            </p:nvSpPr>
            <p:spPr>
              <a:xfrm flipV="1">
                <a:off x="1554210" y="23618"/>
                <a:ext cx="1622560" cy="1667264"/>
              </a:xfrm>
              <a:prstGeom prst="round2DiagRect">
                <a:avLst>
                  <a:gd name="adj1" fmla="val 7948"/>
                  <a:gd name="adj2" fmla="val 45033"/>
                </a:avLst>
              </a:prstGeom>
              <a:solidFill>
                <a:srgbClr val="FFD366"/>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7" name="Oval 46">
                <a:extLst>
                  <a:ext uri="{FF2B5EF4-FFF2-40B4-BE49-F238E27FC236}">
                    <a16:creationId xmlns:a16="http://schemas.microsoft.com/office/drawing/2014/main" id="{8C1FC361-287E-356D-1658-E87317D94231}"/>
                  </a:ext>
                </a:extLst>
              </p:cNvPr>
              <p:cNvSpPr/>
              <p:nvPr/>
            </p:nvSpPr>
            <p:spPr>
              <a:xfrm>
                <a:off x="1508239" y="0"/>
                <a:ext cx="1714500" cy="1714500"/>
              </a:xfrm>
              <a:prstGeom prst="ellipse">
                <a:avLst/>
              </a:prstGeom>
              <a:solidFill>
                <a:schemeClr val="bg1"/>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45" name="TextBox 71">
              <a:extLst>
                <a:ext uri="{FF2B5EF4-FFF2-40B4-BE49-F238E27FC236}">
                  <a16:creationId xmlns:a16="http://schemas.microsoft.com/office/drawing/2014/main" id="{824EF37A-6EFC-30AA-68FA-A17D27558BE5}"/>
                </a:ext>
              </a:extLst>
            </p:cNvPr>
            <p:cNvSpPr txBox="1"/>
            <p:nvPr/>
          </p:nvSpPr>
          <p:spPr>
            <a:xfrm>
              <a:off x="1546546" y="569944"/>
              <a:ext cx="1355724" cy="346395"/>
            </a:xfrm>
            <a:prstGeom prst="rect">
              <a:avLst/>
            </a:prstGeom>
            <a:noFill/>
          </p:spPr>
          <p:txBody>
            <a:bodyPr wrap="square" rtlCol="0">
              <a:sp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منهجية المتابعة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39" name="Group 38">
            <a:extLst>
              <a:ext uri="{FF2B5EF4-FFF2-40B4-BE49-F238E27FC236}">
                <a16:creationId xmlns:a16="http://schemas.microsoft.com/office/drawing/2014/main" id="{3091971B-00D3-53AA-AF5D-E12C6ECE562B}"/>
              </a:ext>
            </a:extLst>
          </p:cNvPr>
          <p:cNvGrpSpPr/>
          <p:nvPr/>
        </p:nvGrpSpPr>
        <p:grpSpPr>
          <a:xfrm>
            <a:off x="8953214" y="2837182"/>
            <a:ext cx="2648614" cy="2648332"/>
            <a:chOff x="4524715" y="0"/>
            <a:chExt cx="1432998" cy="1432999"/>
          </a:xfrm>
        </p:grpSpPr>
        <p:grpSp>
          <p:nvGrpSpPr>
            <p:cNvPr id="40" name="Group 39">
              <a:extLst>
                <a:ext uri="{FF2B5EF4-FFF2-40B4-BE49-F238E27FC236}">
                  <a16:creationId xmlns:a16="http://schemas.microsoft.com/office/drawing/2014/main" id="{D6D3D252-5BDF-DF22-4C37-EB6634DAA447}"/>
                </a:ext>
              </a:extLst>
            </p:cNvPr>
            <p:cNvGrpSpPr/>
            <p:nvPr/>
          </p:nvGrpSpPr>
          <p:grpSpPr>
            <a:xfrm>
              <a:off x="4524715" y="0"/>
              <a:ext cx="1432998" cy="1432999"/>
              <a:chOff x="4524717" y="0"/>
              <a:chExt cx="1714500" cy="1714500"/>
            </a:xfrm>
          </p:grpSpPr>
          <p:sp>
            <p:nvSpPr>
              <p:cNvPr id="42" name="Rectangle: Diagonal Corners Rounded 41">
                <a:extLst>
                  <a:ext uri="{FF2B5EF4-FFF2-40B4-BE49-F238E27FC236}">
                    <a16:creationId xmlns:a16="http://schemas.microsoft.com/office/drawing/2014/main" id="{49D57183-EE67-25EE-EA12-D07A175FE7C3}"/>
                  </a:ext>
                </a:extLst>
              </p:cNvPr>
              <p:cNvSpPr/>
              <p:nvPr/>
            </p:nvSpPr>
            <p:spPr>
              <a:xfrm flipV="1">
                <a:off x="4570688" y="23618"/>
                <a:ext cx="1622560" cy="1667264"/>
              </a:xfrm>
              <a:prstGeom prst="round2DiagRect">
                <a:avLst>
                  <a:gd name="adj1" fmla="val 7948"/>
                  <a:gd name="adj2" fmla="val 45033"/>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3" name="Oval 42">
                <a:extLst>
                  <a:ext uri="{FF2B5EF4-FFF2-40B4-BE49-F238E27FC236}">
                    <a16:creationId xmlns:a16="http://schemas.microsoft.com/office/drawing/2014/main" id="{291059A2-345D-2D00-C480-F994E94A96C5}"/>
                  </a:ext>
                </a:extLst>
              </p:cNvPr>
              <p:cNvSpPr/>
              <p:nvPr/>
            </p:nvSpPr>
            <p:spPr>
              <a:xfrm>
                <a:off x="4524717" y="0"/>
                <a:ext cx="1714500" cy="1714500"/>
              </a:xfrm>
              <a:prstGeom prst="ellipse">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41" name="TextBox 4142">
              <a:extLst>
                <a:ext uri="{FF2B5EF4-FFF2-40B4-BE49-F238E27FC236}">
                  <a16:creationId xmlns:a16="http://schemas.microsoft.com/office/drawing/2014/main" id="{69B33E58-EF9C-E690-AF93-A04481782FA1}"/>
                </a:ext>
              </a:extLst>
            </p:cNvPr>
            <p:cNvSpPr txBox="1"/>
            <p:nvPr/>
          </p:nvSpPr>
          <p:spPr>
            <a:xfrm>
              <a:off x="4562802" y="569944"/>
              <a:ext cx="1355724" cy="346395"/>
            </a:xfrm>
            <a:prstGeom prst="rect">
              <a:avLst/>
            </a:prstGeom>
            <a:noFill/>
          </p:spPr>
          <p:txBody>
            <a:bodyPr wrap="square" rtlCol="0">
              <a:sp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ملخّص تنفيذي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418761139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2" presetClass="entr" presetSubtype="4" fill="hold" nodeType="with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500" fill="hold"/>
                                        <p:tgtEl>
                                          <p:spTgt spid="39"/>
                                        </p:tgtEl>
                                        <p:attrNameLst>
                                          <p:attrName>ppt_x</p:attrName>
                                        </p:attrNameLst>
                                      </p:cBhvr>
                                      <p:tavLst>
                                        <p:tav tm="0">
                                          <p:val>
                                            <p:strVal val="#ppt_x"/>
                                          </p:val>
                                        </p:tav>
                                        <p:tav tm="100000">
                                          <p:val>
                                            <p:strVal val="#ppt_x"/>
                                          </p:val>
                                        </p:tav>
                                      </p:tavLst>
                                    </p:anim>
                                    <p:anim calcmode="lin" valueType="num">
                                      <p:cBhvr additive="base">
                                        <p:cTn id="13"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6"/>
                                        </p:tgtEl>
                                        <p:attrNameLst>
                                          <p:attrName>style.visibility</p:attrName>
                                        </p:attrNameLst>
                                      </p:cBhvr>
                                      <p:to>
                                        <p:strVal val="visible"/>
                                      </p:to>
                                    </p:set>
                                    <p:anim calcmode="lin" valueType="num">
                                      <p:cBhvr additive="base">
                                        <p:cTn id="18" dur="500" fill="hold"/>
                                        <p:tgtEl>
                                          <p:spTgt spid="36"/>
                                        </p:tgtEl>
                                        <p:attrNameLst>
                                          <p:attrName>ppt_x</p:attrName>
                                        </p:attrNameLst>
                                      </p:cBhvr>
                                      <p:tavLst>
                                        <p:tav tm="0">
                                          <p:val>
                                            <p:strVal val="#ppt_x"/>
                                          </p:val>
                                        </p:tav>
                                        <p:tav tm="100000">
                                          <p:val>
                                            <p:strVal val="#ppt_x"/>
                                          </p:val>
                                        </p:tav>
                                      </p:tavLst>
                                    </p:anim>
                                    <p:anim calcmode="lin" valueType="num">
                                      <p:cBhvr additive="base">
                                        <p:cTn id="19"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additive="base">
                                        <p:cTn id="24" dur="500" fill="hold"/>
                                        <p:tgtEl>
                                          <p:spTgt spid="38"/>
                                        </p:tgtEl>
                                        <p:attrNameLst>
                                          <p:attrName>ppt_x</p:attrName>
                                        </p:attrNameLst>
                                      </p:cBhvr>
                                      <p:tavLst>
                                        <p:tav tm="0">
                                          <p:val>
                                            <p:strVal val="#ppt_x"/>
                                          </p:val>
                                        </p:tav>
                                        <p:tav tm="100000">
                                          <p:val>
                                            <p:strVal val="#ppt_x"/>
                                          </p:val>
                                        </p:tav>
                                      </p:tavLst>
                                    </p:anim>
                                    <p:anim calcmode="lin" valueType="num">
                                      <p:cBhvr additive="base">
                                        <p:cTn id="25"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34"/>
                                        </p:tgtEl>
                                        <p:attrNameLst>
                                          <p:attrName>style.visibility</p:attrName>
                                        </p:attrNameLst>
                                      </p:cBhvr>
                                      <p:to>
                                        <p:strVal val="visible"/>
                                      </p:to>
                                    </p:set>
                                    <p:anim calcmode="lin" valueType="num">
                                      <p:cBhvr additive="base">
                                        <p:cTn id="30" dur="500" fill="hold"/>
                                        <p:tgtEl>
                                          <p:spTgt spid="34"/>
                                        </p:tgtEl>
                                        <p:attrNameLst>
                                          <p:attrName>ppt_x</p:attrName>
                                        </p:attrNameLst>
                                      </p:cBhvr>
                                      <p:tavLst>
                                        <p:tav tm="0">
                                          <p:val>
                                            <p:strVal val="#ppt_x"/>
                                          </p:val>
                                        </p:tav>
                                        <p:tav tm="100000">
                                          <p:val>
                                            <p:strVal val="#ppt_x"/>
                                          </p:val>
                                        </p:tav>
                                      </p:tavLst>
                                    </p:anim>
                                    <p:anim calcmode="lin" valueType="num">
                                      <p:cBhvr additive="base">
                                        <p:cTn id="31"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66ECB5-6D04-0EBC-D778-184EC9C99CCF}"/>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9D3AAD44-323A-5C71-6E0A-6CA6BBF2157E}"/>
              </a:ext>
            </a:extLst>
          </p:cNvPr>
          <p:cNvSpPr txBox="1"/>
          <p:nvPr/>
        </p:nvSpPr>
        <p:spPr>
          <a:xfrm>
            <a:off x="2779494" y="-161705"/>
            <a:ext cx="6633012" cy="729430"/>
          </a:xfrm>
          <a:prstGeom prst="rect">
            <a:avLst/>
          </a:prstGeom>
          <a:noFill/>
        </p:spPr>
        <p:txBody>
          <a:bodyPr wrap="square">
            <a:spAutoFit/>
          </a:bodyPr>
          <a:lstStyle/>
          <a:p>
            <a:pPr algn="ctr">
              <a:lnSpc>
                <a:spcPct val="115000"/>
              </a:lnSpc>
            </a:pPr>
            <a:r>
              <a:rPr lang="ar-EG" sz="3600" b="1" dirty="0">
                <a:solidFill>
                  <a:schemeClr val="bg1"/>
                </a:solidFill>
                <a:latin typeface="Adobe Arabic" panose="02040503050201020203" pitchFamily="18" charset="-78"/>
                <a:cs typeface="Adobe Arabic" panose="02040503050201020203" pitchFamily="18" charset="-78"/>
              </a:rPr>
              <a:t>إعداد تقارير المتابعة ورفع التوصيات</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6A3C82CC-6D67-34CE-AB95-4DD474C8C7F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3C4BB822-3FA2-0DC1-84BD-FEE6390A4657}"/>
              </a:ext>
            </a:extLst>
          </p:cNvPr>
          <p:cNvSpPr txBox="1"/>
          <p:nvPr/>
        </p:nvSpPr>
        <p:spPr>
          <a:xfrm>
            <a:off x="5014451" y="1220086"/>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مكوّنات تقرير المتابعة الفعّال:</a:t>
            </a:r>
            <a:endParaRPr lang="en-US"/>
          </a:p>
        </p:txBody>
      </p:sp>
      <p:grpSp>
        <p:nvGrpSpPr>
          <p:cNvPr id="13" name="Group 12">
            <a:extLst>
              <a:ext uri="{FF2B5EF4-FFF2-40B4-BE49-F238E27FC236}">
                <a16:creationId xmlns:a16="http://schemas.microsoft.com/office/drawing/2014/main" id="{0629F0DF-FCA4-9022-0273-72FB877C9445}"/>
              </a:ext>
            </a:extLst>
          </p:cNvPr>
          <p:cNvGrpSpPr/>
          <p:nvPr/>
        </p:nvGrpSpPr>
        <p:grpSpPr>
          <a:xfrm>
            <a:off x="590172" y="2725224"/>
            <a:ext cx="2648614" cy="2648332"/>
            <a:chOff x="0" y="1547446"/>
            <a:chExt cx="1432998" cy="1432999"/>
          </a:xfrm>
        </p:grpSpPr>
        <p:grpSp>
          <p:nvGrpSpPr>
            <p:cNvPr id="30" name="Group 29">
              <a:extLst>
                <a:ext uri="{FF2B5EF4-FFF2-40B4-BE49-F238E27FC236}">
                  <a16:creationId xmlns:a16="http://schemas.microsoft.com/office/drawing/2014/main" id="{D3D648FB-DFCC-3DC5-C491-5CE46BBB8BD4}"/>
                </a:ext>
              </a:extLst>
            </p:cNvPr>
            <p:cNvGrpSpPr/>
            <p:nvPr/>
          </p:nvGrpSpPr>
          <p:grpSpPr>
            <a:xfrm>
              <a:off x="0" y="1547446"/>
              <a:ext cx="1432998" cy="1432999"/>
              <a:chOff x="0" y="1547446"/>
              <a:chExt cx="1714500" cy="1714500"/>
            </a:xfrm>
          </p:grpSpPr>
          <p:sp>
            <p:nvSpPr>
              <p:cNvPr id="32" name="Rectangle: Diagonal Corners Rounded 31">
                <a:extLst>
                  <a:ext uri="{FF2B5EF4-FFF2-40B4-BE49-F238E27FC236}">
                    <a16:creationId xmlns:a16="http://schemas.microsoft.com/office/drawing/2014/main" id="{E3054D13-7B8A-8288-27DE-701BAFD84FF0}"/>
                  </a:ext>
                </a:extLst>
              </p:cNvPr>
              <p:cNvSpPr/>
              <p:nvPr/>
            </p:nvSpPr>
            <p:spPr>
              <a:xfrm flipV="1">
                <a:off x="45971" y="1571064"/>
                <a:ext cx="1622560" cy="1667264"/>
              </a:xfrm>
              <a:prstGeom prst="round2DiagRect">
                <a:avLst>
                  <a:gd name="adj1" fmla="val 7948"/>
                  <a:gd name="adj2" fmla="val 45033"/>
                </a:avLst>
              </a:prstGeom>
              <a:solidFill>
                <a:srgbClr val="2E75B6"/>
              </a:solidFill>
              <a:ln>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3" name="Oval 32">
                <a:extLst>
                  <a:ext uri="{FF2B5EF4-FFF2-40B4-BE49-F238E27FC236}">
                    <a16:creationId xmlns:a16="http://schemas.microsoft.com/office/drawing/2014/main" id="{A8D40C37-2247-E2D0-A27B-61F29C479E0D}"/>
                  </a:ext>
                </a:extLst>
              </p:cNvPr>
              <p:cNvSpPr/>
              <p:nvPr/>
            </p:nvSpPr>
            <p:spPr>
              <a:xfrm>
                <a:off x="0" y="1547446"/>
                <a:ext cx="1714500" cy="1714500"/>
              </a:xfrm>
              <a:prstGeom prst="ellipse">
                <a:avLst/>
              </a:prstGeom>
              <a:solidFill>
                <a:schemeClr val="bg1"/>
              </a:solidFill>
              <a:ln>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31" name="TextBox 22">
              <a:extLst>
                <a:ext uri="{FF2B5EF4-FFF2-40B4-BE49-F238E27FC236}">
                  <a16:creationId xmlns:a16="http://schemas.microsoft.com/office/drawing/2014/main" id="{43816F5E-6F31-1F67-50DD-DA87301B22BC}"/>
                </a:ext>
              </a:extLst>
            </p:cNvPr>
            <p:cNvSpPr txBox="1"/>
            <p:nvPr/>
          </p:nvSpPr>
          <p:spPr>
            <a:xfrm>
              <a:off x="38418" y="2130662"/>
              <a:ext cx="1355089" cy="346395"/>
            </a:xfrm>
            <a:prstGeom prst="rect">
              <a:avLst/>
            </a:prstGeom>
            <a:noFill/>
          </p:spPr>
          <p:txBody>
            <a:bodyPr wrap="square" rtlCol="0">
              <a:sp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الملاحق</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4" name="Group 13">
            <a:extLst>
              <a:ext uri="{FF2B5EF4-FFF2-40B4-BE49-F238E27FC236}">
                <a16:creationId xmlns:a16="http://schemas.microsoft.com/office/drawing/2014/main" id="{988D5109-7858-A200-92E3-81A68666E539}"/>
              </a:ext>
            </a:extLst>
          </p:cNvPr>
          <p:cNvGrpSpPr/>
          <p:nvPr/>
        </p:nvGrpSpPr>
        <p:grpSpPr>
          <a:xfrm>
            <a:off x="6165532" y="2725224"/>
            <a:ext cx="2648614" cy="2648332"/>
            <a:chOff x="3016476" y="1547446"/>
            <a:chExt cx="1432998" cy="1432999"/>
          </a:xfrm>
        </p:grpSpPr>
        <p:grpSp>
          <p:nvGrpSpPr>
            <p:cNvPr id="26" name="Group 25">
              <a:extLst>
                <a:ext uri="{FF2B5EF4-FFF2-40B4-BE49-F238E27FC236}">
                  <a16:creationId xmlns:a16="http://schemas.microsoft.com/office/drawing/2014/main" id="{98F9F189-8D4C-6203-54DF-28EAAD77B9F4}"/>
                </a:ext>
              </a:extLst>
            </p:cNvPr>
            <p:cNvGrpSpPr/>
            <p:nvPr/>
          </p:nvGrpSpPr>
          <p:grpSpPr>
            <a:xfrm>
              <a:off x="3016476" y="1547446"/>
              <a:ext cx="1432998" cy="1432999"/>
              <a:chOff x="3016478" y="1547446"/>
              <a:chExt cx="1714500" cy="1714500"/>
            </a:xfrm>
          </p:grpSpPr>
          <p:sp>
            <p:nvSpPr>
              <p:cNvPr id="28" name="Rectangle: Diagonal Corners Rounded 27">
                <a:extLst>
                  <a:ext uri="{FF2B5EF4-FFF2-40B4-BE49-F238E27FC236}">
                    <a16:creationId xmlns:a16="http://schemas.microsoft.com/office/drawing/2014/main" id="{DDCEB0E0-85ED-01F9-A86F-FA470DD3E304}"/>
                  </a:ext>
                </a:extLst>
              </p:cNvPr>
              <p:cNvSpPr/>
              <p:nvPr/>
            </p:nvSpPr>
            <p:spPr>
              <a:xfrm flipV="1">
                <a:off x="3062449" y="1571064"/>
                <a:ext cx="1622560" cy="1667264"/>
              </a:xfrm>
              <a:prstGeom prst="round2DiagRect">
                <a:avLst>
                  <a:gd name="adj1" fmla="val 7948"/>
                  <a:gd name="adj2" fmla="val 45033"/>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9" name="Oval 28">
                <a:extLst>
                  <a:ext uri="{FF2B5EF4-FFF2-40B4-BE49-F238E27FC236}">
                    <a16:creationId xmlns:a16="http://schemas.microsoft.com/office/drawing/2014/main" id="{22089DE0-89AF-6B5A-0612-AA0CC94E3628}"/>
                  </a:ext>
                </a:extLst>
              </p:cNvPr>
              <p:cNvSpPr/>
              <p:nvPr/>
            </p:nvSpPr>
            <p:spPr>
              <a:xfrm>
                <a:off x="3016478" y="1547446"/>
                <a:ext cx="1714500" cy="1714500"/>
              </a:xfrm>
              <a:prstGeom prst="ellipse">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27" name="TextBox 18">
              <a:extLst>
                <a:ext uri="{FF2B5EF4-FFF2-40B4-BE49-F238E27FC236}">
                  <a16:creationId xmlns:a16="http://schemas.microsoft.com/office/drawing/2014/main" id="{7353661F-10BB-A026-D1DF-29EF68552D62}"/>
                </a:ext>
              </a:extLst>
            </p:cNvPr>
            <p:cNvSpPr txBox="1"/>
            <p:nvPr/>
          </p:nvSpPr>
          <p:spPr>
            <a:xfrm>
              <a:off x="3054674" y="2130662"/>
              <a:ext cx="1355724" cy="346395"/>
            </a:xfrm>
            <a:prstGeom prst="rect">
              <a:avLst/>
            </a:prstGeom>
            <a:noFill/>
          </p:spPr>
          <p:txBody>
            <a:bodyPr wrap="square" rtlCol="0">
              <a:sp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التوصيات</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6" name="Group 15">
            <a:extLst>
              <a:ext uri="{FF2B5EF4-FFF2-40B4-BE49-F238E27FC236}">
                <a16:creationId xmlns:a16="http://schemas.microsoft.com/office/drawing/2014/main" id="{56CA1FF6-4187-A40A-CFE1-A19D3F820577}"/>
              </a:ext>
            </a:extLst>
          </p:cNvPr>
          <p:cNvGrpSpPr/>
          <p:nvPr/>
        </p:nvGrpSpPr>
        <p:grpSpPr>
          <a:xfrm>
            <a:off x="3377852" y="2725224"/>
            <a:ext cx="2648614" cy="2648332"/>
            <a:chOff x="1508238" y="1547446"/>
            <a:chExt cx="1432998" cy="1432999"/>
          </a:xfrm>
        </p:grpSpPr>
        <p:grpSp>
          <p:nvGrpSpPr>
            <p:cNvPr id="22" name="Group 21">
              <a:extLst>
                <a:ext uri="{FF2B5EF4-FFF2-40B4-BE49-F238E27FC236}">
                  <a16:creationId xmlns:a16="http://schemas.microsoft.com/office/drawing/2014/main" id="{712346E6-A3AA-14BF-E292-0239181EE79C}"/>
                </a:ext>
              </a:extLst>
            </p:cNvPr>
            <p:cNvGrpSpPr/>
            <p:nvPr/>
          </p:nvGrpSpPr>
          <p:grpSpPr>
            <a:xfrm>
              <a:off x="1508238" y="1547446"/>
              <a:ext cx="1432998" cy="1432999"/>
              <a:chOff x="1508239" y="1547446"/>
              <a:chExt cx="1714500" cy="1714500"/>
            </a:xfrm>
          </p:grpSpPr>
          <p:sp>
            <p:nvSpPr>
              <p:cNvPr id="24" name="Rectangle: Diagonal Corners Rounded 23">
                <a:extLst>
                  <a:ext uri="{FF2B5EF4-FFF2-40B4-BE49-F238E27FC236}">
                    <a16:creationId xmlns:a16="http://schemas.microsoft.com/office/drawing/2014/main" id="{E1D92446-0D37-F60F-5DC3-41E754892910}"/>
                  </a:ext>
                </a:extLst>
              </p:cNvPr>
              <p:cNvSpPr/>
              <p:nvPr/>
            </p:nvSpPr>
            <p:spPr>
              <a:xfrm flipV="1">
                <a:off x="1554210" y="1571064"/>
                <a:ext cx="1622560" cy="1667264"/>
              </a:xfrm>
              <a:prstGeom prst="round2DiagRect">
                <a:avLst>
                  <a:gd name="adj1" fmla="val 7948"/>
                  <a:gd name="adj2" fmla="val 45033"/>
                </a:avLst>
              </a:prstGeom>
              <a:solidFill>
                <a:srgbClr val="FFD366"/>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5" name="Oval 24">
                <a:extLst>
                  <a:ext uri="{FF2B5EF4-FFF2-40B4-BE49-F238E27FC236}">
                    <a16:creationId xmlns:a16="http://schemas.microsoft.com/office/drawing/2014/main" id="{7E34FF83-A908-B3FF-E820-F052D97E6DDD}"/>
                  </a:ext>
                </a:extLst>
              </p:cNvPr>
              <p:cNvSpPr/>
              <p:nvPr/>
            </p:nvSpPr>
            <p:spPr>
              <a:xfrm>
                <a:off x="1508239" y="1547446"/>
                <a:ext cx="1714500" cy="1714500"/>
              </a:xfrm>
              <a:prstGeom prst="ellipse">
                <a:avLst/>
              </a:prstGeom>
              <a:solidFill>
                <a:schemeClr val="bg1"/>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23" name="TextBox 14">
              <a:extLst>
                <a:ext uri="{FF2B5EF4-FFF2-40B4-BE49-F238E27FC236}">
                  <a16:creationId xmlns:a16="http://schemas.microsoft.com/office/drawing/2014/main" id="{CF0005FA-A9FA-7ABD-8EDA-6136A843668A}"/>
                </a:ext>
              </a:extLst>
            </p:cNvPr>
            <p:cNvSpPr txBox="1"/>
            <p:nvPr/>
          </p:nvSpPr>
          <p:spPr>
            <a:xfrm>
              <a:off x="1546546" y="2130662"/>
              <a:ext cx="1355724" cy="346395"/>
            </a:xfrm>
            <a:prstGeom prst="rect">
              <a:avLst/>
            </a:prstGeom>
            <a:noFill/>
          </p:spPr>
          <p:txBody>
            <a:bodyPr wrap="square" rtlCol="0">
              <a:sp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خطة العمل</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7" name="Group 16">
            <a:extLst>
              <a:ext uri="{FF2B5EF4-FFF2-40B4-BE49-F238E27FC236}">
                <a16:creationId xmlns:a16="http://schemas.microsoft.com/office/drawing/2014/main" id="{684D287E-75E6-9881-EFF5-7BC5AA904988}"/>
              </a:ext>
            </a:extLst>
          </p:cNvPr>
          <p:cNvGrpSpPr/>
          <p:nvPr/>
        </p:nvGrpSpPr>
        <p:grpSpPr>
          <a:xfrm>
            <a:off x="8953214" y="2725224"/>
            <a:ext cx="2648614" cy="2648332"/>
            <a:chOff x="4524715" y="1547446"/>
            <a:chExt cx="1432998" cy="1432999"/>
          </a:xfrm>
        </p:grpSpPr>
        <p:grpSp>
          <p:nvGrpSpPr>
            <p:cNvPr id="18" name="Group 17">
              <a:extLst>
                <a:ext uri="{FF2B5EF4-FFF2-40B4-BE49-F238E27FC236}">
                  <a16:creationId xmlns:a16="http://schemas.microsoft.com/office/drawing/2014/main" id="{29874D12-3F60-660D-8625-1892687FDA05}"/>
                </a:ext>
              </a:extLst>
            </p:cNvPr>
            <p:cNvGrpSpPr/>
            <p:nvPr/>
          </p:nvGrpSpPr>
          <p:grpSpPr>
            <a:xfrm>
              <a:off x="4524715" y="1547446"/>
              <a:ext cx="1432998" cy="1432999"/>
              <a:chOff x="4524717" y="1547446"/>
              <a:chExt cx="1714500" cy="1714500"/>
            </a:xfrm>
          </p:grpSpPr>
          <p:sp>
            <p:nvSpPr>
              <p:cNvPr id="20" name="Rectangle: Diagonal Corners Rounded 19">
                <a:extLst>
                  <a:ext uri="{FF2B5EF4-FFF2-40B4-BE49-F238E27FC236}">
                    <a16:creationId xmlns:a16="http://schemas.microsoft.com/office/drawing/2014/main" id="{28EDF127-44BE-6ED3-2CDC-2FEFD1CB42F4}"/>
                  </a:ext>
                </a:extLst>
              </p:cNvPr>
              <p:cNvSpPr/>
              <p:nvPr/>
            </p:nvSpPr>
            <p:spPr>
              <a:xfrm flipV="1">
                <a:off x="4570688" y="1571064"/>
                <a:ext cx="1622560" cy="1667264"/>
              </a:xfrm>
              <a:prstGeom prst="round2DiagRect">
                <a:avLst>
                  <a:gd name="adj1" fmla="val 7948"/>
                  <a:gd name="adj2" fmla="val 45033"/>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1" name="Oval 20">
                <a:extLst>
                  <a:ext uri="{FF2B5EF4-FFF2-40B4-BE49-F238E27FC236}">
                    <a16:creationId xmlns:a16="http://schemas.microsoft.com/office/drawing/2014/main" id="{F3A816C1-1AEC-E915-A390-7EA9656C56E3}"/>
                  </a:ext>
                </a:extLst>
              </p:cNvPr>
              <p:cNvSpPr/>
              <p:nvPr/>
            </p:nvSpPr>
            <p:spPr>
              <a:xfrm>
                <a:off x="4524717" y="1547446"/>
                <a:ext cx="1714500" cy="1714500"/>
              </a:xfrm>
              <a:prstGeom prst="ellipse">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19" name="TextBox 10">
              <a:extLst>
                <a:ext uri="{FF2B5EF4-FFF2-40B4-BE49-F238E27FC236}">
                  <a16:creationId xmlns:a16="http://schemas.microsoft.com/office/drawing/2014/main" id="{386A438B-FAB8-5405-D0DB-FD12C4FE17BF}"/>
                </a:ext>
              </a:extLst>
            </p:cNvPr>
            <p:cNvSpPr txBox="1"/>
            <p:nvPr/>
          </p:nvSpPr>
          <p:spPr>
            <a:xfrm>
              <a:off x="4562802" y="2130662"/>
              <a:ext cx="1355724" cy="346395"/>
            </a:xfrm>
            <a:prstGeom prst="rect">
              <a:avLst/>
            </a:prstGeom>
            <a:noFill/>
          </p:spPr>
          <p:txBody>
            <a:bodyPr wrap="square" rtlCol="0">
              <a:sp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تحليل الفجوات</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332724865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2" presetClass="entr" presetSubtype="4"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additive="base">
                                        <p:cTn id="12" dur="500" fill="hold"/>
                                        <p:tgtEl>
                                          <p:spTgt spid="17"/>
                                        </p:tgtEl>
                                        <p:attrNameLst>
                                          <p:attrName>ppt_x</p:attrName>
                                        </p:attrNameLst>
                                      </p:cBhvr>
                                      <p:tavLst>
                                        <p:tav tm="0">
                                          <p:val>
                                            <p:strVal val="#ppt_x"/>
                                          </p:val>
                                        </p:tav>
                                        <p:tav tm="100000">
                                          <p:val>
                                            <p:strVal val="#ppt_x"/>
                                          </p:val>
                                        </p:tav>
                                      </p:tavLst>
                                    </p:anim>
                                    <p:anim calcmode="lin" valueType="num">
                                      <p:cBhvr additive="base">
                                        <p:cTn id="13"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additive="base">
                                        <p:cTn id="18" dur="500" fill="hold"/>
                                        <p:tgtEl>
                                          <p:spTgt spid="14"/>
                                        </p:tgtEl>
                                        <p:attrNameLst>
                                          <p:attrName>ppt_x</p:attrName>
                                        </p:attrNameLst>
                                      </p:cBhvr>
                                      <p:tavLst>
                                        <p:tav tm="0">
                                          <p:val>
                                            <p:strVal val="#ppt_x"/>
                                          </p:val>
                                        </p:tav>
                                        <p:tav tm="100000">
                                          <p:val>
                                            <p:strVal val="#ppt_x"/>
                                          </p:val>
                                        </p:tav>
                                      </p:tavLst>
                                    </p:anim>
                                    <p:anim calcmode="lin" valueType="num">
                                      <p:cBhvr additive="base">
                                        <p:cTn id="19"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additive="base">
                                        <p:cTn id="24" dur="500" fill="hold"/>
                                        <p:tgtEl>
                                          <p:spTgt spid="16"/>
                                        </p:tgtEl>
                                        <p:attrNameLst>
                                          <p:attrName>ppt_x</p:attrName>
                                        </p:attrNameLst>
                                      </p:cBhvr>
                                      <p:tavLst>
                                        <p:tav tm="0">
                                          <p:val>
                                            <p:strVal val="#ppt_x"/>
                                          </p:val>
                                        </p:tav>
                                        <p:tav tm="100000">
                                          <p:val>
                                            <p:strVal val="#ppt_x"/>
                                          </p:val>
                                        </p:tav>
                                      </p:tavLst>
                                    </p:anim>
                                    <p:anim calcmode="lin" valueType="num">
                                      <p:cBhvr additive="base">
                                        <p:cTn id="25"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500" fill="hold"/>
                                        <p:tgtEl>
                                          <p:spTgt spid="13"/>
                                        </p:tgtEl>
                                        <p:attrNameLst>
                                          <p:attrName>ppt_x</p:attrName>
                                        </p:attrNameLst>
                                      </p:cBhvr>
                                      <p:tavLst>
                                        <p:tav tm="0">
                                          <p:val>
                                            <p:strVal val="#ppt_x"/>
                                          </p:val>
                                        </p:tav>
                                        <p:tav tm="100000">
                                          <p:val>
                                            <p:strVal val="#ppt_x"/>
                                          </p:val>
                                        </p:tav>
                                      </p:tavLst>
                                    </p:anim>
                                    <p:anim calcmode="lin" valueType="num">
                                      <p:cBhvr additive="base">
                                        <p:cTn id="31"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B03198-9CD1-B924-D8D8-12787A12F2E5}"/>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FB0667F3-5311-1334-4B36-BBBCE27809EC}"/>
              </a:ext>
            </a:extLst>
          </p:cNvPr>
          <p:cNvSpPr txBox="1"/>
          <p:nvPr/>
        </p:nvSpPr>
        <p:spPr>
          <a:xfrm>
            <a:off x="2779494" y="-161705"/>
            <a:ext cx="6633012" cy="729430"/>
          </a:xfrm>
          <a:prstGeom prst="rect">
            <a:avLst/>
          </a:prstGeom>
          <a:noFill/>
        </p:spPr>
        <p:txBody>
          <a:bodyPr wrap="square">
            <a:spAutoFit/>
          </a:bodyPr>
          <a:lstStyle/>
          <a:p>
            <a:pPr algn="ctr">
              <a:lnSpc>
                <a:spcPct val="115000"/>
              </a:lnSpc>
            </a:pPr>
            <a:r>
              <a:rPr lang="ar-EG" sz="3600" b="1" dirty="0">
                <a:solidFill>
                  <a:schemeClr val="bg1"/>
                </a:solidFill>
                <a:latin typeface="Adobe Arabic" panose="02040503050201020203" pitchFamily="18" charset="-78"/>
                <a:cs typeface="Adobe Arabic" panose="02040503050201020203" pitchFamily="18" charset="-78"/>
              </a:rPr>
              <a:t>إعداد تقارير المتابعة ورفع التوصيات</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93827E1E-B30D-8AA8-46FA-E69949BC74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AB19462F-E1F7-6F9C-0EAD-BBF7FBC99B9E}"/>
              </a:ext>
            </a:extLst>
          </p:cNvPr>
          <p:cNvSpPr txBox="1"/>
          <p:nvPr/>
        </p:nvSpPr>
        <p:spPr>
          <a:xfrm>
            <a:off x="5014451" y="1220086"/>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مبادئ إعداد تقارير المتابعة الفعّالة:</a:t>
            </a:r>
            <a:endParaRPr lang="en-US"/>
          </a:p>
        </p:txBody>
      </p:sp>
      <p:grpSp>
        <p:nvGrpSpPr>
          <p:cNvPr id="61" name="Group 60">
            <a:extLst>
              <a:ext uri="{FF2B5EF4-FFF2-40B4-BE49-F238E27FC236}">
                <a16:creationId xmlns:a16="http://schemas.microsoft.com/office/drawing/2014/main" id="{84DF83C1-BA33-DA6D-8E06-E33B2FD9BD79}"/>
              </a:ext>
            </a:extLst>
          </p:cNvPr>
          <p:cNvGrpSpPr/>
          <p:nvPr/>
        </p:nvGrpSpPr>
        <p:grpSpPr>
          <a:xfrm>
            <a:off x="523320" y="2628012"/>
            <a:ext cx="2161110" cy="3009902"/>
            <a:chOff x="523320" y="2532518"/>
            <a:chExt cx="2161110" cy="3009902"/>
          </a:xfrm>
        </p:grpSpPr>
        <p:grpSp>
          <p:nvGrpSpPr>
            <p:cNvPr id="4" name="مجموعة 88">
              <a:extLst>
                <a:ext uri="{FF2B5EF4-FFF2-40B4-BE49-F238E27FC236}">
                  <a16:creationId xmlns:a16="http://schemas.microsoft.com/office/drawing/2014/main" id="{D1BDEC61-8A0B-6603-9878-9E2BF3255100}"/>
                </a:ext>
              </a:extLst>
            </p:cNvPr>
            <p:cNvGrpSpPr/>
            <p:nvPr/>
          </p:nvGrpSpPr>
          <p:grpSpPr>
            <a:xfrm>
              <a:off x="523320" y="2623451"/>
              <a:ext cx="2161110" cy="2918969"/>
              <a:chOff x="0" y="46949"/>
              <a:chExt cx="1390650" cy="1878706"/>
            </a:xfrm>
          </p:grpSpPr>
          <p:grpSp>
            <p:nvGrpSpPr>
              <p:cNvPr id="53" name="مجموعة 89">
                <a:extLst>
                  <a:ext uri="{FF2B5EF4-FFF2-40B4-BE49-F238E27FC236}">
                    <a16:creationId xmlns:a16="http://schemas.microsoft.com/office/drawing/2014/main" id="{B0C20101-A5FD-635B-7DE3-DCCA535ECDF1}"/>
                  </a:ext>
                </a:extLst>
              </p:cNvPr>
              <p:cNvGrpSpPr/>
              <p:nvPr/>
            </p:nvGrpSpPr>
            <p:grpSpPr>
              <a:xfrm>
                <a:off x="0" y="46949"/>
                <a:ext cx="1390650" cy="1878706"/>
                <a:chOff x="0" y="46949"/>
                <a:chExt cx="1390650" cy="1878706"/>
              </a:xfrm>
            </p:grpSpPr>
            <p:sp>
              <p:nvSpPr>
                <p:cNvPr id="55" name="شكل بيضاوي 91">
                  <a:extLst>
                    <a:ext uri="{FF2B5EF4-FFF2-40B4-BE49-F238E27FC236}">
                      <a16:creationId xmlns:a16="http://schemas.microsoft.com/office/drawing/2014/main" id="{42524A81-95AA-54AB-10D7-F16C8E6EE49A}"/>
                    </a:ext>
                  </a:extLst>
                </p:cNvPr>
                <p:cNvSpPr/>
                <p:nvPr/>
              </p:nvSpPr>
              <p:spPr>
                <a:xfrm>
                  <a:off x="311249" y="46949"/>
                  <a:ext cx="768154" cy="768154"/>
                </a:xfrm>
                <a:prstGeom prst="ellipse">
                  <a:avLst/>
                </a:prstGeom>
                <a:solidFill>
                  <a:srgbClr val="168489"/>
                </a:solidFill>
                <a:ln w="57150">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56" name="شكل حر: شكل 92">
                  <a:extLst>
                    <a:ext uri="{FF2B5EF4-FFF2-40B4-BE49-F238E27FC236}">
                      <a16:creationId xmlns:a16="http://schemas.microsoft.com/office/drawing/2014/main" id="{BCAAB48B-7EE0-D925-D58D-B97DB8806072}"/>
                    </a:ext>
                  </a:extLst>
                </p:cNvPr>
                <p:cNvSpPr/>
                <p:nvPr/>
              </p:nvSpPr>
              <p:spPr>
                <a:xfrm>
                  <a:off x="0" y="253354"/>
                  <a:ext cx="1390650" cy="1672301"/>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54" name="مربع نص 29">
                <a:extLst>
                  <a:ext uri="{FF2B5EF4-FFF2-40B4-BE49-F238E27FC236}">
                    <a16:creationId xmlns:a16="http://schemas.microsoft.com/office/drawing/2014/main" id="{3ED2EC7C-FF61-C549-2AB1-0EBDE2BA34E4}"/>
                  </a:ext>
                </a:extLst>
              </p:cNvPr>
              <p:cNvSpPr txBox="1"/>
              <p:nvPr/>
            </p:nvSpPr>
            <p:spPr>
              <a:xfrm>
                <a:off x="179271" y="1023255"/>
                <a:ext cx="1008237" cy="765416"/>
              </a:xfrm>
              <a:prstGeom prst="rect">
                <a:avLst/>
              </a:prstGeom>
              <a:noFill/>
            </p:spPr>
            <p:txBody>
              <a:bodyPr wrap="square" rtlCol="1">
                <a:spAutoFit/>
              </a:bodyPr>
              <a:lstStyle/>
              <a:p>
                <a:pPr algn="ctr" rtl="0">
                  <a:lnSpc>
                    <a:spcPct val="113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التركيز على الحلول</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5" name="TextBox 6">
              <a:extLst>
                <a:ext uri="{FF2B5EF4-FFF2-40B4-BE49-F238E27FC236}">
                  <a16:creationId xmlns:a16="http://schemas.microsoft.com/office/drawing/2014/main" id="{5166CCC5-047A-A2D3-1785-53D88BE1D42F}"/>
                </a:ext>
              </a:extLst>
            </p:cNvPr>
            <p:cNvSpPr txBox="1"/>
            <p:nvPr/>
          </p:nvSpPr>
          <p:spPr>
            <a:xfrm>
              <a:off x="1081445" y="2532518"/>
              <a:ext cx="1043877" cy="1186415"/>
            </a:xfrm>
            <a:prstGeom prst="rect">
              <a:avLst/>
            </a:prstGeom>
            <a:noFill/>
          </p:spPr>
          <p:txBody>
            <a:bodyPr wrap="none" rtlCol="0">
              <a:spAutoFit/>
            </a:bodyPr>
            <a:lstStyle/>
            <a:p>
              <a:pPr algn="just" rtl="0">
                <a:lnSpc>
                  <a:spcPct val="115000"/>
                </a:lnSpc>
              </a:pPr>
              <a:r>
                <a:rPr lang="en-GB" sz="6600" b="1" kern="1200">
                  <a:solidFill>
                    <a:srgbClr val="FFFFFF"/>
                  </a:solidFill>
                  <a:effectLst/>
                  <a:latin typeface="Calibri" panose="020F0502020204030204" pitchFamily="34" charset="0"/>
                  <a:ea typeface="Calibri" panose="020F0502020204030204" pitchFamily="34" charset="0"/>
                  <a:cs typeface="Activist Light"/>
                </a:rPr>
                <a:t>05</a:t>
              </a:r>
              <a:endParaRPr lang="en-US" sz="6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60" name="Group 59">
            <a:extLst>
              <a:ext uri="{FF2B5EF4-FFF2-40B4-BE49-F238E27FC236}">
                <a16:creationId xmlns:a16="http://schemas.microsoft.com/office/drawing/2014/main" id="{67D37E25-CECE-02E2-2194-363D353A5285}"/>
              </a:ext>
            </a:extLst>
          </p:cNvPr>
          <p:cNvGrpSpPr/>
          <p:nvPr/>
        </p:nvGrpSpPr>
        <p:grpSpPr>
          <a:xfrm>
            <a:off x="2761795" y="2628012"/>
            <a:ext cx="2161104" cy="3009892"/>
            <a:chOff x="2761795" y="2532518"/>
            <a:chExt cx="2161104" cy="3009892"/>
          </a:xfrm>
        </p:grpSpPr>
        <p:grpSp>
          <p:nvGrpSpPr>
            <p:cNvPr id="11" name="مجموعة 93">
              <a:extLst>
                <a:ext uri="{FF2B5EF4-FFF2-40B4-BE49-F238E27FC236}">
                  <a16:creationId xmlns:a16="http://schemas.microsoft.com/office/drawing/2014/main" id="{BF7BF233-226D-5FB7-9673-D489055CCC9E}"/>
                </a:ext>
              </a:extLst>
            </p:cNvPr>
            <p:cNvGrpSpPr/>
            <p:nvPr/>
          </p:nvGrpSpPr>
          <p:grpSpPr>
            <a:xfrm>
              <a:off x="2761795" y="2623451"/>
              <a:ext cx="2161104" cy="2918959"/>
              <a:chOff x="1159418" y="46949"/>
              <a:chExt cx="1390650" cy="1878704"/>
            </a:xfrm>
          </p:grpSpPr>
          <p:grpSp>
            <p:nvGrpSpPr>
              <p:cNvPr id="41" name="مجموعة 94">
                <a:extLst>
                  <a:ext uri="{FF2B5EF4-FFF2-40B4-BE49-F238E27FC236}">
                    <a16:creationId xmlns:a16="http://schemas.microsoft.com/office/drawing/2014/main" id="{2CA0C9A2-7EBF-5A47-8DA5-82E3C3DB376B}"/>
                  </a:ext>
                </a:extLst>
              </p:cNvPr>
              <p:cNvGrpSpPr/>
              <p:nvPr/>
            </p:nvGrpSpPr>
            <p:grpSpPr>
              <a:xfrm>
                <a:off x="1159418" y="46949"/>
                <a:ext cx="1390650" cy="1878704"/>
                <a:chOff x="1159418" y="46949"/>
                <a:chExt cx="1390650" cy="1878704"/>
              </a:xfrm>
            </p:grpSpPr>
            <p:sp>
              <p:nvSpPr>
                <p:cNvPr id="43" name="شكل بيضاوي 96">
                  <a:extLst>
                    <a:ext uri="{FF2B5EF4-FFF2-40B4-BE49-F238E27FC236}">
                      <a16:creationId xmlns:a16="http://schemas.microsoft.com/office/drawing/2014/main" id="{AE7643B8-AAB2-B168-85D1-5ECB419E8E8F}"/>
                    </a:ext>
                  </a:extLst>
                </p:cNvPr>
                <p:cNvSpPr/>
                <p:nvPr/>
              </p:nvSpPr>
              <p:spPr>
                <a:xfrm>
                  <a:off x="1470666" y="46949"/>
                  <a:ext cx="768154" cy="768154"/>
                </a:xfrm>
                <a:prstGeom prst="ellipse">
                  <a:avLst/>
                </a:prstGeom>
                <a:solidFill>
                  <a:srgbClr val="2E75B6"/>
                </a:solidFill>
                <a:ln w="57150">
                  <a:solidFill>
                    <a:srgbClr val="2E75B6"/>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44" name="شكل حر: شكل 97">
                  <a:extLst>
                    <a:ext uri="{FF2B5EF4-FFF2-40B4-BE49-F238E27FC236}">
                      <a16:creationId xmlns:a16="http://schemas.microsoft.com/office/drawing/2014/main" id="{087E3734-0531-DC12-47D7-FAD281323EEE}"/>
                    </a:ext>
                  </a:extLst>
                </p:cNvPr>
                <p:cNvSpPr/>
                <p:nvPr/>
              </p:nvSpPr>
              <p:spPr>
                <a:xfrm>
                  <a:off x="1159418" y="253354"/>
                  <a:ext cx="1390650" cy="1672299"/>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rgbClr val="2E75B6"/>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42" name="مربع نص 25">
                <a:extLst>
                  <a:ext uri="{FF2B5EF4-FFF2-40B4-BE49-F238E27FC236}">
                    <a16:creationId xmlns:a16="http://schemas.microsoft.com/office/drawing/2014/main" id="{78DF6ECF-A640-14E4-A29E-1B66DF1F640D}"/>
                  </a:ext>
                </a:extLst>
              </p:cNvPr>
              <p:cNvSpPr txBox="1"/>
              <p:nvPr/>
            </p:nvSpPr>
            <p:spPr>
              <a:xfrm>
                <a:off x="1319725" y="1023257"/>
                <a:ext cx="1019358" cy="765418"/>
              </a:xfrm>
              <a:prstGeom prst="rect">
                <a:avLst/>
              </a:prstGeom>
              <a:noFill/>
            </p:spPr>
            <p:txBody>
              <a:bodyPr wrap="square" rtlCol="1">
                <a:spAutoFit/>
              </a:bodyPr>
              <a:lstStyle/>
              <a:p>
                <a:pPr algn="ctr" rtl="0">
                  <a:lnSpc>
                    <a:spcPct val="113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التوقيت المناسب</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5" name="TextBox 6">
              <a:extLst>
                <a:ext uri="{FF2B5EF4-FFF2-40B4-BE49-F238E27FC236}">
                  <a16:creationId xmlns:a16="http://schemas.microsoft.com/office/drawing/2014/main" id="{568D45F6-7DF2-DB2F-8533-C109DEB48319}"/>
                </a:ext>
              </a:extLst>
            </p:cNvPr>
            <p:cNvSpPr txBox="1"/>
            <p:nvPr/>
          </p:nvSpPr>
          <p:spPr>
            <a:xfrm>
              <a:off x="3302527" y="2532518"/>
              <a:ext cx="1043877" cy="1186415"/>
            </a:xfrm>
            <a:prstGeom prst="rect">
              <a:avLst/>
            </a:prstGeom>
            <a:noFill/>
          </p:spPr>
          <p:txBody>
            <a:bodyPr wrap="none" rtlCol="0">
              <a:spAutoFit/>
            </a:bodyPr>
            <a:lstStyle/>
            <a:p>
              <a:pPr algn="just" rtl="0">
                <a:lnSpc>
                  <a:spcPct val="115000"/>
                </a:lnSpc>
              </a:pPr>
              <a:r>
                <a:rPr lang="en-GB" sz="6600" b="1" kern="1200" dirty="0">
                  <a:solidFill>
                    <a:srgbClr val="FFFFFF"/>
                  </a:solidFill>
                  <a:effectLst/>
                  <a:latin typeface="Calibri" panose="020F0502020204030204" pitchFamily="34" charset="0"/>
                  <a:ea typeface="Calibri" panose="020F0502020204030204" pitchFamily="34" charset="0"/>
                  <a:cs typeface="Activist Light"/>
                </a:rPr>
                <a:t>04</a:t>
              </a:r>
              <a:endParaRPr lang="en-US" sz="6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59" name="Group 58">
            <a:extLst>
              <a:ext uri="{FF2B5EF4-FFF2-40B4-BE49-F238E27FC236}">
                <a16:creationId xmlns:a16="http://schemas.microsoft.com/office/drawing/2014/main" id="{8AFA77DE-1D0D-BF90-1371-F6FF674B5EB6}"/>
              </a:ext>
            </a:extLst>
          </p:cNvPr>
          <p:cNvGrpSpPr/>
          <p:nvPr/>
        </p:nvGrpSpPr>
        <p:grpSpPr>
          <a:xfrm>
            <a:off x="4980748" y="2628012"/>
            <a:ext cx="2161108" cy="3009890"/>
            <a:chOff x="4980748" y="2532518"/>
            <a:chExt cx="2161108" cy="3009890"/>
          </a:xfrm>
        </p:grpSpPr>
        <p:grpSp>
          <p:nvGrpSpPr>
            <p:cNvPr id="10" name="مجموعة 7">
              <a:extLst>
                <a:ext uri="{FF2B5EF4-FFF2-40B4-BE49-F238E27FC236}">
                  <a16:creationId xmlns:a16="http://schemas.microsoft.com/office/drawing/2014/main" id="{295088F6-A845-4A06-229C-F00D0FD5AD21}"/>
                </a:ext>
              </a:extLst>
            </p:cNvPr>
            <p:cNvGrpSpPr/>
            <p:nvPr/>
          </p:nvGrpSpPr>
          <p:grpSpPr>
            <a:xfrm>
              <a:off x="4980748" y="2623451"/>
              <a:ext cx="2161108" cy="2918957"/>
              <a:chOff x="2301132" y="46949"/>
              <a:chExt cx="1390650" cy="1878704"/>
            </a:xfrm>
          </p:grpSpPr>
          <p:grpSp>
            <p:nvGrpSpPr>
              <p:cNvPr id="45" name="مجموعة 20">
                <a:extLst>
                  <a:ext uri="{FF2B5EF4-FFF2-40B4-BE49-F238E27FC236}">
                    <a16:creationId xmlns:a16="http://schemas.microsoft.com/office/drawing/2014/main" id="{9BD656B9-33F6-0DC9-339A-EC059A26AD20}"/>
                  </a:ext>
                </a:extLst>
              </p:cNvPr>
              <p:cNvGrpSpPr/>
              <p:nvPr/>
            </p:nvGrpSpPr>
            <p:grpSpPr>
              <a:xfrm>
                <a:off x="2301132" y="46949"/>
                <a:ext cx="1390650" cy="1878704"/>
                <a:chOff x="2301132" y="46949"/>
                <a:chExt cx="1390650" cy="1878704"/>
              </a:xfrm>
            </p:grpSpPr>
            <p:sp>
              <p:nvSpPr>
                <p:cNvPr id="47" name="شكل بيضاوي 22">
                  <a:extLst>
                    <a:ext uri="{FF2B5EF4-FFF2-40B4-BE49-F238E27FC236}">
                      <a16:creationId xmlns:a16="http://schemas.microsoft.com/office/drawing/2014/main" id="{308FB57E-60B5-6745-8BF1-5F3606C7A35C}"/>
                    </a:ext>
                  </a:extLst>
                </p:cNvPr>
                <p:cNvSpPr/>
                <p:nvPr/>
              </p:nvSpPr>
              <p:spPr>
                <a:xfrm>
                  <a:off x="2612380" y="46949"/>
                  <a:ext cx="768154" cy="768154"/>
                </a:xfrm>
                <a:prstGeom prst="ellipse">
                  <a:avLst/>
                </a:prstGeom>
                <a:solidFill>
                  <a:srgbClr val="FFD366"/>
                </a:solidFill>
                <a:ln w="57150">
                  <a:solidFill>
                    <a:srgbClr val="FFD366"/>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48" name="شكل حر: شكل 23">
                  <a:extLst>
                    <a:ext uri="{FF2B5EF4-FFF2-40B4-BE49-F238E27FC236}">
                      <a16:creationId xmlns:a16="http://schemas.microsoft.com/office/drawing/2014/main" id="{9C896EDF-5BE1-859A-8733-09736664386E}"/>
                    </a:ext>
                  </a:extLst>
                </p:cNvPr>
                <p:cNvSpPr/>
                <p:nvPr/>
              </p:nvSpPr>
              <p:spPr>
                <a:xfrm>
                  <a:off x="2301132" y="253354"/>
                  <a:ext cx="1390650" cy="1672299"/>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rgbClr val="FFD366"/>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46" name="مربع نص 29">
                <a:extLst>
                  <a:ext uri="{FF2B5EF4-FFF2-40B4-BE49-F238E27FC236}">
                    <a16:creationId xmlns:a16="http://schemas.microsoft.com/office/drawing/2014/main" id="{D5E104DD-B832-AB97-F3C4-F2BA0A725594}"/>
                  </a:ext>
                </a:extLst>
              </p:cNvPr>
              <p:cNvSpPr txBox="1"/>
              <p:nvPr/>
            </p:nvSpPr>
            <p:spPr>
              <a:xfrm>
                <a:off x="2309709" y="1202325"/>
                <a:ext cx="1351903" cy="407285"/>
              </a:xfrm>
              <a:prstGeom prst="rect">
                <a:avLst/>
              </a:prstGeom>
              <a:noFill/>
            </p:spPr>
            <p:txBody>
              <a:bodyPr wrap="square" rtlCol="1">
                <a:spAutoFit/>
              </a:bodyPr>
              <a:lstStyle/>
              <a:p>
                <a:pPr algn="ctr" rtl="0">
                  <a:lnSpc>
                    <a:spcPct val="113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التوازن</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34" name="TextBox 6">
              <a:extLst>
                <a:ext uri="{FF2B5EF4-FFF2-40B4-BE49-F238E27FC236}">
                  <a16:creationId xmlns:a16="http://schemas.microsoft.com/office/drawing/2014/main" id="{F87256BC-EDFC-1C1A-FF42-DAFBC7380FA7}"/>
                </a:ext>
              </a:extLst>
            </p:cNvPr>
            <p:cNvSpPr txBox="1"/>
            <p:nvPr/>
          </p:nvSpPr>
          <p:spPr>
            <a:xfrm>
              <a:off x="5529569" y="2532518"/>
              <a:ext cx="1043877" cy="1186415"/>
            </a:xfrm>
            <a:prstGeom prst="rect">
              <a:avLst/>
            </a:prstGeom>
            <a:noFill/>
          </p:spPr>
          <p:txBody>
            <a:bodyPr wrap="none" rtlCol="0">
              <a:spAutoFit/>
            </a:bodyPr>
            <a:lstStyle/>
            <a:p>
              <a:pPr algn="just" rtl="0">
                <a:lnSpc>
                  <a:spcPct val="115000"/>
                </a:lnSpc>
              </a:pPr>
              <a:r>
                <a:rPr lang="en-GB" sz="6600" b="1" kern="1200">
                  <a:solidFill>
                    <a:srgbClr val="FFFFFF"/>
                  </a:solidFill>
                  <a:effectLst/>
                  <a:latin typeface="Calibri" panose="020F0502020204030204" pitchFamily="34" charset="0"/>
                  <a:ea typeface="Calibri" panose="020F0502020204030204" pitchFamily="34" charset="0"/>
                  <a:cs typeface="Activist Light"/>
                </a:rPr>
                <a:t>03</a:t>
              </a:r>
              <a:endParaRPr lang="en-US" sz="6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58" name="Group 57">
            <a:extLst>
              <a:ext uri="{FF2B5EF4-FFF2-40B4-BE49-F238E27FC236}">
                <a16:creationId xmlns:a16="http://schemas.microsoft.com/office/drawing/2014/main" id="{81808F14-FD83-BD39-52D7-89363F33B991}"/>
              </a:ext>
            </a:extLst>
          </p:cNvPr>
          <p:cNvGrpSpPr/>
          <p:nvPr/>
        </p:nvGrpSpPr>
        <p:grpSpPr>
          <a:xfrm>
            <a:off x="7219232" y="2628012"/>
            <a:ext cx="2161110" cy="3009890"/>
            <a:chOff x="7219232" y="2532518"/>
            <a:chExt cx="2161110" cy="3009890"/>
          </a:xfrm>
        </p:grpSpPr>
        <p:grpSp>
          <p:nvGrpSpPr>
            <p:cNvPr id="12" name="مجموعة 24">
              <a:extLst>
                <a:ext uri="{FF2B5EF4-FFF2-40B4-BE49-F238E27FC236}">
                  <a16:creationId xmlns:a16="http://schemas.microsoft.com/office/drawing/2014/main" id="{70A79949-426B-9AD9-FA32-A3A4F4D305AC}"/>
                </a:ext>
              </a:extLst>
            </p:cNvPr>
            <p:cNvGrpSpPr/>
            <p:nvPr/>
          </p:nvGrpSpPr>
          <p:grpSpPr>
            <a:xfrm>
              <a:off x="7219232" y="2623451"/>
              <a:ext cx="2161110" cy="2918957"/>
              <a:chOff x="3484873" y="46949"/>
              <a:chExt cx="1390650" cy="1878704"/>
            </a:xfrm>
          </p:grpSpPr>
          <p:grpSp>
            <p:nvGrpSpPr>
              <p:cNvPr id="37" name="مجموعة 25">
                <a:extLst>
                  <a:ext uri="{FF2B5EF4-FFF2-40B4-BE49-F238E27FC236}">
                    <a16:creationId xmlns:a16="http://schemas.microsoft.com/office/drawing/2014/main" id="{A7CAC47F-322E-A969-F965-E881CF38DBEC}"/>
                  </a:ext>
                </a:extLst>
              </p:cNvPr>
              <p:cNvGrpSpPr/>
              <p:nvPr/>
            </p:nvGrpSpPr>
            <p:grpSpPr>
              <a:xfrm>
                <a:off x="3484873" y="46949"/>
                <a:ext cx="1390650" cy="1878704"/>
                <a:chOff x="3484873" y="46949"/>
                <a:chExt cx="1390650" cy="1878704"/>
              </a:xfrm>
            </p:grpSpPr>
            <p:sp>
              <p:nvSpPr>
                <p:cNvPr id="39" name="شكل بيضاوي 27">
                  <a:extLst>
                    <a:ext uri="{FF2B5EF4-FFF2-40B4-BE49-F238E27FC236}">
                      <a16:creationId xmlns:a16="http://schemas.microsoft.com/office/drawing/2014/main" id="{F115BDE2-6BE6-AEEE-E450-76421BD8360B}"/>
                    </a:ext>
                  </a:extLst>
                </p:cNvPr>
                <p:cNvSpPr/>
                <p:nvPr/>
              </p:nvSpPr>
              <p:spPr>
                <a:xfrm>
                  <a:off x="3796121" y="46949"/>
                  <a:ext cx="768154" cy="768154"/>
                </a:xfrm>
                <a:prstGeom prst="ellipse">
                  <a:avLst/>
                </a:prstGeom>
                <a:solidFill>
                  <a:schemeClr val="bg1">
                    <a:lumMod val="50000"/>
                  </a:schemeClr>
                </a:solidFill>
                <a:ln w="571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40" name="شكل حر: شكل 28">
                  <a:extLst>
                    <a:ext uri="{FF2B5EF4-FFF2-40B4-BE49-F238E27FC236}">
                      <a16:creationId xmlns:a16="http://schemas.microsoft.com/office/drawing/2014/main" id="{4636976B-E986-A215-5968-2EBA1180461F}"/>
                    </a:ext>
                  </a:extLst>
                </p:cNvPr>
                <p:cNvSpPr/>
                <p:nvPr/>
              </p:nvSpPr>
              <p:spPr>
                <a:xfrm>
                  <a:off x="3484873" y="253354"/>
                  <a:ext cx="1390650" cy="1672299"/>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38" name="مربع نص 25">
                <a:extLst>
                  <a:ext uri="{FF2B5EF4-FFF2-40B4-BE49-F238E27FC236}">
                    <a16:creationId xmlns:a16="http://schemas.microsoft.com/office/drawing/2014/main" id="{941C7BEC-CB18-740C-470A-C2F26A826A7A}"/>
                  </a:ext>
                </a:extLst>
              </p:cNvPr>
              <p:cNvSpPr txBox="1"/>
              <p:nvPr/>
            </p:nvSpPr>
            <p:spPr>
              <a:xfrm>
                <a:off x="3693852" y="1023258"/>
                <a:ext cx="933337" cy="765418"/>
              </a:xfrm>
              <a:prstGeom prst="rect">
                <a:avLst/>
              </a:prstGeom>
            </p:spPr>
            <p:txBody>
              <a:bodyPr wrap="square" rtlCol="1">
                <a:spAutoFit/>
              </a:bodyPr>
              <a:lstStyle/>
              <a:p>
                <a:pPr algn="ctr" rtl="0">
                  <a:lnSpc>
                    <a:spcPct val="113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الإيجاز والوضوح</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35" name="TextBox 6">
              <a:extLst>
                <a:ext uri="{FF2B5EF4-FFF2-40B4-BE49-F238E27FC236}">
                  <a16:creationId xmlns:a16="http://schemas.microsoft.com/office/drawing/2014/main" id="{09F324B8-C273-1947-DE68-EB320E8C061B}"/>
                </a:ext>
              </a:extLst>
            </p:cNvPr>
            <p:cNvSpPr txBox="1"/>
            <p:nvPr/>
          </p:nvSpPr>
          <p:spPr>
            <a:xfrm>
              <a:off x="7752459" y="2532518"/>
              <a:ext cx="1043877" cy="1186415"/>
            </a:xfrm>
            <a:prstGeom prst="rect">
              <a:avLst/>
            </a:prstGeom>
            <a:noFill/>
          </p:spPr>
          <p:txBody>
            <a:bodyPr wrap="none" rtlCol="0">
              <a:spAutoFit/>
            </a:bodyPr>
            <a:lstStyle/>
            <a:p>
              <a:pPr algn="just" rtl="0">
                <a:lnSpc>
                  <a:spcPct val="115000"/>
                </a:lnSpc>
              </a:pPr>
              <a:r>
                <a:rPr lang="en-GB" sz="6600" b="1" kern="1200">
                  <a:solidFill>
                    <a:srgbClr val="FFFFFF"/>
                  </a:solidFill>
                  <a:effectLst/>
                  <a:latin typeface="Calibri" panose="020F0502020204030204" pitchFamily="34" charset="0"/>
                  <a:ea typeface="Calibri" panose="020F0502020204030204" pitchFamily="34" charset="0"/>
                  <a:cs typeface="Activist Light"/>
                </a:rPr>
                <a:t>02</a:t>
              </a:r>
              <a:endParaRPr lang="en-US" sz="6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57" name="Group 56">
            <a:extLst>
              <a:ext uri="{FF2B5EF4-FFF2-40B4-BE49-F238E27FC236}">
                <a16:creationId xmlns:a16="http://schemas.microsoft.com/office/drawing/2014/main" id="{990A9A7C-4BDE-6A3F-BC90-30E70235E83D}"/>
              </a:ext>
            </a:extLst>
          </p:cNvPr>
          <p:cNvGrpSpPr/>
          <p:nvPr/>
        </p:nvGrpSpPr>
        <p:grpSpPr>
          <a:xfrm>
            <a:off x="9438177" y="2628012"/>
            <a:ext cx="2161110" cy="3009892"/>
            <a:chOff x="9438177" y="2532518"/>
            <a:chExt cx="2161110" cy="3009892"/>
          </a:xfrm>
        </p:grpSpPr>
        <p:grpSp>
          <p:nvGrpSpPr>
            <p:cNvPr id="7" name="مجموعة 29">
              <a:extLst>
                <a:ext uri="{FF2B5EF4-FFF2-40B4-BE49-F238E27FC236}">
                  <a16:creationId xmlns:a16="http://schemas.microsoft.com/office/drawing/2014/main" id="{485A29B3-94F3-2F72-4B02-7EDF125AB48A}"/>
                </a:ext>
              </a:extLst>
            </p:cNvPr>
            <p:cNvGrpSpPr/>
            <p:nvPr/>
          </p:nvGrpSpPr>
          <p:grpSpPr>
            <a:xfrm>
              <a:off x="9438177" y="2623451"/>
              <a:ext cx="2161110" cy="2918959"/>
              <a:chOff x="4602266" y="46949"/>
              <a:chExt cx="1390650" cy="1878704"/>
            </a:xfrm>
          </p:grpSpPr>
          <p:grpSp>
            <p:nvGrpSpPr>
              <p:cNvPr id="49" name="مجموعة 30">
                <a:extLst>
                  <a:ext uri="{FF2B5EF4-FFF2-40B4-BE49-F238E27FC236}">
                    <a16:creationId xmlns:a16="http://schemas.microsoft.com/office/drawing/2014/main" id="{F1B61040-2652-8ED9-1744-7BEB7D4D427B}"/>
                  </a:ext>
                </a:extLst>
              </p:cNvPr>
              <p:cNvGrpSpPr/>
              <p:nvPr/>
            </p:nvGrpSpPr>
            <p:grpSpPr>
              <a:xfrm>
                <a:off x="4602266" y="46949"/>
                <a:ext cx="1390650" cy="1878704"/>
                <a:chOff x="4602266" y="46949"/>
                <a:chExt cx="1390650" cy="1878704"/>
              </a:xfrm>
            </p:grpSpPr>
            <p:sp>
              <p:nvSpPr>
                <p:cNvPr id="51" name="شكل بيضاوي 64">
                  <a:extLst>
                    <a:ext uri="{FF2B5EF4-FFF2-40B4-BE49-F238E27FC236}">
                      <a16:creationId xmlns:a16="http://schemas.microsoft.com/office/drawing/2014/main" id="{DC7EB003-CE93-2B3E-EEAE-748EB35CC865}"/>
                    </a:ext>
                  </a:extLst>
                </p:cNvPr>
                <p:cNvSpPr/>
                <p:nvPr/>
              </p:nvSpPr>
              <p:spPr>
                <a:xfrm>
                  <a:off x="4913514" y="46949"/>
                  <a:ext cx="768154" cy="768154"/>
                </a:xfrm>
                <a:prstGeom prst="ellipse">
                  <a:avLst/>
                </a:prstGeom>
                <a:solidFill>
                  <a:srgbClr val="168489"/>
                </a:solidFill>
                <a:ln w="57150">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52" name="شكل حر: شكل 70">
                  <a:extLst>
                    <a:ext uri="{FF2B5EF4-FFF2-40B4-BE49-F238E27FC236}">
                      <a16:creationId xmlns:a16="http://schemas.microsoft.com/office/drawing/2014/main" id="{3FA7D44E-3C86-A888-5A59-D3261A40128A}"/>
                    </a:ext>
                  </a:extLst>
                </p:cNvPr>
                <p:cNvSpPr/>
                <p:nvPr/>
              </p:nvSpPr>
              <p:spPr>
                <a:xfrm>
                  <a:off x="4602266" y="253354"/>
                  <a:ext cx="1390650" cy="1672299"/>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50" name="مربع نص 25">
                <a:extLst>
                  <a:ext uri="{FF2B5EF4-FFF2-40B4-BE49-F238E27FC236}">
                    <a16:creationId xmlns:a16="http://schemas.microsoft.com/office/drawing/2014/main" id="{F0E711CC-5809-FFD9-0C71-9AB3E57B6073}"/>
                  </a:ext>
                </a:extLst>
              </p:cNvPr>
              <p:cNvSpPr txBox="1"/>
              <p:nvPr/>
            </p:nvSpPr>
            <p:spPr>
              <a:xfrm>
                <a:off x="4794432" y="1023257"/>
                <a:ext cx="1056805" cy="765418"/>
              </a:xfrm>
              <a:prstGeom prst="rect">
                <a:avLst/>
              </a:prstGeom>
              <a:noFill/>
            </p:spPr>
            <p:txBody>
              <a:bodyPr wrap="square" rtlCol="1">
                <a:spAutoFit/>
              </a:bodyPr>
              <a:lstStyle/>
              <a:p>
                <a:pPr algn="ctr" rtl="0">
                  <a:lnSpc>
                    <a:spcPct val="113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الدقّة والموضوعية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36" name="TextBox 6">
              <a:extLst>
                <a:ext uri="{FF2B5EF4-FFF2-40B4-BE49-F238E27FC236}">
                  <a16:creationId xmlns:a16="http://schemas.microsoft.com/office/drawing/2014/main" id="{3380183F-0086-EB54-F37A-40AA2739C9B5}"/>
                </a:ext>
              </a:extLst>
            </p:cNvPr>
            <p:cNvSpPr txBox="1"/>
            <p:nvPr/>
          </p:nvSpPr>
          <p:spPr>
            <a:xfrm>
              <a:off x="9974651" y="2532518"/>
              <a:ext cx="1043877" cy="1186415"/>
            </a:xfrm>
            <a:prstGeom prst="rect">
              <a:avLst/>
            </a:prstGeom>
            <a:noFill/>
          </p:spPr>
          <p:txBody>
            <a:bodyPr wrap="none" rtlCol="0">
              <a:spAutoFit/>
            </a:bodyPr>
            <a:lstStyle/>
            <a:p>
              <a:pPr algn="just" rtl="0">
                <a:lnSpc>
                  <a:spcPct val="115000"/>
                </a:lnSpc>
              </a:pPr>
              <a:r>
                <a:rPr lang="en-GB" sz="6600" b="1" kern="1200">
                  <a:solidFill>
                    <a:srgbClr val="FFFFFF"/>
                  </a:solidFill>
                  <a:effectLst/>
                  <a:latin typeface="Calibri" panose="020F0502020204030204" pitchFamily="34" charset="0"/>
                  <a:ea typeface="Calibri" panose="020F0502020204030204" pitchFamily="34" charset="0"/>
                  <a:cs typeface="Activist Light"/>
                </a:rPr>
                <a:t>01</a:t>
              </a:r>
              <a:endParaRPr lang="en-US" sz="6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125696791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2" presetClass="entr" presetSubtype="4" fill="hold" nodeType="withEffect">
                                  <p:stCondLst>
                                    <p:cond delay="0"/>
                                  </p:stCondLst>
                                  <p:childTnLst>
                                    <p:set>
                                      <p:cBhvr>
                                        <p:cTn id="11" dur="1" fill="hold">
                                          <p:stCondLst>
                                            <p:cond delay="0"/>
                                          </p:stCondLst>
                                        </p:cTn>
                                        <p:tgtEl>
                                          <p:spTgt spid="57"/>
                                        </p:tgtEl>
                                        <p:attrNameLst>
                                          <p:attrName>style.visibility</p:attrName>
                                        </p:attrNameLst>
                                      </p:cBhvr>
                                      <p:to>
                                        <p:strVal val="visible"/>
                                      </p:to>
                                    </p:set>
                                    <p:anim calcmode="lin" valueType="num">
                                      <p:cBhvr additive="base">
                                        <p:cTn id="12" dur="500" fill="hold"/>
                                        <p:tgtEl>
                                          <p:spTgt spid="57"/>
                                        </p:tgtEl>
                                        <p:attrNameLst>
                                          <p:attrName>ppt_x</p:attrName>
                                        </p:attrNameLst>
                                      </p:cBhvr>
                                      <p:tavLst>
                                        <p:tav tm="0">
                                          <p:val>
                                            <p:strVal val="#ppt_x"/>
                                          </p:val>
                                        </p:tav>
                                        <p:tav tm="100000">
                                          <p:val>
                                            <p:strVal val="#ppt_x"/>
                                          </p:val>
                                        </p:tav>
                                      </p:tavLst>
                                    </p:anim>
                                    <p:anim calcmode="lin" valueType="num">
                                      <p:cBhvr additive="base">
                                        <p:cTn id="13" dur="500" fill="hold"/>
                                        <p:tgtEl>
                                          <p:spTgt spid="57"/>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58"/>
                                        </p:tgtEl>
                                        <p:attrNameLst>
                                          <p:attrName>style.visibility</p:attrName>
                                        </p:attrNameLst>
                                      </p:cBhvr>
                                      <p:to>
                                        <p:strVal val="visible"/>
                                      </p:to>
                                    </p:set>
                                    <p:anim calcmode="lin" valueType="num">
                                      <p:cBhvr additive="base">
                                        <p:cTn id="18" dur="500" fill="hold"/>
                                        <p:tgtEl>
                                          <p:spTgt spid="58"/>
                                        </p:tgtEl>
                                        <p:attrNameLst>
                                          <p:attrName>ppt_x</p:attrName>
                                        </p:attrNameLst>
                                      </p:cBhvr>
                                      <p:tavLst>
                                        <p:tav tm="0">
                                          <p:val>
                                            <p:strVal val="#ppt_x"/>
                                          </p:val>
                                        </p:tav>
                                        <p:tav tm="100000">
                                          <p:val>
                                            <p:strVal val="#ppt_x"/>
                                          </p:val>
                                        </p:tav>
                                      </p:tavLst>
                                    </p:anim>
                                    <p:anim calcmode="lin" valueType="num">
                                      <p:cBhvr additive="base">
                                        <p:cTn id="19" dur="500" fill="hold"/>
                                        <p:tgtEl>
                                          <p:spTgt spid="58"/>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59"/>
                                        </p:tgtEl>
                                        <p:attrNameLst>
                                          <p:attrName>style.visibility</p:attrName>
                                        </p:attrNameLst>
                                      </p:cBhvr>
                                      <p:to>
                                        <p:strVal val="visible"/>
                                      </p:to>
                                    </p:set>
                                    <p:anim calcmode="lin" valueType="num">
                                      <p:cBhvr additive="base">
                                        <p:cTn id="24" dur="500" fill="hold"/>
                                        <p:tgtEl>
                                          <p:spTgt spid="59"/>
                                        </p:tgtEl>
                                        <p:attrNameLst>
                                          <p:attrName>ppt_x</p:attrName>
                                        </p:attrNameLst>
                                      </p:cBhvr>
                                      <p:tavLst>
                                        <p:tav tm="0">
                                          <p:val>
                                            <p:strVal val="#ppt_x"/>
                                          </p:val>
                                        </p:tav>
                                        <p:tav tm="100000">
                                          <p:val>
                                            <p:strVal val="#ppt_x"/>
                                          </p:val>
                                        </p:tav>
                                      </p:tavLst>
                                    </p:anim>
                                    <p:anim calcmode="lin" valueType="num">
                                      <p:cBhvr additive="base">
                                        <p:cTn id="25" dur="500" fill="hold"/>
                                        <p:tgtEl>
                                          <p:spTgt spid="59"/>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60"/>
                                        </p:tgtEl>
                                        <p:attrNameLst>
                                          <p:attrName>style.visibility</p:attrName>
                                        </p:attrNameLst>
                                      </p:cBhvr>
                                      <p:to>
                                        <p:strVal val="visible"/>
                                      </p:to>
                                    </p:set>
                                    <p:anim calcmode="lin" valueType="num">
                                      <p:cBhvr additive="base">
                                        <p:cTn id="30" dur="500" fill="hold"/>
                                        <p:tgtEl>
                                          <p:spTgt spid="60"/>
                                        </p:tgtEl>
                                        <p:attrNameLst>
                                          <p:attrName>ppt_x</p:attrName>
                                        </p:attrNameLst>
                                      </p:cBhvr>
                                      <p:tavLst>
                                        <p:tav tm="0">
                                          <p:val>
                                            <p:strVal val="#ppt_x"/>
                                          </p:val>
                                        </p:tav>
                                        <p:tav tm="100000">
                                          <p:val>
                                            <p:strVal val="#ppt_x"/>
                                          </p:val>
                                        </p:tav>
                                      </p:tavLst>
                                    </p:anim>
                                    <p:anim calcmode="lin" valueType="num">
                                      <p:cBhvr additive="base">
                                        <p:cTn id="31" dur="500" fill="hold"/>
                                        <p:tgtEl>
                                          <p:spTgt spid="60"/>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61"/>
                                        </p:tgtEl>
                                        <p:attrNameLst>
                                          <p:attrName>style.visibility</p:attrName>
                                        </p:attrNameLst>
                                      </p:cBhvr>
                                      <p:to>
                                        <p:strVal val="visible"/>
                                      </p:to>
                                    </p:set>
                                    <p:anim calcmode="lin" valueType="num">
                                      <p:cBhvr additive="base">
                                        <p:cTn id="36" dur="500" fill="hold"/>
                                        <p:tgtEl>
                                          <p:spTgt spid="61"/>
                                        </p:tgtEl>
                                        <p:attrNameLst>
                                          <p:attrName>ppt_x</p:attrName>
                                        </p:attrNameLst>
                                      </p:cBhvr>
                                      <p:tavLst>
                                        <p:tav tm="0">
                                          <p:val>
                                            <p:strVal val="#ppt_x"/>
                                          </p:val>
                                        </p:tav>
                                        <p:tav tm="100000">
                                          <p:val>
                                            <p:strVal val="#ppt_x"/>
                                          </p:val>
                                        </p:tav>
                                      </p:tavLst>
                                    </p:anim>
                                    <p:anim calcmode="lin" valueType="num">
                                      <p:cBhvr additive="base">
                                        <p:cTn id="37" dur="500" fill="hold"/>
                                        <p:tgtEl>
                                          <p:spTgt spid="6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3092EC-7A98-AC4B-D1E4-7F5298C6E4B9}"/>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5E91713C-59B1-6FC1-EADC-7661C6979FA1}"/>
              </a:ext>
            </a:extLst>
          </p:cNvPr>
          <p:cNvSpPr txBox="1"/>
          <p:nvPr/>
        </p:nvSpPr>
        <p:spPr>
          <a:xfrm>
            <a:off x="2779494" y="-161705"/>
            <a:ext cx="6633012" cy="729430"/>
          </a:xfrm>
          <a:prstGeom prst="rect">
            <a:avLst/>
          </a:prstGeom>
          <a:noFill/>
        </p:spPr>
        <p:txBody>
          <a:bodyPr wrap="square">
            <a:spAutoFit/>
          </a:bodyPr>
          <a:lstStyle/>
          <a:p>
            <a:pPr algn="ctr">
              <a:lnSpc>
                <a:spcPct val="115000"/>
              </a:lnSpc>
            </a:pPr>
            <a:r>
              <a:rPr lang="ar-EG" sz="3600" b="1" dirty="0">
                <a:solidFill>
                  <a:schemeClr val="bg1"/>
                </a:solidFill>
                <a:latin typeface="Adobe Arabic" panose="02040503050201020203" pitchFamily="18" charset="-78"/>
                <a:cs typeface="Adobe Arabic" panose="02040503050201020203" pitchFamily="18" charset="-78"/>
              </a:rPr>
              <a:t>إعداد تقارير المتابعة ورفع التوصيات</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D8144009-E0C1-99CD-11AC-058F69BCBC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9A8C5B77-A4BD-85C4-65F2-91854AA67EDF}"/>
              </a:ext>
            </a:extLst>
          </p:cNvPr>
          <p:cNvSpPr txBox="1"/>
          <p:nvPr/>
        </p:nvSpPr>
        <p:spPr>
          <a:xfrm>
            <a:off x="5014451" y="1220086"/>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إعداد توصيات فعّالة:</a:t>
            </a:r>
            <a:endParaRPr lang="en-US"/>
          </a:p>
        </p:txBody>
      </p:sp>
      <p:grpSp>
        <p:nvGrpSpPr>
          <p:cNvPr id="25" name="Group 24">
            <a:extLst>
              <a:ext uri="{FF2B5EF4-FFF2-40B4-BE49-F238E27FC236}">
                <a16:creationId xmlns:a16="http://schemas.microsoft.com/office/drawing/2014/main" id="{7AF0F24C-B18B-A58C-6622-8C1372FBD571}"/>
              </a:ext>
            </a:extLst>
          </p:cNvPr>
          <p:cNvGrpSpPr/>
          <p:nvPr/>
        </p:nvGrpSpPr>
        <p:grpSpPr>
          <a:xfrm>
            <a:off x="9882686" y="2650623"/>
            <a:ext cx="2088923" cy="2987291"/>
            <a:chOff x="4996720" y="-162043"/>
            <a:chExt cx="1100884" cy="1574755"/>
          </a:xfrm>
        </p:grpSpPr>
        <p:sp>
          <p:nvSpPr>
            <p:cNvPr id="64" name="مربع نص 18">
              <a:extLst>
                <a:ext uri="{FF2B5EF4-FFF2-40B4-BE49-F238E27FC236}">
                  <a16:creationId xmlns:a16="http://schemas.microsoft.com/office/drawing/2014/main" id="{BEBACC80-F3FA-8C51-061E-CE60A82B3830}"/>
                </a:ext>
              </a:extLst>
            </p:cNvPr>
            <p:cNvSpPr txBox="1"/>
            <p:nvPr/>
          </p:nvSpPr>
          <p:spPr>
            <a:xfrm>
              <a:off x="4996720" y="624420"/>
              <a:ext cx="1100884" cy="788292"/>
            </a:xfrm>
            <a:prstGeom prst="rect">
              <a:avLst/>
            </a:prstGeom>
            <a:noFill/>
          </p:spPr>
          <p:txBody>
            <a:bodyPr wrap="square" rtlCol="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محدّدة وقابلة للتنفيذ</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nvGrpSpPr>
            <p:cNvPr id="65" name="Group 64">
              <a:extLst>
                <a:ext uri="{FF2B5EF4-FFF2-40B4-BE49-F238E27FC236}">
                  <a16:creationId xmlns:a16="http://schemas.microsoft.com/office/drawing/2014/main" id="{E59FBF97-CABA-7A90-68D1-31FF5F62712C}"/>
                </a:ext>
              </a:extLst>
            </p:cNvPr>
            <p:cNvGrpSpPr/>
            <p:nvPr/>
          </p:nvGrpSpPr>
          <p:grpSpPr>
            <a:xfrm>
              <a:off x="5158795" y="-162043"/>
              <a:ext cx="772674" cy="673535"/>
              <a:chOff x="5158795" y="-162043"/>
              <a:chExt cx="772674" cy="673535"/>
            </a:xfrm>
          </p:grpSpPr>
          <p:sp>
            <p:nvSpPr>
              <p:cNvPr id="66" name="TextBox 6">
                <a:extLst>
                  <a:ext uri="{FF2B5EF4-FFF2-40B4-BE49-F238E27FC236}">
                    <a16:creationId xmlns:a16="http://schemas.microsoft.com/office/drawing/2014/main" id="{74C2F07A-2DCF-5EA4-FB2F-05E45FA247F1}"/>
                  </a:ext>
                </a:extLst>
              </p:cNvPr>
              <p:cNvSpPr txBox="1"/>
              <p:nvPr/>
            </p:nvSpPr>
            <p:spPr>
              <a:xfrm>
                <a:off x="5158795" y="-162043"/>
                <a:ext cx="772674" cy="617071"/>
              </a:xfrm>
              <a:prstGeom prst="rect">
                <a:avLst/>
              </a:prstGeom>
              <a:noFill/>
            </p:spPr>
            <p:txBody>
              <a:bodyPr wrap="square" rtlCol="0">
                <a:spAutoFit/>
              </a:bodyPr>
              <a:lstStyle/>
              <a:p>
                <a:pPr algn="ctr" rtl="1">
                  <a:lnSpc>
                    <a:spcPct val="115000"/>
                  </a:lnSpc>
                </a:pPr>
                <a:r>
                  <a:rPr lang="en-US" sz="6600" b="1" kern="1200" dirty="0">
                    <a:solidFill>
                      <a:srgbClr val="168489"/>
                    </a:solidFill>
                    <a:effectLst/>
                    <a:latin typeface="ADLaM Display" panose="02010000000000000000" pitchFamily="2" charset="0"/>
                    <a:ea typeface="ADLaM Display" panose="02010000000000000000" pitchFamily="2" charset="0"/>
                    <a:cs typeface="ADLaM Display" panose="02010000000000000000" pitchFamily="2" charset="0"/>
                  </a:rPr>
                  <a:t>01</a:t>
                </a:r>
                <a:endParaRPr lang="en-US" sz="6600" dirty="0">
                  <a:solidFill>
                    <a:srgbClr val="000000"/>
                  </a:solidFill>
                  <a:effectLst/>
                  <a:latin typeface="ADLaM Display" panose="02010000000000000000" pitchFamily="2" charset="0"/>
                  <a:ea typeface="ADLaM Display" panose="02010000000000000000" pitchFamily="2" charset="0"/>
                  <a:cs typeface="ADLaM Display" panose="02010000000000000000" pitchFamily="2" charset="0"/>
                </a:endParaRPr>
              </a:p>
            </p:txBody>
          </p:sp>
          <p:cxnSp>
            <p:nvCxnSpPr>
              <p:cNvPr id="67" name="Straight Connector 66">
                <a:extLst>
                  <a:ext uri="{FF2B5EF4-FFF2-40B4-BE49-F238E27FC236}">
                    <a16:creationId xmlns:a16="http://schemas.microsoft.com/office/drawing/2014/main" id="{B9B3573A-CD07-3569-1633-AF690EC6FFA5}"/>
                  </a:ext>
                </a:extLst>
              </p:cNvPr>
              <p:cNvCxnSpPr>
                <a:cxnSpLocks/>
              </p:cNvCxnSpPr>
              <p:nvPr/>
            </p:nvCxnSpPr>
            <p:spPr>
              <a:xfrm>
                <a:off x="5163704" y="511492"/>
                <a:ext cx="766916" cy="0"/>
              </a:xfrm>
              <a:prstGeom prst="line">
                <a:avLst/>
              </a:prstGeom>
              <a:ln w="57150">
                <a:solidFill>
                  <a:srgbClr val="168489"/>
                </a:solidFill>
              </a:ln>
            </p:spPr>
            <p:style>
              <a:lnRef idx="1">
                <a:schemeClr val="accent1"/>
              </a:lnRef>
              <a:fillRef idx="0">
                <a:schemeClr val="accent1"/>
              </a:fillRef>
              <a:effectRef idx="0">
                <a:schemeClr val="accent1"/>
              </a:effectRef>
              <a:fontRef idx="minor">
                <a:schemeClr val="tx1"/>
              </a:fontRef>
            </p:style>
          </p:cxnSp>
        </p:grpSp>
      </p:grpSp>
      <p:grpSp>
        <p:nvGrpSpPr>
          <p:cNvPr id="26" name="Group 25">
            <a:extLst>
              <a:ext uri="{FF2B5EF4-FFF2-40B4-BE49-F238E27FC236}">
                <a16:creationId xmlns:a16="http://schemas.microsoft.com/office/drawing/2014/main" id="{497D77E4-57E7-F3A9-6C08-7D3BCDEE0383}"/>
              </a:ext>
            </a:extLst>
          </p:cNvPr>
          <p:cNvGrpSpPr/>
          <p:nvPr/>
        </p:nvGrpSpPr>
        <p:grpSpPr>
          <a:xfrm>
            <a:off x="7472828" y="2650623"/>
            <a:ext cx="2088923" cy="2987291"/>
            <a:chOff x="3726720" y="-162043"/>
            <a:chExt cx="1100884" cy="1574755"/>
          </a:xfrm>
        </p:grpSpPr>
        <p:sp>
          <p:nvSpPr>
            <p:cNvPr id="32" name="مربع نص 18">
              <a:extLst>
                <a:ext uri="{FF2B5EF4-FFF2-40B4-BE49-F238E27FC236}">
                  <a16:creationId xmlns:a16="http://schemas.microsoft.com/office/drawing/2014/main" id="{5EF8DCE1-2259-3004-EC60-50FBFB6DAC5D}"/>
                </a:ext>
              </a:extLst>
            </p:cNvPr>
            <p:cNvSpPr txBox="1"/>
            <p:nvPr/>
          </p:nvSpPr>
          <p:spPr>
            <a:xfrm>
              <a:off x="3726720" y="624420"/>
              <a:ext cx="1100884" cy="788292"/>
            </a:xfrm>
            <a:prstGeom prst="rect">
              <a:avLst/>
            </a:prstGeom>
            <a:noFill/>
          </p:spPr>
          <p:txBody>
            <a:bodyPr wrap="square" rtlCol="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مرتّبة حسب الأولوية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nvGrpSpPr>
            <p:cNvPr id="33" name="Group 32">
              <a:extLst>
                <a:ext uri="{FF2B5EF4-FFF2-40B4-BE49-F238E27FC236}">
                  <a16:creationId xmlns:a16="http://schemas.microsoft.com/office/drawing/2014/main" id="{B0F80220-90A9-CD2F-0848-C849D1F5E6AC}"/>
                </a:ext>
              </a:extLst>
            </p:cNvPr>
            <p:cNvGrpSpPr/>
            <p:nvPr/>
          </p:nvGrpSpPr>
          <p:grpSpPr>
            <a:xfrm>
              <a:off x="3886102" y="-162043"/>
              <a:ext cx="777451" cy="673535"/>
              <a:chOff x="3886102" y="-162043"/>
              <a:chExt cx="777451" cy="673535"/>
            </a:xfrm>
          </p:grpSpPr>
          <p:sp>
            <p:nvSpPr>
              <p:cNvPr id="62" name="TextBox 6">
                <a:extLst>
                  <a:ext uri="{FF2B5EF4-FFF2-40B4-BE49-F238E27FC236}">
                    <a16:creationId xmlns:a16="http://schemas.microsoft.com/office/drawing/2014/main" id="{F2A52BD9-F486-97ED-415E-8C29AC037D83}"/>
                  </a:ext>
                </a:extLst>
              </p:cNvPr>
              <p:cNvSpPr txBox="1"/>
              <p:nvPr/>
            </p:nvSpPr>
            <p:spPr>
              <a:xfrm>
                <a:off x="3886102" y="-162043"/>
                <a:ext cx="777451" cy="617071"/>
              </a:xfrm>
              <a:prstGeom prst="rect">
                <a:avLst/>
              </a:prstGeom>
              <a:noFill/>
            </p:spPr>
            <p:txBody>
              <a:bodyPr wrap="square" rtlCol="0">
                <a:spAutoFit/>
              </a:bodyPr>
              <a:lstStyle/>
              <a:p>
                <a:pPr algn="ctr" rtl="1">
                  <a:lnSpc>
                    <a:spcPct val="115000"/>
                  </a:lnSpc>
                </a:pPr>
                <a:r>
                  <a:rPr lang="en-GB" sz="6600" b="1" kern="1200">
                    <a:solidFill>
                      <a:srgbClr val="168489"/>
                    </a:solidFill>
                    <a:effectLst/>
                    <a:latin typeface="ADLaM Display" panose="02010000000000000000" pitchFamily="2" charset="0"/>
                    <a:ea typeface="ADLaM Display" panose="02010000000000000000" pitchFamily="2" charset="0"/>
                    <a:cs typeface="ADLaM Display" panose="02010000000000000000" pitchFamily="2" charset="0"/>
                  </a:rPr>
                  <a:t>02</a:t>
                </a:r>
                <a:endParaRPr lang="en-US" sz="6600">
                  <a:solidFill>
                    <a:srgbClr val="000000"/>
                  </a:solidFill>
                  <a:effectLst/>
                  <a:latin typeface="ADLaM Display" panose="02010000000000000000" pitchFamily="2" charset="0"/>
                  <a:ea typeface="ADLaM Display" panose="02010000000000000000" pitchFamily="2" charset="0"/>
                  <a:cs typeface="ADLaM Display" panose="02010000000000000000" pitchFamily="2" charset="0"/>
                </a:endParaRPr>
              </a:p>
            </p:txBody>
          </p:sp>
          <p:cxnSp>
            <p:nvCxnSpPr>
              <p:cNvPr id="63" name="Straight Connector 62">
                <a:extLst>
                  <a:ext uri="{FF2B5EF4-FFF2-40B4-BE49-F238E27FC236}">
                    <a16:creationId xmlns:a16="http://schemas.microsoft.com/office/drawing/2014/main" id="{4F148228-FB5B-9285-4F4F-7080263B4B92}"/>
                  </a:ext>
                </a:extLst>
              </p:cNvPr>
              <p:cNvCxnSpPr>
                <a:cxnSpLocks/>
              </p:cNvCxnSpPr>
              <p:nvPr/>
            </p:nvCxnSpPr>
            <p:spPr>
              <a:xfrm>
                <a:off x="3893704" y="511492"/>
                <a:ext cx="766916" cy="0"/>
              </a:xfrm>
              <a:prstGeom prst="line">
                <a:avLst/>
              </a:prstGeom>
              <a:ln w="57150">
                <a:solidFill>
                  <a:srgbClr val="168489"/>
                </a:solidFill>
              </a:ln>
            </p:spPr>
            <p:style>
              <a:lnRef idx="1">
                <a:schemeClr val="accent1"/>
              </a:lnRef>
              <a:fillRef idx="0">
                <a:schemeClr val="accent1"/>
              </a:fillRef>
              <a:effectRef idx="0">
                <a:schemeClr val="accent1"/>
              </a:effectRef>
              <a:fontRef idx="minor">
                <a:schemeClr val="tx1"/>
              </a:fontRef>
            </p:style>
          </p:cxnSp>
        </p:grpSp>
      </p:grpSp>
      <p:grpSp>
        <p:nvGrpSpPr>
          <p:cNvPr id="27" name="Group 26">
            <a:extLst>
              <a:ext uri="{FF2B5EF4-FFF2-40B4-BE49-F238E27FC236}">
                <a16:creationId xmlns:a16="http://schemas.microsoft.com/office/drawing/2014/main" id="{9C9C43E3-4073-2A0B-9951-EC65C9C69F47}"/>
              </a:ext>
            </a:extLst>
          </p:cNvPr>
          <p:cNvGrpSpPr/>
          <p:nvPr/>
        </p:nvGrpSpPr>
        <p:grpSpPr>
          <a:xfrm>
            <a:off x="5372524" y="2650623"/>
            <a:ext cx="1586866" cy="2987158"/>
            <a:chOff x="2619857" y="-162043"/>
            <a:chExt cx="836295" cy="1574685"/>
          </a:xfrm>
        </p:grpSpPr>
        <p:sp>
          <p:nvSpPr>
            <p:cNvPr id="28" name="مربع نص 18">
              <a:extLst>
                <a:ext uri="{FF2B5EF4-FFF2-40B4-BE49-F238E27FC236}">
                  <a16:creationId xmlns:a16="http://schemas.microsoft.com/office/drawing/2014/main" id="{0F5B09EB-C0C3-C29F-351F-F6EBF52C8F1B}"/>
                </a:ext>
              </a:extLst>
            </p:cNvPr>
            <p:cNvSpPr txBox="1"/>
            <p:nvPr/>
          </p:nvSpPr>
          <p:spPr>
            <a:xfrm>
              <a:off x="2619857" y="624350"/>
              <a:ext cx="836295" cy="788292"/>
            </a:xfrm>
            <a:prstGeom prst="rect">
              <a:avLst/>
            </a:prstGeom>
            <a:noFill/>
          </p:spPr>
          <p:txBody>
            <a:bodyPr wrap="square" rtlCol="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مدعومة بالأدلّة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nvGrpSpPr>
            <p:cNvPr id="29" name="Group 28">
              <a:extLst>
                <a:ext uri="{FF2B5EF4-FFF2-40B4-BE49-F238E27FC236}">
                  <a16:creationId xmlns:a16="http://schemas.microsoft.com/office/drawing/2014/main" id="{28169893-2A02-E46E-192B-C2C47E1A39F5}"/>
                </a:ext>
              </a:extLst>
            </p:cNvPr>
            <p:cNvGrpSpPr/>
            <p:nvPr/>
          </p:nvGrpSpPr>
          <p:grpSpPr>
            <a:xfrm>
              <a:off x="2647226" y="-162043"/>
              <a:ext cx="778134" cy="673535"/>
              <a:chOff x="2647226" y="-162043"/>
              <a:chExt cx="778134" cy="673535"/>
            </a:xfrm>
          </p:grpSpPr>
          <p:sp>
            <p:nvSpPr>
              <p:cNvPr id="30" name="TextBox 6">
                <a:extLst>
                  <a:ext uri="{FF2B5EF4-FFF2-40B4-BE49-F238E27FC236}">
                    <a16:creationId xmlns:a16="http://schemas.microsoft.com/office/drawing/2014/main" id="{D1FC0144-55CB-EFEF-E29A-4E4E3915F1AB}"/>
                  </a:ext>
                </a:extLst>
              </p:cNvPr>
              <p:cNvSpPr txBox="1"/>
              <p:nvPr/>
            </p:nvSpPr>
            <p:spPr>
              <a:xfrm>
                <a:off x="2647226" y="-162043"/>
                <a:ext cx="778134" cy="617071"/>
              </a:xfrm>
              <a:prstGeom prst="rect">
                <a:avLst/>
              </a:prstGeom>
              <a:noFill/>
            </p:spPr>
            <p:txBody>
              <a:bodyPr wrap="square" rtlCol="0">
                <a:spAutoFit/>
              </a:bodyPr>
              <a:lstStyle/>
              <a:p>
                <a:pPr algn="ctr" rtl="1">
                  <a:lnSpc>
                    <a:spcPct val="115000"/>
                  </a:lnSpc>
                </a:pPr>
                <a:r>
                  <a:rPr lang="en-GB" sz="6600" b="1" kern="1200">
                    <a:solidFill>
                      <a:srgbClr val="168489"/>
                    </a:solidFill>
                    <a:effectLst/>
                    <a:latin typeface="ADLaM Display" panose="02010000000000000000" pitchFamily="2" charset="0"/>
                    <a:ea typeface="ADLaM Display" panose="02010000000000000000" pitchFamily="2" charset="0"/>
                    <a:cs typeface="ADLaM Display" panose="02010000000000000000" pitchFamily="2" charset="0"/>
                  </a:rPr>
                  <a:t>03</a:t>
                </a:r>
                <a:endParaRPr lang="en-US" sz="6600">
                  <a:solidFill>
                    <a:srgbClr val="000000"/>
                  </a:solidFill>
                  <a:effectLst/>
                  <a:latin typeface="ADLaM Display" panose="02010000000000000000" pitchFamily="2" charset="0"/>
                  <a:ea typeface="ADLaM Display" panose="02010000000000000000" pitchFamily="2" charset="0"/>
                  <a:cs typeface="ADLaM Display" panose="02010000000000000000" pitchFamily="2" charset="0"/>
                </a:endParaRPr>
              </a:p>
            </p:txBody>
          </p:sp>
          <p:cxnSp>
            <p:nvCxnSpPr>
              <p:cNvPr id="31" name="Straight Connector 30">
                <a:extLst>
                  <a:ext uri="{FF2B5EF4-FFF2-40B4-BE49-F238E27FC236}">
                    <a16:creationId xmlns:a16="http://schemas.microsoft.com/office/drawing/2014/main" id="{0FEC0A83-F06E-1484-07BD-567FA7E8058C}"/>
                  </a:ext>
                </a:extLst>
              </p:cNvPr>
              <p:cNvCxnSpPr>
                <a:cxnSpLocks/>
              </p:cNvCxnSpPr>
              <p:nvPr/>
            </p:nvCxnSpPr>
            <p:spPr>
              <a:xfrm>
                <a:off x="2654749" y="511492"/>
                <a:ext cx="766916" cy="0"/>
              </a:xfrm>
              <a:prstGeom prst="line">
                <a:avLst/>
              </a:prstGeom>
              <a:ln w="57150">
                <a:solidFill>
                  <a:srgbClr val="168489"/>
                </a:solidFill>
              </a:ln>
            </p:spPr>
            <p:style>
              <a:lnRef idx="1">
                <a:schemeClr val="accent1"/>
              </a:lnRef>
              <a:fillRef idx="0">
                <a:schemeClr val="accent1"/>
              </a:fillRef>
              <a:effectRef idx="0">
                <a:schemeClr val="accent1"/>
              </a:effectRef>
              <a:fontRef idx="minor">
                <a:schemeClr val="tx1"/>
              </a:fontRef>
            </p:style>
          </p:cxnSp>
        </p:grpSp>
      </p:grpSp>
      <p:grpSp>
        <p:nvGrpSpPr>
          <p:cNvPr id="20" name="Group 19">
            <a:extLst>
              <a:ext uri="{FF2B5EF4-FFF2-40B4-BE49-F238E27FC236}">
                <a16:creationId xmlns:a16="http://schemas.microsoft.com/office/drawing/2014/main" id="{BB93E113-2DB5-D134-856D-C724D58C6EC8}"/>
              </a:ext>
            </a:extLst>
          </p:cNvPr>
          <p:cNvGrpSpPr/>
          <p:nvPr/>
        </p:nvGrpSpPr>
        <p:grpSpPr>
          <a:xfrm>
            <a:off x="2771604" y="2650623"/>
            <a:ext cx="1969758" cy="2987291"/>
            <a:chOff x="1334862" y="-162043"/>
            <a:chExt cx="1038084" cy="1574755"/>
          </a:xfrm>
        </p:grpSpPr>
        <p:sp>
          <p:nvSpPr>
            <p:cNvPr id="21" name="مربع نص 18">
              <a:extLst>
                <a:ext uri="{FF2B5EF4-FFF2-40B4-BE49-F238E27FC236}">
                  <a16:creationId xmlns:a16="http://schemas.microsoft.com/office/drawing/2014/main" id="{F31069DF-9080-6834-417F-87A893C3C60D}"/>
                </a:ext>
              </a:extLst>
            </p:cNvPr>
            <p:cNvSpPr txBox="1"/>
            <p:nvPr/>
          </p:nvSpPr>
          <p:spPr>
            <a:xfrm>
              <a:off x="1334862" y="624420"/>
              <a:ext cx="1038084" cy="788292"/>
            </a:xfrm>
            <a:prstGeom prst="rect">
              <a:avLst/>
            </a:prstGeom>
            <a:noFill/>
          </p:spPr>
          <p:txBody>
            <a:bodyPr wrap="square" rtlCol="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مراعية للموارد المتاحة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nvGrpSpPr>
            <p:cNvPr id="22" name="Group 21">
              <a:extLst>
                <a:ext uri="{FF2B5EF4-FFF2-40B4-BE49-F238E27FC236}">
                  <a16:creationId xmlns:a16="http://schemas.microsoft.com/office/drawing/2014/main" id="{E1C28027-A609-4EB7-C6BA-33D3E8B87C62}"/>
                </a:ext>
              </a:extLst>
            </p:cNvPr>
            <p:cNvGrpSpPr/>
            <p:nvPr/>
          </p:nvGrpSpPr>
          <p:grpSpPr>
            <a:xfrm>
              <a:off x="1463002" y="-162043"/>
              <a:ext cx="778135" cy="673535"/>
              <a:chOff x="1463002" y="-162043"/>
              <a:chExt cx="778135" cy="673535"/>
            </a:xfrm>
          </p:grpSpPr>
          <p:sp>
            <p:nvSpPr>
              <p:cNvPr id="23" name="TextBox 6">
                <a:extLst>
                  <a:ext uri="{FF2B5EF4-FFF2-40B4-BE49-F238E27FC236}">
                    <a16:creationId xmlns:a16="http://schemas.microsoft.com/office/drawing/2014/main" id="{627E5B05-11A0-E482-77A0-2E7A61683FF4}"/>
                  </a:ext>
                </a:extLst>
              </p:cNvPr>
              <p:cNvSpPr txBox="1"/>
              <p:nvPr/>
            </p:nvSpPr>
            <p:spPr>
              <a:xfrm>
                <a:off x="1463002" y="-162043"/>
                <a:ext cx="778135" cy="617071"/>
              </a:xfrm>
              <a:prstGeom prst="rect">
                <a:avLst/>
              </a:prstGeom>
              <a:noFill/>
            </p:spPr>
            <p:txBody>
              <a:bodyPr wrap="square" rtlCol="0">
                <a:spAutoFit/>
              </a:bodyPr>
              <a:lstStyle/>
              <a:p>
                <a:pPr algn="ctr" rtl="1">
                  <a:lnSpc>
                    <a:spcPct val="115000"/>
                  </a:lnSpc>
                </a:pPr>
                <a:r>
                  <a:rPr lang="en-GB" sz="6600" b="1" kern="1200">
                    <a:solidFill>
                      <a:srgbClr val="168489"/>
                    </a:solidFill>
                    <a:effectLst/>
                    <a:latin typeface="ADLaM Display" panose="02010000000000000000" pitchFamily="2" charset="0"/>
                    <a:ea typeface="ADLaM Display" panose="02010000000000000000" pitchFamily="2" charset="0"/>
                    <a:cs typeface="ADLaM Display" panose="02010000000000000000" pitchFamily="2" charset="0"/>
                  </a:rPr>
                  <a:t>04</a:t>
                </a:r>
                <a:endParaRPr lang="en-US" sz="6600">
                  <a:solidFill>
                    <a:srgbClr val="000000"/>
                  </a:solidFill>
                  <a:effectLst/>
                  <a:latin typeface="ADLaM Display" panose="02010000000000000000" pitchFamily="2" charset="0"/>
                  <a:ea typeface="ADLaM Display" panose="02010000000000000000" pitchFamily="2" charset="0"/>
                  <a:cs typeface="ADLaM Display" panose="02010000000000000000" pitchFamily="2" charset="0"/>
                </a:endParaRPr>
              </a:p>
            </p:txBody>
          </p:sp>
          <p:cxnSp>
            <p:nvCxnSpPr>
              <p:cNvPr id="24" name="Straight Connector 23">
                <a:extLst>
                  <a:ext uri="{FF2B5EF4-FFF2-40B4-BE49-F238E27FC236}">
                    <a16:creationId xmlns:a16="http://schemas.microsoft.com/office/drawing/2014/main" id="{4D6D1540-2463-F0E1-BB1F-394D179F18F8}"/>
                  </a:ext>
                </a:extLst>
              </p:cNvPr>
              <p:cNvCxnSpPr>
                <a:cxnSpLocks/>
              </p:cNvCxnSpPr>
              <p:nvPr/>
            </p:nvCxnSpPr>
            <p:spPr>
              <a:xfrm>
                <a:off x="1470446" y="511492"/>
                <a:ext cx="766916" cy="0"/>
              </a:xfrm>
              <a:prstGeom prst="line">
                <a:avLst/>
              </a:prstGeom>
              <a:ln w="57150">
                <a:solidFill>
                  <a:srgbClr val="168489"/>
                </a:solidFill>
              </a:ln>
            </p:spPr>
            <p:style>
              <a:lnRef idx="1">
                <a:schemeClr val="accent1"/>
              </a:lnRef>
              <a:fillRef idx="0">
                <a:schemeClr val="accent1"/>
              </a:fillRef>
              <a:effectRef idx="0">
                <a:schemeClr val="accent1"/>
              </a:effectRef>
              <a:fontRef idx="minor">
                <a:schemeClr val="tx1"/>
              </a:fontRef>
            </p:style>
          </p:cxnSp>
        </p:grpSp>
      </p:grpSp>
      <p:grpSp>
        <p:nvGrpSpPr>
          <p:cNvPr id="13" name="Group 12">
            <a:extLst>
              <a:ext uri="{FF2B5EF4-FFF2-40B4-BE49-F238E27FC236}">
                <a16:creationId xmlns:a16="http://schemas.microsoft.com/office/drawing/2014/main" id="{BA898796-28D5-380F-8A6F-A28C2F8D97E0}"/>
              </a:ext>
            </a:extLst>
          </p:cNvPr>
          <p:cNvGrpSpPr/>
          <p:nvPr/>
        </p:nvGrpSpPr>
        <p:grpSpPr>
          <a:xfrm>
            <a:off x="361073" y="2650623"/>
            <a:ext cx="2088921" cy="2987291"/>
            <a:chOff x="153639" y="-162043"/>
            <a:chExt cx="1100884" cy="1574755"/>
          </a:xfrm>
        </p:grpSpPr>
        <p:sp>
          <p:nvSpPr>
            <p:cNvPr id="14" name="مربع نص 18">
              <a:extLst>
                <a:ext uri="{FF2B5EF4-FFF2-40B4-BE49-F238E27FC236}">
                  <a16:creationId xmlns:a16="http://schemas.microsoft.com/office/drawing/2014/main" id="{E1F5A245-3781-5F8E-603C-3F592D0ED42C}"/>
                </a:ext>
              </a:extLst>
            </p:cNvPr>
            <p:cNvSpPr txBox="1"/>
            <p:nvPr/>
          </p:nvSpPr>
          <p:spPr>
            <a:xfrm>
              <a:off x="153639" y="624420"/>
              <a:ext cx="1100884" cy="788292"/>
            </a:xfrm>
            <a:prstGeom prst="rect">
              <a:avLst/>
            </a:prstGeom>
            <a:noFill/>
          </p:spPr>
          <p:txBody>
            <a:bodyPr wrap="square" rtlCol="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متضمّنة آلية للمتابعة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nvGrpSpPr>
            <p:cNvPr id="16" name="Group 15">
              <a:extLst>
                <a:ext uri="{FF2B5EF4-FFF2-40B4-BE49-F238E27FC236}">
                  <a16:creationId xmlns:a16="http://schemas.microsoft.com/office/drawing/2014/main" id="{CC2507FB-AE62-88BC-DA2A-8B549B402AD9}"/>
                </a:ext>
              </a:extLst>
            </p:cNvPr>
            <p:cNvGrpSpPr/>
            <p:nvPr/>
          </p:nvGrpSpPr>
          <p:grpSpPr>
            <a:xfrm>
              <a:off x="313258" y="-162043"/>
              <a:ext cx="778134" cy="673535"/>
              <a:chOff x="313258" y="-162043"/>
              <a:chExt cx="778134" cy="673535"/>
            </a:xfrm>
          </p:grpSpPr>
          <p:sp>
            <p:nvSpPr>
              <p:cNvPr id="17" name="TextBox 6">
                <a:extLst>
                  <a:ext uri="{FF2B5EF4-FFF2-40B4-BE49-F238E27FC236}">
                    <a16:creationId xmlns:a16="http://schemas.microsoft.com/office/drawing/2014/main" id="{E518895E-884B-BF87-8865-C79B99C8B6FC}"/>
                  </a:ext>
                </a:extLst>
              </p:cNvPr>
              <p:cNvSpPr txBox="1"/>
              <p:nvPr/>
            </p:nvSpPr>
            <p:spPr>
              <a:xfrm>
                <a:off x="313258" y="-162043"/>
                <a:ext cx="778134" cy="617071"/>
              </a:xfrm>
              <a:prstGeom prst="rect">
                <a:avLst/>
              </a:prstGeom>
              <a:noFill/>
            </p:spPr>
            <p:txBody>
              <a:bodyPr wrap="square" rtlCol="0">
                <a:spAutoFit/>
              </a:bodyPr>
              <a:lstStyle/>
              <a:p>
                <a:pPr algn="ctr" rtl="1">
                  <a:lnSpc>
                    <a:spcPct val="115000"/>
                  </a:lnSpc>
                </a:pPr>
                <a:r>
                  <a:rPr lang="en-GB" sz="6600" b="1" kern="1200">
                    <a:solidFill>
                      <a:srgbClr val="168489"/>
                    </a:solidFill>
                    <a:effectLst/>
                    <a:latin typeface="ADLaM Display" panose="02010000000000000000" pitchFamily="2" charset="0"/>
                    <a:ea typeface="ADLaM Display" panose="02010000000000000000" pitchFamily="2" charset="0"/>
                    <a:cs typeface="ADLaM Display" panose="02010000000000000000" pitchFamily="2" charset="0"/>
                  </a:rPr>
                  <a:t>05</a:t>
                </a:r>
                <a:endParaRPr lang="en-US" sz="6600">
                  <a:solidFill>
                    <a:srgbClr val="000000"/>
                  </a:solidFill>
                  <a:effectLst/>
                  <a:latin typeface="ADLaM Display" panose="02010000000000000000" pitchFamily="2" charset="0"/>
                  <a:ea typeface="ADLaM Display" panose="02010000000000000000" pitchFamily="2" charset="0"/>
                  <a:cs typeface="ADLaM Display" panose="02010000000000000000" pitchFamily="2" charset="0"/>
                </a:endParaRPr>
              </a:p>
            </p:txBody>
          </p:sp>
          <p:cxnSp>
            <p:nvCxnSpPr>
              <p:cNvPr id="18" name="Straight Connector 17">
                <a:extLst>
                  <a:ext uri="{FF2B5EF4-FFF2-40B4-BE49-F238E27FC236}">
                    <a16:creationId xmlns:a16="http://schemas.microsoft.com/office/drawing/2014/main" id="{C5EDE7AD-F254-9D69-4AFC-B099FF5F6696}"/>
                  </a:ext>
                </a:extLst>
              </p:cNvPr>
              <p:cNvCxnSpPr>
                <a:cxnSpLocks/>
              </p:cNvCxnSpPr>
              <p:nvPr/>
            </p:nvCxnSpPr>
            <p:spPr>
              <a:xfrm>
                <a:off x="320623" y="511492"/>
                <a:ext cx="766916" cy="0"/>
              </a:xfrm>
              <a:prstGeom prst="line">
                <a:avLst/>
              </a:prstGeom>
              <a:ln w="57150">
                <a:solidFill>
                  <a:srgbClr val="168489"/>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381629774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2" presetClass="entr" presetSubtype="4" fill="hold" nodeType="with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additive="base">
                                        <p:cTn id="12" dur="500" fill="hold"/>
                                        <p:tgtEl>
                                          <p:spTgt spid="25"/>
                                        </p:tgtEl>
                                        <p:attrNameLst>
                                          <p:attrName>ppt_x</p:attrName>
                                        </p:attrNameLst>
                                      </p:cBhvr>
                                      <p:tavLst>
                                        <p:tav tm="0">
                                          <p:val>
                                            <p:strVal val="#ppt_x"/>
                                          </p:val>
                                        </p:tav>
                                        <p:tav tm="100000">
                                          <p:val>
                                            <p:strVal val="#ppt_x"/>
                                          </p:val>
                                        </p:tav>
                                      </p:tavLst>
                                    </p:anim>
                                    <p:anim calcmode="lin" valueType="num">
                                      <p:cBhvr additive="base">
                                        <p:cTn id="13"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26"/>
                                        </p:tgtEl>
                                        <p:attrNameLst>
                                          <p:attrName>style.visibility</p:attrName>
                                        </p:attrNameLst>
                                      </p:cBhvr>
                                      <p:to>
                                        <p:strVal val="visible"/>
                                      </p:to>
                                    </p:set>
                                    <p:anim calcmode="lin" valueType="num">
                                      <p:cBhvr additive="base">
                                        <p:cTn id="18" dur="500" fill="hold"/>
                                        <p:tgtEl>
                                          <p:spTgt spid="26"/>
                                        </p:tgtEl>
                                        <p:attrNameLst>
                                          <p:attrName>ppt_x</p:attrName>
                                        </p:attrNameLst>
                                      </p:cBhvr>
                                      <p:tavLst>
                                        <p:tav tm="0">
                                          <p:val>
                                            <p:strVal val="#ppt_x"/>
                                          </p:val>
                                        </p:tav>
                                        <p:tav tm="100000">
                                          <p:val>
                                            <p:strVal val="#ppt_x"/>
                                          </p:val>
                                        </p:tav>
                                      </p:tavLst>
                                    </p:anim>
                                    <p:anim calcmode="lin" valueType="num">
                                      <p:cBhvr additive="base">
                                        <p:cTn id="19"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27"/>
                                        </p:tgtEl>
                                        <p:attrNameLst>
                                          <p:attrName>style.visibility</p:attrName>
                                        </p:attrNameLst>
                                      </p:cBhvr>
                                      <p:to>
                                        <p:strVal val="visible"/>
                                      </p:to>
                                    </p:set>
                                    <p:anim calcmode="lin" valueType="num">
                                      <p:cBhvr additive="base">
                                        <p:cTn id="24" dur="500" fill="hold"/>
                                        <p:tgtEl>
                                          <p:spTgt spid="27"/>
                                        </p:tgtEl>
                                        <p:attrNameLst>
                                          <p:attrName>ppt_x</p:attrName>
                                        </p:attrNameLst>
                                      </p:cBhvr>
                                      <p:tavLst>
                                        <p:tav tm="0">
                                          <p:val>
                                            <p:strVal val="#ppt_x"/>
                                          </p:val>
                                        </p:tav>
                                        <p:tav tm="100000">
                                          <p:val>
                                            <p:strVal val="#ppt_x"/>
                                          </p:val>
                                        </p:tav>
                                      </p:tavLst>
                                    </p:anim>
                                    <p:anim calcmode="lin" valueType="num">
                                      <p:cBhvr additive="base">
                                        <p:cTn id="25"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20"/>
                                        </p:tgtEl>
                                        <p:attrNameLst>
                                          <p:attrName>style.visibility</p:attrName>
                                        </p:attrNameLst>
                                      </p:cBhvr>
                                      <p:to>
                                        <p:strVal val="visible"/>
                                      </p:to>
                                    </p:set>
                                    <p:anim calcmode="lin" valueType="num">
                                      <p:cBhvr additive="base">
                                        <p:cTn id="30" dur="500" fill="hold"/>
                                        <p:tgtEl>
                                          <p:spTgt spid="20"/>
                                        </p:tgtEl>
                                        <p:attrNameLst>
                                          <p:attrName>ppt_x</p:attrName>
                                        </p:attrNameLst>
                                      </p:cBhvr>
                                      <p:tavLst>
                                        <p:tav tm="0">
                                          <p:val>
                                            <p:strVal val="#ppt_x"/>
                                          </p:val>
                                        </p:tav>
                                        <p:tav tm="100000">
                                          <p:val>
                                            <p:strVal val="#ppt_x"/>
                                          </p:val>
                                        </p:tav>
                                      </p:tavLst>
                                    </p:anim>
                                    <p:anim calcmode="lin" valueType="num">
                                      <p:cBhvr additive="base">
                                        <p:cTn id="31"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additive="base">
                                        <p:cTn id="36" dur="500" fill="hold"/>
                                        <p:tgtEl>
                                          <p:spTgt spid="13"/>
                                        </p:tgtEl>
                                        <p:attrNameLst>
                                          <p:attrName>ppt_x</p:attrName>
                                        </p:attrNameLst>
                                      </p:cBhvr>
                                      <p:tavLst>
                                        <p:tav tm="0">
                                          <p:val>
                                            <p:strVal val="#ppt_x"/>
                                          </p:val>
                                        </p:tav>
                                        <p:tav tm="100000">
                                          <p:val>
                                            <p:strVal val="#ppt_x"/>
                                          </p:val>
                                        </p:tav>
                                      </p:tavLst>
                                    </p:anim>
                                    <p:anim calcmode="lin" valueType="num">
                                      <p:cBhvr additive="base">
                                        <p:cTn id="37"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68A81C-8D9A-AB0E-8AFC-86883A819E42}"/>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F9817D4-9D69-6CB4-4522-D15A08A6F997}"/>
              </a:ext>
            </a:extLst>
          </p:cNvPr>
          <p:cNvSpPr txBox="1"/>
          <p:nvPr/>
        </p:nvSpPr>
        <p:spPr>
          <a:xfrm>
            <a:off x="2779494" y="-161705"/>
            <a:ext cx="6633012" cy="729430"/>
          </a:xfrm>
          <a:prstGeom prst="rect">
            <a:avLst/>
          </a:prstGeom>
          <a:noFill/>
        </p:spPr>
        <p:txBody>
          <a:bodyPr wrap="square">
            <a:spAutoFit/>
          </a:bodyPr>
          <a:lstStyle/>
          <a:p>
            <a:pPr algn="ctr">
              <a:lnSpc>
                <a:spcPct val="115000"/>
              </a:lnSpc>
            </a:pPr>
            <a:r>
              <a:rPr lang="ar-EG" sz="3600" b="1" dirty="0">
                <a:solidFill>
                  <a:schemeClr val="bg1"/>
                </a:solidFill>
                <a:latin typeface="Adobe Arabic" panose="02040503050201020203" pitchFamily="18" charset="-78"/>
                <a:cs typeface="Adobe Arabic" panose="02040503050201020203" pitchFamily="18" charset="-78"/>
              </a:rPr>
              <a:t>إعداد تقارير المتابعة ورفع التوصيات</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2226A362-7548-5045-CE18-384BAF3809C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C3AC1E4C-FFE0-EFC5-96D7-217D28DDFE3A}"/>
              </a:ext>
            </a:extLst>
          </p:cNvPr>
          <p:cNvSpPr txBox="1"/>
          <p:nvPr/>
        </p:nvSpPr>
        <p:spPr>
          <a:xfrm>
            <a:off x="5014451" y="929944"/>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نموذج لتقرير متابعة مختصر</a:t>
            </a:r>
            <a:r>
              <a:rPr lang="ar-EG" dirty="0"/>
              <a:t>:</a:t>
            </a:r>
            <a:endParaRPr lang="en-US" dirty="0"/>
          </a:p>
        </p:txBody>
      </p:sp>
      <p:graphicFrame>
        <p:nvGraphicFramePr>
          <p:cNvPr id="2" name="Table 1">
            <a:extLst>
              <a:ext uri="{FF2B5EF4-FFF2-40B4-BE49-F238E27FC236}">
                <a16:creationId xmlns:a16="http://schemas.microsoft.com/office/drawing/2014/main" id="{7DA32F0A-B97C-18F9-3540-69B2BE9A7F93}"/>
              </a:ext>
            </a:extLst>
          </p:cNvPr>
          <p:cNvGraphicFramePr>
            <a:graphicFrameLocks noGrp="1"/>
          </p:cNvGraphicFramePr>
          <p:nvPr>
            <p:extLst>
              <p:ext uri="{D42A27DB-BD31-4B8C-83A1-F6EECF244321}">
                <p14:modId xmlns:p14="http://schemas.microsoft.com/office/powerpoint/2010/main" val="2922372782"/>
              </p:ext>
            </p:extLst>
          </p:nvPr>
        </p:nvGraphicFramePr>
        <p:xfrm>
          <a:off x="543951" y="1704843"/>
          <a:ext cx="11104098" cy="4794079"/>
        </p:xfrm>
        <a:graphic>
          <a:graphicData uri="http://schemas.openxmlformats.org/drawingml/2006/table">
            <a:tbl>
              <a:tblPr rtl="1" firstRow="1" firstCol="1" bandRow="1"/>
              <a:tblGrid>
                <a:gridCol w="5552049">
                  <a:extLst>
                    <a:ext uri="{9D8B030D-6E8A-4147-A177-3AD203B41FA5}">
                      <a16:colId xmlns:a16="http://schemas.microsoft.com/office/drawing/2014/main" val="516415134"/>
                    </a:ext>
                  </a:extLst>
                </a:gridCol>
                <a:gridCol w="5552049">
                  <a:extLst>
                    <a:ext uri="{9D8B030D-6E8A-4147-A177-3AD203B41FA5}">
                      <a16:colId xmlns:a16="http://schemas.microsoft.com/office/drawing/2014/main" val="3690050917"/>
                    </a:ext>
                  </a:extLst>
                </a:gridCol>
              </a:tblGrid>
              <a:tr h="314899">
                <a:tc>
                  <a:txBody>
                    <a:bodyPr/>
                    <a:lstStyle/>
                    <a:p>
                      <a:pPr algn="ctr" rtl="1">
                        <a:lnSpc>
                          <a:spcPct val="150000"/>
                        </a:lnSpc>
                      </a:pPr>
                      <a:r>
                        <a:rPr lang="ar-SA" sz="24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rPr>
                        <a:t>القسم</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57254" marR="57254"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4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rPr>
                        <a:t>المحتوى</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57254" marR="57254"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extLst>
                  <a:ext uri="{0D108BD9-81ED-4DB2-BD59-A6C34878D82A}">
                    <a16:rowId xmlns:a16="http://schemas.microsoft.com/office/drawing/2014/main" val="1145015093"/>
                  </a:ext>
                </a:extLst>
              </a:tr>
              <a:tr h="658426">
                <a:tc>
                  <a:txBody>
                    <a:bodyPr/>
                    <a:lstStyle/>
                    <a:p>
                      <a:pPr algn="ctr" rtl="1">
                        <a:lnSpc>
                          <a:spcPct val="150000"/>
                        </a:lnSpc>
                      </a:pPr>
                      <a:r>
                        <a:rPr lang="ar-SA" sz="2400" b="0">
                          <a:effectLst/>
                          <a:latin typeface="Adobe Arabic" panose="02040503050201020203" pitchFamily="18" charset="-78"/>
                          <a:ea typeface="Calibri" panose="020F0502020204030204" pitchFamily="34" charset="0"/>
                          <a:cs typeface="Adobe Arabic" panose="02040503050201020203" pitchFamily="18" charset="-78"/>
                        </a:rPr>
                        <a:t>عنوان التقرير</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57254" marR="57254"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400" b="0">
                          <a:effectLst/>
                          <a:latin typeface="Adobe Arabic" panose="02040503050201020203" pitchFamily="18" charset="-78"/>
                          <a:ea typeface="Calibri" panose="020F0502020204030204" pitchFamily="34" charset="0"/>
                          <a:cs typeface="Adobe Arabic" panose="02040503050201020203" pitchFamily="18" charset="-78"/>
                        </a:rPr>
                        <a:t>تقرير متابعة أداء قسم خدمة العملاء - الربع الثالث 2025</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57254" marR="57254"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extLst>
                  <a:ext uri="{0D108BD9-81ED-4DB2-BD59-A6C34878D82A}">
                    <a16:rowId xmlns:a16="http://schemas.microsoft.com/office/drawing/2014/main" val="1458683864"/>
                  </a:ext>
                </a:extLst>
              </a:tr>
              <a:tr h="1345479">
                <a:tc>
                  <a:txBody>
                    <a:bodyPr/>
                    <a:lstStyle/>
                    <a:p>
                      <a:pPr algn="ctr" rtl="1">
                        <a:lnSpc>
                          <a:spcPct val="150000"/>
                        </a:lnSpc>
                      </a:pPr>
                      <a:r>
                        <a:rPr lang="ar-SA" sz="2400" b="0">
                          <a:effectLst/>
                          <a:latin typeface="Adobe Arabic" panose="02040503050201020203" pitchFamily="18" charset="-78"/>
                          <a:ea typeface="Calibri" panose="020F0502020204030204" pitchFamily="34" charset="0"/>
                          <a:cs typeface="Adobe Arabic" panose="02040503050201020203" pitchFamily="18" charset="-78"/>
                        </a:rPr>
                        <a:t>ملخّص تنفيذي</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57254" marR="57254"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400" b="0">
                          <a:effectLst/>
                          <a:latin typeface="Adobe Arabic" panose="02040503050201020203" pitchFamily="18" charset="-78"/>
                          <a:ea typeface="Calibri" panose="020F0502020204030204" pitchFamily="34" charset="0"/>
                          <a:cs typeface="Adobe Arabic" panose="02040503050201020203" pitchFamily="18" charset="-78"/>
                        </a:rPr>
                        <a:t>تحسّن في معدّلات رضا العملاء بنسبة 12%، وانخفاض في زمن الاستجابة بنسبة 20%، مع استمرار التحدّيات في التعامل مع الشكاوى المعقّدة.</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57254" marR="57254"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extLst>
                  <a:ext uri="{0D108BD9-81ED-4DB2-BD59-A6C34878D82A}">
                    <a16:rowId xmlns:a16="http://schemas.microsoft.com/office/drawing/2014/main" val="447517673"/>
                  </a:ext>
                </a:extLst>
              </a:tr>
              <a:tr h="2032533">
                <a:tc>
                  <a:txBody>
                    <a:bodyPr/>
                    <a:lstStyle/>
                    <a:p>
                      <a:pPr algn="ctr" rtl="1">
                        <a:lnSpc>
                          <a:spcPct val="150000"/>
                        </a:lnSpc>
                      </a:pPr>
                      <a:r>
                        <a:rPr lang="ar-SA" sz="2400" b="0">
                          <a:effectLst/>
                          <a:latin typeface="Adobe Arabic" panose="02040503050201020203" pitchFamily="18" charset="-78"/>
                          <a:ea typeface="Calibri" panose="020F0502020204030204" pitchFamily="34" charset="0"/>
                          <a:cs typeface="Adobe Arabic" panose="02040503050201020203" pitchFamily="18" charset="-78"/>
                        </a:rPr>
                        <a:t>توصيات رئيسية</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57254" marR="57254"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400" b="0" dirty="0">
                          <a:effectLst/>
                          <a:latin typeface="Adobe Arabic" panose="02040503050201020203" pitchFamily="18" charset="-78"/>
                          <a:ea typeface="Calibri" panose="020F0502020204030204" pitchFamily="34" charset="0"/>
                          <a:cs typeface="Adobe Arabic" panose="02040503050201020203" pitchFamily="18" charset="-78"/>
                        </a:rPr>
                        <a:t>1. تنفيذ برنامج تدريبي متخصّص في إدارة الشكاوى المعقّدة</a:t>
                      </a:r>
                      <a:endParaRPr lang="en-US" sz="2400" b="1" dirty="0">
                        <a:effectLst/>
                        <a:latin typeface="Adobe Arabic" panose="02040503050201020203" pitchFamily="18" charset="-78"/>
                        <a:ea typeface="Calibri" panose="020F0502020204030204" pitchFamily="34" charset="0"/>
                        <a:cs typeface="Adobe Arabic" panose="02040503050201020203" pitchFamily="18" charset="-78"/>
                      </a:endParaRPr>
                    </a:p>
                    <a:p>
                      <a:pPr algn="ctr" rtl="1">
                        <a:lnSpc>
                          <a:spcPct val="150000"/>
                        </a:lnSpc>
                      </a:pPr>
                      <a:r>
                        <a:rPr lang="ar-SA" sz="2400" b="0" dirty="0">
                          <a:effectLst/>
                          <a:latin typeface="Adobe Arabic" panose="02040503050201020203" pitchFamily="18" charset="-78"/>
                          <a:ea typeface="Calibri" panose="020F0502020204030204" pitchFamily="34" charset="0"/>
                          <a:cs typeface="Adobe Arabic" panose="02040503050201020203" pitchFamily="18" charset="-78"/>
                        </a:rPr>
                        <a:t>2. تطوير نظام تصنيف للشكاوى لتسريع معالجتها.</a:t>
                      </a:r>
                      <a:endParaRPr lang="en-US" sz="2400" b="1" dirty="0">
                        <a:effectLst/>
                        <a:latin typeface="Adobe Arabic" panose="02040503050201020203" pitchFamily="18" charset="-78"/>
                        <a:ea typeface="Calibri" panose="020F0502020204030204" pitchFamily="34" charset="0"/>
                        <a:cs typeface="Adobe Arabic" panose="02040503050201020203" pitchFamily="18" charset="-78"/>
                      </a:endParaRPr>
                    </a:p>
                    <a:p>
                      <a:pPr algn="ctr" rtl="1">
                        <a:lnSpc>
                          <a:spcPct val="150000"/>
                        </a:lnSpc>
                      </a:pPr>
                      <a:r>
                        <a:rPr lang="ar-SA" sz="2400" b="0" dirty="0">
                          <a:effectLst/>
                          <a:latin typeface="Adobe Arabic" panose="02040503050201020203" pitchFamily="18" charset="-78"/>
                          <a:ea typeface="Calibri" panose="020F0502020204030204" pitchFamily="34" charset="0"/>
                          <a:cs typeface="Adobe Arabic" panose="02040503050201020203" pitchFamily="18" charset="-78"/>
                        </a:rPr>
                        <a:t>3. تحديث دليل إجراءات خدمة العملاء بناءً على التغذية الراجعة.</a:t>
                      </a:r>
                      <a:endParaRPr lang="en-US" sz="2400" b="1" dirty="0">
                        <a:effectLst/>
                        <a:latin typeface="Adobe Arabic" panose="02040503050201020203" pitchFamily="18" charset="-78"/>
                        <a:ea typeface="Calibri" panose="020F0502020204030204" pitchFamily="34" charset="0"/>
                        <a:cs typeface="Adobe Arabic" panose="02040503050201020203" pitchFamily="18" charset="-78"/>
                      </a:endParaRPr>
                    </a:p>
                  </a:txBody>
                  <a:tcPr marL="57254" marR="57254"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extLst>
                  <a:ext uri="{0D108BD9-81ED-4DB2-BD59-A6C34878D82A}">
                    <a16:rowId xmlns:a16="http://schemas.microsoft.com/office/drawing/2014/main" val="2136368094"/>
                  </a:ext>
                </a:extLst>
              </a:tr>
            </a:tbl>
          </a:graphicData>
        </a:graphic>
      </p:graphicFrame>
    </p:spTree>
    <p:extLst>
      <p:ext uri="{BB962C8B-B14F-4D97-AF65-F5344CB8AC3E}">
        <p14:creationId xmlns:p14="http://schemas.microsoft.com/office/powerpoint/2010/main" val="307600499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22" presetClass="entr" presetSubtype="4"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3A48E9-DF8B-B844-7ED6-5F7CC74AD1A8}"/>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396BF591-293E-EB0B-99C8-696D6ED4C775}"/>
              </a:ext>
            </a:extLst>
          </p:cNvPr>
          <p:cNvSpPr txBox="1"/>
          <p:nvPr/>
        </p:nvSpPr>
        <p:spPr>
          <a:xfrm>
            <a:off x="2779494" y="-91365"/>
            <a:ext cx="6633012"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أدوات الملاحظة والتقويم العملي للموظفين</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B233FCA9-4BB9-1A75-2DE6-06CAB500B96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descr="Notepad ">
            <a:extLst>
              <a:ext uri="{FF2B5EF4-FFF2-40B4-BE49-F238E27FC236}">
                <a16:creationId xmlns:a16="http://schemas.microsoft.com/office/drawing/2014/main" id="{2F504FB0-2054-6C97-F331-B43F082B7F7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12889" y="2018331"/>
            <a:ext cx="3953021" cy="3953021"/>
          </a:xfrm>
          <a:prstGeom prst="rect">
            <a:avLst/>
          </a:prstGeom>
          <a:noFill/>
          <a:ln>
            <a:noFill/>
          </a:ln>
        </p:spPr>
      </p:pic>
      <p:sp>
        <p:nvSpPr>
          <p:cNvPr id="5" name="TextBox 4">
            <a:extLst>
              <a:ext uri="{FF2B5EF4-FFF2-40B4-BE49-F238E27FC236}">
                <a16:creationId xmlns:a16="http://schemas.microsoft.com/office/drawing/2014/main" id="{1A946DE1-1452-225A-00AE-9B7B3EF859EB}"/>
              </a:ext>
            </a:extLst>
          </p:cNvPr>
          <p:cNvSpPr txBox="1"/>
          <p:nvPr/>
        </p:nvSpPr>
        <p:spPr>
          <a:xfrm>
            <a:off x="5014451" y="1220086"/>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تصميم بطاقات الملاحظة:</a:t>
            </a:r>
            <a:endParaRPr lang="en-US"/>
          </a:p>
        </p:txBody>
      </p:sp>
      <p:sp>
        <p:nvSpPr>
          <p:cNvPr id="6" name="TextBox 5">
            <a:extLst>
              <a:ext uri="{FF2B5EF4-FFF2-40B4-BE49-F238E27FC236}">
                <a16:creationId xmlns:a16="http://schemas.microsoft.com/office/drawing/2014/main" id="{9B0CED74-8A2B-45B0-E608-098B79CE974D}"/>
              </a:ext>
            </a:extLst>
          </p:cNvPr>
          <p:cNvSpPr txBox="1"/>
          <p:nvPr/>
        </p:nvSpPr>
        <p:spPr>
          <a:xfrm>
            <a:off x="5014450" y="2215530"/>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تحديد السلوكيات والمهارات المراد ملاحظتها بدقّة</a:t>
            </a:r>
            <a:endParaRPr lang="en-US" dirty="0"/>
          </a:p>
        </p:txBody>
      </p:sp>
      <p:sp>
        <p:nvSpPr>
          <p:cNvPr id="7" name="TextBox 6">
            <a:extLst>
              <a:ext uri="{FF2B5EF4-FFF2-40B4-BE49-F238E27FC236}">
                <a16:creationId xmlns:a16="http://schemas.microsoft.com/office/drawing/2014/main" id="{67017F92-8BEC-9393-DD15-1BA43230A624}"/>
              </a:ext>
            </a:extLst>
          </p:cNvPr>
          <p:cNvSpPr txBox="1"/>
          <p:nvPr/>
        </p:nvSpPr>
        <p:spPr>
          <a:xfrm>
            <a:off x="5014450" y="3210974"/>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استخدام مقاييس تقدير واضحة (مثل: ممتاز، جيد جداً، جيد، مقبول، ضعيف)</a:t>
            </a:r>
            <a:endParaRPr lang="en-US" dirty="0"/>
          </a:p>
        </p:txBody>
      </p:sp>
      <p:sp>
        <p:nvSpPr>
          <p:cNvPr id="10" name="TextBox 9">
            <a:extLst>
              <a:ext uri="{FF2B5EF4-FFF2-40B4-BE49-F238E27FC236}">
                <a16:creationId xmlns:a16="http://schemas.microsoft.com/office/drawing/2014/main" id="{F2005837-B05F-01E9-44BA-F966C6BF232F}"/>
              </a:ext>
            </a:extLst>
          </p:cNvPr>
          <p:cNvSpPr txBox="1"/>
          <p:nvPr/>
        </p:nvSpPr>
        <p:spPr>
          <a:xfrm>
            <a:off x="5014450" y="4667441"/>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تضمين مساحة للملاحظات النوعية والأمثلة الداعمة</a:t>
            </a:r>
            <a:endParaRPr lang="en-US" dirty="0"/>
          </a:p>
        </p:txBody>
      </p:sp>
      <p:sp>
        <p:nvSpPr>
          <p:cNvPr id="11" name="TextBox 10">
            <a:extLst>
              <a:ext uri="{FF2B5EF4-FFF2-40B4-BE49-F238E27FC236}">
                <a16:creationId xmlns:a16="http://schemas.microsoft.com/office/drawing/2014/main" id="{832B40D1-996B-5D89-5F20-54B16EF62F05}"/>
              </a:ext>
            </a:extLst>
          </p:cNvPr>
          <p:cNvSpPr txBox="1"/>
          <p:nvPr/>
        </p:nvSpPr>
        <p:spPr>
          <a:xfrm>
            <a:off x="5014450" y="5662886"/>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مراعاة سهولة الاستخدام والوضوح في التصميم</a:t>
            </a:r>
            <a:endParaRPr lang="en-US" dirty="0"/>
          </a:p>
        </p:txBody>
      </p:sp>
    </p:spTree>
    <p:extLst>
      <p:ext uri="{BB962C8B-B14F-4D97-AF65-F5344CB8AC3E}">
        <p14:creationId xmlns:p14="http://schemas.microsoft.com/office/powerpoint/2010/main" val="302325112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000"/>
                                        <p:tgtEl>
                                          <p:spTgt spid="11"/>
                                        </p:tgtEl>
                                      </p:cBhvr>
                                    </p:animEffect>
                                    <p:anim calcmode="lin" valueType="num">
                                      <p:cBhvr>
                                        <p:cTn id="36" dur="1000" fill="hold"/>
                                        <p:tgtEl>
                                          <p:spTgt spid="11"/>
                                        </p:tgtEl>
                                        <p:attrNameLst>
                                          <p:attrName>ppt_x</p:attrName>
                                        </p:attrNameLst>
                                      </p:cBhvr>
                                      <p:tavLst>
                                        <p:tav tm="0">
                                          <p:val>
                                            <p:strVal val="#ppt_x"/>
                                          </p:val>
                                        </p:tav>
                                        <p:tav tm="100000">
                                          <p:val>
                                            <p:strVal val="#ppt_x"/>
                                          </p:val>
                                        </p:tav>
                                      </p:tavLst>
                                    </p:anim>
                                    <p:anim calcmode="lin" valueType="num">
                                      <p:cBhvr>
                                        <p:cTn id="3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10" grpId="0"/>
      <p:bldP spid="11" grpId="0"/>
    </p:bld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0C32EB-B2EB-F2E5-7865-455B0EDFF484}"/>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CBFB25FB-589E-7437-3B7B-81EDC69F304D}"/>
              </a:ext>
            </a:extLst>
          </p:cNvPr>
          <p:cNvSpPr txBox="1"/>
          <p:nvPr/>
        </p:nvSpPr>
        <p:spPr>
          <a:xfrm>
            <a:off x="2779494" y="-91365"/>
            <a:ext cx="6633012"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أدوات الملاحظة والتقويم العملي للموظفين</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6A06930D-905A-90C0-EB24-F3A0970F46A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5" name="TextBox 4">
            <a:extLst>
              <a:ext uri="{FF2B5EF4-FFF2-40B4-BE49-F238E27FC236}">
                <a16:creationId xmlns:a16="http://schemas.microsoft.com/office/drawing/2014/main" id="{31B0AAC9-2EBE-4618-7F92-15E9A59CD56A}"/>
              </a:ext>
            </a:extLst>
          </p:cNvPr>
          <p:cNvSpPr txBox="1"/>
          <p:nvPr/>
        </p:nvSpPr>
        <p:spPr>
          <a:xfrm>
            <a:off x="5014451" y="1220086"/>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أساليب الملاحظة الميدانية:</a:t>
            </a:r>
            <a:endParaRPr lang="en-US"/>
          </a:p>
        </p:txBody>
      </p:sp>
      <p:grpSp>
        <p:nvGrpSpPr>
          <p:cNvPr id="3" name="Group 2">
            <a:extLst>
              <a:ext uri="{FF2B5EF4-FFF2-40B4-BE49-F238E27FC236}">
                <a16:creationId xmlns:a16="http://schemas.microsoft.com/office/drawing/2014/main" id="{1F9D9180-7AAE-5CD4-5CBC-785E55C9271B}"/>
              </a:ext>
            </a:extLst>
          </p:cNvPr>
          <p:cNvGrpSpPr/>
          <p:nvPr/>
        </p:nvGrpSpPr>
        <p:grpSpPr>
          <a:xfrm>
            <a:off x="334681" y="2286001"/>
            <a:ext cx="2771391" cy="3889716"/>
            <a:chOff x="0" y="0"/>
            <a:chExt cx="1357308" cy="1905000"/>
          </a:xfrm>
        </p:grpSpPr>
        <p:sp>
          <p:nvSpPr>
            <p:cNvPr id="26" name="Freeform: Shape 25">
              <a:extLst>
                <a:ext uri="{FF2B5EF4-FFF2-40B4-BE49-F238E27FC236}">
                  <a16:creationId xmlns:a16="http://schemas.microsoft.com/office/drawing/2014/main" id="{94C8A420-8FDE-53EE-C8D9-2647CBA3AE9F}"/>
                </a:ext>
              </a:extLst>
            </p:cNvPr>
            <p:cNvSpPr/>
            <p:nvPr/>
          </p:nvSpPr>
          <p:spPr>
            <a:xfrm>
              <a:off x="115996"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2E75B6"/>
            </a:solidFill>
            <a:ln>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27" name="TextBox 6">
              <a:extLst>
                <a:ext uri="{FF2B5EF4-FFF2-40B4-BE49-F238E27FC236}">
                  <a16:creationId xmlns:a16="http://schemas.microsoft.com/office/drawing/2014/main" id="{848E38E6-3700-BBE4-0C6B-894E4D48E228}"/>
                </a:ext>
              </a:extLst>
            </p:cNvPr>
            <p:cNvSpPr txBox="1"/>
            <p:nvPr/>
          </p:nvSpPr>
          <p:spPr>
            <a:xfrm>
              <a:off x="375016" y="0"/>
              <a:ext cx="701235" cy="824612"/>
            </a:xfrm>
            <a:prstGeom prst="rect">
              <a:avLst/>
            </a:prstGeom>
            <a:noFill/>
          </p:spPr>
          <p:txBody>
            <a:bodyPr wrap="none" rtlCol="0">
              <a:spAutoFit/>
            </a:bodyPr>
            <a:lstStyle/>
            <a:p>
              <a:pPr algn="just" rtl="1">
                <a:lnSpc>
                  <a:spcPct val="115000"/>
                </a:lnSpc>
              </a:pPr>
              <a:r>
                <a:rPr lang="en-US" sz="9600" b="1" kern="1200">
                  <a:solidFill>
                    <a:srgbClr val="2E75B6"/>
                  </a:solidFill>
                  <a:effectLst/>
                  <a:latin typeface="Calibri" panose="020F0502020204030204" pitchFamily="34" charset="0"/>
                  <a:ea typeface="Calibri" panose="020F0502020204030204" pitchFamily="34" charset="0"/>
                  <a:cs typeface="Activist Light"/>
                </a:rPr>
                <a:t>04</a:t>
              </a:r>
              <a:endParaRPr lang="en-US" sz="9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8" name="مربع نص 18">
              <a:extLst>
                <a:ext uri="{FF2B5EF4-FFF2-40B4-BE49-F238E27FC236}">
                  <a16:creationId xmlns:a16="http://schemas.microsoft.com/office/drawing/2014/main" id="{197D9939-F513-9125-E57B-0053064EFFAD}"/>
                </a:ext>
              </a:extLst>
            </p:cNvPr>
            <p:cNvSpPr txBox="1"/>
            <p:nvPr/>
          </p:nvSpPr>
          <p:spPr>
            <a:xfrm>
              <a:off x="0" y="1187380"/>
              <a:ext cx="1357308" cy="717620"/>
            </a:xfrm>
            <a:prstGeom prst="rect">
              <a:avLst/>
            </a:prstGeom>
            <a:noFill/>
          </p:spPr>
          <p:txBody>
            <a:bodyPr wrap="square" rtlCol="1">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التسجيل الصوتي/المرئي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3" name="Group 12">
            <a:extLst>
              <a:ext uri="{FF2B5EF4-FFF2-40B4-BE49-F238E27FC236}">
                <a16:creationId xmlns:a16="http://schemas.microsoft.com/office/drawing/2014/main" id="{BA515DC3-9558-14AD-8878-0753889C42F1}"/>
              </a:ext>
            </a:extLst>
          </p:cNvPr>
          <p:cNvGrpSpPr/>
          <p:nvPr/>
        </p:nvGrpSpPr>
        <p:grpSpPr>
          <a:xfrm>
            <a:off x="6383259" y="2286001"/>
            <a:ext cx="2502496" cy="3889097"/>
            <a:chOff x="2962333" y="0"/>
            <a:chExt cx="1225615" cy="1904697"/>
          </a:xfrm>
        </p:grpSpPr>
        <p:sp>
          <p:nvSpPr>
            <p:cNvPr id="23" name="Freeform: Shape 22">
              <a:extLst>
                <a:ext uri="{FF2B5EF4-FFF2-40B4-BE49-F238E27FC236}">
                  <a16:creationId xmlns:a16="http://schemas.microsoft.com/office/drawing/2014/main" id="{41CA4C85-B77D-D689-563A-0613E2C379AE}"/>
                </a:ext>
              </a:extLst>
            </p:cNvPr>
            <p:cNvSpPr/>
            <p:nvPr/>
          </p:nvSpPr>
          <p:spPr>
            <a:xfrm>
              <a:off x="2962333"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24" name="TextBox 6">
              <a:extLst>
                <a:ext uri="{FF2B5EF4-FFF2-40B4-BE49-F238E27FC236}">
                  <a16:creationId xmlns:a16="http://schemas.microsoft.com/office/drawing/2014/main" id="{B38D6D68-2179-B9CD-B925-64DF80413FFC}"/>
                </a:ext>
              </a:extLst>
            </p:cNvPr>
            <p:cNvSpPr txBox="1"/>
            <p:nvPr/>
          </p:nvSpPr>
          <p:spPr>
            <a:xfrm>
              <a:off x="3221258" y="0"/>
              <a:ext cx="701235" cy="824612"/>
            </a:xfrm>
            <a:prstGeom prst="rect">
              <a:avLst/>
            </a:prstGeom>
            <a:noFill/>
          </p:spPr>
          <p:txBody>
            <a:bodyPr wrap="none" rtlCol="0">
              <a:spAutoFit/>
            </a:bodyPr>
            <a:lstStyle/>
            <a:p>
              <a:pPr algn="just" rtl="0">
                <a:lnSpc>
                  <a:spcPct val="115000"/>
                </a:lnSpc>
              </a:pPr>
              <a:r>
                <a:rPr lang="en-GB" sz="9600" b="1" kern="1200">
                  <a:solidFill>
                    <a:srgbClr val="7F7F7F"/>
                  </a:solidFill>
                  <a:effectLst/>
                  <a:latin typeface="Calibri" panose="020F0502020204030204" pitchFamily="34" charset="0"/>
                  <a:ea typeface="Calibri" panose="020F0502020204030204" pitchFamily="34" charset="0"/>
                  <a:cs typeface="Activist Light"/>
                </a:rPr>
                <a:t>02</a:t>
              </a:r>
              <a:endParaRPr lang="en-US" sz="9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5" name="مربع نص 18">
              <a:extLst>
                <a:ext uri="{FF2B5EF4-FFF2-40B4-BE49-F238E27FC236}">
                  <a16:creationId xmlns:a16="http://schemas.microsoft.com/office/drawing/2014/main" id="{CBC5BF23-2A31-3489-B47A-FCECFF3B6392}"/>
                </a:ext>
              </a:extLst>
            </p:cNvPr>
            <p:cNvSpPr txBox="1"/>
            <p:nvPr/>
          </p:nvSpPr>
          <p:spPr>
            <a:xfrm>
              <a:off x="2963413" y="1187077"/>
              <a:ext cx="1122710" cy="717620"/>
            </a:xfrm>
            <a:prstGeom prst="rect">
              <a:avLst/>
            </a:prstGeom>
            <a:noFill/>
          </p:spPr>
          <p:txBody>
            <a:bodyPr wrap="square" rtlCol="1">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الملاحظة غير المعلنة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5" name="Group 14">
            <a:extLst>
              <a:ext uri="{FF2B5EF4-FFF2-40B4-BE49-F238E27FC236}">
                <a16:creationId xmlns:a16="http://schemas.microsoft.com/office/drawing/2014/main" id="{239ABEDB-1D2C-132A-1254-1D05794A3B53}"/>
              </a:ext>
            </a:extLst>
          </p:cNvPr>
          <p:cNvGrpSpPr/>
          <p:nvPr/>
        </p:nvGrpSpPr>
        <p:grpSpPr>
          <a:xfrm>
            <a:off x="9085928" y="2286001"/>
            <a:ext cx="2771391" cy="3889716"/>
            <a:chOff x="4285984" y="0"/>
            <a:chExt cx="1357308" cy="1905000"/>
          </a:xfrm>
        </p:grpSpPr>
        <p:sp>
          <p:nvSpPr>
            <p:cNvPr id="20" name="Freeform: Shape 19">
              <a:extLst>
                <a:ext uri="{FF2B5EF4-FFF2-40B4-BE49-F238E27FC236}">
                  <a16:creationId xmlns:a16="http://schemas.microsoft.com/office/drawing/2014/main" id="{C3A02117-8FF8-0EA0-FC86-5C863C720B70}"/>
                </a:ext>
              </a:extLst>
            </p:cNvPr>
            <p:cNvSpPr/>
            <p:nvPr/>
          </p:nvSpPr>
          <p:spPr>
            <a:xfrm>
              <a:off x="4402127"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21" name="TextBox 6">
              <a:extLst>
                <a:ext uri="{FF2B5EF4-FFF2-40B4-BE49-F238E27FC236}">
                  <a16:creationId xmlns:a16="http://schemas.microsoft.com/office/drawing/2014/main" id="{127E2491-CDE9-8FFF-F4F2-B69E6D9DA688}"/>
                </a:ext>
              </a:extLst>
            </p:cNvPr>
            <p:cNvSpPr txBox="1"/>
            <p:nvPr/>
          </p:nvSpPr>
          <p:spPr>
            <a:xfrm>
              <a:off x="4623592" y="0"/>
              <a:ext cx="785495" cy="824612"/>
            </a:xfrm>
            <a:prstGeom prst="rect">
              <a:avLst/>
            </a:prstGeom>
            <a:noFill/>
          </p:spPr>
          <p:txBody>
            <a:bodyPr wrap="square" rtlCol="0">
              <a:spAutoFit/>
            </a:bodyPr>
            <a:lstStyle/>
            <a:p>
              <a:pPr algn="ctr" rtl="0">
                <a:lnSpc>
                  <a:spcPct val="115000"/>
                </a:lnSpc>
              </a:pPr>
              <a:r>
                <a:rPr lang="en-GB" sz="9600" b="1" kern="1200" dirty="0">
                  <a:solidFill>
                    <a:srgbClr val="168489"/>
                  </a:solidFill>
                  <a:effectLst/>
                  <a:latin typeface="Calibri" panose="020F0502020204030204" pitchFamily="34" charset="0"/>
                  <a:ea typeface="Calibri" panose="020F0502020204030204" pitchFamily="34" charset="0"/>
                  <a:cs typeface="Activist Light"/>
                </a:rPr>
                <a:t>01</a:t>
              </a:r>
              <a:endParaRPr lang="en-US" sz="9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2" name="مربع نص 18">
              <a:extLst>
                <a:ext uri="{FF2B5EF4-FFF2-40B4-BE49-F238E27FC236}">
                  <a16:creationId xmlns:a16="http://schemas.microsoft.com/office/drawing/2014/main" id="{1AC2D5B4-0FAE-C1EA-915D-B07585C90986}"/>
                </a:ext>
              </a:extLst>
            </p:cNvPr>
            <p:cNvSpPr txBox="1"/>
            <p:nvPr/>
          </p:nvSpPr>
          <p:spPr>
            <a:xfrm>
              <a:off x="4285984" y="1187380"/>
              <a:ext cx="1357308" cy="717620"/>
            </a:xfrm>
            <a:prstGeom prst="rect">
              <a:avLst/>
            </a:prstGeom>
            <a:noFill/>
          </p:spPr>
          <p:txBody>
            <a:bodyPr wrap="square" rtlCol="1">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الملاحظة المباشرة المعلنة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6" name="Group 15">
            <a:extLst>
              <a:ext uri="{FF2B5EF4-FFF2-40B4-BE49-F238E27FC236}">
                <a16:creationId xmlns:a16="http://schemas.microsoft.com/office/drawing/2014/main" id="{D03CBED7-4672-C306-AD28-9C0315DF0494}"/>
              </a:ext>
            </a:extLst>
          </p:cNvPr>
          <p:cNvGrpSpPr/>
          <p:nvPr/>
        </p:nvGrpSpPr>
        <p:grpSpPr>
          <a:xfrm>
            <a:off x="3454296" y="2286001"/>
            <a:ext cx="2502496" cy="3889716"/>
            <a:chOff x="1527853" y="0"/>
            <a:chExt cx="1225615" cy="1905000"/>
          </a:xfrm>
        </p:grpSpPr>
        <p:sp>
          <p:nvSpPr>
            <p:cNvPr id="17" name="Freeform: Shape 16">
              <a:extLst>
                <a:ext uri="{FF2B5EF4-FFF2-40B4-BE49-F238E27FC236}">
                  <a16:creationId xmlns:a16="http://schemas.microsoft.com/office/drawing/2014/main" id="{10A1C111-EE30-0866-7F63-8097F777D98A}"/>
                </a:ext>
              </a:extLst>
            </p:cNvPr>
            <p:cNvSpPr/>
            <p:nvPr/>
          </p:nvSpPr>
          <p:spPr>
            <a:xfrm>
              <a:off x="1527853"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FFD366"/>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18" name="TextBox 6">
              <a:extLst>
                <a:ext uri="{FF2B5EF4-FFF2-40B4-BE49-F238E27FC236}">
                  <a16:creationId xmlns:a16="http://schemas.microsoft.com/office/drawing/2014/main" id="{0E74F4CD-D4C3-13AD-8D87-49A9D5F154B6}"/>
                </a:ext>
              </a:extLst>
            </p:cNvPr>
            <p:cNvSpPr txBox="1"/>
            <p:nvPr/>
          </p:nvSpPr>
          <p:spPr>
            <a:xfrm>
              <a:off x="1786828" y="0"/>
              <a:ext cx="701235" cy="824612"/>
            </a:xfrm>
            <a:prstGeom prst="rect">
              <a:avLst/>
            </a:prstGeom>
            <a:noFill/>
          </p:spPr>
          <p:txBody>
            <a:bodyPr wrap="none" rtlCol="0">
              <a:spAutoFit/>
            </a:bodyPr>
            <a:lstStyle/>
            <a:p>
              <a:pPr algn="just" rtl="0">
                <a:lnSpc>
                  <a:spcPct val="115000"/>
                </a:lnSpc>
              </a:pPr>
              <a:r>
                <a:rPr lang="en-GB" sz="9600" b="1" kern="1200">
                  <a:solidFill>
                    <a:srgbClr val="FFD366"/>
                  </a:solidFill>
                  <a:effectLst/>
                  <a:latin typeface="Calibri" panose="020F0502020204030204" pitchFamily="34" charset="0"/>
                  <a:ea typeface="Calibri" panose="020F0502020204030204" pitchFamily="34" charset="0"/>
                  <a:cs typeface="Activist Light"/>
                </a:rPr>
                <a:t>03</a:t>
              </a:r>
              <a:endParaRPr lang="en-US" sz="9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9" name="مربع نص 18">
              <a:extLst>
                <a:ext uri="{FF2B5EF4-FFF2-40B4-BE49-F238E27FC236}">
                  <a16:creationId xmlns:a16="http://schemas.microsoft.com/office/drawing/2014/main" id="{F84D9934-A5B6-E64D-F515-91344471E046}"/>
                </a:ext>
              </a:extLst>
            </p:cNvPr>
            <p:cNvSpPr txBox="1"/>
            <p:nvPr/>
          </p:nvSpPr>
          <p:spPr>
            <a:xfrm>
              <a:off x="1542464" y="1187380"/>
              <a:ext cx="1095962" cy="717620"/>
            </a:xfrm>
            <a:prstGeom prst="rect">
              <a:avLst/>
            </a:prstGeom>
            <a:noFill/>
          </p:spPr>
          <p:txBody>
            <a:bodyPr wrap="square" rtlCol="1">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الملاحظة بالمشاركة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385151359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2" presetClass="entr" presetSubtype="4" fill="hold" nodeType="with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500" fill="hold"/>
                                        <p:tgtEl>
                                          <p:spTgt spid="13"/>
                                        </p:tgtEl>
                                        <p:attrNameLst>
                                          <p:attrName>ppt_x</p:attrName>
                                        </p:attrNameLst>
                                      </p:cBhvr>
                                      <p:tavLst>
                                        <p:tav tm="0">
                                          <p:val>
                                            <p:strVal val="#ppt_x"/>
                                          </p:val>
                                        </p:tav>
                                        <p:tav tm="100000">
                                          <p:val>
                                            <p:strVal val="#ppt_x"/>
                                          </p:val>
                                        </p:tav>
                                      </p:tavLst>
                                    </p:anim>
                                    <p:anim calcmode="lin" valueType="num">
                                      <p:cBhvr additive="base">
                                        <p:cTn id="19"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additive="base">
                                        <p:cTn id="24" dur="500" fill="hold"/>
                                        <p:tgtEl>
                                          <p:spTgt spid="16"/>
                                        </p:tgtEl>
                                        <p:attrNameLst>
                                          <p:attrName>ppt_x</p:attrName>
                                        </p:attrNameLst>
                                      </p:cBhvr>
                                      <p:tavLst>
                                        <p:tav tm="0">
                                          <p:val>
                                            <p:strVal val="#ppt_x"/>
                                          </p:val>
                                        </p:tav>
                                        <p:tav tm="100000">
                                          <p:val>
                                            <p:strVal val="#ppt_x"/>
                                          </p:val>
                                        </p:tav>
                                      </p:tavLst>
                                    </p:anim>
                                    <p:anim calcmode="lin" valueType="num">
                                      <p:cBhvr additive="base">
                                        <p:cTn id="25"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3"/>
                                        </p:tgtEl>
                                        <p:attrNameLst>
                                          <p:attrName>style.visibility</p:attrName>
                                        </p:attrNameLst>
                                      </p:cBhvr>
                                      <p:to>
                                        <p:strVal val="visible"/>
                                      </p:to>
                                    </p:set>
                                    <p:anim calcmode="lin" valueType="num">
                                      <p:cBhvr additive="base">
                                        <p:cTn id="30" dur="500" fill="hold"/>
                                        <p:tgtEl>
                                          <p:spTgt spid="3"/>
                                        </p:tgtEl>
                                        <p:attrNameLst>
                                          <p:attrName>ppt_x</p:attrName>
                                        </p:attrNameLst>
                                      </p:cBhvr>
                                      <p:tavLst>
                                        <p:tav tm="0">
                                          <p:val>
                                            <p:strVal val="#ppt_x"/>
                                          </p:val>
                                        </p:tav>
                                        <p:tav tm="100000">
                                          <p:val>
                                            <p:strVal val="#ppt_x"/>
                                          </p:val>
                                        </p:tav>
                                      </p:tavLst>
                                    </p:anim>
                                    <p:anim calcmode="lin" valueType="num">
                                      <p:cBhvr additive="base">
                                        <p:cTn id="31"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8B918F-F9DC-7B43-22B0-306AE12170F4}"/>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0BD69E35-C155-0825-C5ED-A086A50F3ABE}"/>
              </a:ext>
            </a:extLst>
          </p:cNvPr>
          <p:cNvSpPr txBox="1"/>
          <p:nvPr/>
        </p:nvSpPr>
        <p:spPr>
          <a:xfrm>
            <a:off x="2779494" y="-91365"/>
            <a:ext cx="6633012"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أدوات الملاحظة والتقويم العملي للموظفين</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ED62C5AB-416B-A98B-4C75-D9957761A5B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5" name="TextBox 4">
            <a:extLst>
              <a:ext uri="{FF2B5EF4-FFF2-40B4-BE49-F238E27FC236}">
                <a16:creationId xmlns:a16="http://schemas.microsoft.com/office/drawing/2014/main" id="{7B9335D5-0737-235F-162C-F82871200E26}"/>
              </a:ext>
            </a:extLst>
          </p:cNvPr>
          <p:cNvSpPr txBox="1"/>
          <p:nvPr/>
        </p:nvSpPr>
        <p:spPr>
          <a:xfrm>
            <a:off x="5014451" y="1220086"/>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تقنيات التقويم العملي:</a:t>
            </a:r>
            <a:endParaRPr lang="en-US"/>
          </a:p>
        </p:txBody>
      </p:sp>
      <p:grpSp>
        <p:nvGrpSpPr>
          <p:cNvPr id="4" name="Group 3">
            <a:extLst>
              <a:ext uri="{FF2B5EF4-FFF2-40B4-BE49-F238E27FC236}">
                <a16:creationId xmlns:a16="http://schemas.microsoft.com/office/drawing/2014/main" id="{95AB95A1-D79A-5CB1-55E9-D67186BFA283}"/>
              </a:ext>
            </a:extLst>
          </p:cNvPr>
          <p:cNvGrpSpPr/>
          <p:nvPr/>
        </p:nvGrpSpPr>
        <p:grpSpPr>
          <a:xfrm>
            <a:off x="467249" y="2662596"/>
            <a:ext cx="2724157" cy="2723790"/>
            <a:chOff x="0" y="0"/>
            <a:chExt cx="1722784" cy="1722784"/>
          </a:xfrm>
        </p:grpSpPr>
        <p:sp>
          <p:nvSpPr>
            <p:cNvPr id="39" name="Oval 38">
              <a:extLst>
                <a:ext uri="{FF2B5EF4-FFF2-40B4-BE49-F238E27FC236}">
                  <a16:creationId xmlns:a16="http://schemas.microsoft.com/office/drawing/2014/main" id="{2231A68E-1245-B651-006D-FC763298D2B0}"/>
                </a:ext>
              </a:extLst>
            </p:cNvPr>
            <p:cNvSpPr/>
            <p:nvPr/>
          </p:nvSpPr>
          <p:spPr>
            <a:xfrm>
              <a:off x="0" y="0"/>
              <a:ext cx="1722784" cy="1722784"/>
            </a:xfrm>
            <a:prstGeom prst="ellipse">
              <a:avLst/>
            </a:prstGeom>
            <a:noFill/>
            <a:ln>
              <a:solidFill>
                <a:srgbClr val="2E75B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0" name="Oval 39">
              <a:extLst>
                <a:ext uri="{FF2B5EF4-FFF2-40B4-BE49-F238E27FC236}">
                  <a16:creationId xmlns:a16="http://schemas.microsoft.com/office/drawing/2014/main" id="{5C0CCC4F-081D-718D-985C-DD042B815992}"/>
                </a:ext>
              </a:extLst>
            </p:cNvPr>
            <p:cNvSpPr/>
            <p:nvPr/>
          </p:nvSpPr>
          <p:spPr>
            <a:xfrm>
              <a:off x="92766" y="92766"/>
              <a:ext cx="1537252" cy="1537252"/>
            </a:xfrm>
            <a:prstGeom prst="ellipse">
              <a:avLst/>
            </a:prstGeom>
            <a:solidFill>
              <a:srgbClr val="2E75B6"/>
            </a:solidFill>
            <a:ln>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1" name="Oval 40">
              <a:extLst>
                <a:ext uri="{FF2B5EF4-FFF2-40B4-BE49-F238E27FC236}">
                  <a16:creationId xmlns:a16="http://schemas.microsoft.com/office/drawing/2014/main" id="{EDDDC706-DD6A-A904-CC2E-34634E522B07}"/>
                </a:ext>
              </a:extLst>
            </p:cNvPr>
            <p:cNvSpPr/>
            <p:nvPr/>
          </p:nvSpPr>
          <p:spPr>
            <a:xfrm>
              <a:off x="172553" y="172553"/>
              <a:ext cx="1377676" cy="1377675"/>
            </a:xfrm>
            <a:prstGeom prst="ellipse">
              <a:avLst/>
            </a:prstGeom>
            <a:solidFill>
              <a:schemeClr val="bg1"/>
            </a:solidFill>
            <a:ln>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2" name="TextBox 9237">
              <a:extLst>
                <a:ext uri="{FF2B5EF4-FFF2-40B4-BE49-F238E27FC236}">
                  <a16:creationId xmlns:a16="http://schemas.microsoft.com/office/drawing/2014/main" id="{9E171AA5-9073-9F7F-77F4-23266C5924C8}"/>
                </a:ext>
              </a:extLst>
            </p:cNvPr>
            <p:cNvSpPr txBox="1">
              <a:spLocks noChangeArrowheads="1"/>
            </p:cNvSpPr>
            <p:nvPr/>
          </p:nvSpPr>
          <p:spPr bwMode="auto">
            <a:xfrm flipV="1">
              <a:off x="92763" y="117554"/>
              <a:ext cx="1537252" cy="933733"/>
            </a:xfrm>
            <a:prstGeom prst="rect">
              <a:avLst/>
            </a:prstGeom>
          </p:spPr>
          <p:txBody>
            <a:bodyPr rot="0" vert="horz" wrap="square" lIns="0" tIns="45720" rIns="0" bIns="45720" anchor="b" anchorCtr="0" upright="1">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تقييم الإنجازات</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7" name="Group 6">
            <a:extLst>
              <a:ext uri="{FF2B5EF4-FFF2-40B4-BE49-F238E27FC236}">
                <a16:creationId xmlns:a16="http://schemas.microsoft.com/office/drawing/2014/main" id="{51601F43-7EDB-1718-9B81-27C1D1E350B7}"/>
              </a:ext>
            </a:extLst>
          </p:cNvPr>
          <p:cNvGrpSpPr/>
          <p:nvPr/>
        </p:nvGrpSpPr>
        <p:grpSpPr>
          <a:xfrm>
            <a:off x="3338092" y="2703108"/>
            <a:ext cx="2724158" cy="2723790"/>
            <a:chOff x="1465411" y="20682"/>
            <a:chExt cx="1722784" cy="1722784"/>
          </a:xfrm>
        </p:grpSpPr>
        <p:sp>
          <p:nvSpPr>
            <p:cNvPr id="35" name="Oval 34">
              <a:extLst>
                <a:ext uri="{FF2B5EF4-FFF2-40B4-BE49-F238E27FC236}">
                  <a16:creationId xmlns:a16="http://schemas.microsoft.com/office/drawing/2014/main" id="{07E5035C-9349-A02B-540A-5C573B627FE1}"/>
                </a:ext>
              </a:extLst>
            </p:cNvPr>
            <p:cNvSpPr/>
            <p:nvPr/>
          </p:nvSpPr>
          <p:spPr>
            <a:xfrm>
              <a:off x="1465411" y="20682"/>
              <a:ext cx="1722784" cy="1722784"/>
            </a:xfrm>
            <a:prstGeom prst="ellipse">
              <a:avLst/>
            </a:prstGeom>
            <a:noFill/>
            <a:ln>
              <a:solidFill>
                <a:srgbClr val="FFD36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6" name="Oval 35">
              <a:extLst>
                <a:ext uri="{FF2B5EF4-FFF2-40B4-BE49-F238E27FC236}">
                  <a16:creationId xmlns:a16="http://schemas.microsoft.com/office/drawing/2014/main" id="{77B93CEB-AADE-ED06-CB60-C9668F328EE2}"/>
                </a:ext>
              </a:extLst>
            </p:cNvPr>
            <p:cNvSpPr/>
            <p:nvPr/>
          </p:nvSpPr>
          <p:spPr>
            <a:xfrm>
              <a:off x="1558177" y="113448"/>
              <a:ext cx="1537252" cy="1537252"/>
            </a:xfrm>
            <a:prstGeom prst="ellipse">
              <a:avLst/>
            </a:prstGeom>
            <a:solidFill>
              <a:srgbClr val="FFD366"/>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7" name="Oval 36">
              <a:extLst>
                <a:ext uri="{FF2B5EF4-FFF2-40B4-BE49-F238E27FC236}">
                  <a16:creationId xmlns:a16="http://schemas.microsoft.com/office/drawing/2014/main" id="{D7F5F770-FD0B-2092-5622-FC5519F2E69B}"/>
                </a:ext>
              </a:extLst>
            </p:cNvPr>
            <p:cNvSpPr/>
            <p:nvPr/>
          </p:nvSpPr>
          <p:spPr>
            <a:xfrm>
              <a:off x="1637965" y="193236"/>
              <a:ext cx="1377676" cy="1377676"/>
            </a:xfrm>
            <a:prstGeom prst="ellipse">
              <a:avLst/>
            </a:prstGeom>
            <a:solidFill>
              <a:schemeClr val="bg1"/>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8" name="TextBox 9233">
              <a:extLst>
                <a:ext uri="{FF2B5EF4-FFF2-40B4-BE49-F238E27FC236}">
                  <a16:creationId xmlns:a16="http://schemas.microsoft.com/office/drawing/2014/main" id="{2A87E3EF-503C-EF75-4206-06F33BFEC0AF}"/>
                </a:ext>
              </a:extLst>
            </p:cNvPr>
            <p:cNvSpPr txBox="1">
              <a:spLocks noChangeArrowheads="1"/>
            </p:cNvSpPr>
            <p:nvPr/>
          </p:nvSpPr>
          <p:spPr bwMode="auto">
            <a:xfrm flipV="1">
              <a:off x="1558099" y="112575"/>
              <a:ext cx="1537252" cy="1026120"/>
            </a:xfrm>
            <a:prstGeom prst="rect">
              <a:avLst/>
            </a:prstGeom>
          </p:spPr>
          <p:txBody>
            <a:bodyPr rot="0" vert="horz" wrap="square" lIns="0" tIns="45720" rIns="0" bIns="45720" anchor="b" anchorCtr="0" upright="1">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تقييم المواقف</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0" name="Group 9">
            <a:extLst>
              <a:ext uri="{FF2B5EF4-FFF2-40B4-BE49-F238E27FC236}">
                <a16:creationId xmlns:a16="http://schemas.microsoft.com/office/drawing/2014/main" id="{A4D04EEA-A835-A1C3-319E-6EF6B8245C2C}"/>
              </a:ext>
            </a:extLst>
          </p:cNvPr>
          <p:cNvGrpSpPr/>
          <p:nvPr/>
        </p:nvGrpSpPr>
        <p:grpSpPr>
          <a:xfrm>
            <a:off x="6161625" y="2703108"/>
            <a:ext cx="2724158" cy="2723790"/>
            <a:chOff x="2616305" y="20682"/>
            <a:chExt cx="1722784" cy="1722784"/>
          </a:xfrm>
        </p:grpSpPr>
        <p:sp>
          <p:nvSpPr>
            <p:cNvPr id="31" name="Oval 30">
              <a:extLst>
                <a:ext uri="{FF2B5EF4-FFF2-40B4-BE49-F238E27FC236}">
                  <a16:creationId xmlns:a16="http://schemas.microsoft.com/office/drawing/2014/main" id="{B299BCA6-594B-0975-5F3D-4F7E261604E0}"/>
                </a:ext>
              </a:extLst>
            </p:cNvPr>
            <p:cNvSpPr/>
            <p:nvPr/>
          </p:nvSpPr>
          <p:spPr>
            <a:xfrm>
              <a:off x="2616305" y="20682"/>
              <a:ext cx="1722784" cy="1722784"/>
            </a:xfrm>
            <a:prstGeom prst="ellipse">
              <a:avLst/>
            </a:prstGeom>
            <a:noFill/>
            <a:ln>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2" name="Oval 31">
              <a:extLst>
                <a:ext uri="{FF2B5EF4-FFF2-40B4-BE49-F238E27FC236}">
                  <a16:creationId xmlns:a16="http://schemas.microsoft.com/office/drawing/2014/main" id="{F6A9BE1A-746C-E76D-C8D3-D64C3D6E4D63}"/>
                </a:ext>
              </a:extLst>
            </p:cNvPr>
            <p:cNvSpPr/>
            <p:nvPr/>
          </p:nvSpPr>
          <p:spPr>
            <a:xfrm>
              <a:off x="2709071" y="113448"/>
              <a:ext cx="1537252" cy="1537252"/>
            </a:xfrm>
            <a:prstGeom prst="ellipse">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3" name="Oval 32">
              <a:extLst>
                <a:ext uri="{FF2B5EF4-FFF2-40B4-BE49-F238E27FC236}">
                  <a16:creationId xmlns:a16="http://schemas.microsoft.com/office/drawing/2014/main" id="{CF53CF07-DFC8-6EBA-56FC-D4AFFD389D0A}"/>
                </a:ext>
              </a:extLst>
            </p:cNvPr>
            <p:cNvSpPr/>
            <p:nvPr/>
          </p:nvSpPr>
          <p:spPr>
            <a:xfrm>
              <a:off x="2788859" y="193236"/>
              <a:ext cx="1377676" cy="1377676"/>
            </a:xfrm>
            <a:prstGeom prst="ellipse">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4" name="TextBox 9229">
              <a:extLst>
                <a:ext uri="{FF2B5EF4-FFF2-40B4-BE49-F238E27FC236}">
                  <a16:creationId xmlns:a16="http://schemas.microsoft.com/office/drawing/2014/main" id="{675D9059-59AC-BF13-CD9C-31752DF55F90}"/>
                </a:ext>
              </a:extLst>
            </p:cNvPr>
            <p:cNvSpPr txBox="1">
              <a:spLocks noChangeArrowheads="1"/>
            </p:cNvSpPr>
            <p:nvPr/>
          </p:nvSpPr>
          <p:spPr bwMode="auto">
            <a:xfrm flipV="1">
              <a:off x="2708922" y="192389"/>
              <a:ext cx="1537252" cy="919913"/>
            </a:xfrm>
            <a:prstGeom prst="rect">
              <a:avLst/>
            </a:prstGeom>
          </p:spPr>
          <p:txBody>
            <a:bodyPr rot="0" vert="horz" wrap="square" lIns="0" tIns="45720" rIns="0" bIns="45720" anchor="b" anchorCtr="0" upright="1">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سلالم التقدير</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1" name="Group 10">
            <a:extLst>
              <a:ext uri="{FF2B5EF4-FFF2-40B4-BE49-F238E27FC236}">
                <a16:creationId xmlns:a16="http://schemas.microsoft.com/office/drawing/2014/main" id="{95EF11B0-13CC-DCBE-736B-7B272A66FBD5}"/>
              </a:ext>
            </a:extLst>
          </p:cNvPr>
          <p:cNvGrpSpPr/>
          <p:nvPr/>
        </p:nvGrpSpPr>
        <p:grpSpPr>
          <a:xfrm>
            <a:off x="9000591" y="2703108"/>
            <a:ext cx="2724158" cy="2723790"/>
            <a:chOff x="3773490" y="20682"/>
            <a:chExt cx="1722784" cy="1722784"/>
          </a:xfrm>
        </p:grpSpPr>
        <p:sp>
          <p:nvSpPr>
            <p:cNvPr id="12" name="Oval 11">
              <a:extLst>
                <a:ext uri="{FF2B5EF4-FFF2-40B4-BE49-F238E27FC236}">
                  <a16:creationId xmlns:a16="http://schemas.microsoft.com/office/drawing/2014/main" id="{382EED9C-FFC3-B2B6-C928-7A9A978128C2}"/>
                </a:ext>
              </a:extLst>
            </p:cNvPr>
            <p:cNvSpPr/>
            <p:nvPr/>
          </p:nvSpPr>
          <p:spPr>
            <a:xfrm>
              <a:off x="3773490" y="20682"/>
              <a:ext cx="1722784" cy="1722784"/>
            </a:xfrm>
            <a:prstGeom prst="ellipse">
              <a:avLst/>
            </a:prstGeom>
            <a:noFill/>
            <a:ln>
              <a:solidFill>
                <a:srgbClr val="16848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14" name="Oval 13">
              <a:extLst>
                <a:ext uri="{FF2B5EF4-FFF2-40B4-BE49-F238E27FC236}">
                  <a16:creationId xmlns:a16="http://schemas.microsoft.com/office/drawing/2014/main" id="{9621C624-B241-927B-C5C7-DC1BC9E5A978}"/>
                </a:ext>
              </a:extLst>
            </p:cNvPr>
            <p:cNvSpPr/>
            <p:nvPr/>
          </p:nvSpPr>
          <p:spPr>
            <a:xfrm>
              <a:off x="3866256" y="113448"/>
              <a:ext cx="1537252" cy="1537252"/>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9" name="Oval 28">
              <a:extLst>
                <a:ext uri="{FF2B5EF4-FFF2-40B4-BE49-F238E27FC236}">
                  <a16:creationId xmlns:a16="http://schemas.microsoft.com/office/drawing/2014/main" id="{84383D0E-9FF2-156D-E025-9AB09CAF623D}"/>
                </a:ext>
              </a:extLst>
            </p:cNvPr>
            <p:cNvSpPr/>
            <p:nvPr/>
          </p:nvSpPr>
          <p:spPr>
            <a:xfrm>
              <a:off x="3946044" y="193236"/>
              <a:ext cx="1377676" cy="1377676"/>
            </a:xfrm>
            <a:prstGeom prst="ellipse">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0" name="TextBox 9225">
              <a:extLst>
                <a:ext uri="{FF2B5EF4-FFF2-40B4-BE49-F238E27FC236}">
                  <a16:creationId xmlns:a16="http://schemas.microsoft.com/office/drawing/2014/main" id="{B60872A1-A838-6622-0353-ABC228E734E5}"/>
                </a:ext>
              </a:extLst>
            </p:cNvPr>
            <p:cNvSpPr txBox="1">
              <a:spLocks noChangeArrowheads="1"/>
            </p:cNvSpPr>
            <p:nvPr/>
          </p:nvSpPr>
          <p:spPr bwMode="auto">
            <a:xfrm flipV="1">
              <a:off x="3866034" y="227531"/>
              <a:ext cx="1537252" cy="919737"/>
            </a:xfrm>
            <a:prstGeom prst="rect">
              <a:avLst/>
            </a:prstGeom>
          </p:spPr>
          <p:txBody>
            <a:bodyPr rot="0" vert="horz" wrap="square" lIns="0" tIns="45720" rIns="0" bIns="45720" anchor="b" anchorCtr="0" upright="1">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قوائم التحقّق</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153994450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2" presetClass="entr" presetSubtype="4"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ppt_x"/>
                                          </p:val>
                                        </p:tav>
                                        <p:tav tm="100000">
                                          <p:val>
                                            <p:strVal val="#ppt_x"/>
                                          </p:val>
                                        </p:tav>
                                      </p:tavLst>
                                    </p:anim>
                                    <p:anim calcmode="lin" valueType="num">
                                      <p:cBhvr additive="base">
                                        <p:cTn id="13"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500" fill="hold"/>
                                        <p:tgtEl>
                                          <p:spTgt spid="10"/>
                                        </p:tgtEl>
                                        <p:attrNameLst>
                                          <p:attrName>ppt_x</p:attrName>
                                        </p:attrNameLst>
                                      </p:cBhvr>
                                      <p:tavLst>
                                        <p:tav tm="0">
                                          <p:val>
                                            <p:strVal val="#ppt_x"/>
                                          </p:val>
                                        </p:tav>
                                        <p:tav tm="100000">
                                          <p:val>
                                            <p:strVal val="#ppt_x"/>
                                          </p:val>
                                        </p:tav>
                                      </p:tavLst>
                                    </p:anim>
                                    <p:anim calcmode="lin" valueType="num">
                                      <p:cBhvr additive="base">
                                        <p:cTn id="19"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ppt_x"/>
                                          </p:val>
                                        </p:tav>
                                        <p:tav tm="100000">
                                          <p:val>
                                            <p:strVal val="#ppt_x"/>
                                          </p:val>
                                        </p:tav>
                                      </p:tavLst>
                                    </p:anim>
                                    <p:anim calcmode="lin" valueType="num">
                                      <p:cBhvr additive="base">
                                        <p:cTn id="2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additive="base">
                                        <p:cTn id="30" dur="500" fill="hold"/>
                                        <p:tgtEl>
                                          <p:spTgt spid="4"/>
                                        </p:tgtEl>
                                        <p:attrNameLst>
                                          <p:attrName>ppt_x</p:attrName>
                                        </p:attrNameLst>
                                      </p:cBhvr>
                                      <p:tavLst>
                                        <p:tav tm="0">
                                          <p:val>
                                            <p:strVal val="#ppt_x"/>
                                          </p:val>
                                        </p:tav>
                                        <p:tav tm="100000">
                                          <p:val>
                                            <p:strVal val="#ppt_x"/>
                                          </p:val>
                                        </p:tav>
                                      </p:tavLst>
                                    </p:anim>
                                    <p:anim calcmode="lin" valueType="num">
                                      <p:cBhvr additive="base">
                                        <p:cTn id="3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D1F312-F36E-E0DF-D765-369A1DA9DA22}"/>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64A03673-23B4-5A65-D02F-4372CEE328C7}"/>
              </a:ext>
            </a:extLst>
          </p:cNvPr>
          <p:cNvSpPr txBox="1"/>
          <p:nvPr/>
        </p:nvSpPr>
        <p:spPr>
          <a:xfrm>
            <a:off x="2779494" y="-91365"/>
            <a:ext cx="6633012"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أدوات الملاحظة والتقويم العملي للموظفين</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6734D320-3B3F-6813-15A3-647AA341048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5" name="TextBox 4">
            <a:extLst>
              <a:ext uri="{FF2B5EF4-FFF2-40B4-BE49-F238E27FC236}">
                <a16:creationId xmlns:a16="http://schemas.microsoft.com/office/drawing/2014/main" id="{17BAFC6A-187B-DB9E-CEEE-E0AA59E56011}"/>
              </a:ext>
            </a:extLst>
          </p:cNvPr>
          <p:cNvSpPr txBox="1"/>
          <p:nvPr/>
        </p:nvSpPr>
        <p:spPr>
          <a:xfrm>
            <a:off x="5014451" y="1220086"/>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ضمان موضوعية الملاحظة والتقويم:</a:t>
            </a:r>
            <a:endParaRPr lang="en-US"/>
          </a:p>
        </p:txBody>
      </p:sp>
      <p:pic>
        <p:nvPicPr>
          <p:cNvPr id="2" name="Picture 1" descr="Note ">
            <a:extLst>
              <a:ext uri="{FF2B5EF4-FFF2-40B4-BE49-F238E27FC236}">
                <a16:creationId xmlns:a16="http://schemas.microsoft.com/office/drawing/2014/main" id="{1FA42007-CFAA-02B8-B9EC-D4EBF522246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12889" y="2448135"/>
            <a:ext cx="3554437" cy="3554437"/>
          </a:xfrm>
          <a:prstGeom prst="rect">
            <a:avLst/>
          </a:prstGeom>
          <a:noFill/>
          <a:ln>
            <a:noFill/>
          </a:ln>
        </p:spPr>
      </p:pic>
      <p:sp>
        <p:nvSpPr>
          <p:cNvPr id="3" name="TextBox 2">
            <a:extLst>
              <a:ext uri="{FF2B5EF4-FFF2-40B4-BE49-F238E27FC236}">
                <a16:creationId xmlns:a16="http://schemas.microsoft.com/office/drawing/2014/main" id="{46BE64D9-F554-F91E-CBE6-AC6AABF45620}"/>
              </a:ext>
            </a:extLst>
          </p:cNvPr>
          <p:cNvSpPr txBox="1"/>
          <p:nvPr/>
        </p:nvSpPr>
        <p:spPr>
          <a:xfrm>
            <a:off x="5014450" y="2330786"/>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تدريب المشرفين على تقنيات الملاحظة الموضوعية</a:t>
            </a:r>
            <a:endParaRPr lang="en-US" dirty="0"/>
          </a:p>
        </p:txBody>
      </p:sp>
      <p:sp>
        <p:nvSpPr>
          <p:cNvPr id="6" name="TextBox 5">
            <a:extLst>
              <a:ext uri="{FF2B5EF4-FFF2-40B4-BE49-F238E27FC236}">
                <a16:creationId xmlns:a16="http://schemas.microsoft.com/office/drawing/2014/main" id="{A815D17E-6827-1CD1-A297-418C5EB575C6}"/>
              </a:ext>
            </a:extLst>
          </p:cNvPr>
          <p:cNvSpPr txBox="1"/>
          <p:nvPr/>
        </p:nvSpPr>
        <p:spPr>
          <a:xfrm>
            <a:off x="5014450" y="3441486"/>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استخدام معايير واضحة ومحدّدة للتقييم</a:t>
            </a:r>
            <a:endParaRPr lang="en-US" dirty="0"/>
          </a:p>
        </p:txBody>
      </p:sp>
      <p:sp>
        <p:nvSpPr>
          <p:cNvPr id="13" name="TextBox 12">
            <a:extLst>
              <a:ext uri="{FF2B5EF4-FFF2-40B4-BE49-F238E27FC236}">
                <a16:creationId xmlns:a16="http://schemas.microsoft.com/office/drawing/2014/main" id="{E7F6B95B-3370-0B09-1763-0F987B9D0BF6}"/>
              </a:ext>
            </a:extLst>
          </p:cNvPr>
          <p:cNvSpPr txBox="1"/>
          <p:nvPr/>
        </p:nvSpPr>
        <p:spPr>
          <a:xfrm>
            <a:off x="5014450" y="4552186"/>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توثيق الأمثلة والشواهد الداعمة للتقييم</a:t>
            </a:r>
            <a:endParaRPr lang="en-US" dirty="0"/>
          </a:p>
        </p:txBody>
      </p:sp>
      <p:sp>
        <p:nvSpPr>
          <p:cNvPr id="15" name="TextBox 14">
            <a:extLst>
              <a:ext uri="{FF2B5EF4-FFF2-40B4-BE49-F238E27FC236}">
                <a16:creationId xmlns:a16="http://schemas.microsoft.com/office/drawing/2014/main" id="{90CC0FCA-FC59-D4DE-89A5-1210DB0046CE}"/>
              </a:ext>
            </a:extLst>
          </p:cNvPr>
          <p:cNvSpPr txBox="1"/>
          <p:nvPr/>
        </p:nvSpPr>
        <p:spPr>
          <a:xfrm>
            <a:off x="5014450" y="5662886"/>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الابتعاد عن التأثّر بالانطباعات الشخصية أو الأحكام المسبقة</a:t>
            </a:r>
            <a:endParaRPr lang="en-US" dirty="0"/>
          </a:p>
        </p:txBody>
      </p:sp>
    </p:spTree>
    <p:extLst>
      <p:ext uri="{BB962C8B-B14F-4D97-AF65-F5344CB8AC3E}">
        <p14:creationId xmlns:p14="http://schemas.microsoft.com/office/powerpoint/2010/main" val="238948876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1000"/>
                                        <p:tgtEl>
                                          <p:spTgt spid="13"/>
                                        </p:tgtEl>
                                      </p:cBhvr>
                                    </p:animEffect>
                                    <p:anim calcmode="lin" valueType="num">
                                      <p:cBhvr>
                                        <p:cTn id="29" dur="1000" fill="hold"/>
                                        <p:tgtEl>
                                          <p:spTgt spid="13"/>
                                        </p:tgtEl>
                                        <p:attrNameLst>
                                          <p:attrName>ppt_x</p:attrName>
                                        </p:attrNameLst>
                                      </p:cBhvr>
                                      <p:tavLst>
                                        <p:tav tm="0">
                                          <p:val>
                                            <p:strVal val="#ppt_x"/>
                                          </p:val>
                                        </p:tav>
                                        <p:tav tm="100000">
                                          <p:val>
                                            <p:strVal val="#ppt_x"/>
                                          </p:val>
                                        </p:tav>
                                      </p:tavLst>
                                    </p:anim>
                                    <p:anim calcmode="lin" valueType="num">
                                      <p:cBhvr>
                                        <p:cTn id="30"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1000"/>
                                        <p:tgtEl>
                                          <p:spTgt spid="15"/>
                                        </p:tgtEl>
                                      </p:cBhvr>
                                    </p:animEffect>
                                    <p:anim calcmode="lin" valueType="num">
                                      <p:cBhvr>
                                        <p:cTn id="36" dur="1000" fill="hold"/>
                                        <p:tgtEl>
                                          <p:spTgt spid="15"/>
                                        </p:tgtEl>
                                        <p:attrNameLst>
                                          <p:attrName>ppt_x</p:attrName>
                                        </p:attrNameLst>
                                      </p:cBhvr>
                                      <p:tavLst>
                                        <p:tav tm="0">
                                          <p:val>
                                            <p:strVal val="#ppt_x"/>
                                          </p:val>
                                        </p:tav>
                                        <p:tav tm="100000">
                                          <p:val>
                                            <p:strVal val="#ppt_x"/>
                                          </p:val>
                                        </p:tav>
                                      </p:tavLst>
                                    </p:anim>
                                    <p:anim calcmode="lin" valueType="num">
                                      <p:cBhvr>
                                        <p:cTn id="37"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P spid="6" grpId="0"/>
      <p:bldP spid="13" grpId="0"/>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2B1904-063F-706D-F309-D918708A7DC7}"/>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50C76D9A-7079-87F0-F3D1-E7B48BCB37CD}"/>
              </a:ext>
            </a:extLst>
          </p:cNvPr>
          <p:cNvSpPr txBox="1"/>
          <p:nvPr/>
        </p:nvSpPr>
        <p:spPr>
          <a:xfrm>
            <a:off x="2779494" y="-79669"/>
            <a:ext cx="6633012"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الفرق بين الإشراف والإدارة والقيادة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EE85F693-FFAC-63F0-D76C-E35778E83B8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Execute ">
            <a:extLst>
              <a:ext uri="{FF2B5EF4-FFF2-40B4-BE49-F238E27FC236}">
                <a16:creationId xmlns:a16="http://schemas.microsoft.com/office/drawing/2014/main" id="{AE40FCAD-A520-21DD-1607-39992E1E431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16441" y="2063013"/>
            <a:ext cx="3926106" cy="3926106"/>
          </a:xfrm>
          <a:prstGeom prst="rect">
            <a:avLst/>
          </a:prstGeom>
          <a:noFill/>
          <a:ln>
            <a:noFill/>
          </a:ln>
        </p:spPr>
      </p:pic>
      <p:sp>
        <p:nvSpPr>
          <p:cNvPr id="3" name="TextBox 2">
            <a:extLst>
              <a:ext uri="{FF2B5EF4-FFF2-40B4-BE49-F238E27FC236}">
                <a16:creationId xmlns:a16="http://schemas.microsoft.com/office/drawing/2014/main" id="{13308E67-F459-DBCD-0603-5CFBF202C63A}"/>
              </a:ext>
            </a:extLst>
          </p:cNvPr>
          <p:cNvSpPr txBox="1"/>
          <p:nvPr/>
        </p:nvSpPr>
        <p:spPr>
          <a:xfrm>
            <a:off x="5535526" y="1285164"/>
            <a:ext cx="5843587"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الإشراف الإداري:</a:t>
            </a:r>
            <a:endParaRPr lang="en-US"/>
          </a:p>
        </p:txBody>
      </p:sp>
      <p:sp>
        <p:nvSpPr>
          <p:cNvPr id="6" name="TextBox 5">
            <a:extLst>
              <a:ext uri="{FF2B5EF4-FFF2-40B4-BE49-F238E27FC236}">
                <a16:creationId xmlns:a16="http://schemas.microsoft.com/office/drawing/2014/main" id="{7BBBC0C1-A5B4-5276-5794-E70D45E82AEF}"/>
              </a:ext>
            </a:extLst>
          </p:cNvPr>
          <p:cNvSpPr txBox="1"/>
          <p:nvPr/>
        </p:nvSpPr>
        <p:spPr>
          <a:xfrm>
            <a:off x="5334000" y="2146510"/>
            <a:ext cx="6072893"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يركّز على متابعة تنفيذ العمل اليومي</a:t>
            </a:r>
            <a:endParaRPr lang="en-US" dirty="0"/>
          </a:p>
        </p:txBody>
      </p:sp>
      <p:sp>
        <p:nvSpPr>
          <p:cNvPr id="7" name="TextBox 6">
            <a:extLst>
              <a:ext uri="{FF2B5EF4-FFF2-40B4-BE49-F238E27FC236}">
                <a16:creationId xmlns:a16="http://schemas.microsoft.com/office/drawing/2014/main" id="{F0DDFFDD-AC0D-C124-4960-ACF0CC1E6EF6}"/>
              </a:ext>
            </a:extLst>
          </p:cNvPr>
          <p:cNvSpPr txBox="1"/>
          <p:nvPr/>
        </p:nvSpPr>
        <p:spPr>
          <a:xfrm>
            <a:off x="5334000" y="3037993"/>
            <a:ext cx="6072893"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يتعامل مباشرة مع الموظّفين في الخطوط الأماميّة</a:t>
            </a:r>
            <a:endParaRPr lang="en-US"/>
          </a:p>
        </p:txBody>
      </p:sp>
      <p:sp>
        <p:nvSpPr>
          <p:cNvPr id="11" name="TextBox 10">
            <a:extLst>
              <a:ext uri="{FF2B5EF4-FFF2-40B4-BE49-F238E27FC236}">
                <a16:creationId xmlns:a16="http://schemas.microsoft.com/office/drawing/2014/main" id="{761A2832-72D5-6FA4-77D7-ADF3FE9C9949}"/>
              </a:ext>
            </a:extLst>
          </p:cNvPr>
          <p:cNvSpPr txBox="1"/>
          <p:nvPr/>
        </p:nvSpPr>
        <p:spPr>
          <a:xfrm>
            <a:off x="5334000" y="3929476"/>
            <a:ext cx="6072893"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يهتمّ بالتفاصيل التشغيليّة والمهام اليوميّة</a:t>
            </a:r>
            <a:endParaRPr lang="en-US" dirty="0"/>
          </a:p>
        </p:txBody>
      </p:sp>
      <p:sp>
        <p:nvSpPr>
          <p:cNvPr id="12" name="TextBox 11">
            <a:extLst>
              <a:ext uri="{FF2B5EF4-FFF2-40B4-BE49-F238E27FC236}">
                <a16:creationId xmlns:a16="http://schemas.microsoft.com/office/drawing/2014/main" id="{FD48DC9E-897E-0E48-4ACB-73A4A42880D1}"/>
              </a:ext>
            </a:extLst>
          </p:cNvPr>
          <p:cNvSpPr txBox="1"/>
          <p:nvPr/>
        </p:nvSpPr>
        <p:spPr>
          <a:xfrm>
            <a:off x="5334000" y="4820959"/>
            <a:ext cx="6072893"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يكون مسؤولاً عن فريق أو وحدة محدّدة</a:t>
            </a:r>
            <a:endParaRPr lang="en-US" dirty="0"/>
          </a:p>
        </p:txBody>
      </p:sp>
      <p:sp>
        <p:nvSpPr>
          <p:cNvPr id="13" name="TextBox 12">
            <a:extLst>
              <a:ext uri="{FF2B5EF4-FFF2-40B4-BE49-F238E27FC236}">
                <a16:creationId xmlns:a16="http://schemas.microsoft.com/office/drawing/2014/main" id="{17DB4DE5-6AC1-0E22-3765-885B7A989531}"/>
              </a:ext>
            </a:extLst>
          </p:cNvPr>
          <p:cNvSpPr txBox="1"/>
          <p:nvPr/>
        </p:nvSpPr>
        <p:spPr>
          <a:xfrm>
            <a:off x="5334000" y="5712440"/>
            <a:ext cx="6072893"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يطبّق السياسات والإجراءات المعتمدة من الإدارة العليا</a:t>
            </a:r>
            <a:endParaRPr lang="en-US" dirty="0"/>
          </a:p>
        </p:txBody>
      </p:sp>
    </p:spTree>
    <p:extLst>
      <p:ext uri="{BB962C8B-B14F-4D97-AF65-F5344CB8AC3E}">
        <p14:creationId xmlns:p14="http://schemas.microsoft.com/office/powerpoint/2010/main" val="87782613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1000"/>
                                        <p:tgtEl>
                                          <p:spTgt spid="6"/>
                                        </p:tgtEl>
                                      </p:cBhvr>
                                    </p:animEffect>
                                    <p:anim calcmode="lin" valueType="num">
                                      <p:cBhvr>
                                        <p:cTn id="11" dur="1000" fill="hold"/>
                                        <p:tgtEl>
                                          <p:spTgt spid="6"/>
                                        </p:tgtEl>
                                        <p:attrNameLst>
                                          <p:attrName>ppt_x</p:attrName>
                                        </p:attrNameLst>
                                      </p:cBhvr>
                                      <p:tavLst>
                                        <p:tav tm="0">
                                          <p:val>
                                            <p:strVal val="#ppt_x"/>
                                          </p:val>
                                        </p:tav>
                                        <p:tav tm="100000">
                                          <p:val>
                                            <p:strVal val="#ppt_x"/>
                                          </p:val>
                                        </p:tav>
                                      </p:tavLst>
                                    </p:anim>
                                    <p:anim calcmode="lin" valueType="num">
                                      <p:cBhvr>
                                        <p:cTn id="12"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1000"/>
                                        <p:tgtEl>
                                          <p:spTgt spid="11"/>
                                        </p:tgtEl>
                                      </p:cBhvr>
                                    </p:animEffect>
                                    <p:anim calcmode="lin" valueType="num">
                                      <p:cBhvr>
                                        <p:cTn id="25" dur="1000" fill="hold"/>
                                        <p:tgtEl>
                                          <p:spTgt spid="11"/>
                                        </p:tgtEl>
                                        <p:attrNameLst>
                                          <p:attrName>ppt_x</p:attrName>
                                        </p:attrNameLst>
                                      </p:cBhvr>
                                      <p:tavLst>
                                        <p:tav tm="0">
                                          <p:val>
                                            <p:strVal val="#ppt_x"/>
                                          </p:val>
                                        </p:tav>
                                        <p:tav tm="100000">
                                          <p:val>
                                            <p:strVal val="#ppt_x"/>
                                          </p:val>
                                        </p:tav>
                                      </p:tavLst>
                                    </p:anim>
                                    <p:anim calcmode="lin" valueType="num">
                                      <p:cBhvr>
                                        <p:cTn id="2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1000"/>
                                        <p:tgtEl>
                                          <p:spTgt spid="12"/>
                                        </p:tgtEl>
                                      </p:cBhvr>
                                    </p:animEffect>
                                    <p:anim calcmode="lin" valueType="num">
                                      <p:cBhvr>
                                        <p:cTn id="32" dur="1000" fill="hold"/>
                                        <p:tgtEl>
                                          <p:spTgt spid="12"/>
                                        </p:tgtEl>
                                        <p:attrNameLst>
                                          <p:attrName>ppt_x</p:attrName>
                                        </p:attrNameLst>
                                      </p:cBhvr>
                                      <p:tavLst>
                                        <p:tav tm="0">
                                          <p:val>
                                            <p:strVal val="#ppt_x"/>
                                          </p:val>
                                        </p:tav>
                                        <p:tav tm="100000">
                                          <p:val>
                                            <p:strVal val="#ppt_x"/>
                                          </p:val>
                                        </p:tav>
                                      </p:tavLst>
                                    </p:anim>
                                    <p:anim calcmode="lin" valueType="num">
                                      <p:cBhvr>
                                        <p:cTn id="3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1000"/>
                                        <p:tgtEl>
                                          <p:spTgt spid="13"/>
                                        </p:tgtEl>
                                      </p:cBhvr>
                                    </p:animEffect>
                                    <p:anim calcmode="lin" valueType="num">
                                      <p:cBhvr>
                                        <p:cTn id="39" dur="1000" fill="hold"/>
                                        <p:tgtEl>
                                          <p:spTgt spid="13"/>
                                        </p:tgtEl>
                                        <p:attrNameLst>
                                          <p:attrName>ppt_x</p:attrName>
                                        </p:attrNameLst>
                                      </p:cBhvr>
                                      <p:tavLst>
                                        <p:tav tm="0">
                                          <p:val>
                                            <p:strVal val="#ppt_x"/>
                                          </p:val>
                                        </p:tav>
                                        <p:tav tm="100000">
                                          <p:val>
                                            <p:strVal val="#ppt_x"/>
                                          </p:val>
                                        </p:tav>
                                      </p:tavLst>
                                    </p:anim>
                                    <p:anim calcmode="lin" valueType="num">
                                      <p:cBhvr>
                                        <p:cTn id="40"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P spid="11" grpId="0"/>
      <p:bldP spid="12" grpId="0"/>
      <p:bldP spid="13" grpId="0"/>
    </p:bld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2F01E4-97D0-84EB-728F-CFBF35DB0A94}"/>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BCF9E55-8B04-D8A6-A7F3-F6728F8AEC85}"/>
              </a:ext>
            </a:extLst>
          </p:cNvPr>
          <p:cNvSpPr txBox="1"/>
          <p:nvPr/>
        </p:nvSpPr>
        <p:spPr>
          <a:xfrm>
            <a:off x="2779494" y="-91365"/>
            <a:ext cx="6633012"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أدوات الملاحظة والتقويم العملي للموظفين</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9A58F00B-43A8-9EB9-3F44-F2C7FD51F54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5" name="TextBox 4">
            <a:extLst>
              <a:ext uri="{FF2B5EF4-FFF2-40B4-BE49-F238E27FC236}">
                <a16:creationId xmlns:a16="http://schemas.microsoft.com/office/drawing/2014/main" id="{E69B0C5E-539A-8837-E439-F12727D96B11}"/>
              </a:ext>
            </a:extLst>
          </p:cNvPr>
          <p:cNvSpPr txBox="1"/>
          <p:nvPr/>
        </p:nvSpPr>
        <p:spPr>
          <a:xfrm>
            <a:off x="5014451" y="1220086"/>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التغذية الراجعة بعد الملاحظة:</a:t>
            </a:r>
            <a:endParaRPr lang="en-US"/>
          </a:p>
        </p:txBody>
      </p:sp>
      <p:sp>
        <p:nvSpPr>
          <p:cNvPr id="3" name="TextBox 2">
            <a:extLst>
              <a:ext uri="{FF2B5EF4-FFF2-40B4-BE49-F238E27FC236}">
                <a16:creationId xmlns:a16="http://schemas.microsoft.com/office/drawing/2014/main" id="{C1F7301F-9C6D-263B-C949-07859D730380}"/>
              </a:ext>
            </a:extLst>
          </p:cNvPr>
          <p:cNvSpPr txBox="1"/>
          <p:nvPr/>
        </p:nvSpPr>
        <p:spPr>
          <a:xfrm>
            <a:off x="5014450" y="2330786"/>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تقديم التغذية الراجعة في وقت قريب من الملاحظة</a:t>
            </a:r>
            <a:endParaRPr lang="en-US" dirty="0"/>
          </a:p>
        </p:txBody>
      </p:sp>
      <p:sp>
        <p:nvSpPr>
          <p:cNvPr id="6" name="TextBox 5">
            <a:extLst>
              <a:ext uri="{FF2B5EF4-FFF2-40B4-BE49-F238E27FC236}">
                <a16:creationId xmlns:a16="http://schemas.microsoft.com/office/drawing/2014/main" id="{52432479-65F4-FEDF-A826-A753087695D8}"/>
              </a:ext>
            </a:extLst>
          </p:cNvPr>
          <p:cNvSpPr txBox="1"/>
          <p:nvPr/>
        </p:nvSpPr>
        <p:spPr>
          <a:xfrm>
            <a:off x="5014450" y="3441486"/>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البدء بالجوانب الإيجابية قبل نقاط التحسين</a:t>
            </a:r>
            <a:endParaRPr lang="en-US" dirty="0"/>
          </a:p>
        </p:txBody>
      </p:sp>
      <p:sp>
        <p:nvSpPr>
          <p:cNvPr id="13" name="TextBox 12">
            <a:extLst>
              <a:ext uri="{FF2B5EF4-FFF2-40B4-BE49-F238E27FC236}">
                <a16:creationId xmlns:a16="http://schemas.microsoft.com/office/drawing/2014/main" id="{698CD564-2CDB-ACB6-FF2D-AA571C49EBF0}"/>
              </a:ext>
            </a:extLst>
          </p:cNvPr>
          <p:cNvSpPr txBox="1"/>
          <p:nvPr/>
        </p:nvSpPr>
        <p:spPr>
          <a:xfrm>
            <a:off x="5014450" y="4552186"/>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تركيز التغذية الراجعة على السلوك وليس الشخص</a:t>
            </a:r>
            <a:endParaRPr lang="en-US" dirty="0"/>
          </a:p>
        </p:txBody>
      </p:sp>
      <p:sp>
        <p:nvSpPr>
          <p:cNvPr id="15" name="TextBox 14">
            <a:extLst>
              <a:ext uri="{FF2B5EF4-FFF2-40B4-BE49-F238E27FC236}">
                <a16:creationId xmlns:a16="http://schemas.microsoft.com/office/drawing/2014/main" id="{6A5E9978-4C3A-F7DC-1CE9-9C469D92CA53}"/>
              </a:ext>
            </a:extLst>
          </p:cNvPr>
          <p:cNvSpPr txBox="1"/>
          <p:nvPr/>
        </p:nvSpPr>
        <p:spPr>
          <a:xfrm>
            <a:off x="5014450" y="5662886"/>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طلب رأي الموظف ومناقشة ملاحظاته حول التقييم</a:t>
            </a:r>
            <a:endParaRPr lang="en-US" dirty="0"/>
          </a:p>
        </p:txBody>
      </p:sp>
      <p:pic>
        <p:nvPicPr>
          <p:cNvPr id="10" name="Picture 9" descr="Notepad ">
            <a:extLst>
              <a:ext uri="{FF2B5EF4-FFF2-40B4-BE49-F238E27FC236}">
                <a16:creationId xmlns:a16="http://schemas.microsoft.com/office/drawing/2014/main" id="{7B494342-9A0E-B6E6-C587-8F9A8626055A}"/>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95975" y="1773443"/>
            <a:ext cx="3926106" cy="3926106"/>
          </a:xfrm>
          <a:prstGeom prst="rect">
            <a:avLst/>
          </a:prstGeom>
          <a:noFill/>
          <a:ln>
            <a:noFill/>
          </a:ln>
        </p:spPr>
      </p:pic>
    </p:spTree>
    <p:extLst>
      <p:ext uri="{BB962C8B-B14F-4D97-AF65-F5344CB8AC3E}">
        <p14:creationId xmlns:p14="http://schemas.microsoft.com/office/powerpoint/2010/main" val="243126928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1000"/>
                                        <p:tgtEl>
                                          <p:spTgt spid="13"/>
                                        </p:tgtEl>
                                      </p:cBhvr>
                                    </p:animEffect>
                                    <p:anim calcmode="lin" valueType="num">
                                      <p:cBhvr>
                                        <p:cTn id="29" dur="1000" fill="hold"/>
                                        <p:tgtEl>
                                          <p:spTgt spid="13"/>
                                        </p:tgtEl>
                                        <p:attrNameLst>
                                          <p:attrName>ppt_x</p:attrName>
                                        </p:attrNameLst>
                                      </p:cBhvr>
                                      <p:tavLst>
                                        <p:tav tm="0">
                                          <p:val>
                                            <p:strVal val="#ppt_x"/>
                                          </p:val>
                                        </p:tav>
                                        <p:tav tm="100000">
                                          <p:val>
                                            <p:strVal val="#ppt_x"/>
                                          </p:val>
                                        </p:tav>
                                      </p:tavLst>
                                    </p:anim>
                                    <p:anim calcmode="lin" valueType="num">
                                      <p:cBhvr>
                                        <p:cTn id="30"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1000"/>
                                        <p:tgtEl>
                                          <p:spTgt spid="15"/>
                                        </p:tgtEl>
                                      </p:cBhvr>
                                    </p:animEffect>
                                    <p:anim calcmode="lin" valueType="num">
                                      <p:cBhvr>
                                        <p:cTn id="36" dur="1000" fill="hold"/>
                                        <p:tgtEl>
                                          <p:spTgt spid="15"/>
                                        </p:tgtEl>
                                        <p:attrNameLst>
                                          <p:attrName>ppt_x</p:attrName>
                                        </p:attrNameLst>
                                      </p:cBhvr>
                                      <p:tavLst>
                                        <p:tav tm="0">
                                          <p:val>
                                            <p:strVal val="#ppt_x"/>
                                          </p:val>
                                        </p:tav>
                                        <p:tav tm="100000">
                                          <p:val>
                                            <p:strVal val="#ppt_x"/>
                                          </p:val>
                                        </p:tav>
                                      </p:tavLst>
                                    </p:anim>
                                    <p:anim calcmode="lin" valueType="num">
                                      <p:cBhvr>
                                        <p:cTn id="37"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P spid="6" grpId="0"/>
      <p:bldP spid="13" grpId="0"/>
      <p:bldP spid="15" grpId="0"/>
    </p:bld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597D50-6DFE-3362-95A5-898F99484A7F}"/>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D2C7C920-E26F-AF86-2CA7-A3EF13CB4B48}"/>
              </a:ext>
            </a:extLst>
          </p:cNvPr>
          <p:cNvSpPr txBox="1"/>
          <p:nvPr/>
        </p:nvSpPr>
        <p:spPr>
          <a:xfrm>
            <a:off x="2779494" y="-91365"/>
            <a:ext cx="6633012"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أدوات الملاحظة والتقويم العملي للموظفين</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A9B335A4-FDDF-0C3D-27F1-61E95058134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5" name="TextBox 4">
            <a:extLst>
              <a:ext uri="{FF2B5EF4-FFF2-40B4-BE49-F238E27FC236}">
                <a16:creationId xmlns:a16="http://schemas.microsoft.com/office/drawing/2014/main" id="{EC79C63A-3B8A-96CB-C8C5-F39C8F2DC65D}"/>
              </a:ext>
            </a:extLst>
          </p:cNvPr>
          <p:cNvSpPr txBox="1"/>
          <p:nvPr/>
        </p:nvSpPr>
        <p:spPr>
          <a:xfrm>
            <a:off x="5014451" y="1220086"/>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توظيف نتائج الملاحظة في التطوير:</a:t>
            </a:r>
            <a:endParaRPr lang="en-US"/>
          </a:p>
        </p:txBody>
      </p:sp>
      <p:sp>
        <p:nvSpPr>
          <p:cNvPr id="3" name="TextBox 2">
            <a:extLst>
              <a:ext uri="{FF2B5EF4-FFF2-40B4-BE49-F238E27FC236}">
                <a16:creationId xmlns:a16="http://schemas.microsoft.com/office/drawing/2014/main" id="{836E8FD4-602E-093C-B4D5-7AFA11461111}"/>
              </a:ext>
            </a:extLst>
          </p:cNvPr>
          <p:cNvSpPr txBox="1"/>
          <p:nvPr/>
        </p:nvSpPr>
        <p:spPr>
          <a:xfrm>
            <a:off x="5014450" y="2701019"/>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ربط نتائج الملاحظة بخطط التطوير الفردية</a:t>
            </a:r>
            <a:endParaRPr lang="en-US" dirty="0"/>
          </a:p>
        </p:txBody>
      </p:sp>
      <p:sp>
        <p:nvSpPr>
          <p:cNvPr id="6" name="TextBox 5">
            <a:extLst>
              <a:ext uri="{FF2B5EF4-FFF2-40B4-BE49-F238E27FC236}">
                <a16:creationId xmlns:a16="http://schemas.microsoft.com/office/drawing/2014/main" id="{2A8F44FA-9C4E-EB9F-FFE1-1FF3ECE232FF}"/>
              </a:ext>
            </a:extLst>
          </p:cNvPr>
          <p:cNvSpPr txBox="1"/>
          <p:nvPr/>
        </p:nvSpPr>
        <p:spPr>
          <a:xfrm>
            <a:off x="5014450" y="4181952"/>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تحديد الاحتياجات التدريبية بناءً على نتائج الملاحظة</a:t>
            </a:r>
            <a:endParaRPr lang="en-US" dirty="0"/>
          </a:p>
        </p:txBody>
      </p:sp>
      <p:sp>
        <p:nvSpPr>
          <p:cNvPr id="15" name="TextBox 14">
            <a:extLst>
              <a:ext uri="{FF2B5EF4-FFF2-40B4-BE49-F238E27FC236}">
                <a16:creationId xmlns:a16="http://schemas.microsoft.com/office/drawing/2014/main" id="{1F4042E4-D24C-ED2D-5C1E-F65C9F26D1B7}"/>
              </a:ext>
            </a:extLst>
          </p:cNvPr>
          <p:cNvSpPr txBox="1"/>
          <p:nvPr/>
        </p:nvSpPr>
        <p:spPr>
          <a:xfrm>
            <a:off x="5014450" y="5662886"/>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متابعة التقدّم في نقاط التحسين المحدّدة سابقاً</a:t>
            </a:r>
            <a:endParaRPr lang="en-US" dirty="0"/>
          </a:p>
        </p:txBody>
      </p:sp>
      <p:pic>
        <p:nvPicPr>
          <p:cNvPr id="2" name="Picture 1" descr="Note ">
            <a:extLst>
              <a:ext uri="{FF2B5EF4-FFF2-40B4-BE49-F238E27FC236}">
                <a16:creationId xmlns:a16="http://schemas.microsoft.com/office/drawing/2014/main" id="{C04896C4-75A3-E00F-3011-06DD6919AF34}"/>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58325" y="2186354"/>
            <a:ext cx="3926106" cy="3926106"/>
          </a:xfrm>
          <a:prstGeom prst="rect">
            <a:avLst/>
          </a:prstGeom>
          <a:noFill/>
          <a:ln>
            <a:noFill/>
          </a:ln>
        </p:spPr>
      </p:pic>
    </p:spTree>
    <p:extLst>
      <p:ext uri="{BB962C8B-B14F-4D97-AF65-F5344CB8AC3E}">
        <p14:creationId xmlns:p14="http://schemas.microsoft.com/office/powerpoint/2010/main" val="425653917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1000"/>
                                        <p:tgtEl>
                                          <p:spTgt spid="15"/>
                                        </p:tgtEl>
                                      </p:cBhvr>
                                    </p:animEffect>
                                    <p:anim calcmode="lin" valueType="num">
                                      <p:cBhvr>
                                        <p:cTn id="29" dur="1000" fill="hold"/>
                                        <p:tgtEl>
                                          <p:spTgt spid="15"/>
                                        </p:tgtEl>
                                        <p:attrNameLst>
                                          <p:attrName>ppt_x</p:attrName>
                                        </p:attrNameLst>
                                      </p:cBhvr>
                                      <p:tavLst>
                                        <p:tav tm="0">
                                          <p:val>
                                            <p:strVal val="#ppt_x"/>
                                          </p:val>
                                        </p:tav>
                                        <p:tav tm="100000">
                                          <p:val>
                                            <p:strVal val="#ppt_x"/>
                                          </p:val>
                                        </p:tav>
                                      </p:tavLst>
                                    </p:anim>
                                    <p:anim calcmode="lin" valueType="num">
                                      <p:cBhvr>
                                        <p:cTn id="30"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P spid="6" grpId="0"/>
      <p:bldP spid="15" grpId="0"/>
    </p:bld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93FC77-AE77-7FA7-847D-4551B033A7A1}"/>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FA8EE939-9154-5372-6B38-E8CEE770AF2E}"/>
              </a:ext>
            </a:extLst>
          </p:cNvPr>
          <p:cNvSpPr txBox="1"/>
          <p:nvPr/>
        </p:nvSpPr>
        <p:spPr>
          <a:xfrm>
            <a:off x="2779494" y="-91365"/>
            <a:ext cx="6633012"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أدوات الملاحظة والتقويم العملي للموظفين</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0BCADFF5-96F1-1FEE-4148-0623CA7FA00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5" name="TextBox 4">
            <a:extLst>
              <a:ext uri="{FF2B5EF4-FFF2-40B4-BE49-F238E27FC236}">
                <a16:creationId xmlns:a16="http://schemas.microsoft.com/office/drawing/2014/main" id="{24214329-62A8-783F-D2ED-2B65D0282FA0}"/>
              </a:ext>
            </a:extLst>
          </p:cNvPr>
          <p:cNvSpPr txBox="1"/>
          <p:nvPr/>
        </p:nvSpPr>
        <p:spPr>
          <a:xfrm>
            <a:off x="5014451" y="882461"/>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نموذج بطاقة ملاحظة لموظف خدمة عملاء:</a:t>
            </a:r>
            <a:endParaRPr lang="en-US"/>
          </a:p>
        </p:txBody>
      </p:sp>
      <p:graphicFrame>
        <p:nvGraphicFramePr>
          <p:cNvPr id="4" name="Table 3">
            <a:extLst>
              <a:ext uri="{FF2B5EF4-FFF2-40B4-BE49-F238E27FC236}">
                <a16:creationId xmlns:a16="http://schemas.microsoft.com/office/drawing/2014/main" id="{BA776ABF-8CF6-669D-2444-9FF3C09BE670}"/>
              </a:ext>
            </a:extLst>
          </p:cNvPr>
          <p:cNvGraphicFramePr>
            <a:graphicFrameLocks noGrp="1"/>
          </p:cNvGraphicFramePr>
          <p:nvPr>
            <p:extLst>
              <p:ext uri="{D42A27DB-BD31-4B8C-83A1-F6EECF244321}">
                <p14:modId xmlns:p14="http://schemas.microsoft.com/office/powerpoint/2010/main" val="907067076"/>
              </p:ext>
            </p:extLst>
          </p:nvPr>
        </p:nvGraphicFramePr>
        <p:xfrm>
          <a:off x="391887" y="1624201"/>
          <a:ext cx="11408228" cy="4912895"/>
        </p:xfrm>
        <a:graphic>
          <a:graphicData uri="http://schemas.openxmlformats.org/drawingml/2006/table">
            <a:tbl>
              <a:tblPr rtl="1" firstRow="1" firstCol="1" bandRow="1"/>
              <a:tblGrid>
                <a:gridCol w="2135879">
                  <a:extLst>
                    <a:ext uri="{9D8B030D-6E8A-4147-A177-3AD203B41FA5}">
                      <a16:colId xmlns:a16="http://schemas.microsoft.com/office/drawing/2014/main" val="3172850679"/>
                    </a:ext>
                  </a:extLst>
                </a:gridCol>
                <a:gridCol w="1527255">
                  <a:extLst>
                    <a:ext uri="{9D8B030D-6E8A-4147-A177-3AD203B41FA5}">
                      <a16:colId xmlns:a16="http://schemas.microsoft.com/office/drawing/2014/main" val="225686154"/>
                    </a:ext>
                  </a:extLst>
                </a:gridCol>
                <a:gridCol w="1510805">
                  <a:extLst>
                    <a:ext uri="{9D8B030D-6E8A-4147-A177-3AD203B41FA5}">
                      <a16:colId xmlns:a16="http://schemas.microsoft.com/office/drawing/2014/main" val="3557805701"/>
                    </a:ext>
                  </a:extLst>
                </a:gridCol>
                <a:gridCol w="1510805">
                  <a:extLst>
                    <a:ext uri="{9D8B030D-6E8A-4147-A177-3AD203B41FA5}">
                      <a16:colId xmlns:a16="http://schemas.microsoft.com/office/drawing/2014/main" val="3201493386"/>
                    </a:ext>
                  </a:extLst>
                </a:gridCol>
                <a:gridCol w="1552562">
                  <a:extLst>
                    <a:ext uri="{9D8B030D-6E8A-4147-A177-3AD203B41FA5}">
                      <a16:colId xmlns:a16="http://schemas.microsoft.com/office/drawing/2014/main" val="2705291046"/>
                    </a:ext>
                  </a:extLst>
                </a:gridCol>
                <a:gridCol w="1570276">
                  <a:extLst>
                    <a:ext uri="{9D8B030D-6E8A-4147-A177-3AD203B41FA5}">
                      <a16:colId xmlns:a16="http://schemas.microsoft.com/office/drawing/2014/main" val="272779387"/>
                    </a:ext>
                  </a:extLst>
                </a:gridCol>
                <a:gridCol w="1600646">
                  <a:extLst>
                    <a:ext uri="{9D8B030D-6E8A-4147-A177-3AD203B41FA5}">
                      <a16:colId xmlns:a16="http://schemas.microsoft.com/office/drawing/2014/main" val="4029143880"/>
                    </a:ext>
                  </a:extLst>
                </a:gridCol>
              </a:tblGrid>
              <a:tr h="671683">
                <a:tc>
                  <a:txBody>
                    <a:bodyPr/>
                    <a:lstStyle/>
                    <a:p>
                      <a:pPr algn="ctr" rtl="1">
                        <a:lnSpc>
                          <a:spcPct val="150000"/>
                        </a:lnSpc>
                      </a:pPr>
                      <a:r>
                        <a:rPr lang="ar-SA" sz="24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rPr>
                        <a:t>المهارة/السلوك</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58407" marR="58407"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4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rPr>
                        <a:t>ممتاز (5)</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58407" marR="58407"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4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rPr>
                        <a:t>جيد جداً (4)</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58407" marR="58407"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4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rPr>
                        <a:t>جيد (3)</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58407" marR="58407"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4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rPr>
                        <a:t>مقبول (2)</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58407" marR="58407"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4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rPr>
                        <a:t>ضعيف (1)</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58407" marR="58407"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4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rPr>
                        <a:t>ملاحظات</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58407" marR="58407"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extLst>
                  <a:ext uri="{0D108BD9-81ED-4DB2-BD59-A6C34878D82A}">
                    <a16:rowId xmlns:a16="http://schemas.microsoft.com/office/drawing/2014/main" val="940133881"/>
                  </a:ext>
                </a:extLst>
              </a:tr>
              <a:tr h="671683">
                <a:tc>
                  <a:txBody>
                    <a:bodyPr/>
                    <a:lstStyle/>
                    <a:p>
                      <a:pPr algn="ctr" rtl="1">
                        <a:lnSpc>
                          <a:spcPct val="150000"/>
                        </a:lnSpc>
                      </a:pPr>
                      <a:r>
                        <a:rPr lang="ar-SA" sz="2400" b="0">
                          <a:effectLst/>
                          <a:latin typeface="Adobe Arabic" panose="02040503050201020203" pitchFamily="18" charset="-78"/>
                          <a:ea typeface="Calibri" panose="020F0502020204030204" pitchFamily="34" charset="0"/>
                          <a:cs typeface="Adobe Arabic" panose="02040503050201020203" pitchFamily="18" charset="-78"/>
                        </a:rPr>
                        <a:t>الترحيب بالعميل</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58407" marR="58407"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400" b="0">
                          <a:effectLst/>
                          <a:latin typeface="Adobe Arabic" panose="02040503050201020203" pitchFamily="18" charset="-78"/>
                          <a:ea typeface="Calibri" panose="020F0502020204030204" pitchFamily="34" charset="0"/>
                          <a:cs typeface="Adobe Arabic" panose="02040503050201020203" pitchFamily="18" charset="-78"/>
                        </a:rPr>
                        <a:t> </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58407" marR="58407"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400" b="0">
                          <a:effectLst/>
                          <a:latin typeface="Adobe Arabic" panose="02040503050201020203" pitchFamily="18" charset="-78"/>
                          <a:ea typeface="Calibri" panose="020F0502020204030204" pitchFamily="34" charset="0"/>
                          <a:cs typeface="Adobe Arabic" panose="02040503050201020203" pitchFamily="18" charset="-78"/>
                        </a:rPr>
                        <a:t> </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58407" marR="58407"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400" b="0">
                          <a:effectLst/>
                          <a:latin typeface="Adobe Arabic" panose="02040503050201020203" pitchFamily="18" charset="-78"/>
                          <a:ea typeface="Calibri" panose="020F0502020204030204" pitchFamily="34" charset="0"/>
                          <a:cs typeface="Adobe Arabic" panose="02040503050201020203" pitchFamily="18" charset="-78"/>
                        </a:rPr>
                        <a:t> </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58407" marR="58407"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400" b="0">
                          <a:effectLst/>
                          <a:latin typeface="Adobe Arabic" panose="02040503050201020203" pitchFamily="18" charset="-78"/>
                          <a:ea typeface="Calibri" panose="020F0502020204030204" pitchFamily="34" charset="0"/>
                          <a:cs typeface="Adobe Arabic" panose="02040503050201020203" pitchFamily="18" charset="-78"/>
                        </a:rPr>
                        <a:t> </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58407" marR="58407"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400" b="0">
                          <a:effectLst/>
                          <a:latin typeface="Adobe Arabic" panose="02040503050201020203" pitchFamily="18" charset="-78"/>
                          <a:ea typeface="Calibri" panose="020F0502020204030204" pitchFamily="34" charset="0"/>
                          <a:cs typeface="Adobe Arabic" panose="02040503050201020203" pitchFamily="18" charset="-78"/>
                        </a:rPr>
                        <a:t> </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58407" marR="58407"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400" b="0">
                          <a:effectLst/>
                          <a:latin typeface="Adobe Arabic" panose="02040503050201020203" pitchFamily="18" charset="-78"/>
                          <a:ea typeface="Calibri" panose="020F0502020204030204" pitchFamily="34" charset="0"/>
                          <a:cs typeface="Adobe Arabic" panose="02040503050201020203" pitchFamily="18" charset="-78"/>
                        </a:rPr>
                        <a:t> </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58407" marR="58407"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extLst>
                  <a:ext uri="{0D108BD9-81ED-4DB2-BD59-A6C34878D82A}">
                    <a16:rowId xmlns:a16="http://schemas.microsoft.com/office/drawing/2014/main" val="2672722354"/>
                  </a:ext>
                </a:extLst>
              </a:tr>
              <a:tr h="671683">
                <a:tc>
                  <a:txBody>
                    <a:bodyPr/>
                    <a:lstStyle/>
                    <a:p>
                      <a:pPr algn="ctr" rtl="1">
                        <a:lnSpc>
                          <a:spcPct val="150000"/>
                        </a:lnSpc>
                      </a:pPr>
                      <a:r>
                        <a:rPr lang="ar-SA" sz="2400" b="0">
                          <a:effectLst/>
                          <a:latin typeface="Adobe Arabic" panose="02040503050201020203" pitchFamily="18" charset="-78"/>
                          <a:ea typeface="Calibri" panose="020F0502020204030204" pitchFamily="34" charset="0"/>
                          <a:cs typeface="Adobe Arabic" panose="02040503050201020203" pitchFamily="18" charset="-78"/>
                        </a:rPr>
                        <a:t>فهم احتياجات العميل</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58407" marR="58407"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400" b="0">
                          <a:effectLst/>
                          <a:latin typeface="Adobe Arabic" panose="02040503050201020203" pitchFamily="18" charset="-78"/>
                          <a:ea typeface="Calibri" panose="020F0502020204030204" pitchFamily="34" charset="0"/>
                          <a:cs typeface="Adobe Arabic" panose="02040503050201020203" pitchFamily="18" charset="-78"/>
                        </a:rPr>
                        <a:t> </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58407" marR="58407"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400" b="0">
                          <a:effectLst/>
                          <a:latin typeface="Adobe Arabic" panose="02040503050201020203" pitchFamily="18" charset="-78"/>
                          <a:ea typeface="Calibri" panose="020F0502020204030204" pitchFamily="34" charset="0"/>
                          <a:cs typeface="Adobe Arabic" panose="02040503050201020203" pitchFamily="18" charset="-78"/>
                        </a:rPr>
                        <a:t> </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58407" marR="58407"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400" b="0">
                          <a:effectLst/>
                          <a:latin typeface="Adobe Arabic" panose="02040503050201020203" pitchFamily="18" charset="-78"/>
                          <a:ea typeface="Calibri" panose="020F0502020204030204" pitchFamily="34" charset="0"/>
                          <a:cs typeface="Adobe Arabic" panose="02040503050201020203" pitchFamily="18" charset="-78"/>
                        </a:rPr>
                        <a:t> </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58407" marR="58407"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400" b="0">
                          <a:effectLst/>
                          <a:latin typeface="Adobe Arabic" panose="02040503050201020203" pitchFamily="18" charset="-78"/>
                          <a:ea typeface="Calibri" panose="020F0502020204030204" pitchFamily="34" charset="0"/>
                          <a:cs typeface="Adobe Arabic" panose="02040503050201020203" pitchFamily="18" charset="-78"/>
                        </a:rPr>
                        <a:t> </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58407" marR="58407"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400" b="0">
                          <a:effectLst/>
                          <a:latin typeface="Adobe Arabic" panose="02040503050201020203" pitchFamily="18" charset="-78"/>
                          <a:ea typeface="Calibri" panose="020F0502020204030204" pitchFamily="34" charset="0"/>
                          <a:cs typeface="Adobe Arabic" panose="02040503050201020203" pitchFamily="18" charset="-78"/>
                        </a:rPr>
                        <a:t> </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58407" marR="58407"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400" b="0">
                          <a:effectLst/>
                          <a:latin typeface="Adobe Arabic" panose="02040503050201020203" pitchFamily="18" charset="-78"/>
                          <a:ea typeface="Calibri" panose="020F0502020204030204" pitchFamily="34" charset="0"/>
                          <a:cs typeface="Adobe Arabic" panose="02040503050201020203" pitchFamily="18" charset="-78"/>
                        </a:rPr>
                        <a:t> </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58407" marR="58407"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extLst>
                  <a:ext uri="{0D108BD9-81ED-4DB2-BD59-A6C34878D82A}">
                    <a16:rowId xmlns:a16="http://schemas.microsoft.com/office/drawing/2014/main" val="3970166608"/>
                  </a:ext>
                </a:extLst>
              </a:tr>
              <a:tr h="321240">
                <a:tc>
                  <a:txBody>
                    <a:bodyPr/>
                    <a:lstStyle/>
                    <a:p>
                      <a:pPr algn="ctr" rtl="1">
                        <a:lnSpc>
                          <a:spcPct val="150000"/>
                        </a:lnSpc>
                      </a:pPr>
                      <a:r>
                        <a:rPr lang="ar-SA" sz="2400" b="0">
                          <a:effectLst/>
                          <a:latin typeface="Adobe Arabic" panose="02040503050201020203" pitchFamily="18" charset="-78"/>
                          <a:ea typeface="Calibri" panose="020F0502020204030204" pitchFamily="34" charset="0"/>
                          <a:cs typeface="Adobe Arabic" panose="02040503050201020203" pitchFamily="18" charset="-78"/>
                        </a:rPr>
                        <a:t>سرعة الاستجابة</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58407" marR="58407"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400" b="0">
                          <a:effectLst/>
                          <a:latin typeface="Adobe Arabic" panose="02040503050201020203" pitchFamily="18" charset="-78"/>
                          <a:ea typeface="Calibri" panose="020F0502020204030204" pitchFamily="34" charset="0"/>
                          <a:cs typeface="Adobe Arabic" panose="02040503050201020203" pitchFamily="18" charset="-78"/>
                        </a:rPr>
                        <a:t> </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58407" marR="58407"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400" b="0">
                          <a:effectLst/>
                          <a:latin typeface="Adobe Arabic" panose="02040503050201020203" pitchFamily="18" charset="-78"/>
                          <a:ea typeface="Calibri" panose="020F0502020204030204" pitchFamily="34" charset="0"/>
                          <a:cs typeface="Adobe Arabic" panose="02040503050201020203" pitchFamily="18" charset="-78"/>
                        </a:rPr>
                        <a:t> </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58407" marR="58407"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400" b="0">
                          <a:effectLst/>
                          <a:latin typeface="Adobe Arabic" panose="02040503050201020203" pitchFamily="18" charset="-78"/>
                          <a:ea typeface="Calibri" panose="020F0502020204030204" pitchFamily="34" charset="0"/>
                          <a:cs typeface="Adobe Arabic" panose="02040503050201020203" pitchFamily="18" charset="-78"/>
                        </a:rPr>
                        <a:t> </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58407" marR="58407"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400" b="0">
                          <a:effectLst/>
                          <a:latin typeface="Adobe Arabic" panose="02040503050201020203" pitchFamily="18" charset="-78"/>
                          <a:ea typeface="Calibri" panose="020F0502020204030204" pitchFamily="34" charset="0"/>
                          <a:cs typeface="Adobe Arabic" panose="02040503050201020203" pitchFamily="18" charset="-78"/>
                        </a:rPr>
                        <a:t> </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58407" marR="58407"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400" b="0">
                          <a:effectLst/>
                          <a:latin typeface="Adobe Arabic" panose="02040503050201020203" pitchFamily="18" charset="-78"/>
                          <a:ea typeface="Calibri" panose="020F0502020204030204" pitchFamily="34" charset="0"/>
                          <a:cs typeface="Adobe Arabic" panose="02040503050201020203" pitchFamily="18" charset="-78"/>
                        </a:rPr>
                        <a:t> </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58407" marR="58407"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400" b="0">
                          <a:effectLst/>
                          <a:latin typeface="Adobe Arabic" panose="02040503050201020203" pitchFamily="18" charset="-78"/>
                          <a:ea typeface="Calibri" panose="020F0502020204030204" pitchFamily="34" charset="0"/>
                          <a:cs typeface="Adobe Arabic" panose="02040503050201020203" pitchFamily="18" charset="-78"/>
                        </a:rPr>
                        <a:t> </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58407" marR="58407"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extLst>
                  <a:ext uri="{0D108BD9-81ED-4DB2-BD59-A6C34878D82A}">
                    <a16:rowId xmlns:a16="http://schemas.microsoft.com/office/drawing/2014/main" val="1802791061"/>
                  </a:ext>
                </a:extLst>
              </a:tr>
              <a:tr h="671683">
                <a:tc>
                  <a:txBody>
                    <a:bodyPr/>
                    <a:lstStyle/>
                    <a:p>
                      <a:pPr algn="ctr" rtl="1">
                        <a:lnSpc>
                          <a:spcPct val="150000"/>
                        </a:lnSpc>
                      </a:pPr>
                      <a:r>
                        <a:rPr lang="ar-SA" sz="2400" b="0">
                          <a:effectLst/>
                          <a:latin typeface="Adobe Arabic" panose="02040503050201020203" pitchFamily="18" charset="-78"/>
                          <a:ea typeface="Calibri" panose="020F0502020204030204" pitchFamily="34" charset="0"/>
                          <a:cs typeface="Adobe Arabic" panose="02040503050201020203" pitchFamily="18" charset="-78"/>
                        </a:rPr>
                        <a:t>دقّة المعلومات المقدّمة</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58407" marR="58407"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400" b="0">
                          <a:effectLst/>
                          <a:latin typeface="Adobe Arabic" panose="02040503050201020203" pitchFamily="18" charset="-78"/>
                          <a:ea typeface="Calibri" panose="020F0502020204030204" pitchFamily="34" charset="0"/>
                          <a:cs typeface="Adobe Arabic" panose="02040503050201020203" pitchFamily="18" charset="-78"/>
                        </a:rPr>
                        <a:t> </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58407" marR="58407"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400" b="0">
                          <a:effectLst/>
                          <a:latin typeface="Adobe Arabic" panose="02040503050201020203" pitchFamily="18" charset="-78"/>
                          <a:ea typeface="Calibri" panose="020F0502020204030204" pitchFamily="34" charset="0"/>
                          <a:cs typeface="Adobe Arabic" panose="02040503050201020203" pitchFamily="18" charset="-78"/>
                        </a:rPr>
                        <a:t> </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58407" marR="58407"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400" b="0">
                          <a:effectLst/>
                          <a:latin typeface="Adobe Arabic" panose="02040503050201020203" pitchFamily="18" charset="-78"/>
                          <a:ea typeface="Calibri" panose="020F0502020204030204" pitchFamily="34" charset="0"/>
                          <a:cs typeface="Adobe Arabic" panose="02040503050201020203" pitchFamily="18" charset="-78"/>
                        </a:rPr>
                        <a:t> </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58407" marR="58407"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400" b="0">
                          <a:effectLst/>
                          <a:latin typeface="Adobe Arabic" panose="02040503050201020203" pitchFamily="18" charset="-78"/>
                          <a:ea typeface="Calibri" panose="020F0502020204030204" pitchFamily="34" charset="0"/>
                          <a:cs typeface="Adobe Arabic" panose="02040503050201020203" pitchFamily="18" charset="-78"/>
                        </a:rPr>
                        <a:t> </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58407" marR="58407"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400" b="0">
                          <a:effectLst/>
                          <a:latin typeface="Adobe Arabic" panose="02040503050201020203" pitchFamily="18" charset="-78"/>
                          <a:ea typeface="Calibri" panose="020F0502020204030204" pitchFamily="34" charset="0"/>
                          <a:cs typeface="Adobe Arabic" panose="02040503050201020203" pitchFamily="18" charset="-78"/>
                        </a:rPr>
                        <a:t> </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58407" marR="58407"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400" b="0">
                          <a:effectLst/>
                          <a:latin typeface="Adobe Arabic" panose="02040503050201020203" pitchFamily="18" charset="-78"/>
                          <a:ea typeface="Calibri" panose="020F0502020204030204" pitchFamily="34" charset="0"/>
                          <a:cs typeface="Adobe Arabic" panose="02040503050201020203" pitchFamily="18" charset="-78"/>
                        </a:rPr>
                        <a:t> </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58407" marR="58407"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extLst>
                  <a:ext uri="{0D108BD9-81ED-4DB2-BD59-A6C34878D82A}">
                    <a16:rowId xmlns:a16="http://schemas.microsoft.com/office/drawing/2014/main" val="1481649400"/>
                  </a:ext>
                </a:extLst>
              </a:tr>
              <a:tr h="671683">
                <a:tc>
                  <a:txBody>
                    <a:bodyPr/>
                    <a:lstStyle/>
                    <a:p>
                      <a:pPr algn="ctr" rtl="1">
                        <a:lnSpc>
                          <a:spcPct val="150000"/>
                        </a:lnSpc>
                      </a:pPr>
                      <a:r>
                        <a:rPr lang="ar-SA" sz="2400" b="0">
                          <a:effectLst/>
                          <a:latin typeface="Adobe Arabic" panose="02040503050201020203" pitchFamily="18" charset="-78"/>
                          <a:ea typeface="Calibri" panose="020F0502020204030204" pitchFamily="34" charset="0"/>
                          <a:cs typeface="Adobe Arabic" panose="02040503050201020203" pitchFamily="18" charset="-78"/>
                        </a:rPr>
                        <a:t>التعامل مع الشكاوى</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58407" marR="58407"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400" b="0">
                          <a:effectLst/>
                          <a:latin typeface="Adobe Arabic" panose="02040503050201020203" pitchFamily="18" charset="-78"/>
                          <a:ea typeface="Calibri" panose="020F0502020204030204" pitchFamily="34" charset="0"/>
                          <a:cs typeface="Adobe Arabic" panose="02040503050201020203" pitchFamily="18" charset="-78"/>
                        </a:rPr>
                        <a:t> </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58407" marR="58407"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400" b="0">
                          <a:effectLst/>
                          <a:latin typeface="Adobe Arabic" panose="02040503050201020203" pitchFamily="18" charset="-78"/>
                          <a:ea typeface="Calibri" panose="020F0502020204030204" pitchFamily="34" charset="0"/>
                          <a:cs typeface="Adobe Arabic" panose="02040503050201020203" pitchFamily="18" charset="-78"/>
                        </a:rPr>
                        <a:t> </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58407" marR="58407"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400" b="0">
                          <a:effectLst/>
                          <a:latin typeface="Adobe Arabic" panose="02040503050201020203" pitchFamily="18" charset="-78"/>
                          <a:ea typeface="Calibri" panose="020F0502020204030204" pitchFamily="34" charset="0"/>
                          <a:cs typeface="Adobe Arabic" panose="02040503050201020203" pitchFamily="18" charset="-78"/>
                        </a:rPr>
                        <a:t> </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58407" marR="58407"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400" b="0">
                          <a:effectLst/>
                          <a:latin typeface="Adobe Arabic" panose="02040503050201020203" pitchFamily="18" charset="-78"/>
                          <a:ea typeface="Calibri" panose="020F0502020204030204" pitchFamily="34" charset="0"/>
                          <a:cs typeface="Adobe Arabic" panose="02040503050201020203" pitchFamily="18" charset="-78"/>
                        </a:rPr>
                        <a:t> </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58407" marR="58407"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400" b="0">
                          <a:effectLst/>
                          <a:latin typeface="Adobe Arabic" panose="02040503050201020203" pitchFamily="18" charset="-78"/>
                          <a:ea typeface="Calibri" panose="020F0502020204030204" pitchFamily="34" charset="0"/>
                          <a:cs typeface="Adobe Arabic" panose="02040503050201020203" pitchFamily="18" charset="-78"/>
                        </a:rPr>
                        <a:t> </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58407" marR="58407"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400" b="0">
                          <a:effectLst/>
                          <a:latin typeface="Adobe Arabic" panose="02040503050201020203" pitchFamily="18" charset="-78"/>
                          <a:ea typeface="Calibri" panose="020F0502020204030204" pitchFamily="34" charset="0"/>
                          <a:cs typeface="Adobe Arabic" panose="02040503050201020203" pitchFamily="18" charset="-78"/>
                        </a:rPr>
                        <a:t> </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58407" marR="58407"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extLst>
                  <a:ext uri="{0D108BD9-81ED-4DB2-BD59-A6C34878D82A}">
                    <a16:rowId xmlns:a16="http://schemas.microsoft.com/office/drawing/2014/main" val="867370176"/>
                  </a:ext>
                </a:extLst>
              </a:tr>
              <a:tr h="671683">
                <a:tc>
                  <a:txBody>
                    <a:bodyPr/>
                    <a:lstStyle/>
                    <a:p>
                      <a:pPr algn="ctr" rtl="1">
                        <a:lnSpc>
                          <a:spcPct val="150000"/>
                        </a:lnSpc>
                      </a:pPr>
                      <a:r>
                        <a:rPr lang="ar-SA" sz="2400" b="0">
                          <a:effectLst/>
                          <a:latin typeface="Adobe Arabic" panose="02040503050201020203" pitchFamily="18" charset="-78"/>
                          <a:ea typeface="Calibri" panose="020F0502020204030204" pitchFamily="34" charset="0"/>
                          <a:cs typeface="Adobe Arabic" panose="02040503050201020203" pitchFamily="18" charset="-78"/>
                        </a:rPr>
                        <a:t>إنهاء المكالمة بشكل احترافي</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58407" marR="58407"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400" b="0">
                          <a:effectLst/>
                          <a:latin typeface="Adobe Arabic" panose="02040503050201020203" pitchFamily="18" charset="-78"/>
                          <a:ea typeface="Calibri" panose="020F0502020204030204" pitchFamily="34" charset="0"/>
                          <a:cs typeface="Adobe Arabic" panose="02040503050201020203" pitchFamily="18" charset="-78"/>
                        </a:rPr>
                        <a:t> </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58407" marR="58407"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400" b="0">
                          <a:effectLst/>
                          <a:latin typeface="Adobe Arabic" panose="02040503050201020203" pitchFamily="18" charset="-78"/>
                          <a:ea typeface="Calibri" panose="020F0502020204030204" pitchFamily="34" charset="0"/>
                          <a:cs typeface="Adobe Arabic" panose="02040503050201020203" pitchFamily="18" charset="-78"/>
                        </a:rPr>
                        <a:t> </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58407" marR="58407"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400" b="0">
                          <a:effectLst/>
                          <a:latin typeface="Adobe Arabic" panose="02040503050201020203" pitchFamily="18" charset="-78"/>
                          <a:ea typeface="Calibri" panose="020F0502020204030204" pitchFamily="34" charset="0"/>
                          <a:cs typeface="Adobe Arabic" panose="02040503050201020203" pitchFamily="18" charset="-78"/>
                        </a:rPr>
                        <a:t> </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58407" marR="58407"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400" b="0">
                          <a:effectLst/>
                          <a:latin typeface="Adobe Arabic" panose="02040503050201020203" pitchFamily="18" charset="-78"/>
                          <a:ea typeface="Calibri" panose="020F0502020204030204" pitchFamily="34" charset="0"/>
                          <a:cs typeface="Adobe Arabic" panose="02040503050201020203" pitchFamily="18" charset="-78"/>
                        </a:rPr>
                        <a:t> </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58407" marR="58407"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400" b="0">
                          <a:effectLst/>
                          <a:latin typeface="Adobe Arabic" panose="02040503050201020203" pitchFamily="18" charset="-78"/>
                          <a:ea typeface="Calibri" panose="020F0502020204030204" pitchFamily="34" charset="0"/>
                          <a:cs typeface="Adobe Arabic" panose="02040503050201020203" pitchFamily="18" charset="-78"/>
                        </a:rPr>
                        <a:t> </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58407" marR="58407"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400" b="0" dirty="0">
                          <a:effectLst/>
                          <a:latin typeface="Adobe Arabic" panose="02040503050201020203" pitchFamily="18" charset="-78"/>
                          <a:ea typeface="Calibri" panose="020F0502020204030204" pitchFamily="34" charset="0"/>
                          <a:cs typeface="Adobe Arabic" panose="02040503050201020203" pitchFamily="18" charset="-78"/>
                        </a:rPr>
                        <a:t> </a:t>
                      </a:r>
                      <a:endParaRPr lang="en-US" sz="2400" b="1" dirty="0">
                        <a:effectLst/>
                        <a:latin typeface="Adobe Arabic" panose="02040503050201020203" pitchFamily="18" charset="-78"/>
                        <a:ea typeface="Calibri" panose="020F0502020204030204" pitchFamily="34" charset="0"/>
                        <a:cs typeface="Adobe Arabic" panose="02040503050201020203" pitchFamily="18" charset="-78"/>
                      </a:endParaRPr>
                    </a:p>
                  </a:txBody>
                  <a:tcPr marL="58407" marR="58407"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extLst>
                  <a:ext uri="{0D108BD9-81ED-4DB2-BD59-A6C34878D82A}">
                    <a16:rowId xmlns:a16="http://schemas.microsoft.com/office/drawing/2014/main" val="195523527"/>
                  </a:ext>
                </a:extLst>
              </a:tr>
            </a:tbl>
          </a:graphicData>
        </a:graphic>
      </p:graphicFrame>
    </p:spTree>
    <p:extLst>
      <p:ext uri="{BB962C8B-B14F-4D97-AF65-F5344CB8AC3E}">
        <p14:creationId xmlns:p14="http://schemas.microsoft.com/office/powerpoint/2010/main" val="347053268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22" presetClass="entr" presetSubtype="4"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10E7E8-F352-B515-48CE-7641D7FB1B95}"/>
            </a:ext>
          </a:extLst>
        </p:cNvPr>
        <p:cNvGrpSpPr/>
        <p:nvPr/>
      </p:nvGrpSpPr>
      <p:grpSpPr>
        <a:xfrm>
          <a:off x="0" y="0"/>
          <a:ext cx="0" cy="0"/>
          <a:chOff x="0" y="0"/>
          <a:chExt cx="0" cy="0"/>
        </a:xfrm>
      </p:grpSpPr>
      <p:sp>
        <p:nvSpPr>
          <p:cNvPr id="29" name="TextBox 28">
            <a:extLst>
              <a:ext uri="{FF2B5EF4-FFF2-40B4-BE49-F238E27FC236}">
                <a16:creationId xmlns:a16="http://schemas.microsoft.com/office/drawing/2014/main" id="{CC79FF1C-70C6-5933-815F-954FDF7F778D}"/>
              </a:ext>
            </a:extLst>
          </p:cNvPr>
          <p:cNvSpPr txBox="1"/>
          <p:nvPr/>
        </p:nvSpPr>
        <p:spPr>
          <a:xfrm>
            <a:off x="1002401" y="3768213"/>
            <a:ext cx="5009702" cy="41088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EG"/>
              <a:t>تصميم نظام متكامل لمتابعة أداء العاملين</a:t>
            </a:r>
            <a:endParaRPr lang="en-US" dirty="0"/>
          </a:p>
        </p:txBody>
      </p:sp>
      <p:sp>
        <p:nvSpPr>
          <p:cNvPr id="8" name="TextBox 7">
            <a:extLst>
              <a:ext uri="{FF2B5EF4-FFF2-40B4-BE49-F238E27FC236}">
                <a16:creationId xmlns:a16="http://schemas.microsoft.com/office/drawing/2014/main" id="{7ED4C48B-F3CB-E0AC-5A3A-0C1539A06CFD}"/>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 تدريبي</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13385414-8A04-643A-B5AB-B4464B6C302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3" name="Picture 2">
            <a:extLst>
              <a:ext uri="{FF2B5EF4-FFF2-40B4-BE49-F238E27FC236}">
                <a16:creationId xmlns:a16="http://schemas.microsoft.com/office/drawing/2014/main" id="{EB210CB6-1ACD-0D6D-48F8-B2A019D413C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79898" y="1386963"/>
            <a:ext cx="4762500" cy="4762500"/>
          </a:xfrm>
          <a:prstGeom prst="rect">
            <a:avLst/>
          </a:prstGeom>
        </p:spPr>
      </p:pic>
    </p:spTree>
    <p:extLst>
      <p:ext uri="{BB962C8B-B14F-4D97-AF65-F5344CB8AC3E}">
        <p14:creationId xmlns:p14="http://schemas.microsoft.com/office/powerpoint/2010/main" val="3980940677"/>
      </p:ext>
    </p:extLst>
  </p:cSld>
  <p:clrMapOvr>
    <a:masterClrMapping/>
  </p:clrMapOvr>
  <p:transition spd="slow">
    <p:wipe/>
  </p:transition>
</p:sld>
</file>

<file path=ppt/slides/slide154.xml><?xml version="1.0" encoding="utf-8"?>
<p:sld xmlns:a="http://schemas.openxmlformats.org/drawingml/2006/main" xmlns:r="http://schemas.openxmlformats.org/officeDocument/2006/relationships" xmlns:p="http://schemas.openxmlformats.org/presentationml/2006/main">
  <p:cSld>
    <p:bg>
      <p:bgPr>
        <a:solidFill>
          <a:srgbClr val="A0C9CA"/>
        </a:solidFill>
        <a:effectLst/>
      </p:bgPr>
    </p:bg>
    <p:spTree>
      <p:nvGrpSpPr>
        <p:cNvPr id="1" name="">
          <a:extLst>
            <a:ext uri="{FF2B5EF4-FFF2-40B4-BE49-F238E27FC236}">
              <a16:creationId xmlns:a16="http://schemas.microsoft.com/office/drawing/2014/main" id="{7EC46232-3655-798A-0B02-780E07015077}"/>
            </a:ext>
          </a:extLst>
        </p:cNvPr>
        <p:cNvGrpSpPr/>
        <p:nvPr/>
      </p:nvGrpSpPr>
      <p:grpSpPr>
        <a:xfrm>
          <a:off x="0" y="0"/>
          <a:ext cx="0" cy="0"/>
          <a:chOff x="0" y="0"/>
          <a:chExt cx="0" cy="0"/>
        </a:xfrm>
      </p:grpSpPr>
      <p:sp>
        <p:nvSpPr>
          <p:cNvPr id="35" name="Rectangle: Rounded Corners 34">
            <a:extLst>
              <a:ext uri="{FF2B5EF4-FFF2-40B4-BE49-F238E27FC236}">
                <a16:creationId xmlns:a16="http://schemas.microsoft.com/office/drawing/2014/main" id="{0BF7BEA2-D19C-D2E0-7876-B96C91C833D8}"/>
              </a:ext>
            </a:extLst>
          </p:cNvPr>
          <p:cNvSpPr/>
          <p:nvPr/>
        </p:nvSpPr>
        <p:spPr>
          <a:xfrm>
            <a:off x="4739621" y="1447801"/>
            <a:ext cx="7650048" cy="8235084"/>
          </a:xfrm>
          <a:prstGeom prst="roundRect">
            <a:avLst>
              <a:gd name="adj" fmla="val 6240"/>
            </a:avLst>
          </a:prstGeom>
          <a:solidFill>
            <a:schemeClr val="bg1"/>
          </a:solidFill>
          <a:ln>
            <a:noFill/>
          </a:ln>
          <a:scene3d>
            <a:camera prst="isometricTopUp"/>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9" name="Rectangle: Rounded Corners 98">
            <a:extLst>
              <a:ext uri="{FF2B5EF4-FFF2-40B4-BE49-F238E27FC236}">
                <a16:creationId xmlns:a16="http://schemas.microsoft.com/office/drawing/2014/main" id="{4B82523A-2348-A494-A34B-6F4C9D430010}"/>
              </a:ext>
            </a:extLst>
          </p:cNvPr>
          <p:cNvSpPr/>
          <p:nvPr/>
        </p:nvSpPr>
        <p:spPr>
          <a:xfrm>
            <a:off x="4737292" y="2162437"/>
            <a:ext cx="7860092" cy="6964236"/>
          </a:xfrm>
          <a:prstGeom prst="roundRect">
            <a:avLst>
              <a:gd name="adj" fmla="val 3329"/>
            </a:avLst>
          </a:prstGeom>
          <a:noFill/>
          <a:ln w="28575">
            <a:solidFill>
              <a:schemeClr val="bg1">
                <a:lumMod val="65000"/>
              </a:schemeClr>
            </a:solidFill>
            <a:prstDash val="dash"/>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50" name="Group 49">
            <a:extLst>
              <a:ext uri="{FF2B5EF4-FFF2-40B4-BE49-F238E27FC236}">
                <a16:creationId xmlns:a16="http://schemas.microsoft.com/office/drawing/2014/main" id="{C0ADFDD8-D5D7-C56D-31D6-DFB5618D2B1A}"/>
              </a:ext>
            </a:extLst>
          </p:cNvPr>
          <p:cNvGrpSpPr/>
          <p:nvPr/>
        </p:nvGrpSpPr>
        <p:grpSpPr>
          <a:xfrm>
            <a:off x="7979267" y="-972868"/>
            <a:ext cx="5613451" cy="4492039"/>
            <a:chOff x="8034976" y="-699337"/>
            <a:chExt cx="5613451" cy="4492039"/>
          </a:xfrm>
        </p:grpSpPr>
        <p:sp>
          <p:nvSpPr>
            <p:cNvPr id="46" name="Rectangle: Rounded Corners 45">
              <a:extLst>
                <a:ext uri="{FF2B5EF4-FFF2-40B4-BE49-F238E27FC236}">
                  <a16:creationId xmlns:a16="http://schemas.microsoft.com/office/drawing/2014/main" id="{6627FFAF-08CE-F1A9-0AA0-CEA77AA3E123}"/>
                </a:ext>
              </a:extLst>
            </p:cNvPr>
            <p:cNvSpPr/>
            <p:nvPr/>
          </p:nvSpPr>
          <p:spPr>
            <a:xfrm>
              <a:off x="9169208" y="-699337"/>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7" name="Rectangle: Rounded Corners 46">
              <a:extLst>
                <a:ext uri="{FF2B5EF4-FFF2-40B4-BE49-F238E27FC236}">
                  <a16:creationId xmlns:a16="http://schemas.microsoft.com/office/drawing/2014/main" id="{7F52316B-AF0C-6C47-7C77-45866BBF1CED}"/>
                </a:ext>
              </a:extLst>
            </p:cNvPr>
            <p:cNvSpPr/>
            <p:nvPr/>
          </p:nvSpPr>
          <p:spPr>
            <a:xfrm>
              <a:off x="8803305" y="-424622"/>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8" name="Rectangle: Rounded Corners 47">
              <a:extLst>
                <a:ext uri="{FF2B5EF4-FFF2-40B4-BE49-F238E27FC236}">
                  <a16:creationId xmlns:a16="http://schemas.microsoft.com/office/drawing/2014/main" id="{FE86036B-FE18-E570-DA91-B4A44B8A1CD3}"/>
                </a:ext>
              </a:extLst>
            </p:cNvPr>
            <p:cNvSpPr/>
            <p:nvPr/>
          </p:nvSpPr>
          <p:spPr>
            <a:xfrm>
              <a:off x="8437402" y="-175427"/>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9" name="Rectangle: Rounded Corners 48">
              <a:extLst>
                <a:ext uri="{FF2B5EF4-FFF2-40B4-BE49-F238E27FC236}">
                  <a16:creationId xmlns:a16="http://schemas.microsoft.com/office/drawing/2014/main" id="{8A8DE17A-CA23-A6EC-D4BF-3A846BE0B0A2}"/>
                </a:ext>
              </a:extLst>
            </p:cNvPr>
            <p:cNvSpPr/>
            <p:nvPr/>
          </p:nvSpPr>
          <p:spPr>
            <a:xfrm>
              <a:off x="8034976" y="76904"/>
              <a:ext cx="4479219" cy="3715798"/>
            </a:xfrm>
            <a:prstGeom prst="roundRect">
              <a:avLst>
                <a:gd name="adj" fmla="val 6240"/>
              </a:avLst>
            </a:prstGeom>
            <a:gradFill flip="none" rotWithShape="1">
              <a:gsLst>
                <a:gs pos="0">
                  <a:srgbClr val="168489"/>
                </a:gs>
                <a:gs pos="58000">
                  <a:srgbClr val="82ADD1"/>
                </a:gs>
                <a:gs pos="100000">
                  <a:srgbClr val="A0C9CA"/>
                </a:gs>
              </a:gsLst>
              <a:lin ang="2700000" scaled="1"/>
              <a:tileRect/>
            </a:gra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pic>
        <p:nvPicPr>
          <p:cNvPr id="9" name="Picture 8">
            <a:extLst>
              <a:ext uri="{FF2B5EF4-FFF2-40B4-BE49-F238E27FC236}">
                <a16:creationId xmlns:a16="http://schemas.microsoft.com/office/drawing/2014/main" id="{698A8AFF-F895-04A0-3FEB-60EEC604A529}"/>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100000"/>
                    </a14:imgEffect>
                  </a14:imgLayer>
                </a14:imgProps>
              </a:ext>
            </a:extLst>
          </a:blip>
          <a:stretch>
            <a:fillRect/>
          </a:stretch>
        </p:blipFill>
        <p:spPr>
          <a:xfrm>
            <a:off x="6260762" y="3379748"/>
            <a:ext cx="4102964" cy="2365453"/>
          </a:xfrm>
          <a:prstGeom prst="rect">
            <a:avLst/>
          </a:prstGeom>
        </p:spPr>
      </p:pic>
      <p:sp>
        <p:nvSpPr>
          <p:cNvPr id="4" name="Rectangle: Rounded Corners 3">
            <a:extLst>
              <a:ext uri="{FF2B5EF4-FFF2-40B4-BE49-F238E27FC236}">
                <a16:creationId xmlns:a16="http://schemas.microsoft.com/office/drawing/2014/main" id="{533B54B4-F702-9E6B-46B8-524130F69A47}"/>
              </a:ext>
            </a:extLst>
          </p:cNvPr>
          <p:cNvSpPr/>
          <p:nvPr/>
        </p:nvSpPr>
        <p:spPr>
          <a:xfrm>
            <a:off x="6877051" y="2790825"/>
            <a:ext cx="2876550" cy="2876550"/>
          </a:xfrm>
          <a:prstGeom prst="roundRect">
            <a:avLst>
              <a:gd name="adj" fmla="val 6240"/>
            </a:avLst>
          </a:prstGeom>
          <a:gradFill flip="none" rotWithShape="1">
            <a:gsLst>
              <a:gs pos="0">
                <a:srgbClr val="168489"/>
              </a:gs>
              <a:gs pos="43000">
                <a:srgbClr val="A0C9CA"/>
              </a:gs>
              <a:gs pos="100000">
                <a:srgbClr val="82ADD1"/>
              </a:gs>
            </a:gsLst>
            <a:path path="circle">
              <a:fillToRect l="100000" t="100000"/>
            </a:path>
            <a:tileRect r="-100000" b="-100000"/>
          </a:gradFill>
          <a:ln>
            <a:noFill/>
          </a:ln>
          <a:scene3d>
            <a:camera prst="isometricTopUp"/>
            <a:lightRig rig="threePt" dir="t"/>
          </a:scene3d>
          <a:sp3d extrusionH="20955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Freeform: Shape 6">
            <a:extLst>
              <a:ext uri="{FF2B5EF4-FFF2-40B4-BE49-F238E27FC236}">
                <a16:creationId xmlns:a16="http://schemas.microsoft.com/office/drawing/2014/main" id="{D1134E76-53AB-1551-29BC-5F4C1914DC7F}"/>
              </a:ext>
            </a:extLst>
          </p:cNvPr>
          <p:cNvSpPr/>
          <p:nvPr/>
        </p:nvSpPr>
        <p:spPr>
          <a:xfrm>
            <a:off x="6880412" y="2790825"/>
            <a:ext cx="2863664" cy="2876550"/>
          </a:xfrm>
          <a:custGeom>
            <a:avLst/>
            <a:gdLst>
              <a:gd name="connsiteX0" fmla="*/ 179497 w 2863664"/>
              <a:gd name="connsiteY0" fmla="*/ 0 h 2876550"/>
              <a:gd name="connsiteX1" fmla="*/ 2697053 w 2863664"/>
              <a:gd name="connsiteY1" fmla="*/ 0 h 2876550"/>
              <a:gd name="connsiteX2" fmla="*/ 2862444 w 2863664"/>
              <a:gd name="connsiteY2" fmla="*/ 109629 h 2876550"/>
              <a:gd name="connsiteX3" fmla="*/ 2863664 w 2863664"/>
              <a:gd name="connsiteY3" fmla="*/ 115668 h 2876550"/>
              <a:gd name="connsiteX4" fmla="*/ 2647949 w 2863664"/>
              <a:gd name="connsiteY4" fmla="*/ 104775 h 2876550"/>
              <a:gd name="connsiteX5" fmla="*/ 209549 w 2863664"/>
              <a:gd name="connsiteY5" fmla="*/ 2543175 h 2876550"/>
              <a:gd name="connsiteX6" fmla="*/ 222138 w 2863664"/>
              <a:gd name="connsiteY6" fmla="*/ 2792487 h 2876550"/>
              <a:gd name="connsiteX7" fmla="*/ 234968 w 2863664"/>
              <a:gd name="connsiteY7" fmla="*/ 2876550 h 2876550"/>
              <a:gd name="connsiteX8" fmla="*/ 179497 w 2863664"/>
              <a:gd name="connsiteY8" fmla="*/ 2876550 h 2876550"/>
              <a:gd name="connsiteX9" fmla="*/ 0 w 2863664"/>
              <a:gd name="connsiteY9" fmla="*/ 2697053 h 2876550"/>
              <a:gd name="connsiteX10" fmla="*/ 0 w 2863664"/>
              <a:gd name="connsiteY10" fmla="*/ 179497 h 2876550"/>
              <a:gd name="connsiteX11" fmla="*/ 179497 w 2863664"/>
              <a:gd name="connsiteY11" fmla="*/ 0 h 287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63664" h="2876550">
                <a:moveTo>
                  <a:pt x="179497" y="0"/>
                </a:moveTo>
                <a:lnTo>
                  <a:pt x="2697053" y="0"/>
                </a:lnTo>
                <a:cubicBezTo>
                  <a:pt x="2771403" y="0"/>
                  <a:pt x="2835195" y="45205"/>
                  <a:pt x="2862444" y="109629"/>
                </a:cubicBezTo>
                <a:lnTo>
                  <a:pt x="2863664" y="115668"/>
                </a:lnTo>
                <a:lnTo>
                  <a:pt x="2647949" y="104775"/>
                </a:lnTo>
                <a:cubicBezTo>
                  <a:pt x="1301258" y="104775"/>
                  <a:pt x="209549" y="1196484"/>
                  <a:pt x="209549" y="2543175"/>
                </a:cubicBezTo>
                <a:cubicBezTo>
                  <a:pt x="209549" y="2627343"/>
                  <a:pt x="213814" y="2710516"/>
                  <a:pt x="222138" y="2792487"/>
                </a:cubicBezTo>
                <a:lnTo>
                  <a:pt x="234968" y="2876550"/>
                </a:lnTo>
                <a:lnTo>
                  <a:pt x="179497" y="2876550"/>
                </a:lnTo>
                <a:cubicBezTo>
                  <a:pt x="80364" y="2876550"/>
                  <a:pt x="0" y="2796186"/>
                  <a:pt x="0" y="2697053"/>
                </a:cubicBezTo>
                <a:lnTo>
                  <a:pt x="0" y="179497"/>
                </a:lnTo>
                <a:cubicBezTo>
                  <a:pt x="0" y="80364"/>
                  <a:pt x="80364" y="0"/>
                  <a:pt x="179497" y="0"/>
                </a:cubicBezTo>
                <a:close/>
              </a:path>
            </a:pathLst>
          </a:custGeom>
          <a:solidFill>
            <a:schemeClr val="bg1">
              <a:alpha val="26000"/>
            </a:schemeClr>
          </a:solidFill>
          <a:ln>
            <a:noFill/>
          </a:ln>
          <a:scene3d>
            <a:camera prst="isometricTopUp"/>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Oval 15">
            <a:extLst>
              <a:ext uri="{FF2B5EF4-FFF2-40B4-BE49-F238E27FC236}">
                <a16:creationId xmlns:a16="http://schemas.microsoft.com/office/drawing/2014/main" id="{72E29C4E-2B62-55FC-EBAF-127FB7E9E54E}"/>
              </a:ext>
            </a:extLst>
          </p:cNvPr>
          <p:cNvSpPr/>
          <p:nvPr/>
        </p:nvSpPr>
        <p:spPr>
          <a:xfrm>
            <a:off x="6698914" y="1428752"/>
            <a:ext cx="3223300" cy="3124196"/>
          </a:xfrm>
          <a:prstGeom prst="ellipse">
            <a:avLst/>
          </a:prstGeom>
          <a:gradFill>
            <a:gsLst>
              <a:gs pos="57000">
                <a:schemeClr val="bg1">
                  <a:lumMod val="95000"/>
                  <a:alpha val="87000"/>
                </a:schemeClr>
              </a:gs>
              <a:gs pos="100000">
                <a:schemeClr val="tx2">
                  <a:lumMod val="40000"/>
                  <a:lumOff val="60000"/>
                </a:schemeClr>
              </a:gs>
            </a:gsLst>
            <a:path path="circle">
              <a:fillToRect l="100000" t="100000"/>
            </a:path>
          </a:gradFill>
          <a:ln>
            <a:solidFill>
              <a:schemeClr val="accent1">
                <a:shade val="50000"/>
              </a:schemeClr>
            </a:solidFill>
          </a:ln>
          <a:scene3d>
            <a:camera prst="isometricLeftDown"/>
            <a:lightRig rig="threePt" dir="t"/>
          </a:scene3d>
          <a:sp3d extrusionH="2095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2" name="TextBox 111">
            <a:extLst>
              <a:ext uri="{FF2B5EF4-FFF2-40B4-BE49-F238E27FC236}">
                <a16:creationId xmlns:a16="http://schemas.microsoft.com/office/drawing/2014/main" id="{69383B9E-6220-C567-A3FA-47BAA595F171}"/>
              </a:ext>
            </a:extLst>
          </p:cNvPr>
          <p:cNvSpPr txBox="1"/>
          <p:nvPr/>
        </p:nvSpPr>
        <p:spPr>
          <a:xfrm>
            <a:off x="8776490" y="1033767"/>
            <a:ext cx="3167751" cy="646331"/>
          </a:xfrm>
          <a:prstGeom prst="rect">
            <a:avLst/>
          </a:prstGeom>
          <a:noFill/>
        </p:spPr>
        <p:txBody>
          <a:bodyPr wrap="square" rtlCol="0">
            <a:spAutoFit/>
            <a:scene3d>
              <a:camera prst="isometricLeftDown"/>
              <a:lightRig rig="threePt" dir="t"/>
            </a:scene3d>
            <a:sp3d extrusionH="31750" prstMaterial="metal"/>
          </a:bodyPr>
          <a:lstStyle/>
          <a:p>
            <a:pPr algn="ctr"/>
            <a:r>
              <a:rPr lang="ar-SY" sz="3600" dirty="0">
                <a:latin typeface="Adobe Arabic" panose="02040503050201020203" pitchFamily="18" charset="-78"/>
                <a:cs typeface="Adobe Arabic" panose="02040503050201020203" pitchFamily="18" charset="-78"/>
              </a:rPr>
              <a:t>التوجيه والتحفيز الفعّال</a:t>
            </a:r>
            <a:endParaRPr lang="en-US" sz="3600" dirty="0">
              <a:latin typeface="Adobe Arabic" panose="02040503050201020203" pitchFamily="18" charset="-78"/>
              <a:cs typeface="Adobe Arabic" panose="02040503050201020203" pitchFamily="18" charset="-78"/>
            </a:endParaRPr>
          </a:p>
        </p:txBody>
      </p:sp>
      <p:grpSp>
        <p:nvGrpSpPr>
          <p:cNvPr id="28" name="Group 27">
            <a:extLst>
              <a:ext uri="{FF2B5EF4-FFF2-40B4-BE49-F238E27FC236}">
                <a16:creationId xmlns:a16="http://schemas.microsoft.com/office/drawing/2014/main" id="{05737862-4D2A-5186-387C-FE35F91E12D0}"/>
              </a:ext>
            </a:extLst>
          </p:cNvPr>
          <p:cNvGrpSpPr/>
          <p:nvPr/>
        </p:nvGrpSpPr>
        <p:grpSpPr>
          <a:xfrm>
            <a:off x="6945835" y="5057528"/>
            <a:ext cx="7105650" cy="1543500"/>
            <a:chOff x="6945835" y="5057528"/>
            <a:chExt cx="7105650" cy="1543500"/>
          </a:xfrm>
        </p:grpSpPr>
        <p:grpSp>
          <p:nvGrpSpPr>
            <p:cNvPr id="78" name="Group 77">
              <a:extLst>
                <a:ext uri="{FF2B5EF4-FFF2-40B4-BE49-F238E27FC236}">
                  <a16:creationId xmlns:a16="http://schemas.microsoft.com/office/drawing/2014/main" id="{1A8513DC-C4BD-9BC0-42F1-A880DC0C6B00}"/>
                </a:ext>
              </a:extLst>
            </p:cNvPr>
            <p:cNvGrpSpPr/>
            <p:nvPr/>
          </p:nvGrpSpPr>
          <p:grpSpPr>
            <a:xfrm>
              <a:off x="9172624" y="5057528"/>
              <a:ext cx="2738477" cy="1543500"/>
              <a:chOff x="5099804" y="4684840"/>
              <a:chExt cx="2738477" cy="1543500"/>
            </a:xfrm>
          </p:grpSpPr>
          <p:sp>
            <p:nvSpPr>
              <p:cNvPr id="79" name="Rectangle: Rounded Corners 78">
                <a:extLst>
                  <a:ext uri="{FF2B5EF4-FFF2-40B4-BE49-F238E27FC236}">
                    <a16:creationId xmlns:a16="http://schemas.microsoft.com/office/drawing/2014/main" id="{C69E11E2-4744-A0CC-CD9F-8FE0452D2B2D}"/>
                  </a:ext>
                </a:extLst>
              </p:cNvPr>
              <p:cNvSpPr/>
              <p:nvPr/>
            </p:nvSpPr>
            <p:spPr>
              <a:xfrm>
                <a:off x="5099804" y="4783195"/>
                <a:ext cx="2733715" cy="1445145"/>
              </a:xfrm>
              <a:prstGeom prst="roundRect">
                <a:avLst/>
              </a:prstGeom>
              <a:gradFill flip="none" rotWithShape="1">
                <a:gsLst>
                  <a:gs pos="0">
                    <a:srgbClr val="168489"/>
                  </a:gs>
                  <a:gs pos="85000">
                    <a:srgbClr val="168489"/>
                  </a:gs>
                </a:gsLst>
                <a:lin ang="2700000" scaled="1"/>
                <a:tileRect/>
              </a:gra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0" name="Rectangle: Rounded Corners 79">
                <a:extLst>
                  <a:ext uri="{FF2B5EF4-FFF2-40B4-BE49-F238E27FC236}">
                    <a16:creationId xmlns:a16="http://schemas.microsoft.com/office/drawing/2014/main" id="{B5606D23-EE0B-3D5E-2DFB-0D350491B43D}"/>
                  </a:ext>
                </a:extLst>
              </p:cNvPr>
              <p:cNvSpPr/>
              <p:nvPr/>
            </p:nvSpPr>
            <p:spPr>
              <a:xfrm>
                <a:off x="5104566" y="4684840"/>
                <a:ext cx="2733715" cy="1445145"/>
              </a:xfrm>
              <a:prstGeom prst="roundRect">
                <a:avLst/>
              </a:prstGeom>
              <a:solidFill>
                <a:schemeClr val="bg1">
                  <a:alpha val="74000"/>
                </a:schemeClr>
              </a:soli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25" name="TextBox 124">
              <a:extLst>
                <a:ext uri="{FF2B5EF4-FFF2-40B4-BE49-F238E27FC236}">
                  <a16:creationId xmlns:a16="http://schemas.microsoft.com/office/drawing/2014/main" id="{01885260-6840-1639-8CC6-21AA4DA38D74}"/>
                </a:ext>
              </a:extLst>
            </p:cNvPr>
            <p:cNvSpPr txBox="1"/>
            <p:nvPr/>
          </p:nvSpPr>
          <p:spPr>
            <a:xfrm>
              <a:off x="6945835" y="5124817"/>
              <a:ext cx="7105650" cy="800219"/>
            </a:xfrm>
            <a:prstGeom prst="rect">
              <a:avLst/>
            </a:prstGeom>
            <a:noFill/>
            <a:scene3d>
              <a:camera prst="isometricLeftDown"/>
              <a:lightRig rig="threePt" dir="t"/>
            </a:scene3d>
          </p:spPr>
          <p:txBody>
            <a:bodyPr wrap="square">
              <a:spAutoFit/>
              <a:scene3d>
                <a:camera prst="isometricTopUp"/>
                <a:lightRig rig="threePt" dir="t"/>
              </a:scene3d>
            </a:bodyPr>
            <a:lstStyle/>
            <a:p>
              <a:pPr algn="ctr">
                <a:lnSpc>
                  <a:spcPct val="115000"/>
                </a:lnSpc>
                <a:spcAft>
                  <a:spcPts val="800"/>
                </a:spcAft>
              </a:pPr>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اليوم </a:t>
              </a:r>
              <a:r>
                <a:rPr lang="ar-SA" sz="4000" b="1" dirty="0">
                  <a:latin typeface="Adobe Arabic" panose="02040503050201020203" pitchFamily="18" charset="-78"/>
                  <a:ea typeface="GE Dinar Two Medium" panose="020A0503020102020204" pitchFamily="18" charset="-78"/>
                  <a:cs typeface="Adobe Arabic" panose="02040503050201020203" pitchFamily="18" charset="-78"/>
                </a:rPr>
                <a:t>الثالث</a:t>
              </a:r>
              <a:endParaRPr lang="ar-SY"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17" name="Group 16">
            <a:extLst>
              <a:ext uri="{FF2B5EF4-FFF2-40B4-BE49-F238E27FC236}">
                <a16:creationId xmlns:a16="http://schemas.microsoft.com/office/drawing/2014/main" id="{495AF683-11EE-D01A-4CC4-871586C9AA7B}"/>
              </a:ext>
            </a:extLst>
          </p:cNvPr>
          <p:cNvGrpSpPr/>
          <p:nvPr/>
        </p:nvGrpSpPr>
        <p:grpSpPr>
          <a:xfrm>
            <a:off x="6790840" y="1447801"/>
            <a:ext cx="3039448" cy="3095622"/>
            <a:chOff x="1216363" y="952500"/>
            <a:chExt cx="4276725" cy="4276725"/>
          </a:xfrm>
          <a:scene3d>
            <a:camera prst="isometricLeftDown"/>
            <a:lightRig rig="threePt" dir="t"/>
          </a:scene3d>
        </p:grpSpPr>
        <p:sp>
          <p:nvSpPr>
            <p:cNvPr id="10" name="Oval 9">
              <a:extLst>
                <a:ext uri="{FF2B5EF4-FFF2-40B4-BE49-F238E27FC236}">
                  <a16:creationId xmlns:a16="http://schemas.microsoft.com/office/drawing/2014/main" id="{9942EC07-72FA-D679-DC1E-C3ECAADE6E27}"/>
                </a:ext>
              </a:extLst>
            </p:cNvPr>
            <p:cNvSpPr/>
            <p:nvPr/>
          </p:nvSpPr>
          <p:spPr>
            <a:xfrm>
              <a:off x="1216363" y="952500"/>
              <a:ext cx="4276725" cy="4276725"/>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Oval 10">
              <a:extLst>
                <a:ext uri="{FF2B5EF4-FFF2-40B4-BE49-F238E27FC236}">
                  <a16:creationId xmlns:a16="http://schemas.microsoft.com/office/drawing/2014/main" id="{D7B53640-0FCE-FD53-41BF-2361414A8C03}"/>
                </a:ext>
              </a:extLst>
            </p:cNvPr>
            <p:cNvSpPr/>
            <p:nvPr/>
          </p:nvSpPr>
          <p:spPr>
            <a:xfrm>
              <a:off x="1487825" y="1223962"/>
              <a:ext cx="3733800" cy="3733800"/>
            </a:xfrm>
            <a:prstGeom prst="ellipse">
              <a:avLst/>
            </a:prstGeom>
            <a:gradFill>
              <a:gsLst>
                <a:gs pos="0">
                  <a:srgbClr val="168489"/>
                </a:gs>
                <a:gs pos="43000">
                  <a:srgbClr val="82ADD1"/>
                </a:gs>
                <a:gs pos="100000">
                  <a:srgbClr val="A0C9CA"/>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Oval 11">
              <a:extLst>
                <a:ext uri="{FF2B5EF4-FFF2-40B4-BE49-F238E27FC236}">
                  <a16:creationId xmlns:a16="http://schemas.microsoft.com/office/drawing/2014/main" id="{5E633D4E-44F9-140A-DD00-753E7C4AD197}"/>
                </a:ext>
              </a:extLst>
            </p:cNvPr>
            <p:cNvSpPr/>
            <p:nvPr/>
          </p:nvSpPr>
          <p:spPr>
            <a:xfrm>
              <a:off x="1854537" y="1590674"/>
              <a:ext cx="3000376" cy="300037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Oval 12">
              <a:extLst>
                <a:ext uri="{FF2B5EF4-FFF2-40B4-BE49-F238E27FC236}">
                  <a16:creationId xmlns:a16="http://schemas.microsoft.com/office/drawing/2014/main" id="{2FFE1B1D-368A-5693-9FB0-7BA40BE366B0}"/>
                </a:ext>
              </a:extLst>
            </p:cNvPr>
            <p:cNvSpPr/>
            <p:nvPr/>
          </p:nvSpPr>
          <p:spPr>
            <a:xfrm>
              <a:off x="2162295" y="1904999"/>
              <a:ext cx="2372400" cy="2371726"/>
            </a:xfrm>
            <a:prstGeom prst="ellipse">
              <a:avLst/>
            </a:prstGeom>
            <a:gradFill>
              <a:gsLst>
                <a:gs pos="0">
                  <a:srgbClr val="168489"/>
                </a:gs>
                <a:gs pos="43000">
                  <a:srgbClr val="A0C9CA"/>
                </a:gs>
                <a:gs pos="100000">
                  <a:srgbClr val="82ADD1"/>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Oval 13">
              <a:extLst>
                <a:ext uri="{FF2B5EF4-FFF2-40B4-BE49-F238E27FC236}">
                  <a16:creationId xmlns:a16="http://schemas.microsoft.com/office/drawing/2014/main" id="{86C7FCE6-E437-812B-1AA3-D39E68CD9D3E}"/>
                </a:ext>
              </a:extLst>
            </p:cNvPr>
            <p:cNvSpPr/>
            <p:nvPr/>
          </p:nvSpPr>
          <p:spPr>
            <a:xfrm>
              <a:off x="2582190" y="2325371"/>
              <a:ext cx="1532610" cy="15309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Oval 14">
              <a:extLst>
                <a:ext uri="{FF2B5EF4-FFF2-40B4-BE49-F238E27FC236}">
                  <a16:creationId xmlns:a16="http://schemas.microsoft.com/office/drawing/2014/main" id="{5988CCA6-971E-FE55-CD04-6628390DBC86}"/>
                </a:ext>
              </a:extLst>
            </p:cNvPr>
            <p:cNvSpPr/>
            <p:nvPr/>
          </p:nvSpPr>
          <p:spPr>
            <a:xfrm>
              <a:off x="2895576" y="2638424"/>
              <a:ext cx="905838" cy="904876"/>
            </a:xfrm>
            <a:prstGeom prst="ellipse">
              <a:avLst/>
            </a:prstGeom>
            <a:gradFill>
              <a:gsLst>
                <a:gs pos="0">
                  <a:srgbClr val="168489"/>
                </a:gs>
                <a:gs pos="43000">
                  <a:srgbClr val="82ADD1"/>
                </a:gs>
                <a:gs pos="100000">
                  <a:srgbClr val="A0C9CA"/>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130" name="Group 129">
            <a:extLst>
              <a:ext uri="{FF2B5EF4-FFF2-40B4-BE49-F238E27FC236}">
                <a16:creationId xmlns:a16="http://schemas.microsoft.com/office/drawing/2014/main" id="{565932F6-3CA2-D4FE-8405-40D84A4F9871}"/>
              </a:ext>
            </a:extLst>
          </p:cNvPr>
          <p:cNvGrpSpPr/>
          <p:nvPr/>
        </p:nvGrpSpPr>
        <p:grpSpPr>
          <a:xfrm>
            <a:off x="8681899" y="1820062"/>
            <a:ext cx="1300101" cy="1108933"/>
            <a:chOff x="8752423" y="2038437"/>
            <a:chExt cx="1300101" cy="1108933"/>
          </a:xfrm>
        </p:grpSpPr>
        <p:sp>
          <p:nvSpPr>
            <p:cNvPr id="27" name="Rectangle: Rounded Corners 26">
              <a:extLst>
                <a:ext uri="{FF2B5EF4-FFF2-40B4-BE49-F238E27FC236}">
                  <a16:creationId xmlns:a16="http://schemas.microsoft.com/office/drawing/2014/main" id="{1DC523C5-2A00-D05D-2D47-013904F66946}"/>
                </a:ext>
              </a:extLst>
            </p:cNvPr>
            <p:cNvSpPr/>
            <p:nvPr/>
          </p:nvSpPr>
          <p:spPr>
            <a:xfrm>
              <a:off x="8752423" y="2038437"/>
              <a:ext cx="1300101" cy="1108933"/>
            </a:xfrm>
            <a:prstGeom prst="roundRect">
              <a:avLst>
                <a:gd name="adj" fmla="val 24190"/>
              </a:avLst>
            </a:prstGeom>
            <a:solidFill>
              <a:schemeClr val="bg1">
                <a:alpha val="91000"/>
              </a:schemeClr>
            </a:solidFill>
            <a:ln>
              <a:gradFill>
                <a:gsLst>
                  <a:gs pos="0">
                    <a:srgbClr val="0066FF"/>
                  </a:gs>
                  <a:gs pos="100000">
                    <a:srgbClr val="0000FF"/>
                  </a:gs>
                </a:gsLst>
                <a:lin ang="5400000" scaled="1"/>
              </a:gradFill>
            </a:ln>
            <a:effectLst>
              <a:reflection blurRad="38100" stA="45000" endPos="65000" dist="50800" dir="5400000" sy="-100000" algn="bl" rotWithShape="0"/>
            </a:effectLst>
            <a:scene3d>
              <a:camera prst="isometricLeftDown"/>
              <a:lightRig rig="threePt" dir="t"/>
            </a:scene3d>
            <a:sp3d extrusionH="15240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0" name="Graphic 29" descr="Checkmark with solid fill">
              <a:extLst>
                <a:ext uri="{FF2B5EF4-FFF2-40B4-BE49-F238E27FC236}">
                  <a16:creationId xmlns:a16="http://schemas.microsoft.com/office/drawing/2014/main" id="{7C441C36-D0A0-0DAB-53E5-8B1247B27BC4}"/>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919540" y="2179148"/>
              <a:ext cx="914400" cy="914400"/>
            </a:xfrm>
            <a:prstGeom prst="rect">
              <a:avLst/>
            </a:prstGeom>
            <a:scene3d>
              <a:camera prst="isometricLeftDown"/>
              <a:lightRig rig="threePt" dir="t"/>
            </a:scene3d>
          </p:spPr>
        </p:pic>
      </p:grpSp>
      <p:grpSp>
        <p:nvGrpSpPr>
          <p:cNvPr id="2" name="Group 1">
            <a:extLst>
              <a:ext uri="{FF2B5EF4-FFF2-40B4-BE49-F238E27FC236}">
                <a16:creationId xmlns:a16="http://schemas.microsoft.com/office/drawing/2014/main" id="{0C8C3F9D-B7A4-4055-FEE0-85B5FB932DFB}"/>
              </a:ext>
            </a:extLst>
          </p:cNvPr>
          <p:cNvGrpSpPr/>
          <p:nvPr/>
        </p:nvGrpSpPr>
        <p:grpSpPr>
          <a:xfrm>
            <a:off x="5032937" y="4236812"/>
            <a:ext cx="3115326" cy="2024047"/>
            <a:chOff x="5222454" y="4201683"/>
            <a:chExt cx="3115326" cy="2024047"/>
          </a:xfrm>
        </p:grpSpPr>
        <p:grpSp>
          <p:nvGrpSpPr>
            <p:cNvPr id="3" name="Group 2">
              <a:extLst>
                <a:ext uri="{FF2B5EF4-FFF2-40B4-BE49-F238E27FC236}">
                  <a16:creationId xmlns:a16="http://schemas.microsoft.com/office/drawing/2014/main" id="{96393CE1-3C32-6946-8F8D-93FEE575304F}"/>
                </a:ext>
              </a:extLst>
            </p:cNvPr>
            <p:cNvGrpSpPr/>
            <p:nvPr/>
          </p:nvGrpSpPr>
          <p:grpSpPr>
            <a:xfrm>
              <a:off x="5318415" y="4435758"/>
              <a:ext cx="411011" cy="411011"/>
              <a:chOff x="5318415" y="4435758"/>
              <a:chExt cx="411011" cy="411011"/>
            </a:xfrm>
          </p:grpSpPr>
          <p:sp>
            <p:nvSpPr>
              <p:cNvPr id="6" name="Oval 5">
                <a:extLst>
                  <a:ext uri="{FF2B5EF4-FFF2-40B4-BE49-F238E27FC236}">
                    <a16:creationId xmlns:a16="http://schemas.microsoft.com/office/drawing/2014/main" id="{796EA5C9-CB1C-FEDD-E6BE-1A79EA1961CF}"/>
                  </a:ext>
                </a:extLst>
              </p:cNvPr>
              <p:cNvSpPr/>
              <p:nvPr/>
            </p:nvSpPr>
            <p:spPr>
              <a:xfrm>
                <a:off x="5538447" y="4455558"/>
                <a:ext cx="175729" cy="175729"/>
              </a:xfrm>
              <a:prstGeom prst="ellipse">
                <a:avLst/>
              </a:prstGeom>
              <a:gradFill>
                <a:gsLst>
                  <a:gs pos="0">
                    <a:srgbClr val="168489"/>
                  </a:gs>
                  <a:gs pos="48000">
                    <a:srgbClr val="A0C9CA"/>
                  </a:gs>
                  <a:gs pos="100000">
                    <a:srgbClr val="82ADD1"/>
                  </a:gs>
                </a:gsLst>
                <a:path path="circle">
                  <a:fillToRect l="100000" t="100000"/>
                </a:path>
              </a:gradFill>
              <a:ln>
                <a:noFill/>
              </a:ln>
              <a:scene3d>
                <a:camera prst="isometricLeftDown"/>
                <a:lightRig rig="threePt" dir="t">
                  <a:rot lat="0" lon="0" rev="7200000"/>
                </a:lightRig>
              </a:scene3d>
              <a:sp3d extrusionH="3048000">
                <a:bevelT w="38100" h="127000" prst="relaxedInset"/>
                <a:bevelB h="6096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Arrow: Chevron 7">
                <a:extLst>
                  <a:ext uri="{FF2B5EF4-FFF2-40B4-BE49-F238E27FC236}">
                    <a16:creationId xmlns:a16="http://schemas.microsoft.com/office/drawing/2014/main" id="{535382CC-3848-88AE-D796-6545D7150291}"/>
                  </a:ext>
                </a:extLst>
              </p:cNvPr>
              <p:cNvSpPr/>
              <p:nvPr/>
            </p:nvSpPr>
            <p:spPr>
              <a:xfrm>
                <a:off x="5318415" y="4435758"/>
                <a:ext cx="411011" cy="411011"/>
              </a:xfrm>
              <a:prstGeom prst="chevron">
                <a:avLst/>
              </a:prstGeom>
              <a:gradFill>
                <a:gsLst>
                  <a:gs pos="0">
                    <a:srgbClr val="0000FF"/>
                  </a:gs>
                  <a:gs pos="48000">
                    <a:srgbClr val="0066FF"/>
                  </a:gs>
                  <a:gs pos="100000">
                    <a:srgbClr val="6600CC"/>
                  </a:gs>
                </a:gsLst>
                <a:path path="circle">
                  <a:fillToRect l="100000" t="100000"/>
                </a:path>
              </a:gradFill>
              <a:ln>
                <a:noFill/>
              </a:ln>
              <a:scene3d>
                <a:camera prst="isometricRightUp"/>
                <a:lightRig rig="threePt" dir="t"/>
              </a:scene3d>
              <a:sp3d extrusionH="139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pic>
          <p:nvPicPr>
            <p:cNvPr id="5" name="Picture 4">
              <a:extLst>
                <a:ext uri="{FF2B5EF4-FFF2-40B4-BE49-F238E27FC236}">
                  <a16:creationId xmlns:a16="http://schemas.microsoft.com/office/drawing/2014/main" id="{8EB88E2F-0DE0-66AC-7DF6-599F25B6CAB1}"/>
                </a:ext>
              </a:extLst>
            </p:cNvPr>
            <p:cNvPicPr>
              <a:picLocks noChangeAspect="1"/>
            </p:cNvPicPr>
            <p:nvPr/>
          </p:nvPicPr>
          <p:blipFill>
            <a:blip r:embed="rId5">
              <a:alphaModFix amt="16000"/>
              <a:extLst>
                <a:ext uri="{BEBA8EAE-BF5A-486C-A8C5-ECC9F3942E4B}">
                  <a14:imgProps xmlns:a14="http://schemas.microsoft.com/office/drawing/2010/main">
                    <a14:imgLayer r:embed="rId6">
                      <a14:imgEffect>
                        <a14:sharpenSoften amount="-100000"/>
                      </a14:imgEffect>
                    </a14:imgLayer>
                  </a14:imgProps>
                </a:ext>
              </a:extLst>
            </a:blip>
            <a:stretch>
              <a:fillRect/>
            </a:stretch>
          </p:blipFill>
          <p:spPr>
            <a:xfrm>
              <a:off x="5222454" y="4201683"/>
              <a:ext cx="3115326" cy="2024047"/>
            </a:xfrm>
            <a:prstGeom prst="rect">
              <a:avLst/>
            </a:prstGeom>
          </p:spPr>
        </p:pic>
      </p:grpSp>
      <p:grpSp>
        <p:nvGrpSpPr>
          <p:cNvPr id="29" name="Group 28">
            <a:extLst>
              <a:ext uri="{FF2B5EF4-FFF2-40B4-BE49-F238E27FC236}">
                <a16:creationId xmlns:a16="http://schemas.microsoft.com/office/drawing/2014/main" id="{ACD8C120-58C6-9BD1-F4BB-BAA0BE7F079C}"/>
              </a:ext>
            </a:extLst>
          </p:cNvPr>
          <p:cNvGrpSpPr/>
          <p:nvPr/>
        </p:nvGrpSpPr>
        <p:grpSpPr>
          <a:xfrm>
            <a:off x="3869882" y="3797084"/>
            <a:ext cx="7697281" cy="1672015"/>
            <a:chOff x="6945835" y="5057528"/>
            <a:chExt cx="7105650" cy="1543500"/>
          </a:xfrm>
        </p:grpSpPr>
        <p:grpSp>
          <p:nvGrpSpPr>
            <p:cNvPr id="31" name="Group 30">
              <a:extLst>
                <a:ext uri="{FF2B5EF4-FFF2-40B4-BE49-F238E27FC236}">
                  <a16:creationId xmlns:a16="http://schemas.microsoft.com/office/drawing/2014/main" id="{6F7F24FF-B4CD-30AC-C3BA-CD0B8794C405}"/>
                </a:ext>
              </a:extLst>
            </p:cNvPr>
            <p:cNvGrpSpPr/>
            <p:nvPr/>
          </p:nvGrpSpPr>
          <p:grpSpPr>
            <a:xfrm>
              <a:off x="9172624" y="5057528"/>
              <a:ext cx="2738477" cy="1543500"/>
              <a:chOff x="5099804" y="4684840"/>
              <a:chExt cx="2738477" cy="1543500"/>
            </a:xfrm>
          </p:grpSpPr>
          <p:sp>
            <p:nvSpPr>
              <p:cNvPr id="33" name="Rectangle: Rounded Corners 32">
                <a:extLst>
                  <a:ext uri="{FF2B5EF4-FFF2-40B4-BE49-F238E27FC236}">
                    <a16:creationId xmlns:a16="http://schemas.microsoft.com/office/drawing/2014/main" id="{7BCC0011-FD64-EEB8-FD9D-4C0A4F256962}"/>
                  </a:ext>
                </a:extLst>
              </p:cNvPr>
              <p:cNvSpPr/>
              <p:nvPr/>
            </p:nvSpPr>
            <p:spPr>
              <a:xfrm>
                <a:off x="5099804" y="4783195"/>
                <a:ext cx="2733715" cy="1445145"/>
              </a:xfrm>
              <a:prstGeom prst="roundRect">
                <a:avLst/>
              </a:prstGeom>
              <a:gradFill flip="none" rotWithShape="1">
                <a:gsLst>
                  <a:gs pos="0">
                    <a:srgbClr val="168489"/>
                  </a:gs>
                  <a:gs pos="85000">
                    <a:srgbClr val="168489"/>
                  </a:gs>
                </a:gsLst>
                <a:lin ang="2700000" scaled="1"/>
                <a:tileRect/>
              </a:gra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Rectangle: Rounded Corners 33">
                <a:extLst>
                  <a:ext uri="{FF2B5EF4-FFF2-40B4-BE49-F238E27FC236}">
                    <a16:creationId xmlns:a16="http://schemas.microsoft.com/office/drawing/2014/main" id="{EA3FBFF4-1BCE-138A-5C87-56DBE074DCE7}"/>
                  </a:ext>
                </a:extLst>
              </p:cNvPr>
              <p:cNvSpPr/>
              <p:nvPr/>
            </p:nvSpPr>
            <p:spPr>
              <a:xfrm>
                <a:off x="5104566" y="4684840"/>
                <a:ext cx="2733715" cy="1445145"/>
              </a:xfrm>
              <a:prstGeom prst="roundRect">
                <a:avLst/>
              </a:prstGeom>
              <a:solidFill>
                <a:schemeClr val="bg1">
                  <a:alpha val="74000"/>
                </a:schemeClr>
              </a:soli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32" name="TextBox 31">
              <a:extLst>
                <a:ext uri="{FF2B5EF4-FFF2-40B4-BE49-F238E27FC236}">
                  <a16:creationId xmlns:a16="http://schemas.microsoft.com/office/drawing/2014/main" id="{7A4A6B32-F885-DEEB-7AE3-627A862C8A97}"/>
                </a:ext>
              </a:extLst>
            </p:cNvPr>
            <p:cNvSpPr txBox="1"/>
            <p:nvPr/>
          </p:nvSpPr>
          <p:spPr>
            <a:xfrm>
              <a:off x="6945835" y="5124817"/>
              <a:ext cx="7105650" cy="738712"/>
            </a:xfrm>
            <a:prstGeom prst="rect">
              <a:avLst/>
            </a:prstGeom>
            <a:noFill/>
            <a:scene3d>
              <a:camera prst="isometricLeftDown"/>
              <a:lightRig rig="threePt" dir="t"/>
            </a:scene3d>
          </p:spPr>
          <p:txBody>
            <a:bodyPr wrap="square">
              <a:spAutoFit/>
              <a:scene3d>
                <a:camera prst="isometricTopUp"/>
                <a:lightRig rig="threePt" dir="t"/>
              </a:scene3d>
            </a:bodyPr>
            <a:lstStyle/>
            <a:p>
              <a:pPr algn="ctr">
                <a:lnSpc>
                  <a:spcPct val="115000"/>
                </a:lnSpc>
                <a:spcAft>
                  <a:spcPts val="800"/>
                </a:spcAft>
              </a:pPr>
              <a:r>
                <a:rPr lang="ar-SA" sz="4000" b="1" dirty="0">
                  <a:latin typeface="Adobe Arabic" panose="02040503050201020203" pitchFamily="18" charset="-78"/>
                  <a:ea typeface="GE Dinar Two Medium" panose="020A0503020102020204" pitchFamily="18" charset="-78"/>
                  <a:cs typeface="Adobe Arabic" panose="02040503050201020203" pitchFamily="18" charset="-78"/>
                </a:rPr>
                <a:t>الجلسة الثانية</a:t>
              </a:r>
              <a:endParaRPr lang="ar-SY"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40" name="Group 39">
            <a:extLst>
              <a:ext uri="{FF2B5EF4-FFF2-40B4-BE49-F238E27FC236}">
                <a16:creationId xmlns:a16="http://schemas.microsoft.com/office/drawing/2014/main" id="{8E985021-D016-FC30-2075-18D3ADC1E058}"/>
              </a:ext>
            </a:extLst>
          </p:cNvPr>
          <p:cNvGrpSpPr/>
          <p:nvPr/>
        </p:nvGrpSpPr>
        <p:grpSpPr>
          <a:xfrm>
            <a:off x="717622" y="145668"/>
            <a:ext cx="4719172" cy="584775"/>
            <a:chOff x="862835" y="1183413"/>
            <a:chExt cx="4719172" cy="584775"/>
          </a:xfrm>
        </p:grpSpPr>
        <p:sp>
          <p:nvSpPr>
            <p:cNvPr id="18" name="TextBox 17">
              <a:extLst>
                <a:ext uri="{FF2B5EF4-FFF2-40B4-BE49-F238E27FC236}">
                  <a16:creationId xmlns:a16="http://schemas.microsoft.com/office/drawing/2014/main" id="{94425716-200B-F874-E7FA-DBF6CF43B8F9}"/>
                </a:ext>
              </a:extLst>
            </p:cNvPr>
            <p:cNvSpPr txBox="1"/>
            <p:nvPr/>
          </p:nvSpPr>
          <p:spPr>
            <a:xfrm>
              <a:off x="862835" y="1183413"/>
              <a:ext cx="3985898" cy="584775"/>
            </a:xfrm>
            <a:prstGeom prst="rect">
              <a:avLst/>
            </a:prstGeom>
          </p:spPr>
          <p:txBody>
            <a:bodyPr wrap="square" rtlCol="0">
              <a:spAutoFit/>
            </a:bodyPr>
            <a:lstStyle/>
            <a:p>
              <a:pPr algn="r"/>
              <a:r>
                <a:rPr lang="ar-SY" sz="3200" b="1" dirty="0">
                  <a:solidFill>
                    <a:schemeClr val="bg1"/>
                  </a:solidFill>
                  <a:latin typeface="Adobe Arabic" panose="02040503050201020203" pitchFamily="18" charset="-78"/>
                  <a:cs typeface="Adobe Arabic" panose="02040503050201020203" pitchFamily="18" charset="-78"/>
                </a:rPr>
                <a:t>أساليب التوجيه والإرشاد الإداري</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39" name="Picture 38">
              <a:extLst>
                <a:ext uri="{FF2B5EF4-FFF2-40B4-BE49-F238E27FC236}">
                  <a16:creationId xmlns:a16="http://schemas.microsoft.com/office/drawing/2014/main" id="{2126F9E5-E8D5-F29D-2D1A-27A2FCBB3F1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067939" y="1218766"/>
              <a:ext cx="514068" cy="514068"/>
            </a:xfrm>
            <a:prstGeom prst="rect">
              <a:avLst/>
            </a:prstGeom>
          </p:spPr>
        </p:pic>
      </p:grpSp>
      <p:grpSp>
        <p:nvGrpSpPr>
          <p:cNvPr id="57" name="Group 56">
            <a:extLst>
              <a:ext uri="{FF2B5EF4-FFF2-40B4-BE49-F238E27FC236}">
                <a16:creationId xmlns:a16="http://schemas.microsoft.com/office/drawing/2014/main" id="{D7632121-BCFE-8977-8BF4-4577D6899BF4}"/>
              </a:ext>
            </a:extLst>
          </p:cNvPr>
          <p:cNvGrpSpPr/>
          <p:nvPr/>
        </p:nvGrpSpPr>
        <p:grpSpPr>
          <a:xfrm>
            <a:off x="717622" y="640479"/>
            <a:ext cx="4719172" cy="1077218"/>
            <a:chOff x="862835" y="1053289"/>
            <a:chExt cx="4719172" cy="1077218"/>
          </a:xfrm>
        </p:grpSpPr>
        <p:sp>
          <p:nvSpPr>
            <p:cNvPr id="58" name="TextBox 57">
              <a:extLst>
                <a:ext uri="{FF2B5EF4-FFF2-40B4-BE49-F238E27FC236}">
                  <a16:creationId xmlns:a16="http://schemas.microsoft.com/office/drawing/2014/main" id="{7F67A27C-BACA-FABC-0499-E130AA14EDD7}"/>
                </a:ext>
              </a:extLst>
            </p:cNvPr>
            <p:cNvSpPr txBox="1"/>
            <p:nvPr/>
          </p:nvSpPr>
          <p:spPr>
            <a:xfrm>
              <a:off x="862835" y="1053289"/>
              <a:ext cx="3985898" cy="1077218"/>
            </a:xfrm>
            <a:prstGeom prst="rect">
              <a:avLst/>
            </a:prstGeom>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استراتيجيات تحفيز العاملين ورفع روح الانتماء</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59" name="Picture 58">
              <a:extLst>
                <a:ext uri="{FF2B5EF4-FFF2-40B4-BE49-F238E27FC236}">
                  <a16:creationId xmlns:a16="http://schemas.microsoft.com/office/drawing/2014/main" id="{03FBD201-D5E2-AC4C-7F48-C8499118996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067939" y="1334864"/>
              <a:ext cx="514068" cy="514068"/>
            </a:xfrm>
            <a:prstGeom prst="rect">
              <a:avLst/>
            </a:prstGeom>
          </p:spPr>
        </p:pic>
      </p:grpSp>
      <p:grpSp>
        <p:nvGrpSpPr>
          <p:cNvPr id="60" name="Group 59">
            <a:extLst>
              <a:ext uri="{FF2B5EF4-FFF2-40B4-BE49-F238E27FC236}">
                <a16:creationId xmlns:a16="http://schemas.microsoft.com/office/drawing/2014/main" id="{BFFE0796-2963-C4DF-43B7-C4F404C85C56}"/>
              </a:ext>
            </a:extLst>
          </p:cNvPr>
          <p:cNvGrpSpPr/>
          <p:nvPr/>
        </p:nvGrpSpPr>
        <p:grpSpPr>
          <a:xfrm>
            <a:off x="717622" y="1627733"/>
            <a:ext cx="4719172" cy="584775"/>
            <a:chOff x="862835" y="1414267"/>
            <a:chExt cx="4719172" cy="584775"/>
          </a:xfrm>
        </p:grpSpPr>
        <p:sp>
          <p:nvSpPr>
            <p:cNvPr id="61" name="TextBox 60">
              <a:extLst>
                <a:ext uri="{FF2B5EF4-FFF2-40B4-BE49-F238E27FC236}">
                  <a16:creationId xmlns:a16="http://schemas.microsoft.com/office/drawing/2014/main" id="{0A745C70-D700-D97C-8D31-9F1B728657AA}"/>
                </a:ext>
              </a:extLst>
            </p:cNvPr>
            <p:cNvSpPr txBox="1"/>
            <p:nvPr/>
          </p:nvSpPr>
          <p:spPr>
            <a:xfrm>
              <a:off x="862835" y="1414267"/>
              <a:ext cx="3985898" cy="584775"/>
            </a:xfrm>
            <a:prstGeom prst="rect">
              <a:avLst/>
            </a:prstGeom>
            <a:noFill/>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نظريات التحفيز</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62" name="Picture 61">
              <a:extLst>
                <a:ext uri="{FF2B5EF4-FFF2-40B4-BE49-F238E27FC236}">
                  <a16:creationId xmlns:a16="http://schemas.microsoft.com/office/drawing/2014/main" id="{2186C8AA-9CC8-5710-E8F0-7953F4A9ACF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067939" y="1449620"/>
              <a:ext cx="514068" cy="514068"/>
            </a:xfrm>
            <a:prstGeom prst="rect">
              <a:avLst/>
            </a:prstGeom>
          </p:spPr>
        </p:pic>
      </p:grpSp>
      <p:grpSp>
        <p:nvGrpSpPr>
          <p:cNvPr id="19" name="Group 18">
            <a:extLst>
              <a:ext uri="{FF2B5EF4-FFF2-40B4-BE49-F238E27FC236}">
                <a16:creationId xmlns:a16="http://schemas.microsoft.com/office/drawing/2014/main" id="{7A880616-B433-CF84-2D62-02BF2E388C1C}"/>
              </a:ext>
            </a:extLst>
          </p:cNvPr>
          <p:cNvGrpSpPr/>
          <p:nvPr/>
        </p:nvGrpSpPr>
        <p:grpSpPr>
          <a:xfrm>
            <a:off x="436098" y="2122544"/>
            <a:ext cx="5000696" cy="1077218"/>
            <a:chOff x="581311" y="1313843"/>
            <a:chExt cx="5000696" cy="1077218"/>
          </a:xfrm>
        </p:grpSpPr>
        <p:sp>
          <p:nvSpPr>
            <p:cNvPr id="20" name="TextBox 19">
              <a:extLst>
                <a:ext uri="{FF2B5EF4-FFF2-40B4-BE49-F238E27FC236}">
                  <a16:creationId xmlns:a16="http://schemas.microsoft.com/office/drawing/2014/main" id="{73423939-EC11-B8A4-A467-99E47D7364B4}"/>
                </a:ext>
              </a:extLst>
            </p:cNvPr>
            <p:cNvSpPr txBox="1"/>
            <p:nvPr/>
          </p:nvSpPr>
          <p:spPr>
            <a:xfrm>
              <a:off x="581311" y="1313843"/>
              <a:ext cx="4267422" cy="1077218"/>
            </a:xfrm>
            <a:prstGeom prst="rect">
              <a:avLst/>
            </a:prstGeom>
            <a:noFill/>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التغلّب على ضعف الدافعية وانخفاض الأداء</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21" name="Picture 20">
              <a:extLst>
                <a:ext uri="{FF2B5EF4-FFF2-40B4-BE49-F238E27FC236}">
                  <a16:creationId xmlns:a16="http://schemas.microsoft.com/office/drawing/2014/main" id="{53FC9913-9F4B-726A-CA7E-60037A0FCF8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067939" y="1595418"/>
              <a:ext cx="514068" cy="514068"/>
            </a:xfrm>
            <a:prstGeom prst="rect">
              <a:avLst/>
            </a:prstGeom>
          </p:spPr>
        </p:pic>
      </p:grpSp>
      <p:grpSp>
        <p:nvGrpSpPr>
          <p:cNvPr id="22" name="Group 21">
            <a:extLst>
              <a:ext uri="{FF2B5EF4-FFF2-40B4-BE49-F238E27FC236}">
                <a16:creationId xmlns:a16="http://schemas.microsoft.com/office/drawing/2014/main" id="{56895E3B-7B8C-1860-36F4-103D77050A5E}"/>
              </a:ext>
            </a:extLst>
          </p:cNvPr>
          <p:cNvGrpSpPr/>
          <p:nvPr/>
        </p:nvGrpSpPr>
        <p:grpSpPr>
          <a:xfrm>
            <a:off x="717622" y="3109798"/>
            <a:ext cx="4719172" cy="1077218"/>
            <a:chOff x="862835" y="1414267"/>
            <a:chExt cx="4719172" cy="1077218"/>
          </a:xfrm>
        </p:grpSpPr>
        <p:sp>
          <p:nvSpPr>
            <p:cNvPr id="23" name="TextBox 22">
              <a:extLst>
                <a:ext uri="{FF2B5EF4-FFF2-40B4-BE49-F238E27FC236}">
                  <a16:creationId xmlns:a16="http://schemas.microsoft.com/office/drawing/2014/main" id="{C2EC4902-D218-F2EB-77C5-7431D4E7C3A1}"/>
                </a:ext>
              </a:extLst>
            </p:cNvPr>
            <p:cNvSpPr txBox="1"/>
            <p:nvPr/>
          </p:nvSpPr>
          <p:spPr>
            <a:xfrm>
              <a:off x="862835" y="1414267"/>
              <a:ext cx="3985898" cy="1077218"/>
            </a:xfrm>
            <a:prstGeom prst="rect">
              <a:avLst/>
            </a:prstGeom>
            <a:noFill/>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مهارات تقديم التغذية الراجعة والتقويم البنّاء</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24" name="Picture 23">
              <a:extLst>
                <a:ext uri="{FF2B5EF4-FFF2-40B4-BE49-F238E27FC236}">
                  <a16:creationId xmlns:a16="http://schemas.microsoft.com/office/drawing/2014/main" id="{2EC6B1A7-B80F-DD1C-47EE-E515ED0D8A1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067939" y="1695842"/>
              <a:ext cx="514068" cy="514068"/>
            </a:xfrm>
            <a:prstGeom prst="rect">
              <a:avLst/>
            </a:prstGeom>
          </p:spPr>
        </p:pic>
      </p:grpSp>
    </p:spTree>
    <p:extLst>
      <p:ext uri="{BB962C8B-B14F-4D97-AF65-F5344CB8AC3E}">
        <p14:creationId xmlns:p14="http://schemas.microsoft.com/office/powerpoint/2010/main" val="57586003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path" presetSubtype="0" repeatCount="indefinite" accel="50000" decel="50000" autoRev="1" fill="hold" nodeType="withEffect">
                                  <p:stCondLst>
                                    <p:cond delay="0"/>
                                  </p:stCondLst>
                                  <p:childTnLst>
                                    <p:animMotion origin="layout" path="M 0 0 L 0.25 0.25 E" pathEditMode="relative" ptsTypes="">
                                      <p:cBhvr>
                                        <p:cTn id="6" dur="5750" fill="hold"/>
                                        <p:tgtEl>
                                          <p:spTgt spid="130"/>
                                        </p:tgtEl>
                                        <p:attrNameLst>
                                          <p:attrName>ppt_x</p:attrName>
                                          <p:attrName>ppt_y</p:attrName>
                                        </p:attrNameLst>
                                      </p:cBhvr>
                                    </p:animMotion>
                                  </p:childTnLst>
                                </p:cTn>
                              </p:par>
                              <p:par>
                                <p:cTn id="7" presetID="56" presetClass="path" presetSubtype="0" repeatCount="indefinite" accel="50000" decel="50000" autoRev="1" fill="hold" grpId="0" nodeType="withEffect">
                                  <p:stCondLst>
                                    <p:cond delay="0"/>
                                  </p:stCondLst>
                                  <p:childTnLst>
                                    <p:animMotion origin="layout" path="M 4.16667E-7 4.81481E-6 L 0.02214 -0.02871 " pathEditMode="relative" rAng="0" ptsTypes="AA">
                                      <p:cBhvr>
                                        <p:cTn id="8" dur="9000" fill="hold"/>
                                        <p:tgtEl>
                                          <p:spTgt spid="112"/>
                                        </p:tgtEl>
                                        <p:attrNameLst>
                                          <p:attrName>ppt_x</p:attrName>
                                          <p:attrName>ppt_y</p:attrName>
                                        </p:attrNameLst>
                                      </p:cBhvr>
                                      <p:rCtr x="1107" y="-1435"/>
                                    </p:animMotion>
                                  </p:childTnLst>
                                </p:cTn>
                              </p:par>
                            </p:childTnLst>
                          </p:cTn>
                        </p:par>
                        <p:par>
                          <p:cTn id="9" fill="hold">
                            <p:stCondLst>
                              <p:cond delay="18000"/>
                            </p:stCondLst>
                            <p:childTnLst>
                              <p:par>
                                <p:cTn id="10" presetID="0" presetClass="path" presetSubtype="0" repeatCount="indefinite" accel="50000" decel="50000" autoRev="1" fill="hold" nodeType="afterEffect">
                                  <p:stCondLst>
                                    <p:cond delay="0"/>
                                  </p:stCondLst>
                                  <p:childTnLst>
                                    <p:animMotion origin="layout" path="M -0.00403 -0.00162 L -0.00403 -0.0007 C 0.00248 -0.00834 0.00951 -0.01459 0.01615 -0.02222 C 0.02344 -0.03056 0.02982 -0.04144 0.03737 -0.04931 C 0.05352 -0.06551 0.0474 -0.06528 0.05443 -0.06528 L 0.05443 -0.06505 " pathEditMode="relative" rAng="0" ptsTypes="AAAAAA">
                                      <p:cBhvr>
                                        <p:cTn id="11" dur="2000" fill="hold"/>
                                        <p:tgtEl>
                                          <p:spTgt spid="2"/>
                                        </p:tgtEl>
                                        <p:attrNameLst>
                                          <p:attrName>ppt_x</p:attrName>
                                          <p:attrName>ppt_y</p:attrName>
                                        </p:attrNameLst>
                                      </p:cBhvr>
                                      <p:rCtr x="2917" y="-31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p:bld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60D18A-BA33-B63F-024F-83EE01AEF5BF}"/>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B816FC63-1449-4E71-A245-199B14B7EDE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E23D8E53-C098-D6DB-A9EF-A6E8BF637607}"/>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المقدمة</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6" name="Picture 5">
            <a:extLst>
              <a:ext uri="{FF2B5EF4-FFF2-40B4-BE49-F238E27FC236}">
                <a16:creationId xmlns:a16="http://schemas.microsoft.com/office/drawing/2014/main" id="{4F34292D-097E-CC61-9286-5E615E49BC8A}"/>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454046" y="2358016"/>
            <a:ext cx="2962301" cy="2860940"/>
          </a:xfrm>
          <a:prstGeom prst="rect">
            <a:avLst/>
          </a:prstGeom>
          <a:noFill/>
          <a:ln>
            <a:noFill/>
          </a:ln>
        </p:spPr>
      </p:pic>
      <p:sp>
        <p:nvSpPr>
          <p:cNvPr id="8" name="TextBox 7">
            <a:extLst>
              <a:ext uri="{FF2B5EF4-FFF2-40B4-BE49-F238E27FC236}">
                <a16:creationId xmlns:a16="http://schemas.microsoft.com/office/drawing/2014/main" id="{C59C4007-31BD-3FB9-EA2D-F57779746A8C}"/>
              </a:ext>
            </a:extLst>
          </p:cNvPr>
          <p:cNvSpPr txBox="1"/>
          <p:nvPr/>
        </p:nvSpPr>
        <p:spPr>
          <a:xfrm>
            <a:off x="5351490" y="903896"/>
            <a:ext cx="6027624" cy="2677656"/>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يُعدّ التوجيه والتحفيز من أهم مهارات القائد الناجح والمشرف الفعّال، فهما يمثلان المحرّك الأساسي للطاقات البشرية في المؤسّسات. ففي عالم الأعمال المعاصر، لم تعد الموارد المالية وحدها كافية لتحقيق التميّز المؤسّسي، بل أصبح العنصر البشري المُحفّز والمُوجَّه بشكل صحيح هو رأس المال الحقيقي للمنظّمات</a:t>
            </a:r>
            <a:endParaRPr lang="en-US" dirty="0"/>
          </a:p>
        </p:txBody>
      </p:sp>
      <p:sp>
        <p:nvSpPr>
          <p:cNvPr id="4" name="TextBox 3">
            <a:extLst>
              <a:ext uri="{FF2B5EF4-FFF2-40B4-BE49-F238E27FC236}">
                <a16:creationId xmlns:a16="http://schemas.microsoft.com/office/drawing/2014/main" id="{69AFEC46-6286-A333-5C11-BDA25CA78692}"/>
              </a:ext>
            </a:extLst>
          </p:cNvPr>
          <p:cNvSpPr txBox="1"/>
          <p:nvPr/>
        </p:nvSpPr>
        <p:spPr>
          <a:xfrm>
            <a:off x="5351490" y="3581552"/>
            <a:ext cx="6027624" cy="3108543"/>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تُركّز هذه الجلسة على استراتيجيات التوجيه والتحفيز التي تمكّن المشرف من إطلاق أقصى إمكانات فريقه، وتحويل التحديات إلى فرص للتطوير والإبداع. سنتناول أساليب التوجيه وأدواته، واستراتيجيات التحفيز المختلفة، وأهم النظريات العلمية في هذا المجال، مع التركيز على الحلول العملية والأفكار الإبداعية التي يمكن تطبيقها حتى في ظل محدودية الموارد المالية</a:t>
            </a:r>
            <a:endParaRPr lang="en-US" dirty="0"/>
          </a:p>
        </p:txBody>
      </p:sp>
    </p:spTree>
    <p:extLst>
      <p:ext uri="{BB962C8B-B14F-4D97-AF65-F5344CB8AC3E}">
        <p14:creationId xmlns:p14="http://schemas.microsoft.com/office/powerpoint/2010/main" val="168487804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 grpId="0"/>
    </p:bld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4926F9-F219-2289-1F93-4D3839449481}"/>
            </a:ext>
          </a:extLst>
        </p:cNvPr>
        <p:cNvGrpSpPr/>
        <p:nvPr/>
      </p:nvGrpSpPr>
      <p:grpSpPr>
        <a:xfrm>
          <a:off x="0" y="0"/>
          <a:ext cx="0" cy="0"/>
          <a:chOff x="0" y="0"/>
          <a:chExt cx="0" cy="0"/>
        </a:xfrm>
      </p:grpSpPr>
      <p:sp>
        <p:nvSpPr>
          <p:cNvPr id="29" name="TextBox 28">
            <a:extLst>
              <a:ext uri="{FF2B5EF4-FFF2-40B4-BE49-F238E27FC236}">
                <a16:creationId xmlns:a16="http://schemas.microsoft.com/office/drawing/2014/main" id="{C2BC5A7A-7CF1-35C3-CBFB-01676B6BDD18}"/>
              </a:ext>
            </a:extLst>
          </p:cNvPr>
          <p:cNvSpPr txBox="1"/>
          <p:nvPr/>
        </p:nvSpPr>
        <p:spPr>
          <a:xfrm>
            <a:off x="1002402" y="3768213"/>
            <a:ext cx="5009702" cy="65864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rtl="1">
              <a:lnSpc>
                <a:spcPct val="115000"/>
              </a:lnSpc>
            </a:pPr>
            <a:r>
              <a:rPr lang="ar-SA" dirty="0"/>
              <a:t>نشاط العصف الذهني</a:t>
            </a:r>
            <a:endParaRPr lang="en-US" dirty="0"/>
          </a:p>
        </p:txBody>
      </p:sp>
      <p:sp>
        <p:nvSpPr>
          <p:cNvPr id="8" name="TextBox 7">
            <a:extLst>
              <a:ext uri="{FF2B5EF4-FFF2-40B4-BE49-F238E27FC236}">
                <a16:creationId xmlns:a16="http://schemas.microsoft.com/office/drawing/2014/main" id="{B83D144A-4884-317D-4879-528C36AFD785}"/>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6113416D-24D3-57A0-9B5C-6B79E7454DA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a:extLst>
              <a:ext uri="{FF2B5EF4-FFF2-40B4-BE49-F238E27FC236}">
                <a16:creationId xmlns:a16="http://schemas.microsoft.com/office/drawing/2014/main" id="{64DA35ED-02D8-39F6-5B60-43B562F2FB8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35663" y="1725809"/>
            <a:ext cx="4743450" cy="4743450"/>
          </a:xfrm>
          <a:prstGeom prst="rect">
            <a:avLst/>
          </a:prstGeom>
        </p:spPr>
      </p:pic>
    </p:spTree>
    <p:extLst>
      <p:ext uri="{BB962C8B-B14F-4D97-AF65-F5344CB8AC3E}">
        <p14:creationId xmlns:p14="http://schemas.microsoft.com/office/powerpoint/2010/main" val="3736087253"/>
      </p:ext>
    </p:extLst>
  </p:cSld>
  <p:clrMapOvr>
    <a:masterClrMapping/>
  </p:clrMapOvr>
  <p:transition spd="slow">
    <p:wipe/>
  </p:transition>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5DA3F7-EF85-A367-4C14-C5972291AF71}"/>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34DA8FAE-23B6-AC35-3CDB-A34FE8A7C45D}"/>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4C633352-460C-BB8C-DC64-A2BAEC94666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3" name="Picture 2">
            <a:extLst>
              <a:ext uri="{FF2B5EF4-FFF2-40B4-BE49-F238E27FC236}">
                <a16:creationId xmlns:a16="http://schemas.microsoft.com/office/drawing/2014/main" id="{8EDD71ED-1590-5346-DE4E-D744E8DFA5D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27113" y="1428750"/>
            <a:ext cx="4762500" cy="4762500"/>
          </a:xfrm>
          <a:prstGeom prst="rect">
            <a:avLst/>
          </a:prstGeom>
        </p:spPr>
      </p:pic>
      <p:sp>
        <p:nvSpPr>
          <p:cNvPr id="5" name="TextBox 4">
            <a:extLst>
              <a:ext uri="{FF2B5EF4-FFF2-40B4-BE49-F238E27FC236}">
                <a16:creationId xmlns:a16="http://schemas.microsoft.com/office/drawing/2014/main" id="{E88F2DBD-F78B-19F0-CA8D-62A1D84513E3}"/>
              </a:ext>
            </a:extLst>
          </p:cNvPr>
          <p:cNvSpPr txBox="1"/>
          <p:nvPr/>
        </p:nvSpPr>
        <p:spPr>
          <a:xfrm>
            <a:off x="785156" y="3429000"/>
            <a:ext cx="5444194" cy="1224951"/>
          </a:xfrm>
          <a:prstGeom prst="rect">
            <a:avLst/>
          </a:prstGeom>
          <a:noFill/>
        </p:spPr>
        <p:txBody>
          <a:bodyPr wrap="square">
            <a:spAutoFit/>
          </a:bodyPr>
          <a:lstStyle>
            <a:defPPr>
              <a:defRPr lang="en-US"/>
            </a:defPPr>
            <a:lvl1pPr marR="0" algn="ctr" rtl="1">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A"/>
              <a:t>"ما هي أكثر وسائل التحفيز فعالية في ظل محدودية الموارد المالية في المؤسّسات؟"</a:t>
            </a:r>
            <a:endParaRPr lang="en-US" dirty="0"/>
          </a:p>
        </p:txBody>
      </p:sp>
    </p:spTree>
    <p:extLst>
      <p:ext uri="{BB962C8B-B14F-4D97-AF65-F5344CB8AC3E}">
        <p14:creationId xmlns:p14="http://schemas.microsoft.com/office/powerpoint/2010/main" val="2303592698"/>
      </p:ext>
    </p:extLst>
  </p:cSld>
  <p:clrMapOvr>
    <a:masterClrMapping/>
  </p:clrMapOvr>
  <p:transition spd="slow">
    <p:wipe/>
  </p:transition>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5EC290-EF5A-8616-476A-C6DB5690D03D}"/>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6AB8305-110C-34B1-4DC0-CBF641C68134}"/>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cs typeface="Adobe Arabic" panose="02040503050201020203" pitchFamily="18" charset="-78"/>
              </a:rPr>
              <a:t>الإجابات النموذجية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69222E5D-D227-1646-B27A-55779EB5E08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Brainstorming ">
            <a:extLst>
              <a:ext uri="{FF2B5EF4-FFF2-40B4-BE49-F238E27FC236}">
                <a16:creationId xmlns:a16="http://schemas.microsoft.com/office/drawing/2014/main" id="{A035317D-341D-FEBB-0388-E617FA88051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714501" y="2605002"/>
            <a:ext cx="2551112" cy="2551112"/>
          </a:xfrm>
          <a:prstGeom prst="rect">
            <a:avLst/>
          </a:prstGeom>
          <a:noFill/>
          <a:ln>
            <a:noFill/>
          </a:ln>
        </p:spPr>
      </p:pic>
      <p:sp>
        <p:nvSpPr>
          <p:cNvPr id="7" name="TextBox 6">
            <a:extLst>
              <a:ext uri="{FF2B5EF4-FFF2-40B4-BE49-F238E27FC236}">
                <a16:creationId xmlns:a16="http://schemas.microsoft.com/office/drawing/2014/main" id="{91E7BFE4-E346-D98F-3B16-3255AD092ACA}"/>
              </a:ext>
            </a:extLst>
          </p:cNvPr>
          <p:cNvSpPr txBox="1"/>
          <p:nvPr/>
        </p:nvSpPr>
        <p:spPr>
          <a:xfrm>
            <a:off x="5435453" y="962566"/>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منح صلاحيات ومسؤوليات إضافية للموظفين المتميّزين بما يعزّز شعورهم بالثقة والتقدير</a:t>
            </a:r>
            <a:endParaRPr lang="en-US" dirty="0"/>
          </a:p>
        </p:txBody>
      </p:sp>
      <p:sp>
        <p:nvSpPr>
          <p:cNvPr id="12" name="TextBox 11">
            <a:extLst>
              <a:ext uri="{FF2B5EF4-FFF2-40B4-BE49-F238E27FC236}">
                <a16:creationId xmlns:a16="http://schemas.microsoft.com/office/drawing/2014/main" id="{250C04B0-C099-131A-3718-7F5B1F33EC51}"/>
              </a:ext>
            </a:extLst>
          </p:cNvPr>
          <p:cNvSpPr txBox="1"/>
          <p:nvPr/>
        </p:nvSpPr>
        <p:spPr>
          <a:xfrm>
            <a:off x="5435453" y="2141082"/>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إنشاء نظام للاعتراف والتقدير العلني، مثل "موظف الشهر" أو لوحات الشرف التي تبرز إنجازات المتميّزين</a:t>
            </a:r>
            <a:endParaRPr lang="en-US" dirty="0"/>
          </a:p>
        </p:txBody>
      </p:sp>
      <p:sp>
        <p:nvSpPr>
          <p:cNvPr id="13" name="TextBox 12">
            <a:extLst>
              <a:ext uri="{FF2B5EF4-FFF2-40B4-BE49-F238E27FC236}">
                <a16:creationId xmlns:a16="http://schemas.microsoft.com/office/drawing/2014/main" id="{A542D6CB-5636-EDF9-CC1D-E5F9B50E99EE}"/>
              </a:ext>
            </a:extLst>
          </p:cNvPr>
          <p:cNvSpPr txBox="1"/>
          <p:nvPr/>
        </p:nvSpPr>
        <p:spPr>
          <a:xfrm>
            <a:off x="5435453" y="3319598"/>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توفير فرص التطوير المهني من خلال التدريب الداخلي وتبادل الخبرات بين الموظفين</a:t>
            </a:r>
            <a:endParaRPr lang="en-US" dirty="0"/>
          </a:p>
        </p:txBody>
      </p:sp>
      <p:sp>
        <p:nvSpPr>
          <p:cNvPr id="15" name="TextBox 14">
            <a:extLst>
              <a:ext uri="{FF2B5EF4-FFF2-40B4-BE49-F238E27FC236}">
                <a16:creationId xmlns:a16="http://schemas.microsoft.com/office/drawing/2014/main" id="{21EB44CF-D389-71F9-CA70-F07DF1776D05}"/>
              </a:ext>
            </a:extLst>
          </p:cNvPr>
          <p:cNvSpPr txBox="1"/>
          <p:nvPr/>
        </p:nvSpPr>
        <p:spPr>
          <a:xfrm>
            <a:off x="5435453" y="4498114"/>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تصميم مسارات وظيفية واضحة تتيح للموظفين رؤية فرص النمو والترقّي المستقبلية</a:t>
            </a:r>
            <a:endParaRPr lang="en-US" dirty="0"/>
          </a:p>
        </p:txBody>
      </p:sp>
      <p:sp>
        <p:nvSpPr>
          <p:cNvPr id="3" name="TextBox 2">
            <a:extLst>
              <a:ext uri="{FF2B5EF4-FFF2-40B4-BE49-F238E27FC236}">
                <a16:creationId xmlns:a16="http://schemas.microsoft.com/office/drawing/2014/main" id="{93CE74E9-EB0B-354E-7C68-6F1CBA412724}"/>
              </a:ext>
            </a:extLst>
          </p:cNvPr>
          <p:cNvSpPr txBox="1"/>
          <p:nvPr/>
        </p:nvSpPr>
        <p:spPr>
          <a:xfrm>
            <a:off x="5435453" y="5676631"/>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تطبيق أسلوب المرونة في ساعات العمل أو العمل عن بُعد كمكافأة للأداء المتميّز</a:t>
            </a:r>
            <a:endParaRPr lang="en-US" dirty="0"/>
          </a:p>
        </p:txBody>
      </p:sp>
    </p:spTree>
    <p:extLst>
      <p:ext uri="{BB962C8B-B14F-4D97-AF65-F5344CB8AC3E}">
        <p14:creationId xmlns:p14="http://schemas.microsoft.com/office/powerpoint/2010/main" val="298014582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1000"/>
                                        <p:tgtEl>
                                          <p:spTgt spid="15"/>
                                        </p:tgtEl>
                                      </p:cBhvr>
                                    </p:animEffect>
                                    <p:anim calcmode="lin" valueType="num">
                                      <p:cBhvr>
                                        <p:cTn id="29" dur="1000" fill="hold"/>
                                        <p:tgtEl>
                                          <p:spTgt spid="15"/>
                                        </p:tgtEl>
                                        <p:attrNameLst>
                                          <p:attrName>ppt_x</p:attrName>
                                        </p:attrNameLst>
                                      </p:cBhvr>
                                      <p:tavLst>
                                        <p:tav tm="0">
                                          <p:val>
                                            <p:strVal val="#ppt_x"/>
                                          </p:val>
                                        </p:tav>
                                        <p:tav tm="100000">
                                          <p:val>
                                            <p:strVal val="#ppt_x"/>
                                          </p:val>
                                        </p:tav>
                                      </p:tavLst>
                                    </p:anim>
                                    <p:anim calcmode="lin" valueType="num">
                                      <p:cBhvr>
                                        <p:cTn id="30"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fade">
                                      <p:cBhvr>
                                        <p:cTn id="35" dur="1000"/>
                                        <p:tgtEl>
                                          <p:spTgt spid="3"/>
                                        </p:tgtEl>
                                      </p:cBhvr>
                                    </p:animEffect>
                                    <p:anim calcmode="lin" valueType="num">
                                      <p:cBhvr>
                                        <p:cTn id="36" dur="1000" fill="hold"/>
                                        <p:tgtEl>
                                          <p:spTgt spid="3"/>
                                        </p:tgtEl>
                                        <p:attrNameLst>
                                          <p:attrName>ppt_x</p:attrName>
                                        </p:attrNameLst>
                                      </p:cBhvr>
                                      <p:tavLst>
                                        <p:tav tm="0">
                                          <p:val>
                                            <p:strVal val="#ppt_x"/>
                                          </p:val>
                                        </p:tav>
                                        <p:tav tm="100000">
                                          <p:val>
                                            <p:strVal val="#ppt_x"/>
                                          </p:val>
                                        </p:tav>
                                      </p:tavLst>
                                    </p:anim>
                                    <p:anim calcmode="lin" valueType="num">
                                      <p:cBhvr>
                                        <p:cTn id="37"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P spid="13" grpId="0"/>
      <p:bldP spid="15" grpId="0"/>
      <p:bldP spid="3" grpId="0"/>
    </p:bld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371555-89AF-6D86-908E-FA6571331EB8}"/>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76D1E063-6418-E225-E132-EE00B3B61204}"/>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cs typeface="Adobe Arabic" panose="02040503050201020203" pitchFamily="18" charset="-78"/>
              </a:rPr>
              <a:t>الإجابات النموذجية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2724FA8A-F232-323A-3A82-0A2C0305E56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Brainstorming ">
            <a:extLst>
              <a:ext uri="{FF2B5EF4-FFF2-40B4-BE49-F238E27FC236}">
                <a16:creationId xmlns:a16="http://schemas.microsoft.com/office/drawing/2014/main" id="{1E905EAA-AAEC-788A-850C-AE8766C5BBCB}"/>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714501" y="2605002"/>
            <a:ext cx="2551112" cy="2551112"/>
          </a:xfrm>
          <a:prstGeom prst="rect">
            <a:avLst/>
          </a:prstGeom>
          <a:noFill/>
          <a:ln>
            <a:noFill/>
          </a:ln>
        </p:spPr>
      </p:pic>
      <p:sp>
        <p:nvSpPr>
          <p:cNvPr id="7" name="TextBox 6">
            <a:extLst>
              <a:ext uri="{FF2B5EF4-FFF2-40B4-BE49-F238E27FC236}">
                <a16:creationId xmlns:a16="http://schemas.microsoft.com/office/drawing/2014/main" id="{F33D4AF1-516C-0490-5984-BAE77E2EA31E}"/>
              </a:ext>
            </a:extLst>
          </p:cNvPr>
          <p:cNvSpPr txBox="1"/>
          <p:nvPr/>
        </p:nvSpPr>
        <p:spPr>
          <a:xfrm>
            <a:off x="5435453" y="962566"/>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إشراك الموظفين في اتخاذ القرارات المتعلّقة بمجال عملهم ممّا يعزّز الشعور بالملكية والمسؤولية</a:t>
            </a:r>
            <a:endParaRPr lang="en-US" dirty="0"/>
          </a:p>
        </p:txBody>
      </p:sp>
      <p:sp>
        <p:nvSpPr>
          <p:cNvPr id="12" name="TextBox 11">
            <a:extLst>
              <a:ext uri="{FF2B5EF4-FFF2-40B4-BE49-F238E27FC236}">
                <a16:creationId xmlns:a16="http://schemas.microsoft.com/office/drawing/2014/main" id="{346AD4F9-81BE-1CA8-F648-C02630663726}"/>
              </a:ext>
            </a:extLst>
          </p:cNvPr>
          <p:cNvSpPr txBox="1"/>
          <p:nvPr/>
        </p:nvSpPr>
        <p:spPr>
          <a:xfrm>
            <a:off x="5435453" y="2141082"/>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إنشاء نظام للمكافآت غير المالية كالإجازات الإضافية أو أولوية اختيار مواعيد الإجازات</a:t>
            </a:r>
            <a:endParaRPr lang="en-US" dirty="0"/>
          </a:p>
        </p:txBody>
      </p:sp>
      <p:sp>
        <p:nvSpPr>
          <p:cNvPr id="13" name="TextBox 12">
            <a:extLst>
              <a:ext uri="{FF2B5EF4-FFF2-40B4-BE49-F238E27FC236}">
                <a16:creationId xmlns:a16="http://schemas.microsoft.com/office/drawing/2014/main" id="{940E8EB9-B408-FD6D-9223-DCDF1AC8232E}"/>
              </a:ext>
            </a:extLst>
          </p:cNvPr>
          <p:cNvSpPr txBox="1"/>
          <p:nvPr/>
        </p:nvSpPr>
        <p:spPr>
          <a:xfrm>
            <a:off x="5435453" y="3319598"/>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تنظيم فعاليات اجتماعية وأنشطة بناء فريق تعزّز العلاقات الإيجابية والانتماء للمؤسّسة</a:t>
            </a:r>
            <a:endParaRPr lang="en-US" dirty="0"/>
          </a:p>
        </p:txBody>
      </p:sp>
      <p:sp>
        <p:nvSpPr>
          <p:cNvPr id="15" name="TextBox 14">
            <a:extLst>
              <a:ext uri="{FF2B5EF4-FFF2-40B4-BE49-F238E27FC236}">
                <a16:creationId xmlns:a16="http://schemas.microsoft.com/office/drawing/2014/main" id="{7A566E7B-3E9C-8DE3-59DB-38361A3EC6FE}"/>
              </a:ext>
            </a:extLst>
          </p:cNvPr>
          <p:cNvSpPr txBox="1"/>
          <p:nvPr/>
        </p:nvSpPr>
        <p:spPr>
          <a:xfrm>
            <a:off x="5435453" y="4498114"/>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توفير بيئة عمل محفّزة ومريحة من خلال تحسينات بسيطة في مكان العمل</a:t>
            </a:r>
            <a:endParaRPr lang="en-US" dirty="0"/>
          </a:p>
        </p:txBody>
      </p:sp>
      <p:sp>
        <p:nvSpPr>
          <p:cNvPr id="3" name="TextBox 2">
            <a:extLst>
              <a:ext uri="{FF2B5EF4-FFF2-40B4-BE49-F238E27FC236}">
                <a16:creationId xmlns:a16="http://schemas.microsoft.com/office/drawing/2014/main" id="{9065302E-CA83-A46A-54C7-508C40CE31AF}"/>
              </a:ext>
            </a:extLst>
          </p:cNvPr>
          <p:cNvSpPr txBox="1"/>
          <p:nvPr/>
        </p:nvSpPr>
        <p:spPr>
          <a:xfrm>
            <a:off x="5435453" y="5676631"/>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تقديم فرص للتعلّم والنمو من خلال المشاركة في مشاريع تحدّي جديدة تطوّر مهارات الموظفين</a:t>
            </a:r>
            <a:endParaRPr lang="en-US" dirty="0"/>
          </a:p>
        </p:txBody>
      </p:sp>
    </p:spTree>
    <p:extLst>
      <p:ext uri="{BB962C8B-B14F-4D97-AF65-F5344CB8AC3E}">
        <p14:creationId xmlns:p14="http://schemas.microsoft.com/office/powerpoint/2010/main" val="286613222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1000"/>
                                        <p:tgtEl>
                                          <p:spTgt spid="15"/>
                                        </p:tgtEl>
                                      </p:cBhvr>
                                    </p:animEffect>
                                    <p:anim calcmode="lin" valueType="num">
                                      <p:cBhvr>
                                        <p:cTn id="29" dur="1000" fill="hold"/>
                                        <p:tgtEl>
                                          <p:spTgt spid="15"/>
                                        </p:tgtEl>
                                        <p:attrNameLst>
                                          <p:attrName>ppt_x</p:attrName>
                                        </p:attrNameLst>
                                      </p:cBhvr>
                                      <p:tavLst>
                                        <p:tav tm="0">
                                          <p:val>
                                            <p:strVal val="#ppt_x"/>
                                          </p:val>
                                        </p:tav>
                                        <p:tav tm="100000">
                                          <p:val>
                                            <p:strVal val="#ppt_x"/>
                                          </p:val>
                                        </p:tav>
                                      </p:tavLst>
                                    </p:anim>
                                    <p:anim calcmode="lin" valueType="num">
                                      <p:cBhvr>
                                        <p:cTn id="30"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fade">
                                      <p:cBhvr>
                                        <p:cTn id="35" dur="1000"/>
                                        <p:tgtEl>
                                          <p:spTgt spid="3"/>
                                        </p:tgtEl>
                                      </p:cBhvr>
                                    </p:animEffect>
                                    <p:anim calcmode="lin" valueType="num">
                                      <p:cBhvr>
                                        <p:cTn id="36" dur="1000" fill="hold"/>
                                        <p:tgtEl>
                                          <p:spTgt spid="3"/>
                                        </p:tgtEl>
                                        <p:attrNameLst>
                                          <p:attrName>ppt_x</p:attrName>
                                        </p:attrNameLst>
                                      </p:cBhvr>
                                      <p:tavLst>
                                        <p:tav tm="0">
                                          <p:val>
                                            <p:strVal val="#ppt_x"/>
                                          </p:val>
                                        </p:tav>
                                        <p:tav tm="100000">
                                          <p:val>
                                            <p:strVal val="#ppt_x"/>
                                          </p:val>
                                        </p:tav>
                                      </p:tavLst>
                                    </p:anim>
                                    <p:anim calcmode="lin" valueType="num">
                                      <p:cBhvr>
                                        <p:cTn id="37"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P spid="13" grpId="0"/>
      <p:bldP spid="15" grpId="0"/>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1179D2-CF2E-28EA-204B-21286541FB53}"/>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6EA9DBED-3696-5081-B3B6-170041513FD8}"/>
              </a:ext>
            </a:extLst>
          </p:cNvPr>
          <p:cNvSpPr txBox="1"/>
          <p:nvPr/>
        </p:nvSpPr>
        <p:spPr>
          <a:xfrm>
            <a:off x="2779494" y="-79669"/>
            <a:ext cx="6633012"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الفرق بين الإشراف والإدارة والقيادة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1DED08FE-4FED-FD95-A861-7A892AB59D1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7FDF0703-4A94-1971-729E-8758848697EC}"/>
              </a:ext>
            </a:extLst>
          </p:cNvPr>
          <p:cNvSpPr txBox="1"/>
          <p:nvPr/>
        </p:nvSpPr>
        <p:spPr>
          <a:xfrm>
            <a:off x="5535526" y="1285164"/>
            <a:ext cx="5843587"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الإدارة:</a:t>
            </a:r>
            <a:endParaRPr lang="en-US"/>
          </a:p>
        </p:txBody>
      </p:sp>
      <p:sp>
        <p:nvSpPr>
          <p:cNvPr id="6" name="TextBox 5">
            <a:extLst>
              <a:ext uri="{FF2B5EF4-FFF2-40B4-BE49-F238E27FC236}">
                <a16:creationId xmlns:a16="http://schemas.microsoft.com/office/drawing/2014/main" id="{7C7D06D3-3F12-F063-C6AC-2845FB516EE1}"/>
              </a:ext>
            </a:extLst>
          </p:cNvPr>
          <p:cNvSpPr txBox="1"/>
          <p:nvPr/>
        </p:nvSpPr>
        <p:spPr>
          <a:xfrm>
            <a:off x="5334000" y="2146510"/>
            <a:ext cx="6072893"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تركّز على تخطيط وتنظيم وتنسيق الموارد</a:t>
            </a:r>
            <a:endParaRPr lang="en-US" dirty="0"/>
          </a:p>
        </p:txBody>
      </p:sp>
      <p:sp>
        <p:nvSpPr>
          <p:cNvPr id="7" name="TextBox 6">
            <a:extLst>
              <a:ext uri="{FF2B5EF4-FFF2-40B4-BE49-F238E27FC236}">
                <a16:creationId xmlns:a16="http://schemas.microsoft.com/office/drawing/2014/main" id="{3D392BD1-1F96-99EE-EEEE-DD342C01577D}"/>
              </a:ext>
            </a:extLst>
          </p:cNvPr>
          <p:cNvSpPr txBox="1"/>
          <p:nvPr/>
        </p:nvSpPr>
        <p:spPr>
          <a:xfrm>
            <a:off x="5334000" y="3037993"/>
            <a:ext cx="6072893"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تهتمّ بالعمليّات والأنظمة والهياكل التنظيميّة</a:t>
            </a:r>
            <a:endParaRPr lang="en-US"/>
          </a:p>
        </p:txBody>
      </p:sp>
      <p:sp>
        <p:nvSpPr>
          <p:cNvPr id="11" name="TextBox 10">
            <a:extLst>
              <a:ext uri="{FF2B5EF4-FFF2-40B4-BE49-F238E27FC236}">
                <a16:creationId xmlns:a16="http://schemas.microsoft.com/office/drawing/2014/main" id="{FE03E97E-1E8B-318A-9EAD-863A18F40B81}"/>
              </a:ext>
            </a:extLst>
          </p:cNvPr>
          <p:cNvSpPr txBox="1"/>
          <p:nvPr/>
        </p:nvSpPr>
        <p:spPr>
          <a:xfrm>
            <a:off x="5334000" y="3929476"/>
            <a:ext cx="6072893"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تركّز على تحقيق الأهداف من خلال الآخرين</a:t>
            </a:r>
            <a:endParaRPr lang="en-US" dirty="0"/>
          </a:p>
        </p:txBody>
      </p:sp>
      <p:sp>
        <p:nvSpPr>
          <p:cNvPr id="12" name="TextBox 11">
            <a:extLst>
              <a:ext uri="{FF2B5EF4-FFF2-40B4-BE49-F238E27FC236}">
                <a16:creationId xmlns:a16="http://schemas.microsoft.com/office/drawing/2014/main" id="{876B9687-33A1-EBAC-5B89-D85090C21F5E}"/>
              </a:ext>
            </a:extLst>
          </p:cNvPr>
          <p:cNvSpPr txBox="1"/>
          <p:nvPr/>
        </p:nvSpPr>
        <p:spPr>
          <a:xfrm>
            <a:off x="5334000" y="4820959"/>
            <a:ext cx="6072893"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تتعامل مع جميع مستويات المنظّمة</a:t>
            </a:r>
            <a:endParaRPr lang="en-US" dirty="0"/>
          </a:p>
        </p:txBody>
      </p:sp>
      <p:sp>
        <p:nvSpPr>
          <p:cNvPr id="13" name="TextBox 12">
            <a:extLst>
              <a:ext uri="{FF2B5EF4-FFF2-40B4-BE49-F238E27FC236}">
                <a16:creationId xmlns:a16="http://schemas.microsoft.com/office/drawing/2014/main" id="{EEAEB928-A2EA-D109-5DA2-1B7C28D76921}"/>
              </a:ext>
            </a:extLst>
          </p:cNvPr>
          <p:cNvSpPr txBox="1"/>
          <p:nvPr/>
        </p:nvSpPr>
        <p:spPr>
          <a:xfrm>
            <a:off x="5334000" y="5712440"/>
            <a:ext cx="6072893"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تضع السياسات والإجراءات والمعايير</a:t>
            </a:r>
            <a:endParaRPr lang="en-US" dirty="0"/>
          </a:p>
        </p:txBody>
      </p:sp>
      <p:pic>
        <p:nvPicPr>
          <p:cNvPr id="4" name="Picture 3" descr="Blogger ">
            <a:extLst>
              <a:ext uri="{FF2B5EF4-FFF2-40B4-BE49-F238E27FC236}">
                <a16:creationId xmlns:a16="http://schemas.microsoft.com/office/drawing/2014/main" id="{D90CD336-73A9-A920-9C94-051AEDD7BA8A}"/>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045944" y="2245340"/>
            <a:ext cx="3467100" cy="3467100"/>
          </a:xfrm>
          <a:prstGeom prst="rect">
            <a:avLst/>
          </a:prstGeom>
          <a:noFill/>
          <a:ln>
            <a:noFill/>
          </a:ln>
        </p:spPr>
      </p:pic>
    </p:spTree>
    <p:extLst>
      <p:ext uri="{BB962C8B-B14F-4D97-AF65-F5344CB8AC3E}">
        <p14:creationId xmlns:p14="http://schemas.microsoft.com/office/powerpoint/2010/main" val="426627282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1000"/>
                                        <p:tgtEl>
                                          <p:spTgt spid="6"/>
                                        </p:tgtEl>
                                      </p:cBhvr>
                                    </p:animEffect>
                                    <p:anim calcmode="lin" valueType="num">
                                      <p:cBhvr>
                                        <p:cTn id="11" dur="1000" fill="hold"/>
                                        <p:tgtEl>
                                          <p:spTgt spid="6"/>
                                        </p:tgtEl>
                                        <p:attrNameLst>
                                          <p:attrName>ppt_x</p:attrName>
                                        </p:attrNameLst>
                                      </p:cBhvr>
                                      <p:tavLst>
                                        <p:tav tm="0">
                                          <p:val>
                                            <p:strVal val="#ppt_x"/>
                                          </p:val>
                                        </p:tav>
                                        <p:tav tm="100000">
                                          <p:val>
                                            <p:strVal val="#ppt_x"/>
                                          </p:val>
                                        </p:tav>
                                      </p:tavLst>
                                    </p:anim>
                                    <p:anim calcmode="lin" valueType="num">
                                      <p:cBhvr>
                                        <p:cTn id="12"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1000"/>
                                        <p:tgtEl>
                                          <p:spTgt spid="11"/>
                                        </p:tgtEl>
                                      </p:cBhvr>
                                    </p:animEffect>
                                    <p:anim calcmode="lin" valueType="num">
                                      <p:cBhvr>
                                        <p:cTn id="25" dur="1000" fill="hold"/>
                                        <p:tgtEl>
                                          <p:spTgt spid="11"/>
                                        </p:tgtEl>
                                        <p:attrNameLst>
                                          <p:attrName>ppt_x</p:attrName>
                                        </p:attrNameLst>
                                      </p:cBhvr>
                                      <p:tavLst>
                                        <p:tav tm="0">
                                          <p:val>
                                            <p:strVal val="#ppt_x"/>
                                          </p:val>
                                        </p:tav>
                                        <p:tav tm="100000">
                                          <p:val>
                                            <p:strVal val="#ppt_x"/>
                                          </p:val>
                                        </p:tav>
                                      </p:tavLst>
                                    </p:anim>
                                    <p:anim calcmode="lin" valueType="num">
                                      <p:cBhvr>
                                        <p:cTn id="2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1000"/>
                                        <p:tgtEl>
                                          <p:spTgt spid="12"/>
                                        </p:tgtEl>
                                      </p:cBhvr>
                                    </p:animEffect>
                                    <p:anim calcmode="lin" valueType="num">
                                      <p:cBhvr>
                                        <p:cTn id="32" dur="1000" fill="hold"/>
                                        <p:tgtEl>
                                          <p:spTgt spid="12"/>
                                        </p:tgtEl>
                                        <p:attrNameLst>
                                          <p:attrName>ppt_x</p:attrName>
                                        </p:attrNameLst>
                                      </p:cBhvr>
                                      <p:tavLst>
                                        <p:tav tm="0">
                                          <p:val>
                                            <p:strVal val="#ppt_x"/>
                                          </p:val>
                                        </p:tav>
                                        <p:tav tm="100000">
                                          <p:val>
                                            <p:strVal val="#ppt_x"/>
                                          </p:val>
                                        </p:tav>
                                      </p:tavLst>
                                    </p:anim>
                                    <p:anim calcmode="lin" valueType="num">
                                      <p:cBhvr>
                                        <p:cTn id="3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1000"/>
                                        <p:tgtEl>
                                          <p:spTgt spid="13"/>
                                        </p:tgtEl>
                                      </p:cBhvr>
                                    </p:animEffect>
                                    <p:anim calcmode="lin" valueType="num">
                                      <p:cBhvr>
                                        <p:cTn id="39" dur="1000" fill="hold"/>
                                        <p:tgtEl>
                                          <p:spTgt spid="13"/>
                                        </p:tgtEl>
                                        <p:attrNameLst>
                                          <p:attrName>ppt_x</p:attrName>
                                        </p:attrNameLst>
                                      </p:cBhvr>
                                      <p:tavLst>
                                        <p:tav tm="0">
                                          <p:val>
                                            <p:strVal val="#ppt_x"/>
                                          </p:val>
                                        </p:tav>
                                        <p:tav tm="100000">
                                          <p:val>
                                            <p:strVal val="#ppt_x"/>
                                          </p:val>
                                        </p:tav>
                                      </p:tavLst>
                                    </p:anim>
                                    <p:anim calcmode="lin" valueType="num">
                                      <p:cBhvr>
                                        <p:cTn id="40"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P spid="11" grpId="0"/>
      <p:bldP spid="12" grpId="0"/>
      <p:bldP spid="13" grpId="0"/>
    </p:bld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0E5F2F-EE26-9FAE-48DD-AF665532F074}"/>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5AD02898-F6F0-92A4-57DA-C20E05D17007}"/>
              </a:ext>
            </a:extLst>
          </p:cNvPr>
          <p:cNvSpPr txBox="1"/>
          <p:nvPr/>
        </p:nvSpPr>
        <p:spPr>
          <a:xfrm>
            <a:off x="2779494" y="-132677"/>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أساليب التوجيه والإرشاد الإداري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545B8A2B-2B29-0FA2-2BC3-1C2C7DC238D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85" name="Group 84">
            <a:extLst>
              <a:ext uri="{FF2B5EF4-FFF2-40B4-BE49-F238E27FC236}">
                <a16:creationId xmlns:a16="http://schemas.microsoft.com/office/drawing/2014/main" id="{55F74007-F83D-1F62-DF86-914CEEEB6636}"/>
              </a:ext>
            </a:extLst>
          </p:cNvPr>
          <p:cNvGrpSpPr/>
          <p:nvPr/>
        </p:nvGrpSpPr>
        <p:grpSpPr>
          <a:xfrm>
            <a:off x="9154688" y="1978182"/>
            <a:ext cx="2826471" cy="3207052"/>
            <a:chOff x="4192837" y="-98928"/>
            <a:chExt cx="1542998" cy="1750830"/>
          </a:xfrm>
        </p:grpSpPr>
        <p:sp>
          <p:nvSpPr>
            <p:cNvPr id="98" name="Equals 97">
              <a:extLst>
                <a:ext uri="{FF2B5EF4-FFF2-40B4-BE49-F238E27FC236}">
                  <a16:creationId xmlns:a16="http://schemas.microsoft.com/office/drawing/2014/main" id="{A0548E51-93B6-D555-B9B9-7410C3E8D343}"/>
                </a:ext>
              </a:extLst>
            </p:cNvPr>
            <p:cNvSpPr/>
            <p:nvPr/>
          </p:nvSpPr>
          <p:spPr>
            <a:xfrm>
              <a:off x="4371294" y="640741"/>
              <a:ext cx="1225615" cy="520881"/>
            </a:xfrm>
            <a:prstGeom prst="mathEqual">
              <a:avLst/>
            </a:prstGeom>
            <a:solidFill>
              <a:srgbClr val="A0C9CA"/>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99" name="TextBox 6">
              <a:extLst>
                <a:ext uri="{FF2B5EF4-FFF2-40B4-BE49-F238E27FC236}">
                  <a16:creationId xmlns:a16="http://schemas.microsoft.com/office/drawing/2014/main" id="{693297E5-1AA3-8252-E02E-EF78DD297246}"/>
                </a:ext>
              </a:extLst>
            </p:cNvPr>
            <p:cNvSpPr txBox="1"/>
            <p:nvPr/>
          </p:nvSpPr>
          <p:spPr>
            <a:xfrm>
              <a:off x="4282248" y="-98928"/>
              <a:ext cx="1346333" cy="846810"/>
            </a:xfrm>
            <a:prstGeom prst="rect">
              <a:avLst/>
            </a:prstGeom>
            <a:noFill/>
          </p:spPr>
          <p:txBody>
            <a:bodyPr wrap="square" rtlCol="0">
              <a:spAutoFit/>
            </a:bodyPr>
            <a:lstStyle/>
            <a:p>
              <a:pPr algn="ctr" rtl="0">
                <a:lnSpc>
                  <a:spcPct val="115000"/>
                </a:lnSpc>
              </a:pPr>
              <a:r>
                <a:rPr lang="en-GB" sz="8800" b="1" kern="1200" dirty="0">
                  <a:solidFill>
                    <a:srgbClr val="168489"/>
                  </a:solidFill>
                  <a:effectLst/>
                  <a:latin typeface="Calibri" panose="020F0502020204030204" pitchFamily="34" charset="0"/>
                  <a:ea typeface="Calibri" panose="020F0502020204030204" pitchFamily="34" charset="0"/>
                  <a:cs typeface="Activist Light"/>
                </a:rPr>
                <a:t>01</a:t>
              </a:r>
              <a:endParaRPr lang="en-US" sz="8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00" name="مربع نص 18">
              <a:extLst>
                <a:ext uri="{FF2B5EF4-FFF2-40B4-BE49-F238E27FC236}">
                  <a16:creationId xmlns:a16="http://schemas.microsoft.com/office/drawing/2014/main" id="{F910AC35-C9D7-5861-990A-09B3A5FBC64D}"/>
                </a:ext>
              </a:extLst>
            </p:cNvPr>
            <p:cNvSpPr txBox="1"/>
            <p:nvPr/>
          </p:nvSpPr>
          <p:spPr>
            <a:xfrm>
              <a:off x="4192837" y="1284032"/>
              <a:ext cx="1542998" cy="367870"/>
            </a:xfrm>
            <a:prstGeom prst="rect">
              <a:avLst/>
            </a:prstGeom>
            <a:noFill/>
          </p:spPr>
          <p:txBody>
            <a:bodyPr wrap="square" rtlCol="1">
              <a:noAutofit/>
            </a:bodyPr>
            <a:lstStyle/>
            <a:p>
              <a:pPr algn="ctr" rtl="1">
                <a:lnSpc>
                  <a:spcPct val="115000"/>
                </a:lnSpc>
              </a:pPr>
              <a:r>
                <a:rPr lang="ar-SY" sz="32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التوجيه المباشر</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86" name="Group 85">
            <a:extLst>
              <a:ext uri="{FF2B5EF4-FFF2-40B4-BE49-F238E27FC236}">
                <a16:creationId xmlns:a16="http://schemas.microsoft.com/office/drawing/2014/main" id="{69816BC3-589A-1DB2-2C0D-7DA5BE064898}"/>
              </a:ext>
            </a:extLst>
          </p:cNvPr>
          <p:cNvGrpSpPr/>
          <p:nvPr/>
        </p:nvGrpSpPr>
        <p:grpSpPr>
          <a:xfrm>
            <a:off x="7043745" y="1978182"/>
            <a:ext cx="2672139" cy="3930249"/>
            <a:chOff x="3211511" y="-98928"/>
            <a:chExt cx="1458748" cy="2145646"/>
          </a:xfrm>
        </p:grpSpPr>
        <p:sp>
          <p:nvSpPr>
            <p:cNvPr id="95" name="Equals 94">
              <a:extLst>
                <a:ext uri="{FF2B5EF4-FFF2-40B4-BE49-F238E27FC236}">
                  <a16:creationId xmlns:a16="http://schemas.microsoft.com/office/drawing/2014/main" id="{2C38CD87-E6C6-4DB0-3D7C-87B524AAA452}"/>
                </a:ext>
              </a:extLst>
            </p:cNvPr>
            <p:cNvSpPr/>
            <p:nvPr/>
          </p:nvSpPr>
          <p:spPr>
            <a:xfrm>
              <a:off x="3308036" y="640741"/>
              <a:ext cx="1225615" cy="520881"/>
            </a:xfrm>
            <a:prstGeom prst="mathEqual">
              <a:avLst/>
            </a:prstGeom>
            <a:solidFill>
              <a:srgbClr val="A0C9CA"/>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96" name="TextBox 6">
              <a:extLst>
                <a:ext uri="{FF2B5EF4-FFF2-40B4-BE49-F238E27FC236}">
                  <a16:creationId xmlns:a16="http://schemas.microsoft.com/office/drawing/2014/main" id="{68080F9B-06D3-C0A3-C61F-CF2AE9D5CABD}"/>
                </a:ext>
              </a:extLst>
            </p:cNvPr>
            <p:cNvSpPr txBox="1"/>
            <p:nvPr/>
          </p:nvSpPr>
          <p:spPr>
            <a:xfrm>
              <a:off x="3322648" y="-98928"/>
              <a:ext cx="1195766" cy="846810"/>
            </a:xfrm>
            <a:prstGeom prst="rect">
              <a:avLst/>
            </a:prstGeom>
            <a:noFill/>
          </p:spPr>
          <p:txBody>
            <a:bodyPr wrap="square" rtlCol="0">
              <a:spAutoFit/>
            </a:bodyPr>
            <a:lstStyle/>
            <a:p>
              <a:pPr algn="ctr" rtl="1">
                <a:lnSpc>
                  <a:spcPct val="115000"/>
                </a:lnSpc>
              </a:pPr>
              <a:r>
                <a:rPr lang="en-GB" sz="8800" b="1" kern="1200">
                  <a:solidFill>
                    <a:srgbClr val="168489"/>
                  </a:solidFill>
                  <a:effectLst/>
                  <a:latin typeface="Calibri" panose="020F0502020204030204" pitchFamily="34" charset="0"/>
                  <a:ea typeface="Calibri" panose="020F0502020204030204" pitchFamily="34" charset="0"/>
                  <a:cs typeface="Activist Light"/>
                </a:rPr>
                <a:t>02</a:t>
              </a:r>
              <a:endParaRPr lang="en-US" sz="8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97" name="مربع نص 18">
              <a:extLst>
                <a:ext uri="{FF2B5EF4-FFF2-40B4-BE49-F238E27FC236}">
                  <a16:creationId xmlns:a16="http://schemas.microsoft.com/office/drawing/2014/main" id="{2C3DEDF4-836B-E3DC-2559-9FB3DF0C1778}"/>
                </a:ext>
              </a:extLst>
            </p:cNvPr>
            <p:cNvSpPr txBox="1"/>
            <p:nvPr/>
          </p:nvSpPr>
          <p:spPr>
            <a:xfrm>
              <a:off x="3211511" y="1161649"/>
              <a:ext cx="1458748" cy="885069"/>
            </a:xfrm>
            <a:prstGeom prst="rect">
              <a:avLst/>
            </a:prstGeom>
            <a:noFill/>
          </p:spPr>
          <p:txBody>
            <a:bodyPr wrap="square" rtlCol="1">
              <a:noAutofit/>
            </a:bodyPr>
            <a:lstStyle/>
            <a:p>
              <a:pPr algn="ctr" rtl="1">
                <a:lnSpc>
                  <a:spcPct val="115000"/>
                </a:lnSpc>
              </a:pPr>
              <a:r>
                <a:rPr lang="ar-SY" sz="32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التوجيه بالتدريب والتعليم</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87" name="Group 86">
            <a:extLst>
              <a:ext uri="{FF2B5EF4-FFF2-40B4-BE49-F238E27FC236}">
                <a16:creationId xmlns:a16="http://schemas.microsoft.com/office/drawing/2014/main" id="{A156E017-5AF6-0F10-4E80-534B0FCDC274}"/>
              </a:ext>
            </a:extLst>
          </p:cNvPr>
          <p:cNvGrpSpPr/>
          <p:nvPr/>
        </p:nvGrpSpPr>
        <p:grpSpPr>
          <a:xfrm>
            <a:off x="4595542" y="1978184"/>
            <a:ext cx="2826467" cy="3716356"/>
            <a:chOff x="2021913" y="-98927"/>
            <a:chExt cx="1542998" cy="2028875"/>
          </a:xfrm>
        </p:grpSpPr>
        <p:sp>
          <p:nvSpPr>
            <p:cNvPr id="92" name="Equals 91">
              <a:extLst>
                <a:ext uri="{FF2B5EF4-FFF2-40B4-BE49-F238E27FC236}">
                  <a16:creationId xmlns:a16="http://schemas.microsoft.com/office/drawing/2014/main" id="{BAEA38DD-25F1-573D-0ED7-9652897BF2BA}"/>
                </a:ext>
              </a:extLst>
            </p:cNvPr>
            <p:cNvSpPr/>
            <p:nvPr/>
          </p:nvSpPr>
          <p:spPr>
            <a:xfrm>
              <a:off x="2220625" y="640743"/>
              <a:ext cx="1225615" cy="520881"/>
            </a:xfrm>
            <a:prstGeom prst="mathEqual">
              <a:avLst/>
            </a:prstGeom>
            <a:solidFill>
              <a:srgbClr val="A0C9CA"/>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93" name="TextBox 6">
              <a:extLst>
                <a:ext uri="{FF2B5EF4-FFF2-40B4-BE49-F238E27FC236}">
                  <a16:creationId xmlns:a16="http://schemas.microsoft.com/office/drawing/2014/main" id="{020596C5-111D-7B4E-A85F-C519F3863642}"/>
                </a:ext>
              </a:extLst>
            </p:cNvPr>
            <p:cNvSpPr txBox="1"/>
            <p:nvPr/>
          </p:nvSpPr>
          <p:spPr>
            <a:xfrm>
              <a:off x="2235307" y="-98927"/>
              <a:ext cx="1195767" cy="846810"/>
            </a:xfrm>
            <a:prstGeom prst="rect">
              <a:avLst/>
            </a:prstGeom>
            <a:noFill/>
          </p:spPr>
          <p:txBody>
            <a:bodyPr wrap="square" rtlCol="0">
              <a:spAutoFit/>
            </a:bodyPr>
            <a:lstStyle/>
            <a:p>
              <a:pPr algn="ctr" rtl="1">
                <a:lnSpc>
                  <a:spcPct val="115000"/>
                </a:lnSpc>
              </a:pPr>
              <a:r>
                <a:rPr lang="en-GB" sz="8800" b="1" kern="1200">
                  <a:solidFill>
                    <a:srgbClr val="168489"/>
                  </a:solidFill>
                  <a:effectLst/>
                  <a:latin typeface="Calibri" panose="020F0502020204030204" pitchFamily="34" charset="0"/>
                  <a:ea typeface="Calibri" panose="020F0502020204030204" pitchFamily="34" charset="0"/>
                  <a:cs typeface="Activist Light"/>
                </a:rPr>
                <a:t>03</a:t>
              </a:r>
              <a:endParaRPr lang="en-US" sz="8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94" name="مربع نص 18">
              <a:extLst>
                <a:ext uri="{FF2B5EF4-FFF2-40B4-BE49-F238E27FC236}">
                  <a16:creationId xmlns:a16="http://schemas.microsoft.com/office/drawing/2014/main" id="{766D4847-AACB-E0EE-25EA-42110FF9EF5D}"/>
                </a:ext>
              </a:extLst>
            </p:cNvPr>
            <p:cNvSpPr txBox="1"/>
            <p:nvPr/>
          </p:nvSpPr>
          <p:spPr>
            <a:xfrm>
              <a:off x="2021913" y="1188287"/>
              <a:ext cx="1542998" cy="741661"/>
            </a:xfrm>
            <a:prstGeom prst="rect">
              <a:avLst/>
            </a:prstGeom>
            <a:noFill/>
          </p:spPr>
          <p:txBody>
            <a:bodyPr wrap="square" rtlCol="1">
              <a:noAutofit/>
            </a:bodyPr>
            <a:lstStyle/>
            <a:p>
              <a:pPr algn="ctr" rtl="1">
                <a:lnSpc>
                  <a:spcPct val="115000"/>
                </a:lnSpc>
              </a:pPr>
              <a:r>
                <a:rPr lang="ar-SY" sz="32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التوجيه بالمشاركة والتشاور</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88" name="Group 87">
            <a:extLst>
              <a:ext uri="{FF2B5EF4-FFF2-40B4-BE49-F238E27FC236}">
                <a16:creationId xmlns:a16="http://schemas.microsoft.com/office/drawing/2014/main" id="{226E9E88-D39B-1982-ACA4-F1155DDC9439}"/>
              </a:ext>
            </a:extLst>
          </p:cNvPr>
          <p:cNvGrpSpPr/>
          <p:nvPr/>
        </p:nvGrpSpPr>
        <p:grpSpPr>
          <a:xfrm>
            <a:off x="2471705" y="1978182"/>
            <a:ext cx="2514997" cy="3825751"/>
            <a:chOff x="1010518" y="-98928"/>
            <a:chExt cx="1372963" cy="2088597"/>
          </a:xfrm>
        </p:grpSpPr>
        <p:sp>
          <p:nvSpPr>
            <p:cNvPr id="89" name="Equals 88">
              <a:extLst>
                <a:ext uri="{FF2B5EF4-FFF2-40B4-BE49-F238E27FC236}">
                  <a16:creationId xmlns:a16="http://schemas.microsoft.com/office/drawing/2014/main" id="{98D1372E-95FC-993E-033A-BDFA82F10A6E}"/>
                </a:ext>
              </a:extLst>
            </p:cNvPr>
            <p:cNvSpPr/>
            <p:nvPr/>
          </p:nvSpPr>
          <p:spPr>
            <a:xfrm>
              <a:off x="1134342" y="640741"/>
              <a:ext cx="1225615" cy="520881"/>
            </a:xfrm>
            <a:prstGeom prst="mathEqual">
              <a:avLst/>
            </a:prstGeom>
            <a:solidFill>
              <a:srgbClr val="A0C9CA"/>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90" name="TextBox 6">
              <a:extLst>
                <a:ext uri="{FF2B5EF4-FFF2-40B4-BE49-F238E27FC236}">
                  <a16:creationId xmlns:a16="http://schemas.microsoft.com/office/drawing/2014/main" id="{7E2CE074-0D78-F73F-68C8-A27EB9E82E75}"/>
                </a:ext>
              </a:extLst>
            </p:cNvPr>
            <p:cNvSpPr txBox="1"/>
            <p:nvPr/>
          </p:nvSpPr>
          <p:spPr>
            <a:xfrm>
              <a:off x="1149094" y="-98928"/>
              <a:ext cx="1195766" cy="846810"/>
            </a:xfrm>
            <a:prstGeom prst="rect">
              <a:avLst/>
            </a:prstGeom>
            <a:noFill/>
          </p:spPr>
          <p:txBody>
            <a:bodyPr wrap="square" rtlCol="0">
              <a:spAutoFit/>
            </a:bodyPr>
            <a:lstStyle/>
            <a:p>
              <a:pPr algn="ctr" rtl="1">
                <a:lnSpc>
                  <a:spcPct val="115000"/>
                </a:lnSpc>
              </a:pPr>
              <a:r>
                <a:rPr lang="en-GB" sz="8800" b="1" kern="1200">
                  <a:solidFill>
                    <a:srgbClr val="168489"/>
                  </a:solidFill>
                  <a:effectLst/>
                  <a:latin typeface="Calibri" panose="020F0502020204030204" pitchFamily="34" charset="0"/>
                  <a:ea typeface="Calibri" panose="020F0502020204030204" pitchFamily="34" charset="0"/>
                  <a:cs typeface="Activist Light"/>
                </a:rPr>
                <a:t>04</a:t>
              </a:r>
              <a:endParaRPr lang="en-US" sz="8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91" name="مربع نص 18">
              <a:extLst>
                <a:ext uri="{FF2B5EF4-FFF2-40B4-BE49-F238E27FC236}">
                  <a16:creationId xmlns:a16="http://schemas.microsoft.com/office/drawing/2014/main" id="{847B2128-D06B-99D6-3DB6-AE5DD51B5DA1}"/>
                </a:ext>
              </a:extLst>
            </p:cNvPr>
            <p:cNvSpPr txBox="1"/>
            <p:nvPr/>
          </p:nvSpPr>
          <p:spPr>
            <a:xfrm>
              <a:off x="1010518" y="1209587"/>
              <a:ext cx="1372963" cy="780082"/>
            </a:xfrm>
            <a:prstGeom prst="rect">
              <a:avLst/>
            </a:prstGeom>
            <a:noFill/>
          </p:spPr>
          <p:txBody>
            <a:bodyPr wrap="square" rtlCol="1">
              <a:noAutofit/>
            </a:bodyPr>
            <a:lstStyle/>
            <a:p>
              <a:pPr algn="ctr" rtl="1">
                <a:lnSpc>
                  <a:spcPct val="115000"/>
                </a:lnSpc>
              </a:pPr>
              <a:r>
                <a:rPr lang="ar-SY" sz="32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التوجيه بالقدوة والنموذج</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 name="Group 3">
            <a:extLst>
              <a:ext uri="{FF2B5EF4-FFF2-40B4-BE49-F238E27FC236}">
                <a16:creationId xmlns:a16="http://schemas.microsoft.com/office/drawing/2014/main" id="{1C44FBEE-ABC1-9944-ADBC-E1C0F8E53CAB}"/>
              </a:ext>
            </a:extLst>
          </p:cNvPr>
          <p:cNvGrpSpPr/>
          <p:nvPr/>
        </p:nvGrpSpPr>
        <p:grpSpPr>
          <a:xfrm>
            <a:off x="210841" y="1978184"/>
            <a:ext cx="2514570" cy="3790338"/>
            <a:chOff x="-74315" y="-98927"/>
            <a:chExt cx="1372731" cy="2069263"/>
          </a:xfrm>
        </p:grpSpPr>
        <p:sp>
          <p:nvSpPr>
            <p:cNvPr id="5" name="Equals 4">
              <a:extLst>
                <a:ext uri="{FF2B5EF4-FFF2-40B4-BE49-F238E27FC236}">
                  <a16:creationId xmlns:a16="http://schemas.microsoft.com/office/drawing/2014/main" id="{15DFED7A-6C41-33E7-663C-750AFE2C5859}"/>
                </a:ext>
              </a:extLst>
            </p:cNvPr>
            <p:cNvSpPr/>
            <p:nvPr/>
          </p:nvSpPr>
          <p:spPr>
            <a:xfrm>
              <a:off x="49428" y="640743"/>
              <a:ext cx="1225615" cy="520881"/>
            </a:xfrm>
            <a:prstGeom prst="mathEqual">
              <a:avLst/>
            </a:prstGeom>
            <a:solidFill>
              <a:srgbClr val="A0C9CA"/>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6" name="TextBox 6">
              <a:extLst>
                <a:ext uri="{FF2B5EF4-FFF2-40B4-BE49-F238E27FC236}">
                  <a16:creationId xmlns:a16="http://schemas.microsoft.com/office/drawing/2014/main" id="{3A7E0B79-6204-1DA4-82C7-B09A916FA425}"/>
                </a:ext>
              </a:extLst>
            </p:cNvPr>
            <p:cNvSpPr txBox="1"/>
            <p:nvPr/>
          </p:nvSpPr>
          <p:spPr>
            <a:xfrm>
              <a:off x="64255" y="-98927"/>
              <a:ext cx="1195766" cy="846810"/>
            </a:xfrm>
            <a:prstGeom prst="rect">
              <a:avLst/>
            </a:prstGeom>
            <a:noFill/>
          </p:spPr>
          <p:txBody>
            <a:bodyPr wrap="square" rtlCol="0">
              <a:spAutoFit/>
            </a:bodyPr>
            <a:lstStyle/>
            <a:p>
              <a:pPr algn="ctr" rtl="1">
                <a:lnSpc>
                  <a:spcPct val="115000"/>
                </a:lnSpc>
              </a:pPr>
              <a:r>
                <a:rPr lang="en-GB" sz="8800" b="1" kern="1200">
                  <a:solidFill>
                    <a:srgbClr val="168489"/>
                  </a:solidFill>
                  <a:effectLst/>
                  <a:latin typeface="Calibri" panose="020F0502020204030204" pitchFamily="34" charset="0"/>
                  <a:ea typeface="Calibri" panose="020F0502020204030204" pitchFamily="34" charset="0"/>
                  <a:cs typeface="Activist Light"/>
                </a:rPr>
                <a:t>05</a:t>
              </a:r>
              <a:endParaRPr lang="en-US" sz="8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84" name="مربع نص 18">
              <a:extLst>
                <a:ext uri="{FF2B5EF4-FFF2-40B4-BE49-F238E27FC236}">
                  <a16:creationId xmlns:a16="http://schemas.microsoft.com/office/drawing/2014/main" id="{99C70FE9-754C-F919-FB5D-AF1DFF6A7D20}"/>
                </a:ext>
              </a:extLst>
            </p:cNvPr>
            <p:cNvSpPr txBox="1"/>
            <p:nvPr/>
          </p:nvSpPr>
          <p:spPr>
            <a:xfrm>
              <a:off x="-74315" y="1228675"/>
              <a:ext cx="1372731" cy="741661"/>
            </a:xfrm>
            <a:prstGeom prst="rect">
              <a:avLst/>
            </a:prstGeom>
            <a:noFill/>
          </p:spPr>
          <p:txBody>
            <a:bodyPr wrap="square" rtlCol="1">
              <a:noAutofit/>
            </a:bodyPr>
            <a:lstStyle/>
            <a:p>
              <a:pPr algn="ctr" rtl="1">
                <a:lnSpc>
                  <a:spcPct val="115000"/>
                </a:lnSpc>
              </a:pPr>
              <a:r>
                <a:rPr lang="ar-SY" sz="32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التوجيه بالتفويض المتدرّج</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219775652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85"/>
                                        </p:tgtEl>
                                        <p:attrNameLst>
                                          <p:attrName>style.visibility</p:attrName>
                                        </p:attrNameLst>
                                      </p:cBhvr>
                                      <p:to>
                                        <p:strVal val="visible"/>
                                      </p:to>
                                    </p:set>
                                    <p:anim calcmode="lin" valueType="num">
                                      <p:cBhvr additive="base">
                                        <p:cTn id="7" dur="500" fill="hold"/>
                                        <p:tgtEl>
                                          <p:spTgt spid="85"/>
                                        </p:tgtEl>
                                        <p:attrNameLst>
                                          <p:attrName>ppt_x</p:attrName>
                                        </p:attrNameLst>
                                      </p:cBhvr>
                                      <p:tavLst>
                                        <p:tav tm="0">
                                          <p:val>
                                            <p:strVal val="#ppt_x"/>
                                          </p:val>
                                        </p:tav>
                                        <p:tav tm="100000">
                                          <p:val>
                                            <p:strVal val="#ppt_x"/>
                                          </p:val>
                                        </p:tav>
                                      </p:tavLst>
                                    </p:anim>
                                    <p:anim calcmode="lin" valueType="num">
                                      <p:cBhvr additive="base">
                                        <p:cTn id="8" dur="500" fill="hold"/>
                                        <p:tgtEl>
                                          <p:spTgt spid="8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6"/>
                                        </p:tgtEl>
                                        <p:attrNameLst>
                                          <p:attrName>style.visibility</p:attrName>
                                        </p:attrNameLst>
                                      </p:cBhvr>
                                      <p:to>
                                        <p:strVal val="visible"/>
                                      </p:to>
                                    </p:set>
                                    <p:anim calcmode="lin" valueType="num">
                                      <p:cBhvr additive="base">
                                        <p:cTn id="13" dur="500" fill="hold"/>
                                        <p:tgtEl>
                                          <p:spTgt spid="86"/>
                                        </p:tgtEl>
                                        <p:attrNameLst>
                                          <p:attrName>ppt_x</p:attrName>
                                        </p:attrNameLst>
                                      </p:cBhvr>
                                      <p:tavLst>
                                        <p:tav tm="0">
                                          <p:val>
                                            <p:strVal val="#ppt_x"/>
                                          </p:val>
                                        </p:tav>
                                        <p:tav tm="100000">
                                          <p:val>
                                            <p:strVal val="#ppt_x"/>
                                          </p:val>
                                        </p:tav>
                                      </p:tavLst>
                                    </p:anim>
                                    <p:anim calcmode="lin" valueType="num">
                                      <p:cBhvr additive="base">
                                        <p:cTn id="14" dur="500" fill="hold"/>
                                        <p:tgtEl>
                                          <p:spTgt spid="8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87"/>
                                        </p:tgtEl>
                                        <p:attrNameLst>
                                          <p:attrName>style.visibility</p:attrName>
                                        </p:attrNameLst>
                                      </p:cBhvr>
                                      <p:to>
                                        <p:strVal val="visible"/>
                                      </p:to>
                                    </p:set>
                                    <p:anim calcmode="lin" valueType="num">
                                      <p:cBhvr additive="base">
                                        <p:cTn id="19" dur="500" fill="hold"/>
                                        <p:tgtEl>
                                          <p:spTgt spid="87"/>
                                        </p:tgtEl>
                                        <p:attrNameLst>
                                          <p:attrName>ppt_x</p:attrName>
                                        </p:attrNameLst>
                                      </p:cBhvr>
                                      <p:tavLst>
                                        <p:tav tm="0">
                                          <p:val>
                                            <p:strVal val="#ppt_x"/>
                                          </p:val>
                                        </p:tav>
                                        <p:tav tm="100000">
                                          <p:val>
                                            <p:strVal val="#ppt_x"/>
                                          </p:val>
                                        </p:tav>
                                      </p:tavLst>
                                    </p:anim>
                                    <p:anim calcmode="lin" valueType="num">
                                      <p:cBhvr additive="base">
                                        <p:cTn id="20" dur="500" fill="hold"/>
                                        <p:tgtEl>
                                          <p:spTgt spid="8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88"/>
                                        </p:tgtEl>
                                        <p:attrNameLst>
                                          <p:attrName>style.visibility</p:attrName>
                                        </p:attrNameLst>
                                      </p:cBhvr>
                                      <p:to>
                                        <p:strVal val="visible"/>
                                      </p:to>
                                    </p:set>
                                    <p:anim calcmode="lin" valueType="num">
                                      <p:cBhvr additive="base">
                                        <p:cTn id="25" dur="500" fill="hold"/>
                                        <p:tgtEl>
                                          <p:spTgt spid="88"/>
                                        </p:tgtEl>
                                        <p:attrNameLst>
                                          <p:attrName>ppt_x</p:attrName>
                                        </p:attrNameLst>
                                      </p:cBhvr>
                                      <p:tavLst>
                                        <p:tav tm="0">
                                          <p:val>
                                            <p:strVal val="#ppt_x"/>
                                          </p:val>
                                        </p:tav>
                                        <p:tav tm="100000">
                                          <p:val>
                                            <p:strVal val="#ppt_x"/>
                                          </p:val>
                                        </p:tav>
                                      </p:tavLst>
                                    </p:anim>
                                    <p:anim calcmode="lin" valueType="num">
                                      <p:cBhvr additive="base">
                                        <p:cTn id="26" dur="500" fill="hold"/>
                                        <p:tgtEl>
                                          <p:spTgt spid="8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4D007E-F3EE-3461-9A4F-B31564B0CEF6}"/>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BDFEC221-3F65-82E3-7F85-D01F3D825037}"/>
              </a:ext>
            </a:extLst>
          </p:cNvPr>
          <p:cNvSpPr txBox="1"/>
          <p:nvPr/>
        </p:nvSpPr>
        <p:spPr>
          <a:xfrm>
            <a:off x="2779494" y="-132677"/>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استراتيجيات التوجيه الفعّال</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D27C4CE0-7F7C-88F6-190E-F10ABB606BE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Productivity ">
            <a:extLst>
              <a:ext uri="{FF2B5EF4-FFF2-40B4-BE49-F238E27FC236}">
                <a16:creationId xmlns:a16="http://schemas.microsoft.com/office/drawing/2014/main" id="{7A85C1CB-76CF-2488-C4C3-30C1740377E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77290" y="1976946"/>
            <a:ext cx="3926106" cy="3926106"/>
          </a:xfrm>
          <a:prstGeom prst="rect">
            <a:avLst/>
          </a:prstGeom>
          <a:noFill/>
          <a:ln>
            <a:noFill/>
          </a:ln>
        </p:spPr>
      </p:pic>
      <p:sp>
        <p:nvSpPr>
          <p:cNvPr id="3" name="TextBox 2">
            <a:extLst>
              <a:ext uri="{FF2B5EF4-FFF2-40B4-BE49-F238E27FC236}">
                <a16:creationId xmlns:a16="http://schemas.microsoft.com/office/drawing/2014/main" id="{43A94568-58E2-E8C6-368F-8DAB18CFF69A}"/>
              </a:ext>
            </a:extLst>
          </p:cNvPr>
          <p:cNvSpPr txBox="1"/>
          <p:nvPr/>
        </p:nvSpPr>
        <p:spPr>
          <a:xfrm>
            <a:off x="5435453" y="962566"/>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تكييف أسلوب التوجيه حسب مستوى نضج الموظف ومهاراته واحتياجاته</a:t>
            </a:r>
            <a:endParaRPr lang="en-US" dirty="0"/>
          </a:p>
        </p:txBody>
      </p:sp>
      <p:sp>
        <p:nvSpPr>
          <p:cNvPr id="7" name="TextBox 6">
            <a:extLst>
              <a:ext uri="{FF2B5EF4-FFF2-40B4-BE49-F238E27FC236}">
                <a16:creationId xmlns:a16="http://schemas.microsoft.com/office/drawing/2014/main" id="{126316B1-76BA-25E2-5509-A9A90F0CA9FA}"/>
              </a:ext>
            </a:extLst>
          </p:cNvPr>
          <p:cNvSpPr txBox="1"/>
          <p:nvPr/>
        </p:nvSpPr>
        <p:spPr>
          <a:xfrm>
            <a:off x="5435453" y="2141082"/>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وضوح التوقّعات والأهداف بحيث يفهم الموظف ما هو مطلوب منه بدقّة</a:t>
            </a:r>
            <a:endParaRPr lang="en-US" dirty="0"/>
          </a:p>
        </p:txBody>
      </p:sp>
      <p:sp>
        <p:nvSpPr>
          <p:cNvPr id="10" name="TextBox 9">
            <a:extLst>
              <a:ext uri="{FF2B5EF4-FFF2-40B4-BE49-F238E27FC236}">
                <a16:creationId xmlns:a16="http://schemas.microsoft.com/office/drawing/2014/main" id="{50FF10CD-2668-536F-828F-F4C7B684817B}"/>
              </a:ext>
            </a:extLst>
          </p:cNvPr>
          <p:cNvSpPr txBox="1"/>
          <p:nvPr/>
        </p:nvSpPr>
        <p:spPr>
          <a:xfrm>
            <a:off x="5435453" y="3319598"/>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التوازن بين التوجيه والاستقلالية بما يناسب كل موظف ومرحلة تطوّره</a:t>
            </a:r>
            <a:endParaRPr lang="en-US" dirty="0"/>
          </a:p>
        </p:txBody>
      </p:sp>
      <p:sp>
        <p:nvSpPr>
          <p:cNvPr id="11" name="TextBox 10">
            <a:extLst>
              <a:ext uri="{FF2B5EF4-FFF2-40B4-BE49-F238E27FC236}">
                <a16:creationId xmlns:a16="http://schemas.microsoft.com/office/drawing/2014/main" id="{63D08BE7-B972-A21E-2939-6054A65E307C}"/>
              </a:ext>
            </a:extLst>
          </p:cNvPr>
          <p:cNvSpPr txBox="1"/>
          <p:nvPr/>
        </p:nvSpPr>
        <p:spPr>
          <a:xfrm>
            <a:off x="5435453" y="4498114"/>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التوقيت المناسب للتوجيه - تقديم التوجيه عندما يكون الموظف مستعداً لتلقّيه</a:t>
            </a:r>
            <a:endParaRPr lang="en-US" dirty="0"/>
          </a:p>
        </p:txBody>
      </p:sp>
      <p:sp>
        <p:nvSpPr>
          <p:cNvPr id="12" name="TextBox 11">
            <a:extLst>
              <a:ext uri="{FF2B5EF4-FFF2-40B4-BE49-F238E27FC236}">
                <a16:creationId xmlns:a16="http://schemas.microsoft.com/office/drawing/2014/main" id="{6274F85C-D469-8627-962F-DF29BD978EF1}"/>
              </a:ext>
            </a:extLst>
          </p:cNvPr>
          <p:cNvSpPr txBox="1"/>
          <p:nvPr/>
        </p:nvSpPr>
        <p:spPr>
          <a:xfrm>
            <a:off x="5435453" y="5676631"/>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المتابعة المستمرّة للتأكّد من فهم التوجيهات وتطبيقها بشكل صحيح</a:t>
            </a:r>
            <a:endParaRPr lang="en-US" dirty="0"/>
          </a:p>
        </p:txBody>
      </p:sp>
    </p:spTree>
    <p:extLst>
      <p:ext uri="{BB962C8B-B14F-4D97-AF65-F5344CB8AC3E}">
        <p14:creationId xmlns:p14="http://schemas.microsoft.com/office/powerpoint/2010/main" val="380102542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1000"/>
                                        <p:tgtEl>
                                          <p:spTgt spid="12"/>
                                        </p:tgtEl>
                                      </p:cBhvr>
                                    </p:animEffect>
                                    <p:anim calcmode="lin" valueType="num">
                                      <p:cBhvr>
                                        <p:cTn id="36" dur="1000" fill="hold"/>
                                        <p:tgtEl>
                                          <p:spTgt spid="12"/>
                                        </p:tgtEl>
                                        <p:attrNameLst>
                                          <p:attrName>ppt_x</p:attrName>
                                        </p:attrNameLst>
                                      </p:cBhvr>
                                      <p:tavLst>
                                        <p:tav tm="0">
                                          <p:val>
                                            <p:strVal val="#ppt_x"/>
                                          </p:val>
                                        </p:tav>
                                        <p:tav tm="100000">
                                          <p:val>
                                            <p:strVal val="#ppt_x"/>
                                          </p:val>
                                        </p:tav>
                                      </p:tavLst>
                                    </p:anim>
                                    <p:anim calcmode="lin" valueType="num">
                                      <p:cBhvr>
                                        <p:cTn id="37"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10" grpId="0"/>
      <p:bldP spid="11" grpId="0"/>
      <p:bldP spid="12" grpId="0"/>
    </p:bld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F95B95-0482-B8A2-6A16-06D47D1B6108}"/>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9E2321BE-DEFD-C608-4E2A-DFD43EF4BED3}"/>
              </a:ext>
            </a:extLst>
          </p:cNvPr>
          <p:cNvSpPr txBox="1"/>
          <p:nvPr/>
        </p:nvSpPr>
        <p:spPr>
          <a:xfrm>
            <a:off x="2779494" y="-273357"/>
            <a:ext cx="6633012" cy="854080"/>
          </a:xfrm>
          <a:prstGeom prst="rect">
            <a:avLst/>
          </a:prstGeom>
          <a:noFill/>
        </p:spPr>
        <p:txBody>
          <a:bodyPr wrap="square">
            <a:spAutoFit/>
          </a:bodyPr>
          <a:lstStyle/>
          <a:p>
            <a:pPr algn="ctr" rtl="1">
              <a:lnSpc>
                <a:spcPct val="150000"/>
              </a:lnSpc>
            </a:pPr>
            <a:r>
              <a:rPr lang="ar-SA" sz="3600" b="1" dirty="0">
                <a:solidFill>
                  <a:schemeClr val="bg1"/>
                </a:solidFill>
                <a:latin typeface="Adobe Arabic" panose="02040503050201020203" pitchFamily="18" charset="-78"/>
                <a:cs typeface="Adobe Arabic" panose="02040503050201020203" pitchFamily="18" charset="-78"/>
              </a:rPr>
              <a:t>نموذج الإرشاد الإداري </a:t>
            </a:r>
            <a:r>
              <a:rPr lang="en-US" sz="3600" b="1" dirty="0">
                <a:solidFill>
                  <a:schemeClr val="bg1"/>
                </a:solidFill>
                <a:latin typeface="Adobe Arabic" panose="02040503050201020203" pitchFamily="18" charset="-78"/>
                <a:cs typeface="Adobe Arabic" panose="02040503050201020203" pitchFamily="18" charset="-78"/>
              </a:rPr>
              <a:t>GROW</a:t>
            </a:r>
          </a:p>
        </p:txBody>
      </p:sp>
      <p:pic>
        <p:nvPicPr>
          <p:cNvPr id="9" name="Picture 8">
            <a:extLst>
              <a:ext uri="{FF2B5EF4-FFF2-40B4-BE49-F238E27FC236}">
                <a16:creationId xmlns:a16="http://schemas.microsoft.com/office/drawing/2014/main" id="{36B1692A-DE5C-AA74-A8DA-CC739238BDF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AA340064-C982-DCF0-4B22-0E5BEA1773FA}"/>
              </a:ext>
            </a:extLst>
          </p:cNvPr>
          <p:cNvSpPr txBox="1"/>
          <p:nvPr/>
        </p:nvSpPr>
        <p:spPr>
          <a:xfrm>
            <a:off x="5435453" y="962566"/>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dirty="0"/>
              <a:t>يُعدّ نموذج </a:t>
            </a:r>
            <a:r>
              <a:rPr lang="en-US" dirty="0"/>
              <a:t>GROW</a:t>
            </a:r>
            <a:r>
              <a:rPr lang="ar-SA" dirty="0"/>
              <a:t> من النماذج الفعّالة في الإرشاد الإداري، ويتكوّن من أربع مراحل:</a:t>
            </a:r>
            <a:endParaRPr lang="en-US" dirty="0"/>
          </a:p>
        </p:txBody>
      </p:sp>
      <p:sp>
        <p:nvSpPr>
          <p:cNvPr id="7" name="TextBox 6">
            <a:extLst>
              <a:ext uri="{FF2B5EF4-FFF2-40B4-BE49-F238E27FC236}">
                <a16:creationId xmlns:a16="http://schemas.microsoft.com/office/drawing/2014/main" id="{49A1F10A-298B-8283-621F-B9E2F3357DA5}"/>
              </a:ext>
            </a:extLst>
          </p:cNvPr>
          <p:cNvSpPr txBox="1"/>
          <p:nvPr/>
        </p:nvSpPr>
        <p:spPr>
          <a:xfrm>
            <a:off x="5435453" y="2301402"/>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en-US" dirty="0">
                <a:solidFill>
                  <a:srgbClr val="168489"/>
                </a:solidFill>
              </a:rPr>
              <a:t>G - Goals</a:t>
            </a:r>
            <a:r>
              <a:rPr lang="ar-SA" dirty="0">
                <a:solidFill>
                  <a:srgbClr val="168489"/>
                </a:solidFill>
              </a:rPr>
              <a:t> (الأهداف): </a:t>
            </a:r>
            <a:r>
              <a:rPr lang="ar-SA" dirty="0"/>
              <a:t>تحديد الأهداف التي يسعى الموظف لتحقيقها</a:t>
            </a:r>
            <a:endParaRPr lang="en-US" dirty="0"/>
          </a:p>
        </p:txBody>
      </p:sp>
      <p:sp>
        <p:nvSpPr>
          <p:cNvPr id="10" name="TextBox 9">
            <a:extLst>
              <a:ext uri="{FF2B5EF4-FFF2-40B4-BE49-F238E27FC236}">
                <a16:creationId xmlns:a16="http://schemas.microsoft.com/office/drawing/2014/main" id="{0C44EDB5-208C-7BCF-A189-C7E0CB80229B}"/>
              </a:ext>
            </a:extLst>
          </p:cNvPr>
          <p:cNvSpPr txBox="1"/>
          <p:nvPr/>
        </p:nvSpPr>
        <p:spPr>
          <a:xfrm>
            <a:off x="5435453" y="3640238"/>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en-US" dirty="0">
                <a:solidFill>
                  <a:srgbClr val="168489"/>
                </a:solidFill>
              </a:rPr>
              <a:t>R - Reality</a:t>
            </a:r>
            <a:r>
              <a:rPr lang="ar-SA" dirty="0">
                <a:solidFill>
                  <a:srgbClr val="168489"/>
                </a:solidFill>
              </a:rPr>
              <a:t> (الواقع): </a:t>
            </a:r>
            <a:r>
              <a:rPr lang="ar-SA" dirty="0"/>
              <a:t>استكشاف الوضع الحالي والتحديات القائمة</a:t>
            </a:r>
            <a:endParaRPr lang="en-US" dirty="0"/>
          </a:p>
        </p:txBody>
      </p:sp>
      <p:sp>
        <p:nvSpPr>
          <p:cNvPr id="11" name="TextBox 10">
            <a:extLst>
              <a:ext uri="{FF2B5EF4-FFF2-40B4-BE49-F238E27FC236}">
                <a16:creationId xmlns:a16="http://schemas.microsoft.com/office/drawing/2014/main" id="{9F49475A-63E1-4EC0-76BB-79AB1FCBDB76}"/>
              </a:ext>
            </a:extLst>
          </p:cNvPr>
          <p:cNvSpPr txBox="1"/>
          <p:nvPr/>
        </p:nvSpPr>
        <p:spPr>
          <a:xfrm>
            <a:off x="5435453" y="4518051"/>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en-US" dirty="0">
                <a:solidFill>
                  <a:srgbClr val="168489"/>
                </a:solidFill>
              </a:rPr>
              <a:t>O - Options</a:t>
            </a:r>
            <a:r>
              <a:rPr lang="ar-SA" dirty="0">
                <a:solidFill>
                  <a:srgbClr val="168489"/>
                </a:solidFill>
              </a:rPr>
              <a:t> (الخيارات): </a:t>
            </a:r>
            <a:r>
              <a:rPr lang="ar-SA" dirty="0"/>
              <a:t>استكشاف البدائل والحلول الممكنة</a:t>
            </a:r>
            <a:endParaRPr lang="en-US" dirty="0"/>
          </a:p>
        </p:txBody>
      </p:sp>
      <p:sp>
        <p:nvSpPr>
          <p:cNvPr id="12" name="TextBox 11">
            <a:extLst>
              <a:ext uri="{FF2B5EF4-FFF2-40B4-BE49-F238E27FC236}">
                <a16:creationId xmlns:a16="http://schemas.microsoft.com/office/drawing/2014/main" id="{CD504C05-2FE7-54EE-5505-3E2B4ECB0E4F}"/>
              </a:ext>
            </a:extLst>
          </p:cNvPr>
          <p:cNvSpPr txBox="1"/>
          <p:nvPr/>
        </p:nvSpPr>
        <p:spPr>
          <a:xfrm>
            <a:off x="5435453" y="5395862"/>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en-US" dirty="0">
                <a:solidFill>
                  <a:srgbClr val="168489"/>
                </a:solidFill>
              </a:rPr>
              <a:t>W - Will/Way Forward</a:t>
            </a:r>
            <a:r>
              <a:rPr lang="ar-SA" dirty="0">
                <a:solidFill>
                  <a:srgbClr val="168489"/>
                </a:solidFill>
              </a:rPr>
              <a:t> (الطريق للأمام): </a:t>
            </a:r>
            <a:r>
              <a:rPr lang="ar-SA" dirty="0"/>
              <a:t>تحديد خطة العمل والخطوات التنفيذية</a:t>
            </a:r>
            <a:endParaRPr lang="en-US" dirty="0"/>
          </a:p>
        </p:txBody>
      </p:sp>
      <p:pic>
        <p:nvPicPr>
          <p:cNvPr id="4" name="Picture 3" descr="Growth ">
            <a:extLst>
              <a:ext uri="{FF2B5EF4-FFF2-40B4-BE49-F238E27FC236}">
                <a16:creationId xmlns:a16="http://schemas.microsoft.com/office/drawing/2014/main" id="{EC4BB213-971A-9265-C2AB-470AE688B768}"/>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70866" y="1976946"/>
            <a:ext cx="3926106" cy="3926106"/>
          </a:xfrm>
          <a:prstGeom prst="rect">
            <a:avLst/>
          </a:prstGeom>
          <a:noFill/>
          <a:ln>
            <a:noFill/>
          </a:ln>
        </p:spPr>
      </p:pic>
    </p:spTree>
    <p:extLst>
      <p:ext uri="{BB962C8B-B14F-4D97-AF65-F5344CB8AC3E}">
        <p14:creationId xmlns:p14="http://schemas.microsoft.com/office/powerpoint/2010/main" val="29866062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1000"/>
                                        <p:tgtEl>
                                          <p:spTgt spid="12"/>
                                        </p:tgtEl>
                                      </p:cBhvr>
                                    </p:animEffect>
                                    <p:anim calcmode="lin" valueType="num">
                                      <p:cBhvr>
                                        <p:cTn id="36" dur="1000" fill="hold"/>
                                        <p:tgtEl>
                                          <p:spTgt spid="12"/>
                                        </p:tgtEl>
                                        <p:attrNameLst>
                                          <p:attrName>ppt_x</p:attrName>
                                        </p:attrNameLst>
                                      </p:cBhvr>
                                      <p:tavLst>
                                        <p:tav tm="0">
                                          <p:val>
                                            <p:strVal val="#ppt_x"/>
                                          </p:val>
                                        </p:tav>
                                        <p:tav tm="100000">
                                          <p:val>
                                            <p:strVal val="#ppt_x"/>
                                          </p:val>
                                        </p:tav>
                                      </p:tavLst>
                                    </p:anim>
                                    <p:anim calcmode="lin" valueType="num">
                                      <p:cBhvr>
                                        <p:cTn id="37"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10" grpId="0"/>
      <p:bldP spid="11" grpId="0"/>
      <p:bldP spid="12" grpId="0"/>
    </p:bld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56F8E7-A10C-F6DF-130A-3B4CE6579456}"/>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ACB8A313-AA97-E176-BC93-39DECE9EBE7A}"/>
              </a:ext>
            </a:extLst>
          </p:cNvPr>
          <p:cNvSpPr txBox="1"/>
          <p:nvPr/>
        </p:nvSpPr>
        <p:spPr>
          <a:xfrm>
            <a:off x="2779494" y="-273357"/>
            <a:ext cx="6633012" cy="854080"/>
          </a:xfrm>
          <a:prstGeom prst="rect">
            <a:avLst/>
          </a:prstGeom>
          <a:noFill/>
        </p:spPr>
        <p:txBody>
          <a:bodyPr wrap="square">
            <a:spAutoFit/>
          </a:bodyPr>
          <a:lstStyle/>
          <a:p>
            <a:pPr algn="ctr" rtl="1">
              <a:lnSpc>
                <a:spcPct val="150000"/>
              </a:lnSpc>
            </a:pPr>
            <a:r>
              <a:rPr lang="ar-SA" sz="3600" b="1" dirty="0">
                <a:solidFill>
                  <a:schemeClr val="bg1"/>
                </a:solidFill>
                <a:latin typeface="Adobe Arabic" panose="02040503050201020203" pitchFamily="18" charset="-78"/>
                <a:cs typeface="Adobe Arabic" panose="02040503050201020203" pitchFamily="18" charset="-78"/>
              </a:rPr>
              <a:t>مثال تطبيقي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AC257CCD-E898-8BD3-56D2-42AC93F5D74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310D5057-DF7A-41E5-ED58-4ABA56A56BB8}"/>
              </a:ext>
            </a:extLst>
          </p:cNvPr>
          <p:cNvSpPr txBox="1"/>
          <p:nvPr/>
        </p:nvSpPr>
        <p:spPr>
          <a:xfrm>
            <a:off x="5167103" y="962566"/>
            <a:ext cx="6633012" cy="1475404"/>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كان لدى أحمد، مدير المبيعات في إحدى الشركات، موظفة متميّزة تُدعى نورا، لكنها كانت تفتقر للثقة عند التعامل مع كبار العملاء. استخدم أحمد نموذج </a:t>
            </a:r>
            <a:r>
              <a:rPr lang="en-US"/>
              <a:t>GROW</a:t>
            </a:r>
            <a:r>
              <a:rPr lang="ar-SA"/>
              <a:t> كالتالي:</a:t>
            </a:r>
            <a:endParaRPr lang="en-US"/>
          </a:p>
        </p:txBody>
      </p:sp>
      <p:sp>
        <p:nvSpPr>
          <p:cNvPr id="7" name="TextBox 6">
            <a:extLst>
              <a:ext uri="{FF2B5EF4-FFF2-40B4-BE49-F238E27FC236}">
                <a16:creationId xmlns:a16="http://schemas.microsoft.com/office/drawing/2014/main" id="{5331AFE7-2FF7-8E76-1B5A-D892DF033B38}"/>
              </a:ext>
            </a:extLst>
          </p:cNvPr>
          <p:cNvSpPr txBox="1"/>
          <p:nvPr/>
        </p:nvSpPr>
        <p:spPr>
          <a:xfrm>
            <a:off x="5167103" y="2372382"/>
            <a:ext cx="6633012"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الأهداف: مساعدة نورا على تطوير ثقتها في التعامل مع كبار العملاء</a:t>
            </a:r>
            <a:endParaRPr lang="en-US" dirty="0"/>
          </a:p>
        </p:txBody>
      </p:sp>
      <p:sp>
        <p:nvSpPr>
          <p:cNvPr id="10" name="TextBox 9">
            <a:extLst>
              <a:ext uri="{FF2B5EF4-FFF2-40B4-BE49-F238E27FC236}">
                <a16:creationId xmlns:a16="http://schemas.microsoft.com/office/drawing/2014/main" id="{6BA95B6C-AEF6-7954-8E1D-93850FB450D9}"/>
              </a:ext>
            </a:extLst>
          </p:cNvPr>
          <p:cNvSpPr txBox="1"/>
          <p:nvPr/>
        </p:nvSpPr>
        <p:spPr>
          <a:xfrm>
            <a:off x="5167103" y="2860151"/>
            <a:ext cx="6633012"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الواقع: ناقش معها المواقف التي تشعر فيها بعدم الثقة والأسباب وراء ذلك</a:t>
            </a:r>
            <a:endParaRPr lang="en-US" dirty="0"/>
          </a:p>
        </p:txBody>
      </p:sp>
      <p:sp>
        <p:nvSpPr>
          <p:cNvPr id="11" name="TextBox 10">
            <a:extLst>
              <a:ext uri="{FF2B5EF4-FFF2-40B4-BE49-F238E27FC236}">
                <a16:creationId xmlns:a16="http://schemas.microsoft.com/office/drawing/2014/main" id="{98C72E7C-A930-E26B-1360-F69CC843C422}"/>
              </a:ext>
            </a:extLst>
          </p:cNvPr>
          <p:cNvSpPr txBox="1"/>
          <p:nvPr/>
        </p:nvSpPr>
        <p:spPr>
          <a:xfrm>
            <a:off x="5167103" y="3808943"/>
            <a:ext cx="6633012"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الخيارات: استكشفا معاً استراتيجيات لبناء الثقة، مثل التحضير الجيّد للاجتماعات ولعب الأدوار</a:t>
            </a:r>
            <a:endParaRPr lang="en-US" dirty="0"/>
          </a:p>
        </p:txBody>
      </p:sp>
      <p:sp>
        <p:nvSpPr>
          <p:cNvPr id="12" name="TextBox 11">
            <a:extLst>
              <a:ext uri="{FF2B5EF4-FFF2-40B4-BE49-F238E27FC236}">
                <a16:creationId xmlns:a16="http://schemas.microsoft.com/office/drawing/2014/main" id="{BBA03CCE-A9CF-4E73-CC5B-9EBFA075BEA4}"/>
              </a:ext>
            </a:extLst>
          </p:cNvPr>
          <p:cNvSpPr txBox="1"/>
          <p:nvPr/>
        </p:nvSpPr>
        <p:spPr>
          <a:xfrm>
            <a:off x="5167103" y="4757735"/>
            <a:ext cx="6633012"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الطريق للأمام: وضعا خطة تتضمّن تدريباً مكثّفاً وحضور اجتماعات مع العملاء بصحبة أحمد قبل الانتقال للعمل باستقلالية</a:t>
            </a:r>
            <a:endParaRPr lang="en-US" dirty="0"/>
          </a:p>
        </p:txBody>
      </p:sp>
      <p:pic>
        <p:nvPicPr>
          <p:cNvPr id="2" name="Picture 1" descr="Diagram ">
            <a:extLst>
              <a:ext uri="{FF2B5EF4-FFF2-40B4-BE49-F238E27FC236}">
                <a16:creationId xmlns:a16="http://schemas.microsoft.com/office/drawing/2014/main" id="{16AF57E6-7884-C2AD-6B44-FB9A00EAB01A}"/>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11277" y="1983985"/>
            <a:ext cx="4201551" cy="4201551"/>
          </a:xfrm>
          <a:prstGeom prst="rect">
            <a:avLst/>
          </a:prstGeom>
          <a:noFill/>
          <a:ln>
            <a:noFill/>
          </a:ln>
        </p:spPr>
      </p:pic>
      <p:sp>
        <p:nvSpPr>
          <p:cNvPr id="13" name="TextBox 12">
            <a:extLst>
              <a:ext uri="{FF2B5EF4-FFF2-40B4-BE49-F238E27FC236}">
                <a16:creationId xmlns:a16="http://schemas.microsoft.com/office/drawing/2014/main" id="{FF892FBC-C077-69A8-6DF0-D3CF80BC37F0}"/>
              </a:ext>
            </a:extLst>
          </p:cNvPr>
          <p:cNvSpPr txBox="1"/>
          <p:nvPr/>
        </p:nvSpPr>
        <p:spPr>
          <a:xfrm>
            <a:off x="5167103" y="5706529"/>
            <a:ext cx="6633012" cy="1014380"/>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بعد ثلاثة أشهر، أصبحت نورا من أفضل مدراء علاقات العملاء في الشركة، وارتفعت مبيعاتها بنسبة 35%.</a:t>
            </a:r>
            <a:endParaRPr lang="en-US"/>
          </a:p>
        </p:txBody>
      </p:sp>
    </p:spTree>
    <p:extLst>
      <p:ext uri="{BB962C8B-B14F-4D97-AF65-F5344CB8AC3E}">
        <p14:creationId xmlns:p14="http://schemas.microsoft.com/office/powerpoint/2010/main" val="37885807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1000"/>
                                        <p:tgtEl>
                                          <p:spTgt spid="12"/>
                                        </p:tgtEl>
                                      </p:cBhvr>
                                    </p:animEffect>
                                    <p:anim calcmode="lin" valueType="num">
                                      <p:cBhvr>
                                        <p:cTn id="36" dur="1000" fill="hold"/>
                                        <p:tgtEl>
                                          <p:spTgt spid="12"/>
                                        </p:tgtEl>
                                        <p:attrNameLst>
                                          <p:attrName>ppt_x</p:attrName>
                                        </p:attrNameLst>
                                      </p:cBhvr>
                                      <p:tavLst>
                                        <p:tav tm="0">
                                          <p:val>
                                            <p:strVal val="#ppt_x"/>
                                          </p:val>
                                        </p:tav>
                                        <p:tav tm="100000">
                                          <p:val>
                                            <p:strVal val="#ppt_x"/>
                                          </p:val>
                                        </p:tav>
                                      </p:tavLst>
                                    </p:anim>
                                    <p:anim calcmode="lin" valueType="num">
                                      <p:cBhvr>
                                        <p:cTn id="37" dur="1000" fill="hold"/>
                                        <p:tgtEl>
                                          <p:spTgt spid="12"/>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1000"/>
                                        <p:tgtEl>
                                          <p:spTgt spid="13"/>
                                        </p:tgtEl>
                                      </p:cBhvr>
                                    </p:animEffect>
                                    <p:anim calcmode="lin" valueType="num">
                                      <p:cBhvr>
                                        <p:cTn id="41" dur="1000" fill="hold"/>
                                        <p:tgtEl>
                                          <p:spTgt spid="13"/>
                                        </p:tgtEl>
                                        <p:attrNameLst>
                                          <p:attrName>ppt_x</p:attrName>
                                        </p:attrNameLst>
                                      </p:cBhvr>
                                      <p:tavLst>
                                        <p:tav tm="0">
                                          <p:val>
                                            <p:strVal val="#ppt_x"/>
                                          </p:val>
                                        </p:tav>
                                        <p:tav tm="100000">
                                          <p:val>
                                            <p:strVal val="#ppt_x"/>
                                          </p:val>
                                        </p:tav>
                                      </p:tavLst>
                                    </p:anim>
                                    <p:anim calcmode="lin" valueType="num">
                                      <p:cBhvr>
                                        <p:cTn id="4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10" grpId="0"/>
      <p:bldP spid="11" grpId="0"/>
      <p:bldP spid="12" grpId="0"/>
      <p:bldP spid="13" grpId="0"/>
    </p:bld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D16EB1-C31E-A6BC-2E0D-B40015BCE48B}"/>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F7B3E317-C676-3923-0FE0-7AC244E17939}"/>
              </a:ext>
            </a:extLst>
          </p:cNvPr>
          <p:cNvSpPr txBox="1"/>
          <p:nvPr/>
        </p:nvSpPr>
        <p:spPr>
          <a:xfrm>
            <a:off x="2779494" y="-200787"/>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استراتيجيات تحفيز العاملين ورفع روح الانتماء</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716E8171-88F2-5D85-065E-13F54D0CA09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descr="Salary ">
            <a:extLst>
              <a:ext uri="{FF2B5EF4-FFF2-40B4-BE49-F238E27FC236}">
                <a16:creationId xmlns:a16="http://schemas.microsoft.com/office/drawing/2014/main" id="{E00CC768-3F7C-AFE6-CC91-670E3B9E2CA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28914" y="2249670"/>
            <a:ext cx="3414531" cy="3414531"/>
          </a:xfrm>
          <a:prstGeom prst="rect">
            <a:avLst/>
          </a:prstGeom>
          <a:noFill/>
        </p:spPr>
      </p:pic>
      <p:sp>
        <p:nvSpPr>
          <p:cNvPr id="5" name="TextBox 4">
            <a:extLst>
              <a:ext uri="{FF2B5EF4-FFF2-40B4-BE49-F238E27FC236}">
                <a16:creationId xmlns:a16="http://schemas.microsoft.com/office/drawing/2014/main" id="{ADC9FC2D-C2DA-A6DC-C174-FF82D9141397}"/>
              </a:ext>
            </a:extLst>
          </p:cNvPr>
          <p:cNvSpPr txBox="1"/>
          <p:nvPr/>
        </p:nvSpPr>
        <p:spPr>
          <a:xfrm>
            <a:off x="5014451" y="1220086"/>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استراتيجيات التحفيز المادي:</a:t>
            </a:r>
            <a:endParaRPr lang="en-US"/>
          </a:p>
        </p:txBody>
      </p:sp>
      <p:sp>
        <p:nvSpPr>
          <p:cNvPr id="6" name="TextBox 5">
            <a:extLst>
              <a:ext uri="{FF2B5EF4-FFF2-40B4-BE49-F238E27FC236}">
                <a16:creationId xmlns:a16="http://schemas.microsoft.com/office/drawing/2014/main" id="{912244EE-7141-AD09-D616-3A53E1DD7A29}"/>
              </a:ext>
            </a:extLst>
          </p:cNvPr>
          <p:cNvSpPr txBox="1"/>
          <p:nvPr/>
        </p:nvSpPr>
        <p:spPr>
          <a:xfrm>
            <a:off x="5014450" y="2118526"/>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الرواتب والأجور التنافسية والعادلة</a:t>
            </a:r>
            <a:endParaRPr lang="en-US" dirty="0"/>
          </a:p>
        </p:txBody>
      </p:sp>
      <p:sp>
        <p:nvSpPr>
          <p:cNvPr id="14" name="TextBox 13">
            <a:extLst>
              <a:ext uri="{FF2B5EF4-FFF2-40B4-BE49-F238E27FC236}">
                <a16:creationId xmlns:a16="http://schemas.microsoft.com/office/drawing/2014/main" id="{8DC4F08F-20FE-F7B9-3363-19C7AE46AAFC}"/>
              </a:ext>
            </a:extLst>
          </p:cNvPr>
          <p:cNvSpPr txBox="1"/>
          <p:nvPr/>
        </p:nvSpPr>
        <p:spPr>
          <a:xfrm>
            <a:off x="5014450" y="3016966"/>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المكافآت المالية المرتبطة بالأداء والإنتاجية</a:t>
            </a:r>
            <a:endParaRPr lang="en-US" dirty="0"/>
          </a:p>
        </p:txBody>
      </p:sp>
      <p:sp>
        <p:nvSpPr>
          <p:cNvPr id="15" name="TextBox 14">
            <a:extLst>
              <a:ext uri="{FF2B5EF4-FFF2-40B4-BE49-F238E27FC236}">
                <a16:creationId xmlns:a16="http://schemas.microsoft.com/office/drawing/2014/main" id="{1F59F391-B310-CBE9-47EE-CFB8DA42F741}"/>
              </a:ext>
            </a:extLst>
          </p:cNvPr>
          <p:cNvSpPr txBox="1"/>
          <p:nvPr/>
        </p:nvSpPr>
        <p:spPr>
          <a:xfrm>
            <a:off x="5014450" y="3915406"/>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برامج المشاركة في الأرباح أو خيارات الأسهم</a:t>
            </a:r>
            <a:endParaRPr lang="en-US" dirty="0"/>
          </a:p>
        </p:txBody>
      </p:sp>
      <p:sp>
        <p:nvSpPr>
          <p:cNvPr id="16" name="TextBox 15">
            <a:extLst>
              <a:ext uri="{FF2B5EF4-FFF2-40B4-BE49-F238E27FC236}">
                <a16:creationId xmlns:a16="http://schemas.microsoft.com/office/drawing/2014/main" id="{7C5AE308-218B-2C71-C93F-C5FDEE4AB430}"/>
              </a:ext>
            </a:extLst>
          </p:cNvPr>
          <p:cNvSpPr txBox="1"/>
          <p:nvPr/>
        </p:nvSpPr>
        <p:spPr>
          <a:xfrm>
            <a:off x="5014450" y="4813846"/>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البدلات والمزايا الإضافية (تأمين صحي، بدل سكن، بدل نقل)</a:t>
            </a:r>
            <a:endParaRPr lang="en-US" dirty="0"/>
          </a:p>
        </p:txBody>
      </p:sp>
      <p:sp>
        <p:nvSpPr>
          <p:cNvPr id="17" name="TextBox 16">
            <a:extLst>
              <a:ext uri="{FF2B5EF4-FFF2-40B4-BE49-F238E27FC236}">
                <a16:creationId xmlns:a16="http://schemas.microsoft.com/office/drawing/2014/main" id="{4427CF03-B35C-D750-DD40-4B04912CEBAA}"/>
              </a:ext>
            </a:extLst>
          </p:cNvPr>
          <p:cNvSpPr txBox="1"/>
          <p:nvPr/>
        </p:nvSpPr>
        <p:spPr>
          <a:xfrm>
            <a:off x="5014450" y="5712287"/>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الهدايا والجوائز العينية</a:t>
            </a:r>
            <a:endParaRPr lang="en-US" dirty="0"/>
          </a:p>
        </p:txBody>
      </p:sp>
    </p:spTree>
    <p:extLst>
      <p:ext uri="{BB962C8B-B14F-4D97-AF65-F5344CB8AC3E}">
        <p14:creationId xmlns:p14="http://schemas.microsoft.com/office/powerpoint/2010/main" val="253947656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1000"/>
                                        <p:tgtEl>
                                          <p:spTgt spid="15"/>
                                        </p:tgtEl>
                                      </p:cBhvr>
                                    </p:animEffect>
                                    <p:anim calcmode="lin" valueType="num">
                                      <p:cBhvr>
                                        <p:cTn id="29" dur="1000" fill="hold"/>
                                        <p:tgtEl>
                                          <p:spTgt spid="15"/>
                                        </p:tgtEl>
                                        <p:attrNameLst>
                                          <p:attrName>ppt_x</p:attrName>
                                        </p:attrNameLst>
                                      </p:cBhvr>
                                      <p:tavLst>
                                        <p:tav tm="0">
                                          <p:val>
                                            <p:strVal val="#ppt_x"/>
                                          </p:val>
                                        </p:tav>
                                        <p:tav tm="100000">
                                          <p:val>
                                            <p:strVal val="#ppt_x"/>
                                          </p:val>
                                        </p:tav>
                                      </p:tavLst>
                                    </p:anim>
                                    <p:anim calcmode="lin" valueType="num">
                                      <p:cBhvr>
                                        <p:cTn id="30"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1000"/>
                                        <p:tgtEl>
                                          <p:spTgt spid="16"/>
                                        </p:tgtEl>
                                      </p:cBhvr>
                                    </p:animEffect>
                                    <p:anim calcmode="lin" valueType="num">
                                      <p:cBhvr>
                                        <p:cTn id="36" dur="1000" fill="hold"/>
                                        <p:tgtEl>
                                          <p:spTgt spid="16"/>
                                        </p:tgtEl>
                                        <p:attrNameLst>
                                          <p:attrName>ppt_x</p:attrName>
                                        </p:attrNameLst>
                                      </p:cBhvr>
                                      <p:tavLst>
                                        <p:tav tm="0">
                                          <p:val>
                                            <p:strVal val="#ppt_x"/>
                                          </p:val>
                                        </p:tav>
                                        <p:tav tm="100000">
                                          <p:val>
                                            <p:strVal val="#ppt_x"/>
                                          </p:val>
                                        </p:tav>
                                      </p:tavLst>
                                    </p:anim>
                                    <p:anim calcmode="lin" valueType="num">
                                      <p:cBhvr>
                                        <p:cTn id="3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1000"/>
                                        <p:tgtEl>
                                          <p:spTgt spid="17"/>
                                        </p:tgtEl>
                                      </p:cBhvr>
                                    </p:animEffect>
                                    <p:anim calcmode="lin" valueType="num">
                                      <p:cBhvr>
                                        <p:cTn id="43" dur="1000" fill="hold"/>
                                        <p:tgtEl>
                                          <p:spTgt spid="17"/>
                                        </p:tgtEl>
                                        <p:attrNameLst>
                                          <p:attrName>ppt_x</p:attrName>
                                        </p:attrNameLst>
                                      </p:cBhvr>
                                      <p:tavLst>
                                        <p:tav tm="0">
                                          <p:val>
                                            <p:strVal val="#ppt_x"/>
                                          </p:val>
                                        </p:tav>
                                        <p:tav tm="100000">
                                          <p:val>
                                            <p:strVal val="#ppt_x"/>
                                          </p:val>
                                        </p:tav>
                                      </p:tavLst>
                                    </p:anim>
                                    <p:anim calcmode="lin" valueType="num">
                                      <p:cBhvr>
                                        <p:cTn id="4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4" grpId="0"/>
      <p:bldP spid="15" grpId="0"/>
      <p:bldP spid="16" grpId="0"/>
      <p:bldP spid="17" grpId="0"/>
    </p:bld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E65B9C-2310-CFB8-989E-C0E538D2909E}"/>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EB546BF-5388-A03B-0110-23354B8D7797}"/>
              </a:ext>
            </a:extLst>
          </p:cNvPr>
          <p:cNvSpPr txBox="1"/>
          <p:nvPr/>
        </p:nvSpPr>
        <p:spPr>
          <a:xfrm>
            <a:off x="2779494" y="-200787"/>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استراتيجيات تحفيز العاملين ورفع روح الانتماء</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BACEC574-09AF-271A-60D6-670D1D10D4A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5" name="TextBox 4">
            <a:extLst>
              <a:ext uri="{FF2B5EF4-FFF2-40B4-BE49-F238E27FC236}">
                <a16:creationId xmlns:a16="http://schemas.microsoft.com/office/drawing/2014/main" id="{30180DA1-2FB3-E2AC-4851-9961DBE52325}"/>
              </a:ext>
            </a:extLst>
          </p:cNvPr>
          <p:cNvSpPr txBox="1"/>
          <p:nvPr/>
        </p:nvSpPr>
        <p:spPr>
          <a:xfrm>
            <a:off x="5014451" y="1220086"/>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استراتيجيات التحفيز المعنوي:</a:t>
            </a:r>
            <a:endParaRPr lang="en-US"/>
          </a:p>
        </p:txBody>
      </p:sp>
      <p:grpSp>
        <p:nvGrpSpPr>
          <p:cNvPr id="52" name="Group 51">
            <a:extLst>
              <a:ext uri="{FF2B5EF4-FFF2-40B4-BE49-F238E27FC236}">
                <a16:creationId xmlns:a16="http://schemas.microsoft.com/office/drawing/2014/main" id="{8CD0EC95-CF59-EE18-465A-1827366455AE}"/>
              </a:ext>
            </a:extLst>
          </p:cNvPr>
          <p:cNvGrpSpPr/>
          <p:nvPr/>
        </p:nvGrpSpPr>
        <p:grpSpPr>
          <a:xfrm>
            <a:off x="6139342" y="4981236"/>
            <a:ext cx="5657421" cy="1313355"/>
            <a:chOff x="6139342" y="5073258"/>
            <a:chExt cx="5657421" cy="1313355"/>
          </a:xfrm>
        </p:grpSpPr>
        <p:grpSp>
          <p:nvGrpSpPr>
            <p:cNvPr id="3" name="مجموعة 296">
              <a:extLst>
                <a:ext uri="{FF2B5EF4-FFF2-40B4-BE49-F238E27FC236}">
                  <a16:creationId xmlns:a16="http://schemas.microsoft.com/office/drawing/2014/main" id="{C2E26339-561A-9B1D-F95C-FBFB43AA12DF}"/>
                </a:ext>
              </a:extLst>
            </p:cNvPr>
            <p:cNvGrpSpPr/>
            <p:nvPr/>
          </p:nvGrpSpPr>
          <p:grpSpPr>
            <a:xfrm>
              <a:off x="6139342" y="5073258"/>
              <a:ext cx="5547679" cy="1313355"/>
              <a:chOff x="2984106" y="1507564"/>
              <a:chExt cx="3124348" cy="739775"/>
            </a:xfrm>
          </p:grpSpPr>
          <p:grpSp>
            <p:nvGrpSpPr>
              <p:cNvPr id="46" name="مجموعة 297">
                <a:extLst>
                  <a:ext uri="{FF2B5EF4-FFF2-40B4-BE49-F238E27FC236}">
                    <a16:creationId xmlns:a16="http://schemas.microsoft.com/office/drawing/2014/main" id="{90333356-B29E-90A6-A086-61A7C80FE660}"/>
                  </a:ext>
                </a:extLst>
              </p:cNvPr>
              <p:cNvGrpSpPr/>
              <p:nvPr/>
            </p:nvGrpSpPr>
            <p:grpSpPr>
              <a:xfrm>
                <a:off x="2984106" y="1507564"/>
                <a:ext cx="3124348" cy="739775"/>
                <a:chOff x="2984106" y="1507564"/>
                <a:chExt cx="3124348" cy="739775"/>
              </a:xfrm>
            </p:grpSpPr>
            <p:sp>
              <p:nvSpPr>
                <p:cNvPr id="48" name="شكل بيضاوي 299">
                  <a:extLst>
                    <a:ext uri="{FF2B5EF4-FFF2-40B4-BE49-F238E27FC236}">
                      <a16:creationId xmlns:a16="http://schemas.microsoft.com/office/drawing/2014/main" id="{394CBA50-7503-B0AC-3BB1-296E740723F6}"/>
                    </a:ext>
                  </a:extLst>
                </p:cNvPr>
                <p:cNvSpPr/>
                <p:nvPr/>
              </p:nvSpPr>
              <p:spPr>
                <a:xfrm>
                  <a:off x="5440106" y="1543277"/>
                  <a:ext cx="668348" cy="668348"/>
                </a:xfrm>
                <a:prstGeom prst="ellipse">
                  <a:avLst/>
                </a:prstGeom>
                <a:noFill/>
                <a:ln w="19050">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49" name="شكل حر: شكل 300">
                  <a:extLst>
                    <a:ext uri="{FF2B5EF4-FFF2-40B4-BE49-F238E27FC236}">
                      <a16:creationId xmlns:a16="http://schemas.microsoft.com/office/drawing/2014/main" id="{774395F1-0C2B-DFDE-03C8-0FC4BCDF8694}"/>
                    </a:ext>
                  </a:extLst>
                </p:cNvPr>
                <p:cNvSpPr/>
                <p:nvPr/>
              </p:nvSpPr>
              <p:spPr>
                <a:xfrm>
                  <a:off x="2984106" y="1507564"/>
                  <a:ext cx="2668043" cy="739775"/>
                </a:xfrm>
                <a:custGeom>
                  <a:avLst/>
                  <a:gdLst>
                    <a:gd name="connsiteX0" fmla="*/ 123298 w 2668043"/>
                    <a:gd name="connsiteY0" fmla="*/ 0 h 739775"/>
                    <a:gd name="connsiteX1" fmla="*/ 459528 w 2668043"/>
                    <a:gd name="connsiteY1" fmla="*/ 0 h 739775"/>
                    <a:gd name="connsiteX2" fmla="*/ 808650 w 2668043"/>
                    <a:gd name="connsiteY2" fmla="*/ 0 h 739775"/>
                    <a:gd name="connsiteX3" fmla="*/ 1148821 w 2668043"/>
                    <a:gd name="connsiteY3" fmla="*/ 0 h 739775"/>
                    <a:gd name="connsiteX4" fmla="*/ 2633872 w 2668043"/>
                    <a:gd name="connsiteY4" fmla="*/ 0 h 739775"/>
                    <a:gd name="connsiteX5" fmla="*/ 2668041 w 2668043"/>
                    <a:gd name="connsiteY5" fmla="*/ 6898 h 739775"/>
                    <a:gd name="connsiteX6" fmla="*/ 2611273 w 2668043"/>
                    <a:gd name="connsiteY6" fmla="*/ 24520 h 739775"/>
                    <a:gd name="connsiteX7" fmla="*/ 2382348 w 2668043"/>
                    <a:gd name="connsiteY7" fmla="*/ 369887 h 739775"/>
                    <a:gd name="connsiteX8" fmla="*/ 2611273 w 2668043"/>
                    <a:gd name="connsiteY8" fmla="*/ 715254 h 739775"/>
                    <a:gd name="connsiteX9" fmla="*/ 2668043 w 2668043"/>
                    <a:gd name="connsiteY9" fmla="*/ 732877 h 739775"/>
                    <a:gd name="connsiteX10" fmla="*/ 2633872 w 2668043"/>
                    <a:gd name="connsiteY10" fmla="*/ 739775 h 739775"/>
                    <a:gd name="connsiteX11" fmla="*/ 1148821 w 2668043"/>
                    <a:gd name="connsiteY11" fmla="*/ 739775 h 739775"/>
                    <a:gd name="connsiteX12" fmla="*/ 459528 w 2668043"/>
                    <a:gd name="connsiteY12" fmla="*/ 739775 h 739775"/>
                    <a:gd name="connsiteX13" fmla="*/ 123298 w 2668043"/>
                    <a:gd name="connsiteY13" fmla="*/ 739775 h 739775"/>
                    <a:gd name="connsiteX14" fmla="*/ 0 w 2668043"/>
                    <a:gd name="connsiteY14" fmla="*/ 616477 h 739775"/>
                    <a:gd name="connsiteX15" fmla="*/ 0 w 2668043"/>
                    <a:gd name="connsiteY15" fmla="*/ 308240 h 739775"/>
                    <a:gd name="connsiteX16" fmla="*/ 0 w 2668043"/>
                    <a:gd name="connsiteY16" fmla="*/ 123298 h 739775"/>
                    <a:gd name="connsiteX17" fmla="*/ 123298 w 2668043"/>
                    <a:gd name="connsiteY17" fmla="*/ 0 h 739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668043" h="739775">
                      <a:moveTo>
                        <a:pt x="123298" y="0"/>
                      </a:moveTo>
                      <a:lnTo>
                        <a:pt x="459528" y="0"/>
                      </a:lnTo>
                      <a:lnTo>
                        <a:pt x="808650" y="0"/>
                      </a:lnTo>
                      <a:lnTo>
                        <a:pt x="1148821" y="0"/>
                      </a:lnTo>
                      <a:lnTo>
                        <a:pt x="2633872" y="0"/>
                      </a:lnTo>
                      <a:lnTo>
                        <a:pt x="2668041" y="6898"/>
                      </a:lnTo>
                      <a:lnTo>
                        <a:pt x="2611273" y="24520"/>
                      </a:lnTo>
                      <a:cubicBezTo>
                        <a:pt x="2476744" y="81422"/>
                        <a:pt x="2382348" y="214631"/>
                        <a:pt x="2382348" y="369887"/>
                      </a:cubicBezTo>
                      <a:cubicBezTo>
                        <a:pt x="2382348" y="525143"/>
                        <a:pt x="2476744" y="658353"/>
                        <a:pt x="2611273" y="715254"/>
                      </a:cubicBezTo>
                      <a:lnTo>
                        <a:pt x="2668043" y="732877"/>
                      </a:lnTo>
                      <a:lnTo>
                        <a:pt x="2633872" y="739775"/>
                      </a:lnTo>
                      <a:lnTo>
                        <a:pt x="1148821" y="739775"/>
                      </a:lnTo>
                      <a:lnTo>
                        <a:pt x="459528" y="739775"/>
                      </a:lnTo>
                      <a:lnTo>
                        <a:pt x="123298" y="739775"/>
                      </a:lnTo>
                      <a:cubicBezTo>
                        <a:pt x="55202" y="739775"/>
                        <a:pt x="0" y="684573"/>
                        <a:pt x="0" y="616477"/>
                      </a:cubicBezTo>
                      <a:lnTo>
                        <a:pt x="0" y="308240"/>
                      </a:lnTo>
                      <a:lnTo>
                        <a:pt x="0" y="123298"/>
                      </a:lnTo>
                      <a:cubicBezTo>
                        <a:pt x="0" y="55202"/>
                        <a:pt x="55202" y="0"/>
                        <a:pt x="123298" y="0"/>
                      </a:cubicBezTo>
                      <a:close/>
                    </a:path>
                  </a:pathLst>
                </a:custGeom>
                <a:solidFill>
                  <a:schemeClr val="bg1">
                    <a:lumMod val="95000"/>
                  </a:schemeClr>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47" name="مربع نص 298">
                <a:extLst>
                  <a:ext uri="{FF2B5EF4-FFF2-40B4-BE49-F238E27FC236}">
                    <a16:creationId xmlns:a16="http://schemas.microsoft.com/office/drawing/2014/main" id="{B9DC634D-FD08-09D1-EC5A-B48F0D509576}"/>
                  </a:ext>
                </a:extLst>
              </p:cNvPr>
              <p:cNvSpPr txBox="1"/>
              <p:nvPr/>
            </p:nvSpPr>
            <p:spPr>
              <a:xfrm>
                <a:off x="3072182" y="1721238"/>
                <a:ext cx="2255142" cy="360592"/>
              </a:xfrm>
              <a:prstGeom prst="rect">
                <a:avLst/>
              </a:prstGeom>
              <a:noFill/>
            </p:spPr>
            <p:txBody>
              <a:bodyPr wrap="square" rtlCol="1">
                <a:spAutoFit/>
              </a:bodyPr>
              <a:lstStyle/>
              <a:p>
                <a:pPr algn="just" rtl="1">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توفير بيئة عمل إيجابية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0" name="TextBox 6">
              <a:extLst>
                <a:ext uri="{FF2B5EF4-FFF2-40B4-BE49-F238E27FC236}">
                  <a16:creationId xmlns:a16="http://schemas.microsoft.com/office/drawing/2014/main" id="{8F1758D7-2446-B68A-1FAE-7A99ED20A261}"/>
                </a:ext>
              </a:extLst>
            </p:cNvPr>
            <p:cNvSpPr txBox="1"/>
            <p:nvPr/>
          </p:nvSpPr>
          <p:spPr>
            <a:xfrm>
              <a:off x="10424107" y="5202409"/>
              <a:ext cx="1372656" cy="1108573"/>
            </a:xfrm>
            <a:prstGeom prst="rect">
              <a:avLst/>
            </a:prstGeom>
            <a:noFill/>
          </p:spPr>
          <p:txBody>
            <a:bodyPr wrap="square" rtlCol="0">
              <a:spAutoFit/>
            </a:bodyPr>
            <a:lstStyle/>
            <a:p>
              <a:pPr algn="ctr" rtl="1">
                <a:lnSpc>
                  <a:spcPct val="115000"/>
                </a:lnSpc>
              </a:pPr>
              <a:r>
                <a:rPr lang="en-GB" sz="6000" b="1" kern="1200">
                  <a:solidFill>
                    <a:srgbClr val="168489"/>
                  </a:solidFill>
                  <a:effectLst/>
                  <a:latin typeface="SST Arabic Medium" panose="020B0604030504020204" pitchFamily="34" charset="-78"/>
                  <a:ea typeface="Calibri" panose="020F0502020204030204" pitchFamily="34" charset="0"/>
                  <a:cs typeface="Sakkal Majalla" panose="02000000000000000000" pitchFamily="2" charset="-78"/>
                </a:rPr>
                <a:t>05</a:t>
              </a:r>
              <a:endParaRPr lang="en-US" sz="6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53" name="Group 52">
            <a:extLst>
              <a:ext uri="{FF2B5EF4-FFF2-40B4-BE49-F238E27FC236}">
                <a16:creationId xmlns:a16="http://schemas.microsoft.com/office/drawing/2014/main" id="{5DD83DE7-1C5B-F320-C37F-D445DF84487E}"/>
              </a:ext>
            </a:extLst>
          </p:cNvPr>
          <p:cNvGrpSpPr/>
          <p:nvPr/>
        </p:nvGrpSpPr>
        <p:grpSpPr>
          <a:xfrm>
            <a:off x="459825" y="4981228"/>
            <a:ext cx="5659506" cy="1313353"/>
            <a:chOff x="459825" y="5073250"/>
            <a:chExt cx="5659506" cy="1313353"/>
          </a:xfrm>
        </p:grpSpPr>
        <p:grpSp>
          <p:nvGrpSpPr>
            <p:cNvPr id="7" name="مجموعة 301">
              <a:extLst>
                <a:ext uri="{FF2B5EF4-FFF2-40B4-BE49-F238E27FC236}">
                  <a16:creationId xmlns:a16="http://schemas.microsoft.com/office/drawing/2014/main" id="{579562D6-BD49-2E0B-4C45-8E42A6559E21}"/>
                </a:ext>
              </a:extLst>
            </p:cNvPr>
            <p:cNvGrpSpPr/>
            <p:nvPr/>
          </p:nvGrpSpPr>
          <p:grpSpPr>
            <a:xfrm>
              <a:off x="459825" y="5073250"/>
              <a:ext cx="5547679" cy="1313353"/>
              <a:chOff x="33554" y="1507560"/>
              <a:chExt cx="3124348" cy="739775"/>
            </a:xfrm>
          </p:grpSpPr>
          <p:grpSp>
            <p:nvGrpSpPr>
              <p:cNvPr id="42" name="مجموعة 302">
                <a:extLst>
                  <a:ext uri="{FF2B5EF4-FFF2-40B4-BE49-F238E27FC236}">
                    <a16:creationId xmlns:a16="http://schemas.microsoft.com/office/drawing/2014/main" id="{80F827EF-C0F6-E5E3-9570-1507F09CAFDC}"/>
                  </a:ext>
                </a:extLst>
              </p:cNvPr>
              <p:cNvGrpSpPr/>
              <p:nvPr/>
            </p:nvGrpSpPr>
            <p:grpSpPr>
              <a:xfrm>
                <a:off x="33554" y="1507560"/>
                <a:ext cx="3124348" cy="739775"/>
                <a:chOff x="33554" y="1507560"/>
                <a:chExt cx="3124348" cy="739775"/>
              </a:xfrm>
            </p:grpSpPr>
            <p:sp>
              <p:nvSpPr>
                <p:cNvPr id="44" name="شكل بيضاوي 304">
                  <a:extLst>
                    <a:ext uri="{FF2B5EF4-FFF2-40B4-BE49-F238E27FC236}">
                      <a16:creationId xmlns:a16="http://schemas.microsoft.com/office/drawing/2014/main" id="{EFE62F13-C4F9-2419-C835-442EB2C89EA3}"/>
                    </a:ext>
                  </a:extLst>
                </p:cNvPr>
                <p:cNvSpPr/>
                <p:nvPr/>
              </p:nvSpPr>
              <p:spPr>
                <a:xfrm>
                  <a:off x="2489554" y="1543273"/>
                  <a:ext cx="668348" cy="668348"/>
                </a:xfrm>
                <a:prstGeom prst="ellipse">
                  <a:avLst/>
                </a:prstGeom>
                <a:noFill/>
                <a:ln w="19050">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45" name="شكل حر: شكل 305">
                  <a:extLst>
                    <a:ext uri="{FF2B5EF4-FFF2-40B4-BE49-F238E27FC236}">
                      <a16:creationId xmlns:a16="http://schemas.microsoft.com/office/drawing/2014/main" id="{5BDF9756-BABC-3C6D-A28E-18CA1F2DD45B}"/>
                    </a:ext>
                  </a:extLst>
                </p:cNvPr>
                <p:cNvSpPr/>
                <p:nvPr/>
              </p:nvSpPr>
              <p:spPr>
                <a:xfrm>
                  <a:off x="33554" y="1507560"/>
                  <a:ext cx="2668043" cy="739775"/>
                </a:xfrm>
                <a:custGeom>
                  <a:avLst/>
                  <a:gdLst>
                    <a:gd name="connsiteX0" fmla="*/ 123298 w 2668043"/>
                    <a:gd name="connsiteY0" fmla="*/ 0 h 739775"/>
                    <a:gd name="connsiteX1" fmla="*/ 459528 w 2668043"/>
                    <a:gd name="connsiteY1" fmla="*/ 0 h 739775"/>
                    <a:gd name="connsiteX2" fmla="*/ 808650 w 2668043"/>
                    <a:gd name="connsiteY2" fmla="*/ 0 h 739775"/>
                    <a:gd name="connsiteX3" fmla="*/ 1148821 w 2668043"/>
                    <a:gd name="connsiteY3" fmla="*/ 0 h 739775"/>
                    <a:gd name="connsiteX4" fmla="*/ 2633872 w 2668043"/>
                    <a:gd name="connsiteY4" fmla="*/ 0 h 739775"/>
                    <a:gd name="connsiteX5" fmla="*/ 2668041 w 2668043"/>
                    <a:gd name="connsiteY5" fmla="*/ 6898 h 739775"/>
                    <a:gd name="connsiteX6" fmla="*/ 2611273 w 2668043"/>
                    <a:gd name="connsiteY6" fmla="*/ 24520 h 739775"/>
                    <a:gd name="connsiteX7" fmla="*/ 2382348 w 2668043"/>
                    <a:gd name="connsiteY7" fmla="*/ 369887 h 739775"/>
                    <a:gd name="connsiteX8" fmla="*/ 2611273 w 2668043"/>
                    <a:gd name="connsiteY8" fmla="*/ 715254 h 739775"/>
                    <a:gd name="connsiteX9" fmla="*/ 2668043 w 2668043"/>
                    <a:gd name="connsiteY9" fmla="*/ 732877 h 739775"/>
                    <a:gd name="connsiteX10" fmla="*/ 2633872 w 2668043"/>
                    <a:gd name="connsiteY10" fmla="*/ 739775 h 739775"/>
                    <a:gd name="connsiteX11" fmla="*/ 1148821 w 2668043"/>
                    <a:gd name="connsiteY11" fmla="*/ 739775 h 739775"/>
                    <a:gd name="connsiteX12" fmla="*/ 459528 w 2668043"/>
                    <a:gd name="connsiteY12" fmla="*/ 739775 h 739775"/>
                    <a:gd name="connsiteX13" fmla="*/ 123298 w 2668043"/>
                    <a:gd name="connsiteY13" fmla="*/ 739775 h 739775"/>
                    <a:gd name="connsiteX14" fmla="*/ 0 w 2668043"/>
                    <a:gd name="connsiteY14" fmla="*/ 616477 h 739775"/>
                    <a:gd name="connsiteX15" fmla="*/ 0 w 2668043"/>
                    <a:gd name="connsiteY15" fmla="*/ 308240 h 739775"/>
                    <a:gd name="connsiteX16" fmla="*/ 0 w 2668043"/>
                    <a:gd name="connsiteY16" fmla="*/ 123298 h 739775"/>
                    <a:gd name="connsiteX17" fmla="*/ 123298 w 2668043"/>
                    <a:gd name="connsiteY17" fmla="*/ 0 h 739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668043" h="739775">
                      <a:moveTo>
                        <a:pt x="123298" y="0"/>
                      </a:moveTo>
                      <a:lnTo>
                        <a:pt x="459528" y="0"/>
                      </a:lnTo>
                      <a:lnTo>
                        <a:pt x="808650" y="0"/>
                      </a:lnTo>
                      <a:lnTo>
                        <a:pt x="1148821" y="0"/>
                      </a:lnTo>
                      <a:lnTo>
                        <a:pt x="2633872" y="0"/>
                      </a:lnTo>
                      <a:lnTo>
                        <a:pt x="2668041" y="6898"/>
                      </a:lnTo>
                      <a:lnTo>
                        <a:pt x="2611273" y="24520"/>
                      </a:lnTo>
                      <a:cubicBezTo>
                        <a:pt x="2476744" y="81422"/>
                        <a:pt x="2382348" y="214631"/>
                        <a:pt x="2382348" y="369887"/>
                      </a:cubicBezTo>
                      <a:cubicBezTo>
                        <a:pt x="2382348" y="525143"/>
                        <a:pt x="2476744" y="658353"/>
                        <a:pt x="2611273" y="715254"/>
                      </a:cubicBezTo>
                      <a:lnTo>
                        <a:pt x="2668043" y="732877"/>
                      </a:lnTo>
                      <a:lnTo>
                        <a:pt x="2633872" y="739775"/>
                      </a:lnTo>
                      <a:lnTo>
                        <a:pt x="1148821" y="739775"/>
                      </a:lnTo>
                      <a:lnTo>
                        <a:pt x="459528" y="739775"/>
                      </a:lnTo>
                      <a:lnTo>
                        <a:pt x="123298" y="739775"/>
                      </a:lnTo>
                      <a:cubicBezTo>
                        <a:pt x="55202" y="739775"/>
                        <a:pt x="0" y="684573"/>
                        <a:pt x="0" y="616477"/>
                      </a:cubicBezTo>
                      <a:lnTo>
                        <a:pt x="0" y="308240"/>
                      </a:lnTo>
                      <a:lnTo>
                        <a:pt x="0" y="123298"/>
                      </a:lnTo>
                      <a:cubicBezTo>
                        <a:pt x="0" y="55202"/>
                        <a:pt x="55202" y="0"/>
                        <a:pt x="123298" y="0"/>
                      </a:cubicBezTo>
                      <a:close/>
                    </a:path>
                  </a:pathLst>
                </a:custGeom>
                <a:solidFill>
                  <a:schemeClr val="bg1">
                    <a:lumMod val="95000"/>
                  </a:schemeClr>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43" name="مربع نص 303">
                <a:extLst>
                  <a:ext uri="{FF2B5EF4-FFF2-40B4-BE49-F238E27FC236}">
                    <a16:creationId xmlns:a16="http://schemas.microsoft.com/office/drawing/2014/main" id="{2C6F057B-6A07-FDD2-D26E-5C559823459C}"/>
                  </a:ext>
                </a:extLst>
              </p:cNvPr>
              <p:cNvSpPr txBox="1"/>
              <p:nvPr/>
            </p:nvSpPr>
            <p:spPr>
              <a:xfrm>
                <a:off x="375571" y="1527302"/>
                <a:ext cx="1975658" cy="679578"/>
              </a:xfrm>
              <a:prstGeom prst="rect">
                <a:avLst/>
              </a:prstGeom>
              <a:noFill/>
            </p:spPr>
            <p:txBody>
              <a:bodyPr wrap="square" rtlCol="1">
                <a:spAutoFit/>
              </a:bodyPr>
              <a:lstStyle/>
              <a:p>
                <a:pPr algn="just" rtl="1">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التوازن بين الحياة المهنية والشخصية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1" name="TextBox 6">
              <a:extLst>
                <a:ext uri="{FF2B5EF4-FFF2-40B4-BE49-F238E27FC236}">
                  <a16:creationId xmlns:a16="http://schemas.microsoft.com/office/drawing/2014/main" id="{2B46AE3C-C7BE-9ECA-E871-060299CC6E9E}"/>
                </a:ext>
              </a:extLst>
            </p:cNvPr>
            <p:cNvSpPr txBox="1"/>
            <p:nvPr/>
          </p:nvSpPr>
          <p:spPr>
            <a:xfrm>
              <a:off x="4746675" y="5202656"/>
              <a:ext cx="1372656" cy="1108573"/>
            </a:xfrm>
            <a:prstGeom prst="rect">
              <a:avLst/>
            </a:prstGeom>
            <a:noFill/>
          </p:spPr>
          <p:txBody>
            <a:bodyPr wrap="square" rtlCol="0">
              <a:spAutoFit/>
            </a:bodyPr>
            <a:lstStyle/>
            <a:p>
              <a:pPr algn="ctr" rtl="1">
                <a:lnSpc>
                  <a:spcPct val="115000"/>
                </a:lnSpc>
              </a:pPr>
              <a:r>
                <a:rPr lang="en-GB" sz="6000" b="1" kern="1200">
                  <a:solidFill>
                    <a:srgbClr val="168489"/>
                  </a:solidFill>
                  <a:effectLst/>
                  <a:latin typeface="SST Arabic Medium" panose="020B0604030504020204" pitchFamily="34" charset="-78"/>
                  <a:ea typeface="Calibri" panose="020F0502020204030204" pitchFamily="34" charset="0"/>
                  <a:cs typeface="Sakkal Majalla" panose="02000000000000000000" pitchFamily="2" charset="-78"/>
                </a:rPr>
                <a:t>06</a:t>
              </a:r>
              <a:endParaRPr lang="en-US" sz="6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51" name="Group 50">
            <a:extLst>
              <a:ext uri="{FF2B5EF4-FFF2-40B4-BE49-F238E27FC236}">
                <a16:creationId xmlns:a16="http://schemas.microsoft.com/office/drawing/2014/main" id="{0DC6ED95-AA3A-DFCF-149C-78335F17D230}"/>
              </a:ext>
            </a:extLst>
          </p:cNvPr>
          <p:cNvGrpSpPr/>
          <p:nvPr/>
        </p:nvGrpSpPr>
        <p:grpSpPr>
          <a:xfrm>
            <a:off x="6139342" y="3530517"/>
            <a:ext cx="5657421" cy="1313355"/>
            <a:chOff x="6139342" y="3622539"/>
            <a:chExt cx="5657421" cy="1313355"/>
          </a:xfrm>
        </p:grpSpPr>
        <p:grpSp>
          <p:nvGrpSpPr>
            <p:cNvPr id="38" name="مجموعة 297">
              <a:extLst>
                <a:ext uri="{FF2B5EF4-FFF2-40B4-BE49-F238E27FC236}">
                  <a16:creationId xmlns:a16="http://schemas.microsoft.com/office/drawing/2014/main" id="{8D8E6FA8-9931-9344-CAE7-77C7819DDB03}"/>
                </a:ext>
              </a:extLst>
            </p:cNvPr>
            <p:cNvGrpSpPr/>
            <p:nvPr/>
          </p:nvGrpSpPr>
          <p:grpSpPr>
            <a:xfrm>
              <a:off x="6139342" y="3622539"/>
              <a:ext cx="5547679" cy="1313355"/>
              <a:chOff x="2984106" y="753783"/>
              <a:chExt cx="3124348" cy="739775"/>
            </a:xfrm>
          </p:grpSpPr>
          <p:sp>
            <p:nvSpPr>
              <p:cNvPr id="40" name="شكل بيضاوي 299">
                <a:extLst>
                  <a:ext uri="{FF2B5EF4-FFF2-40B4-BE49-F238E27FC236}">
                    <a16:creationId xmlns:a16="http://schemas.microsoft.com/office/drawing/2014/main" id="{82974FCF-3263-B2CB-8954-44478D704F2C}"/>
                  </a:ext>
                </a:extLst>
              </p:cNvPr>
              <p:cNvSpPr/>
              <p:nvPr/>
            </p:nvSpPr>
            <p:spPr>
              <a:xfrm>
                <a:off x="5440106" y="789496"/>
                <a:ext cx="668348" cy="668348"/>
              </a:xfrm>
              <a:prstGeom prst="ellipse">
                <a:avLst/>
              </a:prstGeom>
              <a:noFill/>
              <a:ln w="19050">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41" name="شكل حر: شكل 300">
                <a:extLst>
                  <a:ext uri="{FF2B5EF4-FFF2-40B4-BE49-F238E27FC236}">
                    <a16:creationId xmlns:a16="http://schemas.microsoft.com/office/drawing/2014/main" id="{4689E869-3F4A-2E45-EDAD-58E50893796F}"/>
                  </a:ext>
                </a:extLst>
              </p:cNvPr>
              <p:cNvSpPr/>
              <p:nvPr/>
            </p:nvSpPr>
            <p:spPr>
              <a:xfrm>
                <a:off x="2984106" y="753783"/>
                <a:ext cx="2668043" cy="739775"/>
              </a:xfrm>
              <a:custGeom>
                <a:avLst/>
                <a:gdLst>
                  <a:gd name="connsiteX0" fmla="*/ 123298 w 2668043"/>
                  <a:gd name="connsiteY0" fmla="*/ 0 h 739775"/>
                  <a:gd name="connsiteX1" fmla="*/ 459528 w 2668043"/>
                  <a:gd name="connsiteY1" fmla="*/ 0 h 739775"/>
                  <a:gd name="connsiteX2" fmla="*/ 808650 w 2668043"/>
                  <a:gd name="connsiteY2" fmla="*/ 0 h 739775"/>
                  <a:gd name="connsiteX3" fmla="*/ 1148821 w 2668043"/>
                  <a:gd name="connsiteY3" fmla="*/ 0 h 739775"/>
                  <a:gd name="connsiteX4" fmla="*/ 2633872 w 2668043"/>
                  <a:gd name="connsiteY4" fmla="*/ 0 h 739775"/>
                  <a:gd name="connsiteX5" fmla="*/ 2668041 w 2668043"/>
                  <a:gd name="connsiteY5" fmla="*/ 6898 h 739775"/>
                  <a:gd name="connsiteX6" fmla="*/ 2611273 w 2668043"/>
                  <a:gd name="connsiteY6" fmla="*/ 24520 h 739775"/>
                  <a:gd name="connsiteX7" fmla="*/ 2382348 w 2668043"/>
                  <a:gd name="connsiteY7" fmla="*/ 369887 h 739775"/>
                  <a:gd name="connsiteX8" fmla="*/ 2611273 w 2668043"/>
                  <a:gd name="connsiteY8" fmla="*/ 715254 h 739775"/>
                  <a:gd name="connsiteX9" fmla="*/ 2668043 w 2668043"/>
                  <a:gd name="connsiteY9" fmla="*/ 732877 h 739775"/>
                  <a:gd name="connsiteX10" fmla="*/ 2633872 w 2668043"/>
                  <a:gd name="connsiteY10" fmla="*/ 739775 h 739775"/>
                  <a:gd name="connsiteX11" fmla="*/ 1148821 w 2668043"/>
                  <a:gd name="connsiteY11" fmla="*/ 739775 h 739775"/>
                  <a:gd name="connsiteX12" fmla="*/ 459528 w 2668043"/>
                  <a:gd name="connsiteY12" fmla="*/ 739775 h 739775"/>
                  <a:gd name="connsiteX13" fmla="*/ 123298 w 2668043"/>
                  <a:gd name="connsiteY13" fmla="*/ 739775 h 739775"/>
                  <a:gd name="connsiteX14" fmla="*/ 0 w 2668043"/>
                  <a:gd name="connsiteY14" fmla="*/ 616477 h 739775"/>
                  <a:gd name="connsiteX15" fmla="*/ 0 w 2668043"/>
                  <a:gd name="connsiteY15" fmla="*/ 308240 h 739775"/>
                  <a:gd name="connsiteX16" fmla="*/ 0 w 2668043"/>
                  <a:gd name="connsiteY16" fmla="*/ 123298 h 739775"/>
                  <a:gd name="connsiteX17" fmla="*/ 123298 w 2668043"/>
                  <a:gd name="connsiteY17" fmla="*/ 0 h 739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668043" h="739775">
                    <a:moveTo>
                      <a:pt x="123298" y="0"/>
                    </a:moveTo>
                    <a:lnTo>
                      <a:pt x="459528" y="0"/>
                    </a:lnTo>
                    <a:lnTo>
                      <a:pt x="808650" y="0"/>
                    </a:lnTo>
                    <a:lnTo>
                      <a:pt x="1148821" y="0"/>
                    </a:lnTo>
                    <a:lnTo>
                      <a:pt x="2633872" y="0"/>
                    </a:lnTo>
                    <a:lnTo>
                      <a:pt x="2668041" y="6898"/>
                    </a:lnTo>
                    <a:lnTo>
                      <a:pt x="2611273" y="24520"/>
                    </a:lnTo>
                    <a:cubicBezTo>
                      <a:pt x="2476744" y="81422"/>
                      <a:pt x="2382348" y="214631"/>
                      <a:pt x="2382348" y="369887"/>
                    </a:cubicBezTo>
                    <a:cubicBezTo>
                      <a:pt x="2382348" y="525143"/>
                      <a:pt x="2476744" y="658353"/>
                      <a:pt x="2611273" y="715254"/>
                    </a:cubicBezTo>
                    <a:lnTo>
                      <a:pt x="2668043" y="732877"/>
                    </a:lnTo>
                    <a:lnTo>
                      <a:pt x="2633872" y="739775"/>
                    </a:lnTo>
                    <a:lnTo>
                      <a:pt x="1148821" y="739775"/>
                    </a:lnTo>
                    <a:lnTo>
                      <a:pt x="459528" y="739775"/>
                    </a:lnTo>
                    <a:lnTo>
                      <a:pt x="123298" y="739775"/>
                    </a:lnTo>
                    <a:cubicBezTo>
                      <a:pt x="55202" y="739775"/>
                      <a:pt x="0" y="684573"/>
                      <a:pt x="0" y="616477"/>
                    </a:cubicBezTo>
                    <a:lnTo>
                      <a:pt x="0" y="308240"/>
                    </a:lnTo>
                    <a:lnTo>
                      <a:pt x="0" y="123298"/>
                    </a:lnTo>
                    <a:cubicBezTo>
                      <a:pt x="0" y="55202"/>
                      <a:pt x="55202" y="0"/>
                      <a:pt x="123298" y="0"/>
                    </a:cubicBezTo>
                    <a:close/>
                  </a:path>
                </a:pathLst>
              </a:custGeom>
              <a:solidFill>
                <a:schemeClr val="bg1">
                  <a:lumMod val="95000"/>
                </a:schemeClr>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39" name="مربع نص 298">
              <a:extLst>
                <a:ext uri="{FF2B5EF4-FFF2-40B4-BE49-F238E27FC236}">
                  <a16:creationId xmlns:a16="http://schemas.microsoft.com/office/drawing/2014/main" id="{F40CD29F-FB75-DF78-3AE5-6A6475CEABE9}"/>
                </a:ext>
              </a:extLst>
            </p:cNvPr>
            <p:cNvSpPr txBox="1"/>
            <p:nvPr/>
          </p:nvSpPr>
          <p:spPr>
            <a:xfrm>
              <a:off x="6295732" y="4002990"/>
              <a:ext cx="4004293" cy="640175"/>
            </a:xfrm>
            <a:prstGeom prst="rect">
              <a:avLst/>
            </a:prstGeom>
            <a:noFill/>
          </p:spPr>
          <p:txBody>
            <a:bodyPr wrap="square" rtlCol="1">
              <a:spAutoFit/>
            </a:bodyPr>
            <a:lstStyle/>
            <a:p>
              <a:pPr algn="just" rtl="1">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المشاركة في اتخاذ القرارات</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9" name="TextBox 6">
              <a:extLst>
                <a:ext uri="{FF2B5EF4-FFF2-40B4-BE49-F238E27FC236}">
                  <a16:creationId xmlns:a16="http://schemas.microsoft.com/office/drawing/2014/main" id="{F0A4E5FA-34D2-5B40-2F3C-88DA8E48EA35}"/>
                </a:ext>
              </a:extLst>
            </p:cNvPr>
            <p:cNvSpPr txBox="1"/>
            <p:nvPr/>
          </p:nvSpPr>
          <p:spPr>
            <a:xfrm>
              <a:off x="10424107" y="3748313"/>
              <a:ext cx="1372656" cy="1108573"/>
            </a:xfrm>
            <a:prstGeom prst="rect">
              <a:avLst/>
            </a:prstGeom>
            <a:noFill/>
          </p:spPr>
          <p:txBody>
            <a:bodyPr wrap="square" rtlCol="0">
              <a:spAutoFit/>
            </a:bodyPr>
            <a:lstStyle/>
            <a:p>
              <a:pPr algn="ctr" rtl="1">
                <a:lnSpc>
                  <a:spcPct val="115000"/>
                </a:lnSpc>
              </a:pPr>
              <a:r>
                <a:rPr lang="en-GB" sz="6000" b="1" kern="1200">
                  <a:solidFill>
                    <a:srgbClr val="168489"/>
                  </a:solidFill>
                  <a:effectLst/>
                  <a:latin typeface="SST Arabic Medium" panose="020B0604030504020204" pitchFamily="34" charset="-78"/>
                  <a:ea typeface="Calibri" panose="020F0502020204030204" pitchFamily="34" charset="0"/>
                  <a:cs typeface="Sakkal Majalla" panose="02000000000000000000" pitchFamily="2" charset="-78"/>
                </a:rPr>
                <a:t>03</a:t>
              </a:r>
              <a:endParaRPr lang="en-US" sz="6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50" name="Group 49">
            <a:extLst>
              <a:ext uri="{FF2B5EF4-FFF2-40B4-BE49-F238E27FC236}">
                <a16:creationId xmlns:a16="http://schemas.microsoft.com/office/drawing/2014/main" id="{A823A0DA-7F9F-9E5C-0AD9-0D36E21D1EF4}"/>
              </a:ext>
            </a:extLst>
          </p:cNvPr>
          <p:cNvGrpSpPr/>
          <p:nvPr/>
        </p:nvGrpSpPr>
        <p:grpSpPr>
          <a:xfrm>
            <a:off x="6137781" y="2079800"/>
            <a:ext cx="5658982" cy="1313353"/>
            <a:chOff x="6137781" y="2171822"/>
            <a:chExt cx="5658982" cy="1313353"/>
          </a:xfrm>
        </p:grpSpPr>
        <p:grpSp>
          <p:nvGrpSpPr>
            <p:cNvPr id="22" name="مجموعة 286">
              <a:extLst>
                <a:ext uri="{FF2B5EF4-FFF2-40B4-BE49-F238E27FC236}">
                  <a16:creationId xmlns:a16="http://schemas.microsoft.com/office/drawing/2014/main" id="{01347DDB-B4C8-EA49-9346-1B98EB6E592D}"/>
                </a:ext>
              </a:extLst>
            </p:cNvPr>
            <p:cNvGrpSpPr/>
            <p:nvPr/>
          </p:nvGrpSpPr>
          <p:grpSpPr>
            <a:xfrm>
              <a:off x="6137781" y="2171822"/>
              <a:ext cx="5549236" cy="1313353"/>
              <a:chOff x="2983228" y="3"/>
              <a:chExt cx="3125226" cy="739775"/>
            </a:xfrm>
          </p:grpSpPr>
          <p:grpSp>
            <p:nvGrpSpPr>
              <p:cNvPr id="30" name="مجموعة 287">
                <a:extLst>
                  <a:ext uri="{FF2B5EF4-FFF2-40B4-BE49-F238E27FC236}">
                    <a16:creationId xmlns:a16="http://schemas.microsoft.com/office/drawing/2014/main" id="{EFC2C78D-D278-B919-8675-AB550EDBDB44}"/>
                  </a:ext>
                </a:extLst>
              </p:cNvPr>
              <p:cNvGrpSpPr/>
              <p:nvPr/>
            </p:nvGrpSpPr>
            <p:grpSpPr>
              <a:xfrm>
                <a:off x="2984106" y="3"/>
                <a:ext cx="3124348" cy="739775"/>
                <a:chOff x="2984106" y="3"/>
                <a:chExt cx="3124348" cy="739775"/>
              </a:xfrm>
            </p:grpSpPr>
            <p:sp>
              <p:nvSpPr>
                <p:cNvPr id="32" name="شكل بيضاوي 289">
                  <a:extLst>
                    <a:ext uri="{FF2B5EF4-FFF2-40B4-BE49-F238E27FC236}">
                      <a16:creationId xmlns:a16="http://schemas.microsoft.com/office/drawing/2014/main" id="{76A5AD0E-1CE4-135C-C262-022BDC55249B}"/>
                    </a:ext>
                  </a:extLst>
                </p:cNvPr>
                <p:cNvSpPr/>
                <p:nvPr/>
              </p:nvSpPr>
              <p:spPr>
                <a:xfrm>
                  <a:off x="5440106" y="35716"/>
                  <a:ext cx="668348" cy="668348"/>
                </a:xfrm>
                <a:prstGeom prst="ellipse">
                  <a:avLst/>
                </a:prstGeom>
                <a:noFill/>
                <a:ln w="19050">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33" name="شكل حر: شكل 290">
                  <a:extLst>
                    <a:ext uri="{FF2B5EF4-FFF2-40B4-BE49-F238E27FC236}">
                      <a16:creationId xmlns:a16="http://schemas.microsoft.com/office/drawing/2014/main" id="{A59EDF80-7893-9F1E-7824-BF125B7138EA}"/>
                    </a:ext>
                  </a:extLst>
                </p:cNvPr>
                <p:cNvSpPr/>
                <p:nvPr/>
              </p:nvSpPr>
              <p:spPr>
                <a:xfrm>
                  <a:off x="2984106" y="3"/>
                  <a:ext cx="2668043" cy="739775"/>
                </a:xfrm>
                <a:custGeom>
                  <a:avLst/>
                  <a:gdLst>
                    <a:gd name="connsiteX0" fmla="*/ 123298 w 2668043"/>
                    <a:gd name="connsiteY0" fmla="*/ 0 h 739775"/>
                    <a:gd name="connsiteX1" fmla="*/ 459528 w 2668043"/>
                    <a:gd name="connsiteY1" fmla="*/ 0 h 739775"/>
                    <a:gd name="connsiteX2" fmla="*/ 808650 w 2668043"/>
                    <a:gd name="connsiteY2" fmla="*/ 0 h 739775"/>
                    <a:gd name="connsiteX3" fmla="*/ 1148821 w 2668043"/>
                    <a:gd name="connsiteY3" fmla="*/ 0 h 739775"/>
                    <a:gd name="connsiteX4" fmla="*/ 2633872 w 2668043"/>
                    <a:gd name="connsiteY4" fmla="*/ 0 h 739775"/>
                    <a:gd name="connsiteX5" fmla="*/ 2668041 w 2668043"/>
                    <a:gd name="connsiteY5" fmla="*/ 6898 h 739775"/>
                    <a:gd name="connsiteX6" fmla="*/ 2611273 w 2668043"/>
                    <a:gd name="connsiteY6" fmla="*/ 24520 h 739775"/>
                    <a:gd name="connsiteX7" fmla="*/ 2382348 w 2668043"/>
                    <a:gd name="connsiteY7" fmla="*/ 369887 h 739775"/>
                    <a:gd name="connsiteX8" fmla="*/ 2611273 w 2668043"/>
                    <a:gd name="connsiteY8" fmla="*/ 715254 h 739775"/>
                    <a:gd name="connsiteX9" fmla="*/ 2668043 w 2668043"/>
                    <a:gd name="connsiteY9" fmla="*/ 732877 h 739775"/>
                    <a:gd name="connsiteX10" fmla="*/ 2633872 w 2668043"/>
                    <a:gd name="connsiteY10" fmla="*/ 739775 h 739775"/>
                    <a:gd name="connsiteX11" fmla="*/ 1148821 w 2668043"/>
                    <a:gd name="connsiteY11" fmla="*/ 739775 h 739775"/>
                    <a:gd name="connsiteX12" fmla="*/ 459528 w 2668043"/>
                    <a:gd name="connsiteY12" fmla="*/ 739775 h 739775"/>
                    <a:gd name="connsiteX13" fmla="*/ 123298 w 2668043"/>
                    <a:gd name="connsiteY13" fmla="*/ 739775 h 739775"/>
                    <a:gd name="connsiteX14" fmla="*/ 0 w 2668043"/>
                    <a:gd name="connsiteY14" fmla="*/ 616477 h 739775"/>
                    <a:gd name="connsiteX15" fmla="*/ 0 w 2668043"/>
                    <a:gd name="connsiteY15" fmla="*/ 308240 h 739775"/>
                    <a:gd name="connsiteX16" fmla="*/ 0 w 2668043"/>
                    <a:gd name="connsiteY16" fmla="*/ 123298 h 739775"/>
                    <a:gd name="connsiteX17" fmla="*/ 123298 w 2668043"/>
                    <a:gd name="connsiteY17" fmla="*/ 0 h 739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668043" h="739775">
                      <a:moveTo>
                        <a:pt x="123298" y="0"/>
                      </a:moveTo>
                      <a:lnTo>
                        <a:pt x="459528" y="0"/>
                      </a:lnTo>
                      <a:lnTo>
                        <a:pt x="808650" y="0"/>
                      </a:lnTo>
                      <a:lnTo>
                        <a:pt x="1148821" y="0"/>
                      </a:lnTo>
                      <a:lnTo>
                        <a:pt x="2633872" y="0"/>
                      </a:lnTo>
                      <a:lnTo>
                        <a:pt x="2668041" y="6898"/>
                      </a:lnTo>
                      <a:lnTo>
                        <a:pt x="2611273" y="24520"/>
                      </a:lnTo>
                      <a:cubicBezTo>
                        <a:pt x="2476744" y="81422"/>
                        <a:pt x="2382348" y="214631"/>
                        <a:pt x="2382348" y="369887"/>
                      </a:cubicBezTo>
                      <a:cubicBezTo>
                        <a:pt x="2382348" y="525143"/>
                        <a:pt x="2476744" y="658353"/>
                        <a:pt x="2611273" y="715254"/>
                      </a:cubicBezTo>
                      <a:lnTo>
                        <a:pt x="2668043" y="732877"/>
                      </a:lnTo>
                      <a:lnTo>
                        <a:pt x="2633872" y="739775"/>
                      </a:lnTo>
                      <a:lnTo>
                        <a:pt x="1148821" y="739775"/>
                      </a:lnTo>
                      <a:lnTo>
                        <a:pt x="459528" y="739775"/>
                      </a:lnTo>
                      <a:lnTo>
                        <a:pt x="123298" y="739775"/>
                      </a:lnTo>
                      <a:cubicBezTo>
                        <a:pt x="55202" y="739775"/>
                        <a:pt x="0" y="684573"/>
                        <a:pt x="0" y="616477"/>
                      </a:cubicBezTo>
                      <a:lnTo>
                        <a:pt x="0" y="308240"/>
                      </a:lnTo>
                      <a:lnTo>
                        <a:pt x="0" y="123298"/>
                      </a:lnTo>
                      <a:cubicBezTo>
                        <a:pt x="0" y="55202"/>
                        <a:pt x="55202" y="0"/>
                        <a:pt x="123298" y="0"/>
                      </a:cubicBezTo>
                      <a:close/>
                    </a:path>
                  </a:pathLst>
                </a:custGeom>
                <a:solidFill>
                  <a:schemeClr val="bg1">
                    <a:lumMod val="95000"/>
                  </a:schemeClr>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31" name="مربع نص 288">
                <a:extLst>
                  <a:ext uri="{FF2B5EF4-FFF2-40B4-BE49-F238E27FC236}">
                    <a16:creationId xmlns:a16="http://schemas.microsoft.com/office/drawing/2014/main" id="{71F0B9F8-D2F5-4529-0F90-68DA48472443}"/>
                  </a:ext>
                </a:extLst>
              </p:cNvPr>
              <p:cNvSpPr txBox="1"/>
              <p:nvPr/>
            </p:nvSpPr>
            <p:spPr>
              <a:xfrm>
                <a:off x="2983228" y="207371"/>
                <a:ext cx="2317785" cy="360593"/>
              </a:xfrm>
              <a:prstGeom prst="rect">
                <a:avLst/>
              </a:prstGeom>
              <a:noFill/>
            </p:spPr>
            <p:txBody>
              <a:bodyPr wrap="square" rtlCol="1">
                <a:spAutoFit/>
              </a:bodyPr>
              <a:lstStyle/>
              <a:p>
                <a:pPr algn="just" rtl="1">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الاعتراف والتقدير</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24" name="TextBox 6">
              <a:extLst>
                <a:ext uri="{FF2B5EF4-FFF2-40B4-BE49-F238E27FC236}">
                  <a16:creationId xmlns:a16="http://schemas.microsoft.com/office/drawing/2014/main" id="{53CDE43C-3886-A60D-5C78-6177AB6F7BAC}"/>
                </a:ext>
              </a:extLst>
            </p:cNvPr>
            <p:cNvSpPr txBox="1"/>
            <p:nvPr/>
          </p:nvSpPr>
          <p:spPr>
            <a:xfrm>
              <a:off x="10424107" y="2294131"/>
              <a:ext cx="1372656" cy="1108573"/>
            </a:xfrm>
            <a:prstGeom prst="rect">
              <a:avLst/>
            </a:prstGeom>
            <a:noFill/>
          </p:spPr>
          <p:txBody>
            <a:bodyPr wrap="square" rtlCol="0">
              <a:spAutoFit/>
            </a:bodyPr>
            <a:lstStyle/>
            <a:p>
              <a:pPr algn="ctr" rtl="1">
                <a:lnSpc>
                  <a:spcPct val="115000"/>
                </a:lnSpc>
              </a:pPr>
              <a:r>
                <a:rPr lang="en-GB" sz="6000" b="1" kern="1200" dirty="0">
                  <a:solidFill>
                    <a:srgbClr val="168489"/>
                  </a:solidFill>
                  <a:effectLst/>
                  <a:latin typeface="SST Arabic Medium" panose="020B0604030504020204" pitchFamily="34" charset="-78"/>
                  <a:ea typeface="Calibri" panose="020F0502020204030204" pitchFamily="34" charset="0"/>
                  <a:cs typeface="Sakkal Majalla" panose="02000000000000000000" pitchFamily="2" charset="-78"/>
                </a:rPr>
                <a:t>01</a:t>
              </a:r>
              <a:endParaRPr lang="en-US" sz="6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55" name="Group 54">
            <a:extLst>
              <a:ext uri="{FF2B5EF4-FFF2-40B4-BE49-F238E27FC236}">
                <a16:creationId xmlns:a16="http://schemas.microsoft.com/office/drawing/2014/main" id="{DD9C7622-31AB-0310-BE6C-CEE01E76813F}"/>
              </a:ext>
            </a:extLst>
          </p:cNvPr>
          <p:cNvGrpSpPr/>
          <p:nvPr/>
        </p:nvGrpSpPr>
        <p:grpSpPr>
          <a:xfrm>
            <a:off x="395237" y="2079794"/>
            <a:ext cx="5724094" cy="1313353"/>
            <a:chOff x="395237" y="2171816"/>
            <a:chExt cx="5724094" cy="1313353"/>
          </a:xfrm>
        </p:grpSpPr>
        <p:grpSp>
          <p:nvGrpSpPr>
            <p:cNvPr id="23" name="مجموعة 291">
              <a:extLst>
                <a:ext uri="{FF2B5EF4-FFF2-40B4-BE49-F238E27FC236}">
                  <a16:creationId xmlns:a16="http://schemas.microsoft.com/office/drawing/2014/main" id="{0E333760-5E93-2E8B-A498-B552D101E21B}"/>
                </a:ext>
              </a:extLst>
            </p:cNvPr>
            <p:cNvGrpSpPr/>
            <p:nvPr/>
          </p:nvGrpSpPr>
          <p:grpSpPr>
            <a:xfrm>
              <a:off x="395237" y="2171816"/>
              <a:ext cx="5612267" cy="1313353"/>
              <a:chOff x="0" y="0"/>
              <a:chExt cx="3160723" cy="739775"/>
            </a:xfrm>
          </p:grpSpPr>
          <p:grpSp>
            <p:nvGrpSpPr>
              <p:cNvPr id="26" name="مجموعة 292">
                <a:extLst>
                  <a:ext uri="{FF2B5EF4-FFF2-40B4-BE49-F238E27FC236}">
                    <a16:creationId xmlns:a16="http://schemas.microsoft.com/office/drawing/2014/main" id="{95764D1F-F55A-2F73-FCCC-307762AB9806}"/>
                  </a:ext>
                </a:extLst>
              </p:cNvPr>
              <p:cNvGrpSpPr/>
              <p:nvPr/>
            </p:nvGrpSpPr>
            <p:grpSpPr>
              <a:xfrm>
                <a:off x="36375" y="0"/>
                <a:ext cx="3124348" cy="739775"/>
                <a:chOff x="36375" y="0"/>
                <a:chExt cx="3124348" cy="739775"/>
              </a:xfrm>
            </p:grpSpPr>
            <p:sp>
              <p:nvSpPr>
                <p:cNvPr id="28" name="شكل بيضاوي 294">
                  <a:extLst>
                    <a:ext uri="{FF2B5EF4-FFF2-40B4-BE49-F238E27FC236}">
                      <a16:creationId xmlns:a16="http://schemas.microsoft.com/office/drawing/2014/main" id="{1DED7803-FA08-F8D9-332B-46C1BC9B0521}"/>
                    </a:ext>
                  </a:extLst>
                </p:cNvPr>
                <p:cNvSpPr/>
                <p:nvPr/>
              </p:nvSpPr>
              <p:spPr>
                <a:xfrm>
                  <a:off x="2492375" y="35713"/>
                  <a:ext cx="668348" cy="668348"/>
                </a:xfrm>
                <a:prstGeom prst="ellipse">
                  <a:avLst/>
                </a:prstGeom>
                <a:noFill/>
                <a:ln w="19050">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29" name="شكل حر: شكل 295">
                  <a:extLst>
                    <a:ext uri="{FF2B5EF4-FFF2-40B4-BE49-F238E27FC236}">
                      <a16:creationId xmlns:a16="http://schemas.microsoft.com/office/drawing/2014/main" id="{E5E60E65-7AFB-2A40-AE69-0E776A76FE94}"/>
                    </a:ext>
                  </a:extLst>
                </p:cNvPr>
                <p:cNvSpPr/>
                <p:nvPr/>
              </p:nvSpPr>
              <p:spPr>
                <a:xfrm>
                  <a:off x="36375" y="0"/>
                  <a:ext cx="2668043" cy="739775"/>
                </a:xfrm>
                <a:custGeom>
                  <a:avLst/>
                  <a:gdLst>
                    <a:gd name="connsiteX0" fmla="*/ 123298 w 2668043"/>
                    <a:gd name="connsiteY0" fmla="*/ 0 h 739775"/>
                    <a:gd name="connsiteX1" fmla="*/ 459528 w 2668043"/>
                    <a:gd name="connsiteY1" fmla="*/ 0 h 739775"/>
                    <a:gd name="connsiteX2" fmla="*/ 808650 w 2668043"/>
                    <a:gd name="connsiteY2" fmla="*/ 0 h 739775"/>
                    <a:gd name="connsiteX3" fmla="*/ 1148821 w 2668043"/>
                    <a:gd name="connsiteY3" fmla="*/ 0 h 739775"/>
                    <a:gd name="connsiteX4" fmla="*/ 2633872 w 2668043"/>
                    <a:gd name="connsiteY4" fmla="*/ 0 h 739775"/>
                    <a:gd name="connsiteX5" fmla="*/ 2668041 w 2668043"/>
                    <a:gd name="connsiteY5" fmla="*/ 6898 h 739775"/>
                    <a:gd name="connsiteX6" fmla="*/ 2611273 w 2668043"/>
                    <a:gd name="connsiteY6" fmla="*/ 24520 h 739775"/>
                    <a:gd name="connsiteX7" fmla="*/ 2382348 w 2668043"/>
                    <a:gd name="connsiteY7" fmla="*/ 369887 h 739775"/>
                    <a:gd name="connsiteX8" fmla="*/ 2611273 w 2668043"/>
                    <a:gd name="connsiteY8" fmla="*/ 715254 h 739775"/>
                    <a:gd name="connsiteX9" fmla="*/ 2668043 w 2668043"/>
                    <a:gd name="connsiteY9" fmla="*/ 732877 h 739775"/>
                    <a:gd name="connsiteX10" fmla="*/ 2633872 w 2668043"/>
                    <a:gd name="connsiteY10" fmla="*/ 739775 h 739775"/>
                    <a:gd name="connsiteX11" fmla="*/ 1148821 w 2668043"/>
                    <a:gd name="connsiteY11" fmla="*/ 739775 h 739775"/>
                    <a:gd name="connsiteX12" fmla="*/ 459528 w 2668043"/>
                    <a:gd name="connsiteY12" fmla="*/ 739775 h 739775"/>
                    <a:gd name="connsiteX13" fmla="*/ 123298 w 2668043"/>
                    <a:gd name="connsiteY13" fmla="*/ 739775 h 739775"/>
                    <a:gd name="connsiteX14" fmla="*/ 0 w 2668043"/>
                    <a:gd name="connsiteY14" fmla="*/ 616477 h 739775"/>
                    <a:gd name="connsiteX15" fmla="*/ 0 w 2668043"/>
                    <a:gd name="connsiteY15" fmla="*/ 308240 h 739775"/>
                    <a:gd name="connsiteX16" fmla="*/ 0 w 2668043"/>
                    <a:gd name="connsiteY16" fmla="*/ 123298 h 739775"/>
                    <a:gd name="connsiteX17" fmla="*/ 123298 w 2668043"/>
                    <a:gd name="connsiteY17" fmla="*/ 0 h 739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668043" h="739775">
                      <a:moveTo>
                        <a:pt x="123298" y="0"/>
                      </a:moveTo>
                      <a:lnTo>
                        <a:pt x="459528" y="0"/>
                      </a:lnTo>
                      <a:lnTo>
                        <a:pt x="808650" y="0"/>
                      </a:lnTo>
                      <a:lnTo>
                        <a:pt x="1148821" y="0"/>
                      </a:lnTo>
                      <a:lnTo>
                        <a:pt x="2633872" y="0"/>
                      </a:lnTo>
                      <a:lnTo>
                        <a:pt x="2668041" y="6898"/>
                      </a:lnTo>
                      <a:lnTo>
                        <a:pt x="2611273" y="24520"/>
                      </a:lnTo>
                      <a:cubicBezTo>
                        <a:pt x="2476744" y="81422"/>
                        <a:pt x="2382348" y="214631"/>
                        <a:pt x="2382348" y="369887"/>
                      </a:cubicBezTo>
                      <a:cubicBezTo>
                        <a:pt x="2382348" y="525143"/>
                        <a:pt x="2476744" y="658353"/>
                        <a:pt x="2611273" y="715254"/>
                      </a:cubicBezTo>
                      <a:lnTo>
                        <a:pt x="2668043" y="732877"/>
                      </a:lnTo>
                      <a:lnTo>
                        <a:pt x="2633872" y="739775"/>
                      </a:lnTo>
                      <a:lnTo>
                        <a:pt x="1148821" y="739775"/>
                      </a:lnTo>
                      <a:lnTo>
                        <a:pt x="459528" y="739775"/>
                      </a:lnTo>
                      <a:lnTo>
                        <a:pt x="123298" y="739775"/>
                      </a:lnTo>
                      <a:cubicBezTo>
                        <a:pt x="55202" y="739775"/>
                        <a:pt x="0" y="684573"/>
                        <a:pt x="0" y="616477"/>
                      </a:cubicBezTo>
                      <a:lnTo>
                        <a:pt x="0" y="308240"/>
                      </a:lnTo>
                      <a:lnTo>
                        <a:pt x="0" y="123298"/>
                      </a:lnTo>
                      <a:cubicBezTo>
                        <a:pt x="0" y="55202"/>
                        <a:pt x="55202" y="0"/>
                        <a:pt x="123298" y="0"/>
                      </a:cubicBezTo>
                      <a:close/>
                    </a:path>
                  </a:pathLst>
                </a:custGeom>
                <a:solidFill>
                  <a:schemeClr val="bg1">
                    <a:lumMod val="95000"/>
                  </a:schemeClr>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27" name="مربع نص 293">
                <a:extLst>
                  <a:ext uri="{FF2B5EF4-FFF2-40B4-BE49-F238E27FC236}">
                    <a16:creationId xmlns:a16="http://schemas.microsoft.com/office/drawing/2014/main" id="{E127B95B-C55B-06A4-A2FB-8BC479478573}"/>
                  </a:ext>
                </a:extLst>
              </p:cNvPr>
              <p:cNvSpPr txBox="1"/>
              <p:nvPr/>
            </p:nvSpPr>
            <p:spPr>
              <a:xfrm>
                <a:off x="0" y="207367"/>
                <a:ext cx="2368725" cy="360593"/>
              </a:xfrm>
              <a:prstGeom prst="rect">
                <a:avLst/>
              </a:prstGeom>
              <a:noFill/>
            </p:spPr>
            <p:txBody>
              <a:bodyPr wrap="square" rtlCol="1">
                <a:spAutoFit/>
              </a:bodyPr>
              <a:lstStyle/>
              <a:p>
                <a:pPr algn="just" rtl="1">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فرص النمو المهني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25" name="TextBox 6">
              <a:extLst>
                <a:ext uri="{FF2B5EF4-FFF2-40B4-BE49-F238E27FC236}">
                  <a16:creationId xmlns:a16="http://schemas.microsoft.com/office/drawing/2014/main" id="{C3C81255-41FD-1248-B184-6F8BB1612D76}"/>
                </a:ext>
              </a:extLst>
            </p:cNvPr>
            <p:cNvSpPr txBox="1"/>
            <p:nvPr/>
          </p:nvSpPr>
          <p:spPr>
            <a:xfrm>
              <a:off x="4746675" y="2294131"/>
              <a:ext cx="1372656" cy="1108573"/>
            </a:xfrm>
            <a:prstGeom prst="rect">
              <a:avLst/>
            </a:prstGeom>
            <a:noFill/>
          </p:spPr>
          <p:txBody>
            <a:bodyPr wrap="square" rtlCol="0">
              <a:spAutoFit/>
            </a:bodyPr>
            <a:lstStyle/>
            <a:p>
              <a:pPr algn="ctr" rtl="1">
                <a:lnSpc>
                  <a:spcPct val="115000"/>
                </a:lnSpc>
              </a:pPr>
              <a:r>
                <a:rPr lang="en-GB" sz="6000" b="1" kern="1200">
                  <a:solidFill>
                    <a:srgbClr val="168489"/>
                  </a:solidFill>
                  <a:effectLst/>
                  <a:latin typeface="SST Arabic Medium" panose="020B0604030504020204" pitchFamily="34" charset="-78"/>
                  <a:ea typeface="Calibri" panose="020F0502020204030204" pitchFamily="34" charset="0"/>
                  <a:cs typeface="Sakkal Majalla" panose="02000000000000000000" pitchFamily="2" charset="-78"/>
                </a:rPr>
                <a:t>02</a:t>
              </a:r>
              <a:endParaRPr lang="en-US" sz="6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54" name="Group 53">
            <a:extLst>
              <a:ext uri="{FF2B5EF4-FFF2-40B4-BE49-F238E27FC236}">
                <a16:creationId xmlns:a16="http://schemas.microsoft.com/office/drawing/2014/main" id="{93462433-AF8A-5503-6F1E-C479AC5B90FD}"/>
              </a:ext>
            </a:extLst>
          </p:cNvPr>
          <p:cNvGrpSpPr/>
          <p:nvPr/>
        </p:nvGrpSpPr>
        <p:grpSpPr>
          <a:xfrm>
            <a:off x="459825" y="3530511"/>
            <a:ext cx="5659506" cy="1313353"/>
            <a:chOff x="459825" y="3622533"/>
            <a:chExt cx="5659506" cy="1313353"/>
          </a:xfrm>
        </p:grpSpPr>
        <p:grpSp>
          <p:nvGrpSpPr>
            <p:cNvPr id="34" name="مجموعة 302">
              <a:extLst>
                <a:ext uri="{FF2B5EF4-FFF2-40B4-BE49-F238E27FC236}">
                  <a16:creationId xmlns:a16="http://schemas.microsoft.com/office/drawing/2014/main" id="{5B4E2D87-C2E8-875B-4347-7E89E57F72B8}"/>
                </a:ext>
              </a:extLst>
            </p:cNvPr>
            <p:cNvGrpSpPr/>
            <p:nvPr/>
          </p:nvGrpSpPr>
          <p:grpSpPr>
            <a:xfrm>
              <a:off x="459825" y="3622533"/>
              <a:ext cx="5547679" cy="1313353"/>
              <a:chOff x="33554" y="753780"/>
              <a:chExt cx="3124348" cy="739775"/>
            </a:xfrm>
          </p:grpSpPr>
          <p:sp>
            <p:nvSpPr>
              <p:cNvPr id="36" name="شكل بيضاوي 304">
                <a:extLst>
                  <a:ext uri="{FF2B5EF4-FFF2-40B4-BE49-F238E27FC236}">
                    <a16:creationId xmlns:a16="http://schemas.microsoft.com/office/drawing/2014/main" id="{87A53D62-F0F7-9E78-B477-454E3946F9AB}"/>
                  </a:ext>
                </a:extLst>
              </p:cNvPr>
              <p:cNvSpPr/>
              <p:nvPr/>
            </p:nvSpPr>
            <p:spPr>
              <a:xfrm>
                <a:off x="2489554" y="789493"/>
                <a:ext cx="668348" cy="668348"/>
              </a:xfrm>
              <a:prstGeom prst="ellipse">
                <a:avLst/>
              </a:prstGeom>
              <a:noFill/>
              <a:ln w="19050">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37" name="شكل حر: شكل 305">
                <a:extLst>
                  <a:ext uri="{FF2B5EF4-FFF2-40B4-BE49-F238E27FC236}">
                    <a16:creationId xmlns:a16="http://schemas.microsoft.com/office/drawing/2014/main" id="{554FE38C-9EBB-DB66-1B93-C92F3AD5D340}"/>
                  </a:ext>
                </a:extLst>
              </p:cNvPr>
              <p:cNvSpPr/>
              <p:nvPr/>
            </p:nvSpPr>
            <p:spPr>
              <a:xfrm>
                <a:off x="33554" y="753780"/>
                <a:ext cx="2668043" cy="739775"/>
              </a:xfrm>
              <a:custGeom>
                <a:avLst/>
                <a:gdLst>
                  <a:gd name="connsiteX0" fmla="*/ 123298 w 2668043"/>
                  <a:gd name="connsiteY0" fmla="*/ 0 h 739775"/>
                  <a:gd name="connsiteX1" fmla="*/ 459528 w 2668043"/>
                  <a:gd name="connsiteY1" fmla="*/ 0 h 739775"/>
                  <a:gd name="connsiteX2" fmla="*/ 808650 w 2668043"/>
                  <a:gd name="connsiteY2" fmla="*/ 0 h 739775"/>
                  <a:gd name="connsiteX3" fmla="*/ 1148821 w 2668043"/>
                  <a:gd name="connsiteY3" fmla="*/ 0 h 739775"/>
                  <a:gd name="connsiteX4" fmla="*/ 2633872 w 2668043"/>
                  <a:gd name="connsiteY4" fmla="*/ 0 h 739775"/>
                  <a:gd name="connsiteX5" fmla="*/ 2668041 w 2668043"/>
                  <a:gd name="connsiteY5" fmla="*/ 6898 h 739775"/>
                  <a:gd name="connsiteX6" fmla="*/ 2611273 w 2668043"/>
                  <a:gd name="connsiteY6" fmla="*/ 24520 h 739775"/>
                  <a:gd name="connsiteX7" fmla="*/ 2382348 w 2668043"/>
                  <a:gd name="connsiteY7" fmla="*/ 369887 h 739775"/>
                  <a:gd name="connsiteX8" fmla="*/ 2611273 w 2668043"/>
                  <a:gd name="connsiteY8" fmla="*/ 715254 h 739775"/>
                  <a:gd name="connsiteX9" fmla="*/ 2668043 w 2668043"/>
                  <a:gd name="connsiteY9" fmla="*/ 732877 h 739775"/>
                  <a:gd name="connsiteX10" fmla="*/ 2633872 w 2668043"/>
                  <a:gd name="connsiteY10" fmla="*/ 739775 h 739775"/>
                  <a:gd name="connsiteX11" fmla="*/ 1148821 w 2668043"/>
                  <a:gd name="connsiteY11" fmla="*/ 739775 h 739775"/>
                  <a:gd name="connsiteX12" fmla="*/ 459528 w 2668043"/>
                  <a:gd name="connsiteY12" fmla="*/ 739775 h 739775"/>
                  <a:gd name="connsiteX13" fmla="*/ 123298 w 2668043"/>
                  <a:gd name="connsiteY13" fmla="*/ 739775 h 739775"/>
                  <a:gd name="connsiteX14" fmla="*/ 0 w 2668043"/>
                  <a:gd name="connsiteY14" fmla="*/ 616477 h 739775"/>
                  <a:gd name="connsiteX15" fmla="*/ 0 w 2668043"/>
                  <a:gd name="connsiteY15" fmla="*/ 308240 h 739775"/>
                  <a:gd name="connsiteX16" fmla="*/ 0 w 2668043"/>
                  <a:gd name="connsiteY16" fmla="*/ 123298 h 739775"/>
                  <a:gd name="connsiteX17" fmla="*/ 123298 w 2668043"/>
                  <a:gd name="connsiteY17" fmla="*/ 0 h 739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668043" h="739775">
                    <a:moveTo>
                      <a:pt x="123298" y="0"/>
                    </a:moveTo>
                    <a:lnTo>
                      <a:pt x="459528" y="0"/>
                    </a:lnTo>
                    <a:lnTo>
                      <a:pt x="808650" y="0"/>
                    </a:lnTo>
                    <a:lnTo>
                      <a:pt x="1148821" y="0"/>
                    </a:lnTo>
                    <a:lnTo>
                      <a:pt x="2633872" y="0"/>
                    </a:lnTo>
                    <a:lnTo>
                      <a:pt x="2668041" y="6898"/>
                    </a:lnTo>
                    <a:lnTo>
                      <a:pt x="2611273" y="24520"/>
                    </a:lnTo>
                    <a:cubicBezTo>
                      <a:pt x="2476744" y="81422"/>
                      <a:pt x="2382348" y="214631"/>
                      <a:pt x="2382348" y="369887"/>
                    </a:cubicBezTo>
                    <a:cubicBezTo>
                      <a:pt x="2382348" y="525143"/>
                      <a:pt x="2476744" y="658353"/>
                      <a:pt x="2611273" y="715254"/>
                    </a:cubicBezTo>
                    <a:lnTo>
                      <a:pt x="2668043" y="732877"/>
                    </a:lnTo>
                    <a:lnTo>
                      <a:pt x="2633872" y="739775"/>
                    </a:lnTo>
                    <a:lnTo>
                      <a:pt x="1148821" y="739775"/>
                    </a:lnTo>
                    <a:lnTo>
                      <a:pt x="459528" y="739775"/>
                    </a:lnTo>
                    <a:lnTo>
                      <a:pt x="123298" y="739775"/>
                    </a:lnTo>
                    <a:cubicBezTo>
                      <a:pt x="55202" y="739775"/>
                      <a:pt x="0" y="684573"/>
                      <a:pt x="0" y="616477"/>
                    </a:cubicBezTo>
                    <a:lnTo>
                      <a:pt x="0" y="308240"/>
                    </a:lnTo>
                    <a:lnTo>
                      <a:pt x="0" y="123298"/>
                    </a:lnTo>
                    <a:cubicBezTo>
                      <a:pt x="0" y="55202"/>
                      <a:pt x="55202" y="0"/>
                      <a:pt x="123298" y="0"/>
                    </a:cubicBezTo>
                    <a:close/>
                  </a:path>
                </a:pathLst>
              </a:custGeom>
              <a:solidFill>
                <a:schemeClr val="bg1">
                  <a:lumMod val="95000"/>
                </a:schemeClr>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35" name="مربع نص 303">
              <a:extLst>
                <a:ext uri="{FF2B5EF4-FFF2-40B4-BE49-F238E27FC236}">
                  <a16:creationId xmlns:a16="http://schemas.microsoft.com/office/drawing/2014/main" id="{187B98B3-F432-F044-4803-9866348B46EB}"/>
                </a:ext>
              </a:extLst>
            </p:cNvPr>
            <p:cNvSpPr txBox="1"/>
            <p:nvPr/>
          </p:nvSpPr>
          <p:spPr>
            <a:xfrm>
              <a:off x="1067120" y="3981725"/>
              <a:ext cx="3508033" cy="640176"/>
            </a:xfrm>
            <a:prstGeom prst="rect">
              <a:avLst/>
            </a:prstGeom>
            <a:noFill/>
          </p:spPr>
          <p:txBody>
            <a:bodyPr wrap="square" rtlCol="1">
              <a:spAutoFit/>
            </a:bodyPr>
            <a:lstStyle/>
            <a:p>
              <a:pPr algn="just" rtl="1">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التمكين والاستقلالية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1" name="TextBox 6">
              <a:extLst>
                <a:ext uri="{FF2B5EF4-FFF2-40B4-BE49-F238E27FC236}">
                  <a16:creationId xmlns:a16="http://schemas.microsoft.com/office/drawing/2014/main" id="{0787182B-8E17-B302-AA5B-D36D979AF08D}"/>
                </a:ext>
              </a:extLst>
            </p:cNvPr>
            <p:cNvSpPr txBox="1"/>
            <p:nvPr/>
          </p:nvSpPr>
          <p:spPr>
            <a:xfrm>
              <a:off x="4746675" y="3748320"/>
              <a:ext cx="1372656" cy="1108573"/>
            </a:xfrm>
            <a:prstGeom prst="rect">
              <a:avLst/>
            </a:prstGeom>
            <a:noFill/>
          </p:spPr>
          <p:txBody>
            <a:bodyPr wrap="square" rtlCol="0">
              <a:spAutoFit/>
            </a:bodyPr>
            <a:lstStyle/>
            <a:p>
              <a:pPr algn="ctr" rtl="1">
                <a:lnSpc>
                  <a:spcPct val="115000"/>
                </a:lnSpc>
              </a:pPr>
              <a:r>
                <a:rPr lang="en-GB" sz="6000" b="1" kern="1200">
                  <a:solidFill>
                    <a:srgbClr val="168489"/>
                  </a:solidFill>
                  <a:effectLst/>
                  <a:latin typeface="SST Arabic Medium" panose="020B0604030504020204" pitchFamily="34" charset="-78"/>
                  <a:ea typeface="Calibri" panose="020F0502020204030204" pitchFamily="34" charset="0"/>
                  <a:cs typeface="Sakkal Majalla" panose="02000000000000000000" pitchFamily="2" charset="-78"/>
                </a:rPr>
                <a:t>04</a:t>
              </a:r>
              <a:endParaRPr lang="en-US" sz="6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145892549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2" presetClass="entr" presetSubtype="4" fill="hold" nodeType="withEffect">
                                  <p:stCondLst>
                                    <p:cond delay="0"/>
                                  </p:stCondLst>
                                  <p:childTnLst>
                                    <p:set>
                                      <p:cBhvr>
                                        <p:cTn id="11" dur="1" fill="hold">
                                          <p:stCondLst>
                                            <p:cond delay="0"/>
                                          </p:stCondLst>
                                        </p:cTn>
                                        <p:tgtEl>
                                          <p:spTgt spid="50"/>
                                        </p:tgtEl>
                                        <p:attrNameLst>
                                          <p:attrName>style.visibility</p:attrName>
                                        </p:attrNameLst>
                                      </p:cBhvr>
                                      <p:to>
                                        <p:strVal val="visible"/>
                                      </p:to>
                                    </p:set>
                                    <p:anim calcmode="lin" valueType="num">
                                      <p:cBhvr additive="base">
                                        <p:cTn id="12" dur="500" fill="hold"/>
                                        <p:tgtEl>
                                          <p:spTgt spid="50"/>
                                        </p:tgtEl>
                                        <p:attrNameLst>
                                          <p:attrName>ppt_x</p:attrName>
                                        </p:attrNameLst>
                                      </p:cBhvr>
                                      <p:tavLst>
                                        <p:tav tm="0">
                                          <p:val>
                                            <p:strVal val="#ppt_x"/>
                                          </p:val>
                                        </p:tav>
                                        <p:tav tm="100000">
                                          <p:val>
                                            <p:strVal val="#ppt_x"/>
                                          </p:val>
                                        </p:tav>
                                      </p:tavLst>
                                    </p:anim>
                                    <p:anim calcmode="lin" valueType="num">
                                      <p:cBhvr additive="base">
                                        <p:cTn id="13"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55"/>
                                        </p:tgtEl>
                                        <p:attrNameLst>
                                          <p:attrName>style.visibility</p:attrName>
                                        </p:attrNameLst>
                                      </p:cBhvr>
                                      <p:to>
                                        <p:strVal val="visible"/>
                                      </p:to>
                                    </p:set>
                                    <p:anim calcmode="lin" valueType="num">
                                      <p:cBhvr additive="base">
                                        <p:cTn id="18" dur="500" fill="hold"/>
                                        <p:tgtEl>
                                          <p:spTgt spid="55"/>
                                        </p:tgtEl>
                                        <p:attrNameLst>
                                          <p:attrName>ppt_x</p:attrName>
                                        </p:attrNameLst>
                                      </p:cBhvr>
                                      <p:tavLst>
                                        <p:tav tm="0">
                                          <p:val>
                                            <p:strVal val="#ppt_x"/>
                                          </p:val>
                                        </p:tav>
                                        <p:tav tm="100000">
                                          <p:val>
                                            <p:strVal val="#ppt_x"/>
                                          </p:val>
                                        </p:tav>
                                      </p:tavLst>
                                    </p:anim>
                                    <p:anim calcmode="lin" valueType="num">
                                      <p:cBhvr additive="base">
                                        <p:cTn id="19" dur="500" fill="hold"/>
                                        <p:tgtEl>
                                          <p:spTgt spid="55"/>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51"/>
                                        </p:tgtEl>
                                        <p:attrNameLst>
                                          <p:attrName>style.visibility</p:attrName>
                                        </p:attrNameLst>
                                      </p:cBhvr>
                                      <p:to>
                                        <p:strVal val="visible"/>
                                      </p:to>
                                    </p:set>
                                    <p:anim calcmode="lin" valueType="num">
                                      <p:cBhvr additive="base">
                                        <p:cTn id="24" dur="500" fill="hold"/>
                                        <p:tgtEl>
                                          <p:spTgt spid="51"/>
                                        </p:tgtEl>
                                        <p:attrNameLst>
                                          <p:attrName>ppt_x</p:attrName>
                                        </p:attrNameLst>
                                      </p:cBhvr>
                                      <p:tavLst>
                                        <p:tav tm="0">
                                          <p:val>
                                            <p:strVal val="#ppt_x"/>
                                          </p:val>
                                        </p:tav>
                                        <p:tav tm="100000">
                                          <p:val>
                                            <p:strVal val="#ppt_x"/>
                                          </p:val>
                                        </p:tav>
                                      </p:tavLst>
                                    </p:anim>
                                    <p:anim calcmode="lin" valueType="num">
                                      <p:cBhvr additive="base">
                                        <p:cTn id="25" dur="500" fill="hold"/>
                                        <p:tgtEl>
                                          <p:spTgt spid="51"/>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54"/>
                                        </p:tgtEl>
                                        <p:attrNameLst>
                                          <p:attrName>style.visibility</p:attrName>
                                        </p:attrNameLst>
                                      </p:cBhvr>
                                      <p:to>
                                        <p:strVal val="visible"/>
                                      </p:to>
                                    </p:set>
                                    <p:anim calcmode="lin" valueType="num">
                                      <p:cBhvr additive="base">
                                        <p:cTn id="30" dur="500" fill="hold"/>
                                        <p:tgtEl>
                                          <p:spTgt spid="54"/>
                                        </p:tgtEl>
                                        <p:attrNameLst>
                                          <p:attrName>ppt_x</p:attrName>
                                        </p:attrNameLst>
                                      </p:cBhvr>
                                      <p:tavLst>
                                        <p:tav tm="0">
                                          <p:val>
                                            <p:strVal val="#ppt_x"/>
                                          </p:val>
                                        </p:tav>
                                        <p:tav tm="100000">
                                          <p:val>
                                            <p:strVal val="#ppt_x"/>
                                          </p:val>
                                        </p:tav>
                                      </p:tavLst>
                                    </p:anim>
                                    <p:anim calcmode="lin" valueType="num">
                                      <p:cBhvr additive="base">
                                        <p:cTn id="31"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52"/>
                                        </p:tgtEl>
                                        <p:attrNameLst>
                                          <p:attrName>style.visibility</p:attrName>
                                        </p:attrNameLst>
                                      </p:cBhvr>
                                      <p:to>
                                        <p:strVal val="visible"/>
                                      </p:to>
                                    </p:set>
                                    <p:anim calcmode="lin" valueType="num">
                                      <p:cBhvr additive="base">
                                        <p:cTn id="36" dur="500" fill="hold"/>
                                        <p:tgtEl>
                                          <p:spTgt spid="52"/>
                                        </p:tgtEl>
                                        <p:attrNameLst>
                                          <p:attrName>ppt_x</p:attrName>
                                        </p:attrNameLst>
                                      </p:cBhvr>
                                      <p:tavLst>
                                        <p:tav tm="0">
                                          <p:val>
                                            <p:strVal val="#ppt_x"/>
                                          </p:val>
                                        </p:tav>
                                        <p:tav tm="100000">
                                          <p:val>
                                            <p:strVal val="#ppt_x"/>
                                          </p:val>
                                        </p:tav>
                                      </p:tavLst>
                                    </p:anim>
                                    <p:anim calcmode="lin" valueType="num">
                                      <p:cBhvr additive="base">
                                        <p:cTn id="37"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nodeType="clickEffect">
                                  <p:stCondLst>
                                    <p:cond delay="0"/>
                                  </p:stCondLst>
                                  <p:childTnLst>
                                    <p:set>
                                      <p:cBhvr>
                                        <p:cTn id="41" dur="1" fill="hold">
                                          <p:stCondLst>
                                            <p:cond delay="0"/>
                                          </p:stCondLst>
                                        </p:cTn>
                                        <p:tgtEl>
                                          <p:spTgt spid="53"/>
                                        </p:tgtEl>
                                        <p:attrNameLst>
                                          <p:attrName>style.visibility</p:attrName>
                                        </p:attrNameLst>
                                      </p:cBhvr>
                                      <p:to>
                                        <p:strVal val="visible"/>
                                      </p:to>
                                    </p:set>
                                    <p:anim calcmode="lin" valueType="num">
                                      <p:cBhvr additive="base">
                                        <p:cTn id="42" dur="500" fill="hold"/>
                                        <p:tgtEl>
                                          <p:spTgt spid="53"/>
                                        </p:tgtEl>
                                        <p:attrNameLst>
                                          <p:attrName>ppt_x</p:attrName>
                                        </p:attrNameLst>
                                      </p:cBhvr>
                                      <p:tavLst>
                                        <p:tav tm="0">
                                          <p:val>
                                            <p:strVal val="#ppt_x"/>
                                          </p:val>
                                        </p:tav>
                                        <p:tav tm="100000">
                                          <p:val>
                                            <p:strVal val="#ppt_x"/>
                                          </p:val>
                                        </p:tav>
                                      </p:tavLst>
                                    </p:anim>
                                    <p:anim calcmode="lin" valueType="num">
                                      <p:cBhvr additive="base">
                                        <p:cTn id="43"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594832-5771-8C6A-E171-81619A52E8D6}"/>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2C31C9CF-4522-490B-D7D9-C24EF5358660}"/>
              </a:ext>
            </a:extLst>
          </p:cNvPr>
          <p:cNvSpPr txBox="1"/>
          <p:nvPr/>
        </p:nvSpPr>
        <p:spPr>
          <a:xfrm>
            <a:off x="2779494" y="-200787"/>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استراتيجيات تحفيز العاملين ورفع روح الانتماء</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39190E7D-C92F-0692-3028-B833A5D56FB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5" name="TextBox 4">
            <a:extLst>
              <a:ext uri="{FF2B5EF4-FFF2-40B4-BE49-F238E27FC236}">
                <a16:creationId xmlns:a16="http://schemas.microsoft.com/office/drawing/2014/main" id="{7ABA5F59-E139-7CDB-3A42-21FDA80B540F}"/>
              </a:ext>
            </a:extLst>
          </p:cNvPr>
          <p:cNvSpPr txBox="1"/>
          <p:nvPr/>
        </p:nvSpPr>
        <p:spPr>
          <a:xfrm>
            <a:off x="5014451" y="1220086"/>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استراتيجيات تحفيزية مبتكرة في ظل محدودية الموارد:</a:t>
            </a:r>
            <a:endParaRPr lang="en-US"/>
          </a:p>
        </p:txBody>
      </p:sp>
      <p:grpSp>
        <p:nvGrpSpPr>
          <p:cNvPr id="67" name="Group 66">
            <a:extLst>
              <a:ext uri="{FF2B5EF4-FFF2-40B4-BE49-F238E27FC236}">
                <a16:creationId xmlns:a16="http://schemas.microsoft.com/office/drawing/2014/main" id="{E15491EF-651E-DD40-1335-495AD45562EE}"/>
              </a:ext>
            </a:extLst>
          </p:cNvPr>
          <p:cNvGrpSpPr/>
          <p:nvPr/>
        </p:nvGrpSpPr>
        <p:grpSpPr>
          <a:xfrm>
            <a:off x="8629910" y="1801337"/>
            <a:ext cx="2952578" cy="3088732"/>
            <a:chOff x="8629910" y="1801337"/>
            <a:chExt cx="2952578" cy="3088732"/>
          </a:xfrm>
        </p:grpSpPr>
        <p:sp>
          <p:nvSpPr>
            <p:cNvPr id="56" name="Freeform: Shape 55">
              <a:extLst>
                <a:ext uri="{FF2B5EF4-FFF2-40B4-BE49-F238E27FC236}">
                  <a16:creationId xmlns:a16="http://schemas.microsoft.com/office/drawing/2014/main" id="{D8EB5D1A-FA69-FC81-FB1D-EF9A3A73A458}"/>
                </a:ext>
              </a:extLst>
            </p:cNvPr>
            <p:cNvSpPr>
              <a:spLocks/>
            </p:cNvSpPr>
            <p:nvPr/>
          </p:nvSpPr>
          <p:spPr bwMode="auto">
            <a:xfrm>
              <a:off x="8972996" y="2966484"/>
              <a:ext cx="2249987" cy="1255511"/>
            </a:xfrm>
            <a:custGeom>
              <a:avLst/>
              <a:gdLst>
                <a:gd name="T0" fmla="*/ 1134195 w 2261529"/>
                <a:gd name="T1" fmla="*/ 0 h 1262669"/>
                <a:gd name="T2" fmla="*/ 1249184 w 2261529"/>
                <a:gd name="T3" fmla="*/ 27119 h 1262669"/>
                <a:gd name="T4" fmla="*/ 2105816 w 2261529"/>
                <a:gd name="T5" fmla="*/ 521986 h 1262669"/>
                <a:gd name="T6" fmla="*/ 2105815 w 2261529"/>
                <a:gd name="T7" fmla="*/ 521986 h 1262669"/>
                <a:gd name="T8" fmla="*/ 2119249 w 2261529"/>
                <a:gd name="T9" fmla="*/ 529747 h 1262669"/>
                <a:gd name="T10" fmla="*/ 2146637 w 2261529"/>
                <a:gd name="T11" fmla="*/ 545569 h 1262669"/>
                <a:gd name="T12" fmla="*/ 2261397 w 2261529"/>
                <a:gd name="T13" fmla="*/ 744338 h 1262669"/>
                <a:gd name="T14" fmla="*/ 2261529 w 2261529"/>
                <a:gd name="T15" fmla="*/ 1262669 h 1262669"/>
                <a:gd name="T16" fmla="*/ 2056048 w 2261529"/>
                <a:gd name="T17" fmla="*/ 1262669 h 1262669"/>
                <a:gd name="T18" fmla="*/ 2055940 w 2261529"/>
                <a:gd name="T19" fmla="*/ 838798 h 1262669"/>
                <a:gd name="T20" fmla="*/ 1962102 w 2261529"/>
                <a:gd name="T21" fmla="*/ 676265 h 1262669"/>
                <a:gd name="T22" fmla="*/ 1245107 w 2261529"/>
                <a:gd name="T23" fmla="*/ 262065 h 1262669"/>
                <a:gd name="T24" fmla="*/ 1228257 w 2261529"/>
                <a:gd name="T25" fmla="*/ 252332 h 1262669"/>
                <a:gd name="T26" fmla="*/ 1134233 w 2261529"/>
                <a:gd name="T27" fmla="*/ 230156 h 1262669"/>
                <a:gd name="T28" fmla="*/ 1039854 w 2261529"/>
                <a:gd name="T29" fmla="*/ 252751 h 1262669"/>
                <a:gd name="T30" fmla="*/ 306227 w 2261529"/>
                <a:gd name="T31" fmla="*/ 676311 h 1262669"/>
                <a:gd name="T32" fmla="*/ 211661 w 2261529"/>
                <a:gd name="T33" fmla="*/ 839264 h 1262669"/>
                <a:gd name="T34" fmla="*/ 211617 w 2261529"/>
                <a:gd name="T35" fmla="*/ 1262669 h 1262669"/>
                <a:gd name="T36" fmla="*/ 5700 w 2261529"/>
                <a:gd name="T37" fmla="*/ 1262669 h 1262669"/>
                <a:gd name="T38" fmla="*/ 4681 w 2261529"/>
                <a:gd name="T39" fmla="*/ 1217870 h 1262669"/>
                <a:gd name="T40" fmla="*/ 5939 w 2261529"/>
                <a:gd name="T41" fmla="*/ 744906 h 1262669"/>
                <a:gd name="T42" fmla="*/ 121589 w 2261529"/>
                <a:gd name="T43" fmla="*/ 545622 h 1262669"/>
                <a:gd name="T44" fmla="*/ 1018775 w 2261529"/>
                <a:gd name="T45" fmla="*/ 27632 h 1262669"/>
                <a:gd name="T46" fmla="*/ 1134195 w 2261529"/>
                <a:gd name="T47" fmla="*/ 0 h 126266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261529" h="1262669">
                  <a:moveTo>
                    <a:pt x="1134195" y="0"/>
                  </a:moveTo>
                  <a:cubicBezTo>
                    <a:pt x="1175849" y="-4"/>
                    <a:pt x="1217429" y="9118"/>
                    <a:pt x="1249184" y="27119"/>
                  </a:cubicBezTo>
                  <a:lnTo>
                    <a:pt x="2105816" y="521986"/>
                  </a:lnTo>
                  <a:lnTo>
                    <a:pt x="2105815" y="521986"/>
                  </a:lnTo>
                  <a:lnTo>
                    <a:pt x="2119249" y="529747"/>
                  </a:lnTo>
                  <a:lnTo>
                    <a:pt x="2146637" y="545569"/>
                  </a:lnTo>
                  <a:cubicBezTo>
                    <a:pt x="2210145" y="581570"/>
                    <a:pt x="2261972" y="671338"/>
                    <a:pt x="2261397" y="744338"/>
                  </a:cubicBezTo>
                  <a:lnTo>
                    <a:pt x="2261529" y="1262669"/>
                  </a:lnTo>
                  <a:lnTo>
                    <a:pt x="2056048" y="1262669"/>
                  </a:lnTo>
                  <a:lnTo>
                    <a:pt x="2055940" y="838798"/>
                  </a:lnTo>
                  <a:cubicBezTo>
                    <a:pt x="2056411" y="779107"/>
                    <a:pt x="2014032" y="705704"/>
                    <a:pt x="1962102" y="676265"/>
                  </a:cubicBezTo>
                  <a:lnTo>
                    <a:pt x="1245107" y="262065"/>
                  </a:lnTo>
                  <a:lnTo>
                    <a:pt x="1228257" y="252332"/>
                  </a:lnTo>
                  <a:cubicBezTo>
                    <a:pt x="1202292" y="237612"/>
                    <a:pt x="1168291" y="230154"/>
                    <a:pt x="1134233" y="230156"/>
                  </a:cubicBezTo>
                  <a:cubicBezTo>
                    <a:pt x="1100173" y="230160"/>
                    <a:pt x="1066055" y="237624"/>
                    <a:pt x="1039854" y="252751"/>
                  </a:cubicBezTo>
                  <a:lnTo>
                    <a:pt x="306227" y="676311"/>
                  </a:lnTo>
                  <a:cubicBezTo>
                    <a:pt x="255136" y="705808"/>
                    <a:pt x="212132" y="779571"/>
                    <a:pt x="211661" y="839264"/>
                  </a:cubicBezTo>
                  <a:lnTo>
                    <a:pt x="211617" y="1262669"/>
                  </a:lnTo>
                  <a:lnTo>
                    <a:pt x="5700" y="1262669"/>
                  </a:lnTo>
                  <a:lnTo>
                    <a:pt x="4681" y="1217870"/>
                  </a:lnTo>
                  <a:cubicBezTo>
                    <a:pt x="277" y="1029295"/>
                    <a:pt x="-3689" y="839962"/>
                    <a:pt x="5939" y="744906"/>
                  </a:cubicBezTo>
                  <a:cubicBezTo>
                    <a:pt x="6515" y="671905"/>
                    <a:pt x="59106" y="581697"/>
                    <a:pt x="121589" y="545622"/>
                  </a:cubicBezTo>
                  <a:lnTo>
                    <a:pt x="1018775" y="27632"/>
                  </a:lnTo>
                  <a:cubicBezTo>
                    <a:pt x="1050817" y="9132"/>
                    <a:pt x="1092542" y="4"/>
                    <a:pt x="1134195" y="0"/>
                  </a:cubicBezTo>
                  <a:close/>
                </a:path>
              </a:pathLst>
            </a:custGeom>
            <a:solidFill>
              <a:srgbClr val="A0C9CA"/>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en-US" sz="3200"/>
            </a:p>
          </p:txBody>
        </p:sp>
        <p:sp>
          <p:nvSpPr>
            <p:cNvPr id="61" name="Freeform: Shape 60">
              <a:extLst>
                <a:ext uri="{FF2B5EF4-FFF2-40B4-BE49-F238E27FC236}">
                  <a16:creationId xmlns:a16="http://schemas.microsoft.com/office/drawing/2014/main" id="{C02CF690-DA97-D536-2696-2711E0C0F47A}"/>
                </a:ext>
              </a:extLst>
            </p:cNvPr>
            <p:cNvSpPr>
              <a:spLocks/>
            </p:cNvSpPr>
            <p:nvPr/>
          </p:nvSpPr>
          <p:spPr bwMode="auto">
            <a:xfrm>
              <a:off x="9509749" y="3553921"/>
              <a:ext cx="1194190" cy="1336148"/>
            </a:xfrm>
            <a:custGeom>
              <a:avLst/>
              <a:gdLst>
                <a:gd name="T0" fmla="*/ 600377 w 1200333"/>
                <a:gd name="T1" fmla="*/ 1 h 1343805"/>
                <a:gd name="T2" fmla="*/ 661566 w 1200333"/>
                <a:gd name="T3" fmla="*/ 14431 h 1343805"/>
                <a:gd name="T4" fmla="*/ 1117404 w 1200333"/>
                <a:gd name="T5" fmla="*/ 277764 h 1343805"/>
                <a:gd name="T6" fmla="*/ 1117404 w 1200333"/>
                <a:gd name="T7" fmla="*/ 277764 h 1343805"/>
                <a:gd name="T8" fmla="*/ 1124552 w 1200333"/>
                <a:gd name="T9" fmla="*/ 281894 h 1343805"/>
                <a:gd name="T10" fmla="*/ 1139126 w 1200333"/>
                <a:gd name="T11" fmla="*/ 290313 h 1343805"/>
                <a:gd name="T12" fmla="*/ 1200193 w 1200333"/>
                <a:gd name="T13" fmla="*/ 396084 h 1343805"/>
                <a:gd name="T14" fmla="*/ 1200333 w 1200333"/>
                <a:gd name="T15" fmla="*/ 947604 h 1343805"/>
                <a:gd name="T16" fmla="*/ 1138793 w 1200333"/>
                <a:gd name="T17" fmla="*/ 1053648 h 1343805"/>
                <a:gd name="T18" fmla="*/ 661375 w 1200333"/>
                <a:gd name="T19" fmla="*/ 1329285 h 1343805"/>
                <a:gd name="T20" fmla="*/ 538767 w 1200333"/>
                <a:gd name="T21" fmla="*/ 1329559 h 1343805"/>
                <a:gd name="T22" fmla="*/ 61208 w 1200333"/>
                <a:gd name="T23" fmla="*/ 1053677 h 1343805"/>
                <a:gd name="T24" fmla="*/ 37846 w 1200333"/>
                <a:gd name="T25" fmla="*/ 1034255 h 1343805"/>
                <a:gd name="T26" fmla="*/ 30690 w 1200333"/>
                <a:gd name="T27" fmla="*/ 1024459 h 1343805"/>
                <a:gd name="T28" fmla="*/ 18526 w 1200333"/>
                <a:gd name="T29" fmla="*/ 1007806 h 1343805"/>
                <a:gd name="T30" fmla="*/ 141 w 1200333"/>
                <a:gd name="T31" fmla="*/ 947906 h 1343805"/>
                <a:gd name="T32" fmla="*/ 0 w 1200333"/>
                <a:gd name="T33" fmla="*/ 396386 h 1343805"/>
                <a:gd name="T34" fmla="*/ 61541 w 1200333"/>
                <a:gd name="T35" fmla="*/ 290342 h 1343805"/>
                <a:gd name="T36" fmla="*/ 538959 w 1200333"/>
                <a:gd name="T37" fmla="*/ 14704 h 1343805"/>
                <a:gd name="T38" fmla="*/ 600377 w 1200333"/>
                <a:gd name="T39" fmla="*/ 1 h 134380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200333" h="1343805">
                  <a:moveTo>
                    <a:pt x="600377" y="1"/>
                  </a:moveTo>
                  <a:cubicBezTo>
                    <a:pt x="622542" y="-2"/>
                    <a:pt x="644668" y="4853"/>
                    <a:pt x="661566" y="14431"/>
                  </a:cubicBezTo>
                  <a:lnTo>
                    <a:pt x="1117404" y="277764"/>
                  </a:lnTo>
                  <a:lnTo>
                    <a:pt x="1124552" y="281894"/>
                  </a:lnTo>
                  <a:lnTo>
                    <a:pt x="1139126" y="290313"/>
                  </a:lnTo>
                  <a:cubicBezTo>
                    <a:pt x="1172921" y="309471"/>
                    <a:pt x="1200499" y="357239"/>
                    <a:pt x="1200193" y="396084"/>
                  </a:cubicBezTo>
                  <a:lnTo>
                    <a:pt x="1200333" y="947604"/>
                  </a:lnTo>
                  <a:cubicBezTo>
                    <a:pt x="1200026" y="986450"/>
                    <a:pt x="1172895" y="1033959"/>
                    <a:pt x="1138793" y="1053648"/>
                  </a:cubicBezTo>
                  <a:lnTo>
                    <a:pt x="661375" y="1329285"/>
                  </a:lnTo>
                  <a:cubicBezTo>
                    <a:pt x="628126" y="1348482"/>
                    <a:pt x="572562" y="1348716"/>
                    <a:pt x="538767" y="1329559"/>
                  </a:cubicBezTo>
                  <a:lnTo>
                    <a:pt x="61208" y="1053677"/>
                  </a:lnTo>
                  <a:cubicBezTo>
                    <a:pt x="52973" y="1048765"/>
                    <a:pt x="45072" y="1042095"/>
                    <a:pt x="37846" y="1034255"/>
                  </a:cubicBezTo>
                  <a:lnTo>
                    <a:pt x="30690" y="1024459"/>
                  </a:lnTo>
                  <a:lnTo>
                    <a:pt x="18526" y="1007806"/>
                  </a:lnTo>
                  <a:cubicBezTo>
                    <a:pt x="7445" y="988613"/>
                    <a:pt x="414" y="967083"/>
                    <a:pt x="141" y="947906"/>
                  </a:cubicBezTo>
                  <a:lnTo>
                    <a:pt x="0" y="396386"/>
                  </a:lnTo>
                  <a:cubicBezTo>
                    <a:pt x="307" y="357541"/>
                    <a:pt x="28291" y="309538"/>
                    <a:pt x="61541" y="290342"/>
                  </a:cubicBezTo>
                  <a:lnTo>
                    <a:pt x="538959" y="14704"/>
                  </a:lnTo>
                  <a:cubicBezTo>
                    <a:pt x="556010" y="4860"/>
                    <a:pt x="578213" y="2"/>
                    <a:pt x="600377" y="1"/>
                  </a:cubicBezTo>
                  <a:close/>
                </a:path>
              </a:pathLst>
            </a:custGeom>
            <a:solidFill>
              <a:srgbClr val="A0C9CA"/>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en-US" sz="3200"/>
            </a:p>
          </p:txBody>
        </p:sp>
        <p:sp>
          <p:nvSpPr>
            <p:cNvPr id="66" name="TextBox 47">
              <a:extLst>
                <a:ext uri="{FF2B5EF4-FFF2-40B4-BE49-F238E27FC236}">
                  <a16:creationId xmlns:a16="http://schemas.microsoft.com/office/drawing/2014/main" id="{185B7336-0C18-7CAC-A305-CC178D5BE060}"/>
                </a:ext>
              </a:extLst>
            </p:cNvPr>
            <p:cNvSpPr txBox="1">
              <a:spLocks noChangeArrowheads="1"/>
            </p:cNvSpPr>
            <p:nvPr/>
          </p:nvSpPr>
          <p:spPr bwMode="auto">
            <a:xfrm>
              <a:off x="8629910" y="1801337"/>
              <a:ext cx="2952578" cy="898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45720" rIns="0" bIns="45720" anchor="b" anchorCtr="0" upright="1">
              <a:no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برامج التقدير المؤسّسي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6" name="TextBox 14">
              <a:extLst>
                <a:ext uri="{FF2B5EF4-FFF2-40B4-BE49-F238E27FC236}">
                  <a16:creationId xmlns:a16="http://schemas.microsoft.com/office/drawing/2014/main" id="{99E0B3FF-1EDF-48A4-047B-E59E18B47615}"/>
                </a:ext>
              </a:extLst>
            </p:cNvPr>
            <p:cNvSpPr txBox="1"/>
            <p:nvPr/>
          </p:nvSpPr>
          <p:spPr>
            <a:xfrm flipH="1">
              <a:off x="9455222" y="3694027"/>
              <a:ext cx="1274135" cy="1107588"/>
            </a:xfrm>
            <a:prstGeom prst="rect">
              <a:avLst/>
            </a:prstGeom>
            <a:noFill/>
          </p:spPr>
          <p:txBody>
            <a:bodyPr wrap="square" rtlCol="0">
              <a:noAutofit/>
            </a:bodyPr>
            <a:lstStyle/>
            <a:p>
              <a:pPr algn="ctr" rtl="0">
                <a:lnSpc>
                  <a:spcPct val="115000"/>
                </a:lnSpc>
              </a:pPr>
              <a:r>
                <a:rPr lang="en-GB" sz="5400" b="1" kern="1200" dirty="0">
                  <a:solidFill>
                    <a:srgbClr val="FFFFFF"/>
                  </a:solidFill>
                  <a:effectLst/>
                  <a:latin typeface="ADLaM Display" panose="02010000000000000000" pitchFamily="2" charset="0"/>
                  <a:ea typeface="ADLaM Display" panose="02010000000000000000" pitchFamily="2" charset="0"/>
                  <a:cs typeface="ADLaM Display" panose="02010000000000000000" pitchFamily="2" charset="0"/>
                </a:rPr>
                <a:t>01</a:t>
              </a:r>
              <a:endParaRPr lang="en-US" sz="5400" dirty="0">
                <a:solidFill>
                  <a:srgbClr val="000000"/>
                </a:solidFill>
                <a:effectLst/>
                <a:latin typeface="ADLaM Display" panose="02010000000000000000" pitchFamily="2" charset="0"/>
                <a:ea typeface="ADLaM Display" panose="02010000000000000000" pitchFamily="2" charset="0"/>
                <a:cs typeface="ADLaM Display" panose="02010000000000000000" pitchFamily="2" charset="0"/>
              </a:endParaRPr>
            </a:p>
          </p:txBody>
        </p:sp>
      </p:grpSp>
      <p:grpSp>
        <p:nvGrpSpPr>
          <p:cNvPr id="68" name="Group 67">
            <a:extLst>
              <a:ext uri="{FF2B5EF4-FFF2-40B4-BE49-F238E27FC236}">
                <a16:creationId xmlns:a16="http://schemas.microsoft.com/office/drawing/2014/main" id="{13F3DF11-953D-F366-632B-CCD718B93DBA}"/>
              </a:ext>
            </a:extLst>
          </p:cNvPr>
          <p:cNvGrpSpPr/>
          <p:nvPr/>
        </p:nvGrpSpPr>
        <p:grpSpPr>
          <a:xfrm>
            <a:off x="6879742" y="3553921"/>
            <a:ext cx="2440881" cy="2917837"/>
            <a:chOff x="6879742" y="3553921"/>
            <a:chExt cx="2440881" cy="2917837"/>
          </a:xfrm>
        </p:grpSpPr>
        <p:sp>
          <p:nvSpPr>
            <p:cNvPr id="20" name="Freeform: Shape 19">
              <a:extLst>
                <a:ext uri="{FF2B5EF4-FFF2-40B4-BE49-F238E27FC236}">
                  <a16:creationId xmlns:a16="http://schemas.microsoft.com/office/drawing/2014/main" id="{4CFBA1DC-5553-F021-6A84-9858C9C63A5F}"/>
                </a:ext>
              </a:extLst>
            </p:cNvPr>
            <p:cNvSpPr>
              <a:spLocks/>
            </p:cNvSpPr>
            <p:nvPr/>
          </p:nvSpPr>
          <p:spPr bwMode="auto">
            <a:xfrm>
              <a:off x="6939302" y="4221995"/>
              <a:ext cx="2244218" cy="1255511"/>
            </a:xfrm>
            <a:custGeom>
              <a:avLst/>
              <a:gdLst>
                <a:gd name="T0" fmla="*/ 0 w 2255684"/>
                <a:gd name="T1" fmla="*/ 0 h 1262669"/>
                <a:gd name="T2" fmla="*/ 205608 w 2255684"/>
                <a:gd name="T3" fmla="*/ 0 h 1262669"/>
                <a:gd name="T4" fmla="*/ 205849 w 2255684"/>
                <a:gd name="T5" fmla="*/ 424088 h 1262669"/>
                <a:gd name="T6" fmla="*/ 234100 w 2255684"/>
                <a:gd name="T7" fmla="*/ 516133 h 1262669"/>
                <a:gd name="T8" fmla="*/ 256960 w 2255684"/>
                <a:gd name="T9" fmla="*/ 547429 h 1262669"/>
                <a:gd name="T10" fmla="*/ 263787 w 2255684"/>
                <a:gd name="T11" fmla="*/ 556775 h 1262669"/>
                <a:gd name="T12" fmla="*/ 299687 w 2255684"/>
                <a:gd name="T13" fmla="*/ 586621 h 1262669"/>
                <a:gd name="T14" fmla="*/ 1033530 w 2255684"/>
                <a:gd name="T15" fmla="*/ 1010556 h 1262669"/>
                <a:gd name="T16" fmla="*/ 1053157 w 2255684"/>
                <a:gd name="T17" fmla="*/ 1017889 h 1262669"/>
                <a:gd name="T18" fmla="*/ 1077693 w 2255684"/>
                <a:gd name="T19" fmla="*/ 1027058 h 1262669"/>
                <a:gd name="T20" fmla="*/ 1221934 w 2255684"/>
                <a:gd name="T21" fmla="*/ 1010135 h 1262669"/>
                <a:gd name="T22" fmla="*/ 1955561 w 2255684"/>
                <a:gd name="T23" fmla="*/ 586576 h 1262669"/>
                <a:gd name="T24" fmla="*/ 2050126 w 2255684"/>
                <a:gd name="T25" fmla="*/ 423624 h 1262669"/>
                <a:gd name="T26" fmla="*/ 2051928 w 2255684"/>
                <a:gd name="T27" fmla="*/ 95006 h 1262669"/>
                <a:gd name="T28" fmla="*/ 2049767 w 2255684"/>
                <a:gd name="T29" fmla="*/ 0 h 1262669"/>
                <a:gd name="T30" fmla="*/ 2255684 w 2255684"/>
                <a:gd name="T31" fmla="*/ 0 h 1262669"/>
                <a:gd name="T32" fmla="*/ 2255631 w 2255684"/>
                <a:gd name="T33" fmla="*/ 518110 h 1262669"/>
                <a:gd name="T34" fmla="*/ 2139982 w 2255684"/>
                <a:gd name="T35" fmla="*/ 717392 h 1262669"/>
                <a:gd name="T36" fmla="*/ 1242796 w 2255684"/>
                <a:gd name="T37" fmla="*/ 1235383 h 1262669"/>
                <a:gd name="T38" fmla="*/ 1012387 w 2255684"/>
                <a:gd name="T39" fmla="*/ 1235897 h 1262669"/>
                <a:gd name="T40" fmla="*/ 114935 w 2255684"/>
                <a:gd name="T41" fmla="*/ 717448 h 1262669"/>
                <a:gd name="T42" fmla="*/ 71032 w 2255684"/>
                <a:gd name="T43" fmla="*/ 680948 h 1262669"/>
                <a:gd name="T44" fmla="*/ 57585 w 2255684"/>
                <a:gd name="T45" fmla="*/ 662539 h 1262669"/>
                <a:gd name="T46" fmla="*/ 34725 w 2255684"/>
                <a:gd name="T47" fmla="*/ 631244 h 1262669"/>
                <a:gd name="T48" fmla="*/ 175 w 2255684"/>
                <a:gd name="T49" fmla="*/ 518678 h 126266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255684" h="1262669">
                  <a:moveTo>
                    <a:pt x="0" y="0"/>
                  </a:moveTo>
                  <a:lnTo>
                    <a:pt x="205608" y="0"/>
                  </a:lnTo>
                  <a:lnTo>
                    <a:pt x="205849" y="424088"/>
                  </a:lnTo>
                  <a:cubicBezTo>
                    <a:pt x="206269" y="453557"/>
                    <a:pt x="217073" y="486642"/>
                    <a:pt x="234100" y="516133"/>
                  </a:cubicBezTo>
                  <a:lnTo>
                    <a:pt x="256960" y="547429"/>
                  </a:lnTo>
                  <a:lnTo>
                    <a:pt x="263787" y="556775"/>
                  </a:lnTo>
                  <a:cubicBezTo>
                    <a:pt x="274892" y="568824"/>
                    <a:pt x="287032" y="579073"/>
                    <a:pt x="299687" y="586621"/>
                  </a:cubicBezTo>
                  <a:lnTo>
                    <a:pt x="1033530" y="1010556"/>
                  </a:lnTo>
                  <a:lnTo>
                    <a:pt x="1053157" y="1017889"/>
                  </a:lnTo>
                  <a:lnTo>
                    <a:pt x="1077693" y="1027058"/>
                  </a:lnTo>
                  <a:cubicBezTo>
                    <a:pt x="1126010" y="1037993"/>
                    <a:pt x="1183616" y="1032258"/>
                    <a:pt x="1221934" y="1010135"/>
                  </a:cubicBezTo>
                  <a:lnTo>
                    <a:pt x="1955561" y="586576"/>
                  </a:lnTo>
                  <a:cubicBezTo>
                    <a:pt x="2007963" y="556322"/>
                    <a:pt x="2049656" y="483317"/>
                    <a:pt x="2050126" y="423624"/>
                  </a:cubicBezTo>
                  <a:cubicBezTo>
                    <a:pt x="2056029" y="354603"/>
                    <a:pt x="2054780" y="231699"/>
                    <a:pt x="2051928" y="95006"/>
                  </a:cubicBezTo>
                  <a:lnTo>
                    <a:pt x="2049767" y="0"/>
                  </a:lnTo>
                  <a:lnTo>
                    <a:pt x="2255684" y="0"/>
                  </a:lnTo>
                  <a:lnTo>
                    <a:pt x="2255631" y="518110"/>
                  </a:lnTo>
                  <a:cubicBezTo>
                    <a:pt x="2255054" y="591111"/>
                    <a:pt x="2204067" y="680393"/>
                    <a:pt x="2139982" y="717392"/>
                  </a:cubicBezTo>
                  <a:lnTo>
                    <a:pt x="1242796" y="1235383"/>
                  </a:lnTo>
                  <a:cubicBezTo>
                    <a:pt x="1180312" y="1271457"/>
                    <a:pt x="1075895" y="1271898"/>
                    <a:pt x="1012387" y="1235897"/>
                  </a:cubicBezTo>
                  <a:lnTo>
                    <a:pt x="114935" y="717448"/>
                  </a:lnTo>
                  <a:cubicBezTo>
                    <a:pt x="99459" y="708217"/>
                    <a:pt x="84611" y="695682"/>
                    <a:pt x="71032" y="680948"/>
                  </a:cubicBezTo>
                  <a:lnTo>
                    <a:pt x="57585" y="662539"/>
                  </a:lnTo>
                  <a:lnTo>
                    <a:pt x="34725" y="631244"/>
                  </a:lnTo>
                  <a:cubicBezTo>
                    <a:pt x="13902" y="595177"/>
                    <a:pt x="689" y="554717"/>
                    <a:pt x="175" y="518678"/>
                  </a:cubicBezTo>
                  <a:lnTo>
                    <a:pt x="0" y="0"/>
                  </a:lnTo>
                  <a:close/>
                </a:path>
              </a:pathLst>
            </a:custGeom>
            <a:solidFill>
              <a:schemeClr val="bg1">
                <a:lumMod val="75000"/>
              </a:schemeClr>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en-US" sz="3200"/>
            </a:p>
          </p:txBody>
        </p:sp>
        <p:sp>
          <p:nvSpPr>
            <p:cNvPr id="60" name="Freeform: Shape 59">
              <a:extLst>
                <a:ext uri="{FF2B5EF4-FFF2-40B4-BE49-F238E27FC236}">
                  <a16:creationId xmlns:a16="http://schemas.microsoft.com/office/drawing/2014/main" id="{9F720005-DB77-519E-2149-EF4D73506AF2}"/>
                </a:ext>
              </a:extLst>
            </p:cNvPr>
            <p:cNvSpPr>
              <a:spLocks/>
            </p:cNvSpPr>
            <p:nvPr/>
          </p:nvSpPr>
          <p:spPr bwMode="auto">
            <a:xfrm>
              <a:off x="7458346" y="3553921"/>
              <a:ext cx="1194190" cy="1336148"/>
            </a:xfrm>
            <a:custGeom>
              <a:avLst/>
              <a:gdLst>
                <a:gd name="T0" fmla="*/ 600377 w 1200333"/>
                <a:gd name="T1" fmla="*/ 1 h 1343805"/>
                <a:gd name="T2" fmla="*/ 661566 w 1200333"/>
                <a:gd name="T3" fmla="*/ 14431 h 1343805"/>
                <a:gd name="T4" fmla="*/ 1117404 w 1200333"/>
                <a:gd name="T5" fmla="*/ 277764 h 1343805"/>
                <a:gd name="T6" fmla="*/ 1117404 w 1200333"/>
                <a:gd name="T7" fmla="*/ 277764 h 1343805"/>
                <a:gd name="T8" fmla="*/ 1124552 w 1200333"/>
                <a:gd name="T9" fmla="*/ 281894 h 1343805"/>
                <a:gd name="T10" fmla="*/ 1139126 w 1200333"/>
                <a:gd name="T11" fmla="*/ 290313 h 1343805"/>
                <a:gd name="T12" fmla="*/ 1200193 w 1200333"/>
                <a:gd name="T13" fmla="*/ 396084 h 1343805"/>
                <a:gd name="T14" fmla="*/ 1200333 w 1200333"/>
                <a:gd name="T15" fmla="*/ 947604 h 1343805"/>
                <a:gd name="T16" fmla="*/ 1138793 w 1200333"/>
                <a:gd name="T17" fmla="*/ 1053648 h 1343805"/>
                <a:gd name="T18" fmla="*/ 661375 w 1200333"/>
                <a:gd name="T19" fmla="*/ 1329285 h 1343805"/>
                <a:gd name="T20" fmla="*/ 538767 w 1200333"/>
                <a:gd name="T21" fmla="*/ 1329559 h 1343805"/>
                <a:gd name="T22" fmla="*/ 61208 w 1200333"/>
                <a:gd name="T23" fmla="*/ 1053677 h 1343805"/>
                <a:gd name="T24" fmla="*/ 37846 w 1200333"/>
                <a:gd name="T25" fmla="*/ 1034255 h 1343805"/>
                <a:gd name="T26" fmla="*/ 30690 w 1200333"/>
                <a:gd name="T27" fmla="*/ 1024459 h 1343805"/>
                <a:gd name="T28" fmla="*/ 18526 w 1200333"/>
                <a:gd name="T29" fmla="*/ 1007806 h 1343805"/>
                <a:gd name="T30" fmla="*/ 141 w 1200333"/>
                <a:gd name="T31" fmla="*/ 947906 h 1343805"/>
                <a:gd name="T32" fmla="*/ 0 w 1200333"/>
                <a:gd name="T33" fmla="*/ 396386 h 1343805"/>
                <a:gd name="T34" fmla="*/ 61541 w 1200333"/>
                <a:gd name="T35" fmla="*/ 290342 h 1343805"/>
                <a:gd name="T36" fmla="*/ 538959 w 1200333"/>
                <a:gd name="T37" fmla="*/ 14704 h 1343805"/>
                <a:gd name="T38" fmla="*/ 600377 w 1200333"/>
                <a:gd name="T39" fmla="*/ 1 h 134380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200333" h="1343805">
                  <a:moveTo>
                    <a:pt x="600377" y="1"/>
                  </a:moveTo>
                  <a:cubicBezTo>
                    <a:pt x="622542" y="-2"/>
                    <a:pt x="644668" y="4853"/>
                    <a:pt x="661566" y="14431"/>
                  </a:cubicBezTo>
                  <a:lnTo>
                    <a:pt x="1117404" y="277764"/>
                  </a:lnTo>
                  <a:lnTo>
                    <a:pt x="1124552" y="281894"/>
                  </a:lnTo>
                  <a:lnTo>
                    <a:pt x="1139126" y="290313"/>
                  </a:lnTo>
                  <a:cubicBezTo>
                    <a:pt x="1172921" y="309471"/>
                    <a:pt x="1200499" y="357239"/>
                    <a:pt x="1200193" y="396084"/>
                  </a:cubicBezTo>
                  <a:lnTo>
                    <a:pt x="1200333" y="947604"/>
                  </a:lnTo>
                  <a:cubicBezTo>
                    <a:pt x="1200026" y="986450"/>
                    <a:pt x="1172895" y="1033959"/>
                    <a:pt x="1138793" y="1053648"/>
                  </a:cubicBezTo>
                  <a:lnTo>
                    <a:pt x="661375" y="1329285"/>
                  </a:lnTo>
                  <a:cubicBezTo>
                    <a:pt x="628126" y="1348482"/>
                    <a:pt x="572562" y="1348716"/>
                    <a:pt x="538767" y="1329559"/>
                  </a:cubicBezTo>
                  <a:lnTo>
                    <a:pt x="61208" y="1053677"/>
                  </a:lnTo>
                  <a:cubicBezTo>
                    <a:pt x="52973" y="1048765"/>
                    <a:pt x="45072" y="1042095"/>
                    <a:pt x="37846" y="1034255"/>
                  </a:cubicBezTo>
                  <a:lnTo>
                    <a:pt x="30690" y="1024459"/>
                  </a:lnTo>
                  <a:lnTo>
                    <a:pt x="18526" y="1007806"/>
                  </a:lnTo>
                  <a:cubicBezTo>
                    <a:pt x="7445" y="988613"/>
                    <a:pt x="414" y="967083"/>
                    <a:pt x="141" y="947906"/>
                  </a:cubicBezTo>
                  <a:lnTo>
                    <a:pt x="0" y="396386"/>
                  </a:lnTo>
                  <a:cubicBezTo>
                    <a:pt x="307" y="357541"/>
                    <a:pt x="28291" y="309538"/>
                    <a:pt x="61541" y="290342"/>
                  </a:cubicBezTo>
                  <a:lnTo>
                    <a:pt x="538959" y="14704"/>
                  </a:lnTo>
                  <a:cubicBezTo>
                    <a:pt x="556010" y="4860"/>
                    <a:pt x="578213" y="2"/>
                    <a:pt x="600377" y="1"/>
                  </a:cubicBezTo>
                  <a:close/>
                </a:path>
              </a:pathLst>
            </a:custGeom>
            <a:solidFill>
              <a:schemeClr val="bg1">
                <a:lumMod val="75000"/>
              </a:schemeClr>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en-US" sz="3200"/>
            </a:p>
          </p:txBody>
        </p:sp>
        <p:sp>
          <p:nvSpPr>
            <p:cNvPr id="63" name="TextBox 38">
              <a:extLst>
                <a:ext uri="{FF2B5EF4-FFF2-40B4-BE49-F238E27FC236}">
                  <a16:creationId xmlns:a16="http://schemas.microsoft.com/office/drawing/2014/main" id="{82FFC167-922B-AFF0-BA5E-91E405436512}"/>
                </a:ext>
              </a:extLst>
            </p:cNvPr>
            <p:cNvSpPr txBox="1">
              <a:spLocks noChangeArrowheads="1"/>
            </p:cNvSpPr>
            <p:nvPr/>
          </p:nvSpPr>
          <p:spPr bwMode="auto">
            <a:xfrm>
              <a:off x="6879742" y="5430847"/>
              <a:ext cx="2440881" cy="1040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45720" rIns="0" bIns="45720" anchor="b" anchorCtr="0" upright="1">
              <a:noAutofit/>
            </a:bodyPr>
            <a:lstStyle/>
            <a:p>
              <a:pPr algn="ctr" rtl="1">
                <a:lnSpc>
                  <a:spcPct val="115000"/>
                </a:lnSpc>
              </a:pPr>
              <a:r>
                <a:rPr lang="ar-SA"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تجارب تعلّمية فريدة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2" name="TextBox 16">
              <a:extLst>
                <a:ext uri="{FF2B5EF4-FFF2-40B4-BE49-F238E27FC236}">
                  <a16:creationId xmlns:a16="http://schemas.microsoft.com/office/drawing/2014/main" id="{D4973999-05BD-F593-6726-9B245F56A5F1}"/>
                </a:ext>
              </a:extLst>
            </p:cNvPr>
            <p:cNvSpPr txBox="1"/>
            <p:nvPr/>
          </p:nvSpPr>
          <p:spPr>
            <a:xfrm flipH="1">
              <a:off x="7365353" y="3694027"/>
              <a:ext cx="1274135" cy="1107588"/>
            </a:xfrm>
            <a:prstGeom prst="rect">
              <a:avLst/>
            </a:prstGeom>
            <a:noFill/>
          </p:spPr>
          <p:txBody>
            <a:bodyPr wrap="square" rtlCol="0">
              <a:noAutofit/>
            </a:bodyPr>
            <a:lstStyle/>
            <a:p>
              <a:pPr algn="ctr" rtl="0">
                <a:lnSpc>
                  <a:spcPct val="115000"/>
                </a:lnSpc>
              </a:pPr>
              <a:r>
                <a:rPr lang="en-GB" sz="5400" b="1" kern="1200">
                  <a:solidFill>
                    <a:srgbClr val="FFFFFF"/>
                  </a:solidFill>
                  <a:effectLst/>
                  <a:latin typeface="ADLaM Display" panose="02010000000000000000" pitchFamily="2" charset="0"/>
                  <a:ea typeface="ADLaM Display" panose="02010000000000000000" pitchFamily="2" charset="0"/>
                  <a:cs typeface="ADLaM Display" panose="02010000000000000000" pitchFamily="2" charset="0"/>
                </a:rPr>
                <a:t>02</a:t>
              </a:r>
              <a:endParaRPr lang="en-US" sz="5400">
                <a:solidFill>
                  <a:srgbClr val="000000"/>
                </a:solidFill>
                <a:effectLst/>
                <a:latin typeface="ADLaM Display" panose="02010000000000000000" pitchFamily="2" charset="0"/>
                <a:ea typeface="ADLaM Display" panose="02010000000000000000" pitchFamily="2" charset="0"/>
                <a:cs typeface="ADLaM Display" panose="02010000000000000000" pitchFamily="2" charset="0"/>
              </a:endParaRPr>
            </a:p>
          </p:txBody>
        </p:sp>
      </p:grpSp>
      <p:grpSp>
        <p:nvGrpSpPr>
          <p:cNvPr id="69" name="Group 68">
            <a:extLst>
              <a:ext uri="{FF2B5EF4-FFF2-40B4-BE49-F238E27FC236}">
                <a16:creationId xmlns:a16="http://schemas.microsoft.com/office/drawing/2014/main" id="{1A5CBA41-F1AC-458F-3556-2B90A001DAE0}"/>
              </a:ext>
            </a:extLst>
          </p:cNvPr>
          <p:cNvGrpSpPr/>
          <p:nvPr/>
        </p:nvGrpSpPr>
        <p:grpSpPr>
          <a:xfrm>
            <a:off x="4499955" y="1988508"/>
            <a:ext cx="3092790" cy="2901561"/>
            <a:chOff x="4499955" y="1988508"/>
            <a:chExt cx="3092790" cy="2901561"/>
          </a:xfrm>
        </p:grpSpPr>
        <p:sp>
          <p:nvSpPr>
            <p:cNvPr id="18" name="Freeform: Shape 17">
              <a:extLst>
                <a:ext uri="{FF2B5EF4-FFF2-40B4-BE49-F238E27FC236}">
                  <a16:creationId xmlns:a16="http://schemas.microsoft.com/office/drawing/2014/main" id="{691ADD20-A1B6-03D0-D634-0E6DC6374317}"/>
                </a:ext>
              </a:extLst>
            </p:cNvPr>
            <p:cNvSpPr>
              <a:spLocks/>
            </p:cNvSpPr>
            <p:nvPr/>
          </p:nvSpPr>
          <p:spPr bwMode="auto">
            <a:xfrm>
              <a:off x="4899639" y="2966484"/>
              <a:ext cx="2244218" cy="1255511"/>
            </a:xfrm>
            <a:custGeom>
              <a:avLst/>
              <a:gdLst>
                <a:gd name="T0" fmla="*/ 1128257 w 2255752"/>
                <a:gd name="T1" fmla="*/ 0 h 1262669"/>
                <a:gd name="T2" fmla="*/ 1243245 w 2255752"/>
                <a:gd name="T3" fmla="*/ 27119 h 1262669"/>
                <a:gd name="T4" fmla="*/ 2099877 w 2255752"/>
                <a:gd name="T5" fmla="*/ 521986 h 1262669"/>
                <a:gd name="T6" fmla="*/ 2099876 w 2255752"/>
                <a:gd name="T7" fmla="*/ 521986 h 1262669"/>
                <a:gd name="T8" fmla="*/ 2113310 w 2255752"/>
                <a:gd name="T9" fmla="*/ 529747 h 1262669"/>
                <a:gd name="T10" fmla="*/ 2140698 w 2255752"/>
                <a:gd name="T11" fmla="*/ 545569 h 1262669"/>
                <a:gd name="T12" fmla="*/ 2255458 w 2255752"/>
                <a:gd name="T13" fmla="*/ 744338 h 1262669"/>
                <a:gd name="T14" fmla="*/ 2255752 w 2255752"/>
                <a:gd name="T15" fmla="*/ 1262669 h 1262669"/>
                <a:gd name="T16" fmla="*/ 2050144 w 2255752"/>
                <a:gd name="T17" fmla="*/ 1262669 h 1262669"/>
                <a:gd name="T18" fmla="*/ 2050001 w 2255752"/>
                <a:gd name="T19" fmla="*/ 838798 h 1262669"/>
                <a:gd name="T20" fmla="*/ 1956163 w 2255752"/>
                <a:gd name="T21" fmla="*/ 676265 h 1262669"/>
                <a:gd name="T22" fmla="*/ 1239168 w 2255752"/>
                <a:gd name="T23" fmla="*/ 262065 h 1262669"/>
                <a:gd name="T24" fmla="*/ 1222318 w 2255752"/>
                <a:gd name="T25" fmla="*/ 252332 h 1262669"/>
                <a:gd name="T26" fmla="*/ 1128294 w 2255752"/>
                <a:gd name="T27" fmla="*/ 230156 h 1262669"/>
                <a:gd name="T28" fmla="*/ 1033915 w 2255752"/>
                <a:gd name="T29" fmla="*/ 252751 h 1262669"/>
                <a:gd name="T30" fmla="*/ 300288 w 2255752"/>
                <a:gd name="T31" fmla="*/ 676311 h 1262669"/>
                <a:gd name="T32" fmla="*/ 205722 w 2255752"/>
                <a:gd name="T33" fmla="*/ 839264 h 1262669"/>
                <a:gd name="T34" fmla="*/ 205698 w 2255752"/>
                <a:gd name="T35" fmla="*/ 1262669 h 1262669"/>
                <a:gd name="T36" fmla="*/ 90 w 2255752"/>
                <a:gd name="T37" fmla="*/ 1262669 h 1262669"/>
                <a:gd name="T38" fmla="*/ 0 w 2255752"/>
                <a:gd name="T39" fmla="*/ 744906 h 1262669"/>
                <a:gd name="T40" fmla="*/ 115650 w 2255752"/>
                <a:gd name="T41" fmla="*/ 545622 h 1262669"/>
                <a:gd name="T42" fmla="*/ 1012836 w 2255752"/>
                <a:gd name="T43" fmla="*/ 27632 h 1262669"/>
                <a:gd name="T44" fmla="*/ 1128257 w 2255752"/>
                <a:gd name="T45" fmla="*/ 0 h 126266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255752" h="1262669">
                  <a:moveTo>
                    <a:pt x="1128257" y="0"/>
                  </a:moveTo>
                  <a:cubicBezTo>
                    <a:pt x="1169910" y="-4"/>
                    <a:pt x="1211490" y="9118"/>
                    <a:pt x="1243245" y="27119"/>
                  </a:cubicBezTo>
                  <a:lnTo>
                    <a:pt x="2099877" y="521986"/>
                  </a:lnTo>
                  <a:lnTo>
                    <a:pt x="2099876" y="521986"/>
                  </a:lnTo>
                  <a:lnTo>
                    <a:pt x="2113310" y="529747"/>
                  </a:lnTo>
                  <a:lnTo>
                    <a:pt x="2140698" y="545569"/>
                  </a:lnTo>
                  <a:cubicBezTo>
                    <a:pt x="2204206" y="581570"/>
                    <a:pt x="2256033" y="671338"/>
                    <a:pt x="2255458" y="744338"/>
                  </a:cubicBezTo>
                  <a:lnTo>
                    <a:pt x="2255752" y="1262669"/>
                  </a:lnTo>
                  <a:lnTo>
                    <a:pt x="2050144" y="1262669"/>
                  </a:lnTo>
                  <a:lnTo>
                    <a:pt x="2050001" y="838798"/>
                  </a:lnTo>
                  <a:cubicBezTo>
                    <a:pt x="2050472" y="779107"/>
                    <a:pt x="2008093" y="705704"/>
                    <a:pt x="1956163" y="676265"/>
                  </a:cubicBezTo>
                  <a:lnTo>
                    <a:pt x="1239168" y="262065"/>
                  </a:lnTo>
                  <a:lnTo>
                    <a:pt x="1222318" y="252332"/>
                  </a:lnTo>
                  <a:cubicBezTo>
                    <a:pt x="1196353" y="237612"/>
                    <a:pt x="1162353" y="230154"/>
                    <a:pt x="1128294" y="230156"/>
                  </a:cubicBezTo>
                  <a:cubicBezTo>
                    <a:pt x="1094234" y="230160"/>
                    <a:pt x="1060116" y="237624"/>
                    <a:pt x="1033915" y="252751"/>
                  </a:cubicBezTo>
                  <a:lnTo>
                    <a:pt x="300288" y="676311"/>
                  </a:lnTo>
                  <a:cubicBezTo>
                    <a:pt x="249197" y="705808"/>
                    <a:pt x="206193" y="779571"/>
                    <a:pt x="205722" y="839264"/>
                  </a:cubicBezTo>
                  <a:lnTo>
                    <a:pt x="205698" y="1262669"/>
                  </a:lnTo>
                  <a:lnTo>
                    <a:pt x="90" y="1262669"/>
                  </a:lnTo>
                  <a:lnTo>
                    <a:pt x="0" y="744906"/>
                  </a:lnTo>
                  <a:cubicBezTo>
                    <a:pt x="577" y="671905"/>
                    <a:pt x="53167" y="581697"/>
                    <a:pt x="115650" y="545622"/>
                  </a:cubicBezTo>
                  <a:lnTo>
                    <a:pt x="1012836" y="27632"/>
                  </a:lnTo>
                  <a:cubicBezTo>
                    <a:pt x="1044879" y="9132"/>
                    <a:pt x="1086604" y="4"/>
                    <a:pt x="1128257" y="0"/>
                  </a:cubicBezTo>
                  <a:close/>
                </a:path>
              </a:pathLst>
            </a:custGeom>
            <a:solidFill>
              <a:srgbClr val="A0C9CA"/>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en-US" sz="3200"/>
            </a:p>
          </p:txBody>
        </p:sp>
        <p:sp>
          <p:nvSpPr>
            <p:cNvPr id="59" name="Freeform: Shape 58">
              <a:extLst>
                <a:ext uri="{FF2B5EF4-FFF2-40B4-BE49-F238E27FC236}">
                  <a16:creationId xmlns:a16="http://schemas.microsoft.com/office/drawing/2014/main" id="{A7ACFD75-9DEA-0E7F-D560-80CCE3918934}"/>
                </a:ext>
              </a:extLst>
            </p:cNvPr>
            <p:cNvSpPr>
              <a:spLocks/>
            </p:cNvSpPr>
            <p:nvPr/>
          </p:nvSpPr>
          <p:spPr bwMode="auto">
            <a:xfrm>
              <a:off x="5424552" y="3553921"/>
              <a:ext cx="1194290" cy="1336148"/>
            </a:xfrm>
            <a:custGeom>
              <a:avLst/>
              <a:gdLst>
                <a:gd name="T0" fmla="*/ 600377 w 1200333"/>
                <a:gd name="T1" fmla="*/ 1 h 1343805"/>
                <a:gd name="T2" fmla="*/ 661566 w 1200333"/>
                <a:gd name="T3" fmla="*/ 14431 h 1343805"/>
                <a:gd name="T4" fmla="*/ 1117404 w 1200333"/>
                <a:gd name="T5" fmla="*/ 277764 h 1343805"/>
                <a:gd name="T6" fmla="*/ 1117404 w 1200333"/>
                <a:gd name="T7" fmla="*/ 277764 h 1343805"/>
                <a:gd name="T8" fmla="*/ 1124552 w 1200333"/>
                <a:gd name="T9" fmla="*/ 281894 h 1343805"/>
                <a:gd name="T10" fmla="*/ 1139126 w 1200333"/>
                <a:gd name="T11" fmla="*/ 290313 h 1343805"/>
                <a:gd name="T12" fmla="*/ 1200193 w 1200333"/>
                <a:gd name="T13" fmla="*/ 396084 h 1343805"/>
                <a:gd name="T14" fmla="*/ 1200333 w 1200333"/>
                <a:gd name="T15" fmla="*/ 947604 h 1343805"/>
                <a:gd name="T16" fmla="*/ 1138793 w 1200333"/>
                <a:gd name="T17" fmla="*/ 1053648 h 1343805"/>
                <a:gd name="T18" fmla="*/ 661375 w 1200333"/>
                <a:gd name="T19" fmla="*/ 1329285 h 1343805"/>
                <a:gd name="T20" fmla="*/ 538767 w 1200333"/>
                <a:gd name="T21" fmla="*/ 1329559 h 1343805"/>
                <a:gd name="T22" fmla="*/ 61208 w 1200333"/>
                <a:gd name="T23" fmla="*/ 1053677 h 1343805"/>
                <a:gd name="T24" fmla="*/ 37846 w 1200333"/>
                <a:gd name="T25" fmla="*/ 1034255 h 1343805"/>
                <a:gd name="T26" fmla="*/ 30690 w 1200333"/>
                <a:gd name="T27" fmla="*/ 1024459 h 1343805"/>
                <a:gd name="T28" fmla="*/ 18526 w 1200333"/>
                <a:gd name="T29" fmla="*/ 1007806 h 1343805"/>
                <a:gd name="T30" fmla="*/ 141 w 1200333"/>
                <a:gd name="T31" fmla="*/ 947906 h 1343805"/>
                <a:gd name="T32" fmla="*/ 0 w 1200333"/>
                <a:gd name="T33" fmla="*/ 396386 h 1343805"/>
                <a:gd name="T34" fmla="*/ 61541 w 1200333"/>
                <a:gd name="T35" fmla="*/ 290342 h 1343805"/>
                <a:gd name="T36" fmla="*/ 538959 w 1200333"/>
                <a:gd name="T37" fmla="*/ 14704 h 1343805"/>
                <a:gd name="T38" fmla="*/ 600377 w 1200333"/>
                <a:gd name="T39" fmla="*/ 1 h 134380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200333" h="1343805">
                  <a:moveTo>
                    <a:pt x="600377" y="1"/>
                  </a:moveTo>
                  <a:cubicBezTo>
                    <a:pt x="622542" y="-2"/>
                    <a:pt x="644668" y="4853"/>
                    <a:pt x="661566" y="14431"/>
                  </a:cubicBezTo>
                  <a:lnTo>
                    <a:pt x="1117404" y="277764"/>
                  </a:lnTo>
                  <a:lnTo>
                    <a:pt x="1124552" y="281894"/>
                  </a:lnTo>
                  <a:lnTo>
                    <a:pt x="1139126" y="290313"/>
                  </a:lnTo>
                  <a:cubicBezTo>
                    <a:pt x="1172921" y="309471"/>
                    <a:pt x="1200499" y="357239"/>
                    <a:pt x="1200193" y="396084"/>
                  </a:cubicBezTo>
                  <a:lnTo>
                    <a:pt x="1200333" y="947604"/>
                  </a:lnTo>
                  <a:cubicBezTo>
                    <a:pt x="1200026" y="986450"/>
                    <a:pt x="1172895" y="1033959"/>
                    <a:pt x="1138793" y="1053648"/>
                  </a:cubicBezTo>
                  <a:lnTo>
                    <a:pt x="661375" y="1329285"/>
                  </a:lnTo>
                  <a:cubicBezTo>
                    <a:pt x="628126" y="1348482"/>
                    <a:pt x="572562" y="1348716"/>
                    <a:pt x="538767" y="1329559"/>
                  </a:cubicBezTo>
                  <a:lnTo>
                    <a:pt x="61208" y="1053677"/>
                  </a:lnTo>
                  <a:cubicBezTo>
                    <a:pt x="52973" y="1048765"/>
                    <a:pt x="45072" y="1042095"/>
                    <a:pt x="37846" y="1034255"/>
                  </a:cubicBezTo>
                  <a:lnTo>
                    <a:pt x="30690" y="1024459"/>
                  </a:lnTo>
                  <a:lnTo>
                    <a:pt x="18526" y="1007806"/>
                  </a:lnTo>
                  <a:cubicBezTo>
                    <a:pt x="7445" y="988613"/>
                    <a:pt x="414" y="967083"/>
                    <a:pt x="141" y="947906"/>
                  </a:cubicBezTo>
                  <a:lnTo>
                    <a:pt x="0" y="396386"/>
                  </a:lnTo>
                  <a:cubicBezTo>
                    <a:pt x="307" y="357541"/>
                    <a:pt x="28291" y="309538"/>
                    <a:pt x="61541" y="290342"/>
                  </a:cubicBezTo>
                  <a:lnTo>
                    <a:pt x="538959" y="14704"/>
                  </a:lnTo>
                  <a:cubicBezTo>
                    <a:pt x="556010" y="4860"/>
                    <a:pt x="578213" y="2"/>
                    <a:pt x="600377" y="1"/>
                  </a:cubicBezTo>
                  <a:close/>
                </a:path>
              </a:pathLst>
            </a:custGeom>
            <a:solidFill>
              <a:srgbClr val="A0C9CA"/>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en-US" sz="3200"/>
            </a:p>
          </p:txBody>
        </p:sp>
        <p:sp>
          <p:nvSpPr>
            <p:cNvPr id="65" name="TextBox 44">
              <a:extLst>
                <a:ext uri="{FF2B5EF4-FFF2-40B4-BE49-F238E27FC236}">
                  <a16:creationId xmlns:a16="http://schemas.microsoft.com/office/drawing/2014/main" id="{8F63B607-15E2-4401-C9E3-D163809335DD}"/>
                </a:ext>
              </a:extLst>
            </p:cNvPr>
            <p:cNvSpPr txBox="1">
              <a:spLocks noChangeArrowheads="1"/>
            </p:cNvSpPr>
            <p:nvPr/>
          </p:nvSpPr>
          <p:spPr bwMode="auto">
            <a:xfrm>
              <a:off x="4499955" y="1988508"/>
              <a:ext cx="3092790" cy="686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45720" rIns="0" bIns="45720" anchor="b" anchorCtr="0" upright="1">
              <a:no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المرونة في العمل</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3" name="TextBox 18">
              <a:extLst>
                <a:ext uri="{FF2B5EF4-FFF2-40B4-BE49-F238E27FC236}">
                  <a16:creationId xmlns:a16="http://schemas.microsoft.com/office/drawing/2014/main" id="{8D7B00F3-C51F-F50E-68CE-69EF6186D707}"/>
                </a:ext>
              </a:extLst>
            </p:cNvPr>
            <p:cNvSpPr txBox="1"/>
            <p:nvPr/>
          </p:nvSpPr>
          <p:spPr>
            <a:xfrm flipH="1">
              <a:off x="5365781" y="3694027"/>
              <a:ext cx="1274135" cy="1107588"/>
            </a:xfrm>
            <a:prstGeom prst="rect">
              <a:avLst/>
            </a:prstGeom>
            <a:noFill/>
          </p:spPr>
          <p:txBody>
            <a:bodyPr wrap="square" rtlCol="0">
              <a:noAutofit/>
            </a:bodyPr>
            <a:lstStyle/>
            <a:p>
              <a:pPr algn="ctr" rtl="0">
                <a:lnSpc>
                  <a:spcPct val="115000"/>
                </a:lnSpc>
              </a:pPr>
              <a:r>
                <a:rPr lang="en-GB" sz="5400" b="1" kern="1200">
                  <a:solidFill>
                    <a:srgbClr val="FFFFFF"/>
                  </a:solidFill>
                  <a:effectLst/>
                  <a:latin typeface="ADLaM Display" panose="02010000000000000000" pitchFamily="2" charset="0"/>
                  <a:ea typeface="ADLaM Display" panose="02010000000000000000" pitchFamily="2" charset="0"/>
                  <a:cs typeface="ADLaM Display" panose="02010000000000000000" pitchFamily="2" charset="0"/>
                </a:rPr>
                <a:t>03</a:t>
              </a:r>
              <a:endParaRPr lang="en-US" sz="5400">
                <a:solidFill>
                  <a:srgbClr val="000000"/>
                </a:solidFill>
                <a:effectLst/>
                <a:latin typeface="ADLaM Display" panose="02010000000000000000" pitchFamily="2" charset="0"/>
                <a:ea typeface="ADLaM Display" panose="02010000000000000000" pitchFamily="2" charset="0"/>
                <a:cs typeface="ADLaM Display" panose="02010000000000000000" pitchFamily="2" charset="0"/>
              </a:endParaRPr>
            </a:p>
          </p:txBody>
        </p:sp>
      </p:grpSp>
      <p:grpSp>
        <p:nvGrpSpPr>
          <p:cNvPr id="70" name="Group 69">
            <a:extLst>
              <a:ext uri="{FF2B5EF4-FFF2-40B4-BE49-F238E27FC236}">
                <a16:creationId xmlns:a16="http://schemas.microsoft.com/office/drawing/2014/main" id="{0FFF5720-3BC3-E1BC-1B0C-379DBC31724B}"/>
              </a:ext>
            </a:extLst>
          </p:cNvPr>
          <p:cNvGrpSpPr/>
          <p:nvPr/>
        </p:nvGrpSpPr>
        <p:grpSpPr>
          <a:xfrm>
            <a:off x="2627844" y="3553921"/>
            <a:ext cx="2510679" cy="2886890"/>
            <a:chOff x="2627844" y="3553921"/>
            <a:chExt cx="2510679" cy="2886890"/>
          </a:xfrm>
        </p:grpSpPr>
        <p:sp>
          <p:nvSpPr>
            <p:cNvPr id="17" name="Freeform: Shape 16">
              <a:extLst>
                <a:ext uri="{FF2B5EF4-FFF2-40B4-BE49-F238E27FC236}">
                  <a16:creationId xmlns:a16="http://schemas.microsoft.com/office/drawing/2014/main" id="{E0BAEB95-B04E-1BB2-D806-532BA1686590}"/>
                </a:ext>
              </a:extLst>
            </p:cNvPr>
            <p:cNvSpPr>
              <a:spLocks/>
            </p:cNvSpPr>
            <p:nvPr/>
          </p:nvSpPr>
          <p:spPr bwMode="auto">
            <a:xfrm>
              <a:off x="2859179" y="4221995"/>
              <a:ext cx="2245111" cy="1255511"/>
            </a:xfrm>
            <a:custGeom>
              <a:avLst/>
              <a:gdLst>
                <a:gd name="T0" fmla="*/ 5137 w 2256529"/>
                <a:gd name="T1" fmla="*/ 0 h 1262669"/>
                <a:gd name="T2" fmla="*/ 206456 w 2256529"/>
                <a:gd name="T3" fmla="*/ 0 h 1262669"/>
                <a:gd name="T4" fmla="*/ 206715 w 2256529"/>
                <a:gd name="T5" fmla="*/ 424088 h 1262669"/>
                <a:gd name="T6" fmla="*/ 234968 w 2256529"/>
                <a:gd name="T7" fmla="*/ 516133 h 1262669"/>
                <a:gd name="T8" fmla="*/ 257828 w 2256529"/>
                <a:gd name="T9" fmla="*/ 547429 h 1262669"/>
                <a:gd name="T10" fmla="*/ 264654 w 2256529"/>
                <a:gd name="T11" fmla="*/ 556775 h 1262669"/>
                <a:gd name="T12" fmla="*/ 300555 w 2256529"/>
                <a:gd name="T13" fmla="*/ 586621 h 1262669"/>
                <a:gd name="T14" fmla="*/ 1034398 w 2256529"/>
                <a:gd name="T15" fmla="*/ 1010556 h 1262669"/>
                <a:gd name="T16" fmla="*/ 1054024 w 2256529"/>
                <a:gd name="T17" fmla="*/ 1017889 h 1262669"/>
                <a:gd name="T18" fmla="*/ 1078561 w 2256529"/>
                <a:gd name="T19" fmla="*/ 1027058 h 1262669"/>
                <a:gd name="T20" fmla="*/ 1222801 w 2256529"/>
                <a:gd name="T21" fmla="*/ 1010135 h 1262669"/>
                <a:gd name="T22" fmla="*/ 1956428 w 2256529"/>
                <a:gd name="T23" fmla="*/ 586576 h 1262669"/>
                <a:gd name="T24" fmla="*/ 2050994 w 2256529"/>
                <a:gd name="T25" fmla="*/ 423624 h 1262669"/>
                <a:gd name="T26" fmla="*/ 2050921 w 2256529"/>
                <a:gd name="T27" fmla="*/ 0 h 1262669"/>
                <a:gd name="T28" fmla="*/ 2256529 w 2256529"/>
                <a:gd name="T29" fmla="*/ 0 h 1262669"/>
                <a:gd name="T30" fmla="*/ 2256498 w 2256529"/>
                <a:gd name="T31" fmla="*/ 518110 h 1262669"/>
                <a:gd name="T32" fmla="*/ 2140849 w 2256529"/>
                <a:gd name="T33" fmla="*/ 717392 h 1262669"/>
                <a:gd name="T34" fmla="*/ 1243664 w 2256529"/>
                <a:gd name="T35" fmla="*/ 1235383 h 1262669"/>
                <a:gd name="T36" fmla="*/ 1013254 w 2256529"/>
                <a:gd name="T37" fmla="*/ 1235897 h 1262669"/>
                <a:gd name="T38" fmla="*/ 115803 w 2256529"/>
                <a:gd name="T39" fmla="*/ 717448 h 1262669"/>
                <a:gd name="T40" fmla="*/ 71900 w 2256529"/>
                <a:gd name="T41" fmla="*/ 680948 h 1262669"/>
                <a:gd name="T42" fmla="*/ 58452 w 2256529"/>
                <a:gd name="T43" fmla="*/ 662539 h 1262669"/>
                <a:gd name="T44" fmla="*/ 35592 w 2256529"/>
                <a:gd name="T45" fmla="*/ 631244 h 1262669"/>
                <a:gd name="T46" fmla="*/ 1043 w 2256529"/>
                <a:gd name="T47" fmla="*/ 518678 h 1262669"/>
                <a:gd name="T48" fmla="*/ 4569 w 2256529"/>
                <a:gd name="T49" fmla="*/ 50527 h 126266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256529" h="1262669">
                  <a:moveTo>
                    <a:pt x="5137" y="0"/>
                  </a:moveTo>
                  <a:lnTo>
                    <a:pt x="206456" y="0"/>
                  </a:lnTo>
                  <a:lnTo>
                    <a:pt x="206715" y="424088"/>
                  </a:lnTo>
                  <a:cubicBezTo>
                    <a:pt x="207136" y="453557"/>
                    <a:pt x="217941" y="486642"/>
                    <a:pt x="234968" y="516133"/>
                  </a:cubicBezTo>
                  <a:lnTo>
                    <a:pt x="257828" y="547429"/>
                  </a:lnTo>
                  <a:lnTo>
                    <a:pt x="264654" y="556775"/>
                  </a:lnTo>
                  <a:cubicBezTo>
                    <a:pt x="275759" y="568824"/>
                    <a:pt x="287898" y="579073"/>
                    <a:pt x="300555" y="586621"/>
                  </a:cubicBezTo>
                  <a:lnTo>
                    <a:pt x="1034398" y="1010556"/>
                  </a:lnTo>
                  <a:lnTo>
                    <a:pt x="1054024" y="1017889"/>
                  </a:lnTo>
                  <a:lnTo>
                    <a:pt x="1078561" y="1027058"/>
                  </a:lnTo>
                  <a:cubicBezTo>
                    <a:pt x="1126877" y="1037993"/>
                    <a:pt x="1184483" y="1032258"/>
                    <a:pt x="1222801" y="1010135"/>
                  </a:cubicBezTo>
                  <a:lnTo>
                    <a:pt x="1956428" y="586576"/>
                  </a:lnTo>
                  <a:cubicBezTo>
                    <a:pt x="2008831" y="556322"/>
                    <a:pt x="2050524" y="483317"/>
                    <a:pt x="2050994" y="423624"/>
                  </a:cubicBezTo>
                  <a:lnTo>
                    <a:pt x="2050921" y="0"/>
                  </a:lnTo>
                  <a:lnTo>
                    <a:pt x="2256529" y="0"/>
                  </a:lnTo>
                  <a:lnTo>
                    <a:pt x="2256498" y="518110"/>
                  </a:lnTo>
                  <a:cubicBezTo>
                    <a:pt x="2255922" y="591111"/>
                    <a:pt x="2204934" y="680393"/>
                    <a:pt x="2140849" y="717392"/>
                  </a:cubicBezTo>
                  <a:lnTo>
                    <a:pt x="1243664" y="1235383"/>
                  </a:lnTo>
                  <a:cubicBezTo>
                    <a:pt x="1181180" y="1271457"/>
                    <a:pt x="1076763" y="1271898"/>
                    <a:pt x="1013254" y="1235897"/>
                  </a:cubicBezTo>
                  <a:lnTo>
                    <a:pt x="115803" y="717448"/>
                  </a:lnTo>
                  <a:cubicBezTo>
                    <a:pt x="100327" y="708217"/>
                    <a:pt x="85478" y="695682"/>
                    <a:pt x="71900" y="680948"/>
                  </a:cubicBezTo>
                  <a:lnTo>
                    <a:pt x="58452" y="662539"/>
                  </a:lnTo>
                  <a:lnTo>
                    <a:pt x="35592" y="631244"/>
                  </a:lnTo>
                  <a:cubicBezTo>
                    <a:pt x="14770" y="595177"/>
                    <a:pt x="1556" y="554717"/>
                    <a:pt x="1043" y="518678"/>
                  </a:cubicBezTo>
                  <a:cubicBezTo>
                    <a:pt x="-1866" y="430752"/>
                    <a:pt x="1969" y="241160"/>
                    <a:pt x="4569" y="50527"/>
                  </a:cubicBezTo>
                  <a:lnTo>
                    <a:pt x="5137" y="0"/>
                  </a:lnTo>
                  <a:close/>
                </a:path>
              </a:pathLst>
            </a:custGeom>
            <a:solidFill>
              <a:schemeClr val="bg1">
                <a:lumMod val="75000"/>
              </a:schemeClr>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en-US" sz="3200"/>
            </a:p>
          </p:txBody>
        </p:sp>
        <p:sp>
          <p:nvSpPr>
            <p:cNvPr id="58" name="Freeform: Shape 57">
              <a:extLst>
                <a:ext uri="{FF2B5EF4-FFF2-40B4-BE49-F238E27FC236}">
                  <a16:creationId xmlns:a16="http://schemas.microsoft.com/office/drawing/2014/main" id="{D5B8247A-9B25-EF81-C7EA-B1AE37C0D9DF}"/>
                </a:ext>
              </a:extLst>
            </p:cNvPr>
            <p:cNvSpPr>
              <a:spLocks/>
            </p:cNvSpPr>
            <p:nvPr/>
          </p:nvSpPr>
          <p:spPr bwMode="auto">
            <a:xfrm>
              <a:off x="3384590" y="3553921"/>
              <a:ext cx="1194290" cy="1336148"/>
            </a:xfrm>
            <a:custGeom>
              <a:avLst/>
              <a:gdLst>
                <a:gd name="T0" fmla="*/ 600377 w 1200333"/>
                <a:gd name="T1" fmla="*/ 1 h 1343805"/>
                <a:gd name="T2" fmla="*/ 661566 w 1200333"/>
                <a:gd name="T3" fmla="*/ 14431 h 1343805"/>
                <a:gd name="T4" fmla="*/ 1117404 w 1200333"/>
                <a:gd name="T5" fmla="*/ 277764 h 1343805"/>
                <a:gd name="T6" fmla="*/ 1117404 w 1200333"/>
                <a:gd name="T7" fmla="*/ 277764 h 1343805"/>
                <a:gd name="T8" fmla="*/ 1124552 w 1200333"/>
                <a:gd name="T9" fmla="*/ 281894 h 1343805"/>
                <a:gd name="T10" fmla="*/ 1139126 w 1200333"/>
                <a:gd name="T11" fmla="*/ 290313 h 1343805"/>
                <a:gd name="T12" fmla="*/ 1200193 w 1200333"/>
                <a:gd name="T13" fmla="*/ 396084 h 1343805"/>
                <a:gd name="T14" fmla="*/ 1200333 w 1200333"/>
                <a:gd name="T15" fmla="*/ 947604 h 1343805"/>
                <a:gd name="T16" fmla="*/ 1138793 w 1200333"/>
                <a:gd name="T17" fmla="*/ 1053648 h 1343805"/>
                <a:gd name="T18" fmla="*/ 661375 w 1200333"/>
                <a:gd name="T19" fmla="*/ 1329285 h 1343805"/>
                <a:gd name="T20" fmla="*/ 538767 w 1200333"/>
                <a:gd name="T21" fmla="*/ 1329559 h 1343805"/>
                <a:gd name="T22" fmla="*/ 61208 w 1200333"/>
                <a:gd name="T23" fmla="*/ 1053677 h 1343805"/>
                <a:gd name="T24" fmla="*/ 37846 w 1200333"/>
                <a:gd name="T25" fmla="*/ 1034255 h 1343805"/>
                <a:gd name="T26" fmla="*/ 30690 w 1200333"/>
                <a:gd name="T27" fmla="*/ 1024459 h 1343805"/>
                <a:gd name="T28" fmla="*/ 18526 w 1200333"/>
                <a:gd name="T29" fmla="*/ 1007806 h 1343805"/>
                <a:gd name="T30" fmla="*/ 141 w 1200333"/>
                <a:gd name="T31" fmla="*/ 947906 h 1343805"/>
                <a:gd name="T32" fmla="*/ 0 w 1200333"/>
                <a:gd name="T33" fmla="*/ 396386 h 1343805"/>
                <a:gd name="T34" fmla="*/ 61541 w 1200333"/>
                <a:gd name="T35" fmla="*/ 290342 h 1343805"/>
                <a:gd name="T36" fmla="*/ 538959 w 1200333"/>
                <a:gd name="T37" fmla="*/ 14704 h 1343805"/>
                <a:gd name="T38" fmla="*/ 600377 w 1200333"/>
                <a:gd name="T39" fmla="*/ 1 h 134380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200333" h="1343805">
                  <a:moveTo>
                    <a:pt x="600377" y="1"/>
                  </a:moveTo>
                  <a:cubicBezTo>
                    <a:pt x="622542" y="-2"/>
                    <a:pt x="644668" y="4853"/>
                    <a:pt x="661566" y="14431"/>
                  </a:cubicBezTo>
                  <a:lnTo>
                    <a:pt x="1117404" y="277764"/>
                  </a:lnTo>
                  <a:lnTo>
                    <a:pt x="1124552" y="281894"/>
                  </a:lnTo>
                  <a:lnTo>
                    <a:pt x="1139126" y="290313"/>
                  </a:lnTo>
                  <a:cubicBezTo>
                    <a:pt x="1172921" y="309471"/>
                    <a:pt x="1200499" y="357239"/>
                    <a:pt x="1200193" y="396084"/>
                  </a:cubicBezTo>
                  <a:lnTo>
                    <a:pt x="1200333" y="947604"/>
                  </a:lnTo>
                  <a:cubicBezTo>
                    <a:pt x="1200026" y="986450"/>
                    <a:pt x="1172895" y="1033959"/>
                    <a:pt x="1138793" y="1053648"/>
                  </a:cubicBezTo>
                  <a:lnTo>
                    <a:pt x="661375" y="1329285"/>
                  </a:lnTo>
                  <a:cubicBezTo>
                    <a:pt x="628126" y="1348482"/>
                    <a:pt x="572562" y="1348716"/>
                    <a:pt x="538767" y="1329559"/>
                  </a:cubicBezTo>
                  <a:lnTo>
                    <a:pt x="61208" y="1053677"/>
                  </a:lnTo>
                  <a:cubicBezTo>
                    <a:pt x="52973" y="1048765"/>
                    <a:pt x="45072" y="1042095"/>
                    <a:pt x="37846" y="1034255"/>
                  </a:cubicBezTo>
                  <a:lnTo>
                    <a:pt x="30690" y="1024459"/>
                  </a:lnTo>
                  <a:lnTo>
                    <a:pt x="18526" y="1007806"/>
                  </a:lnTo>
                  <a:cubicBezTo>
                    <a:pt x="7445" y="988613"/>
                    <a:pt x="414" y="967083"/>
                    <a:pt x="141" y="947906"/>
                  </a:cubicBezTo>
                  <a:lnTo>
                    <a:pt x="0" y="396386"/>
                  </a:lnTo>
                  <a:cubicBezTo>
                    <a:pt x="307" y="357541"/>
                    <a:pt x="28291" y="309538"/>
                    <a:pt x="61541" y="290342"/>
                  </a:cubicBezTo>
                  <a:lnTo>
                    <a:pt x="538959" y="14704"/>
                  </a:lnTo>
                  <a:cubicBezTo>
                    <a:pt x="556010" y="4860"/>
                    <a:pt x="578213" y="2"/>
                    <a:pt x="600377" y="1"/>
                  </a:cubicBezTo>
                  <a:close/>
                </a:path>
              </a:pathLst>
            </a:custGeom>
            <a:solidFill>
              <a:schemeClr val="bg1">
                <a:lumMod val="75000"/>
              </a:schemeClr>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en-US" sz="3200"/>
            </a:p>
          </p:txBody>
        </p:sp>
        <p:sp>
          <p:nvSpPr>
            <p:cNvPr id="62" name="TextBox 35">
              <a:extLst>
                <a:ext uri="{FF2B5EF4-FFF2-40B4-BE49-F238E27FC236}">
                  <a16:creationId xmlns:a16="http://schemas.microsoft.com/office/drawing/2014/main" id="{A10C720A-B2EE-3F95-3D82-71C580A1A0A3}"/>
                </a:ext>
              </a:extLst>
            </p:cNvPr>
            <p:cNvSpPr txBox="1">
              <a:spLocks noChangeArrowheads="1"/>
            </p:cNvSpPr>
            <p:nvPr/>
          </p:nvSpPr>
          <p:spPr bwMode="auto">
            <a:xfrm>
              <a:off x="2627844" y="5430847"/>
              <a:ext cx="2510679" cy="1009964"/>
            </a:xfrm>
            <a:prstGeom prst="rect">
              <a:avLst/>
            </a:prstGeom>
          </p:spPr>
          <p:txBody>
            <a:bodyPr rot="0" vert="horz" wrap="square" lIns="0" tIns="45720" rIns="0" bIns="45720" anchor="b" anchorCtr="0" upright="1">
              <a:no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برامج التطوّع المؤسّسي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4" name="TextBox 19">
              <a:extLst>
                <a:ext uri="{FF2B5EF4-FFF2-40B4-BE49-F238E27FC236}">
                  <a16:creationId xmlns:a16="http://schemas.microsoft.com/office/drawing/2014/main" id="{E7488328-D4E1-2765-C254-12FF72DF368F}"/>
                </a:ext>
              </a:extLst>
            </p:cNvPr>
            <p:cNvSpPr txBox="1"/>
            <p:nvPr/>
          </p:nvSpPr>
          <p:spPr>
            <a:xfrm flipH="1">
              <a:off x="3275910" y="3694027"/>
              <a:ext cx="1274135" cy="1107588"/>
            </a:xfrm>
            <a:prstGeom prst="rect">
              <a:avLst/>
            </a:prstGeom>
            <a:noFill/>
          </p:spPr>
          <p:txBody>
            <a:bodyPr wrap="square" rtlCol="0">
              <a:noAutofit/>
            </a:bodyPr>
            <a:lstStyle/>
            <a:p>
              <a:pPr algn="ctr" rtl="0">
                <a:lnSpc>
                  <a:spcPct val="115000"/>
                </a:lnSpc>
              </a:pPr>
              <a:r>
                <a:rPr lang="en-GB" sz="5400" b="1" kern="1200">
                  <a:solidFill>
                    <a:srgbClr val="FFFFFF"/>
                  </a:solidFill>
                  <a:effectLst/>
                  <a:latin typeface="ADLaM Display" panose="02010000000000000000" pitchFamily="2" charset="0"/>
                  <a:ea typeface="ADLaM Display" panose="02010000000000000000" pitchFamily="2" charset="0"/>
                  <a:cs typeface="ADLaM Display" panose="02010000000000000000" pitchFamily="2" charset="0"/>
                </a:rPr>
                <a:t>04</a:t>
              </a:r>
              <a:endParaRPr lang="en-US" sz="5400">
                <a:solidFill>
                  <a:srgbClr val="000000"/>
                </a:solidFill>
                <a:effectLst/>
                <a:latin typeface="ADLaM Display" panose="02010000000000000000" pitchFamily="2" charset="0"/>
                <a:ea typeface="ADLaM Display" panose="02010000000000000000" pitchFamily="2" charset="0"/>
                <a:cs typeface="ADLaM Display" panose="02010000000000000000" pitchFamily="2" charset="0"/>
              </a:endParaRPr>
            </a:p>
          </p:txBody>
        </p:sp>
      </p:grpSp>
      <p:grpSp>
        <p:nvGrpSpPr>
          <p:cNvPr id="71" name="Group 70">
            <a:extLst>
              <a:ext uri="{FF2B5EF4-FFF2-40B4-BE49-F238E27FC236}">
                <a16:creationId xmlns:a16="http://schemas.microsoft.com/office/drawing/2014/main" id="{38BBC2CB-447B-EB8F-7939-2C86BA7DC8E5}"/>
              </a:ext>
            </a:extLst>
          </p:cNvPr>
          <p:cNvGrpSpPr/>
          <p:nvPr/>
        </p:nvGrpSpPr>
        <p:grpSpPr>
          <a:xfrm>
            <a:off x="812888" y="2017173"/>
            <a:ext cx="2251740" cy="2872896"/>
            <a:chOff x="812888" y="2017173"/>
            <a:chExt cx="2251740" cy="2872896"/>
          </a:xfrm>
        </p:grpSpPr>
        <p:sp>
          <p:nvSpPr>
            <p:cNvPr id="16" name="Freeform: Shape 15">
              <a:extLst>
                <a:ext uri="{FF2B5EF4-FFF2-40B4-BE49-F238E27FC236}">
                  <a16:creationId xmlns:a16="http://schemas.microsoft.com/office/drawing/2014/main" id="{C1C5E098-7E8C-F426-7B8F-75C685AB4F57}"/>
                </a:ext>
              </a:extLst>
            </p:cNvPr>
            <p:cNvSpPr>
              <a:spLocks/>
            </p:cNvSpPr>
            <p:nvPr/>
          </p:nvSpPr>
          <p:spPr bwMode="auto">
            <a:xfrm>
              <a:off x="820311" y="2966484"/>
              <a:ext cx="2244317" cy="1255511"/>
            </a:xfrm>
            <a:custGeom>
              <a:avLst/>
              <a:gdLst>
                <a:gd name="T0" fmla="*/ 1128257 w 2255775"/>
                <a:gd name="T1" fmla="*/ 0 h 1262669"/>
                <a:gd name="T2" fmla="*/ 1243245 w 2255775"/>
                <a:gd name="T3" fmla="*/ 27119 h 1262669"/>
                <a:gd name="T4" fmla="*/ 2099877 w 2255775"/>
                <a:gd name="T5" fmla="*/ 521986 h 1262669"/>
                <a:gd name="T6" fmla="*/ 2113310 w 2255775"/>
                <a:gd name="T7" fmla="*/ 529747 h 1262669"/>
                <a:gd name="T8" fmla="*/ 2140698 w 2255775"/>
                <a:gd name="T9" fmla="*/ 545569 h 1262669"/>
                <a:gd name="T10" fmla="*/ 2255458 w 2255775"/>
                <a:gd name="T11" fmla="*/ 744338 h 1262669"/>
                <a:gd name="T12" fmla="*/ 2255775 w 2255775"/>
                <a:gd name="T13" fmla="*/ 1262669 h 1262669"/>
                <a:gd name="T14" fmla="*/ 2054456 w 2255775"/>
                <a:gd name="T15" fmla="*/ 1262669 h 1262669"/>
                <a:gd name="T16" fmla="*/ 2055481 w 2255775"/>
                <a:gd name="T17" fmla="*/ 1171598 h 1262669"/>
                <a:gd name="T18" fmla="*/ 2050001 w 2255775"/>
                <a:gd name="T19" fmla="*/ 838798 h 1262669"/>
                <a:gd name="T20" fmla="*/ 1956163 w 2255775"/>
                <a:gd name="T21" fmla="*/ 676265 h 1262669"/>
                <a:gd name="T22" fmla="*/ 1239168 w 2255775"/>
                <a:gd name="T23" fmla="*/ 262065 h 1262669"/>
                <a:gd name="T24" fmla="*/ 1222319 w 2255775"/>
                <a:gd name="T25" fmla="*/ 252332 h 1262669"/>
                <a:gd name="T26" fmla="*/ 1128294 w 2255775"/>
                <a:gd name="T27" fmla="*/ 230156 h 1262669"/>
                <a:gd name="T28" fmla="*/ 1033916 w 2255775"/>
                <a:gd name="T29" fmla="*/ 252751 h 1262669"/>
                <a:gd name="T30" fmla="*/ 300288 w 2255775"/>
                <a:gd name="T31" fmla="*/ 676311 h 1262669"/>
                <a:gd name="T32" fmla="*/ 205722 w 2255775"/>
                <a:gd name="T33" fmla="*/ 839264 h 1262669"/>
                <a:gd name="T34" fmla="*/ 205831 w 2255775"/>
                <a:gd name="T35" fmla="*/ 1262669 h 1262669"/>
                <a:gd name="T36" fmla="*/ 133 w 2255775"/>
                <a:gd name="T37" fmla="*/ 1262669 h 1262669"/>
                <a:gd name="T38" fmla="*/ 0 w 2255775"/>
                <a:gd name="T39" fmla="*/ 744906 h 1262669"/>
                <a:gd name="T40" fmla="*/ 115651 w 2255775"/>
                <a:gd name="T41" fmla="*/ 545622 h 1262669"/>
                <a:gd name="T42" fmla="*/ 1012836 w 2255775"/>
                <a:gd name="T43" fmla="*/ 27632 h 1262669"/>
                <a:gd name="T44" fmla="*/ 1128257 w 2255775"/>
                <a:gd name="T45" fmla="*/ 0 h 126266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255775" h="1262669">
                  <a:moveTo>
                    <a:pt x="1128257" y="0"/>
                  </a:moveTo>
                  <a:cubicBezTo>
                    <a:pt x="1169910" y="-4"/>
                    <a:pt x="1211491" y="9118"/>
                    <a:pt x="1243245" y="27119"/>
                  </a:cubicBezTo>
                  <a:lnTo>
                    <a:pt x="2099877" y="521986"/>
                  </a:lnTo>
                  <a:lnTo>
                    <a:pt x="2113310" y="529747"/>
                  </a:lnTo>
                  <a:lnTo>
                    <a:pt x="2140698" y="545569"/>
                  </a:lnTo>
                  <a:cubicBezTo>
                    <a:pt x="2204206" y="581570"/>
                    <a:pt x="2256034" y="671338"/>
                    <a:pt x="2255458" y="744338"/>
                  </a:cubicBezTo>
                  <a:lnTo>
                    <a:pt x="2255775" y="1262669"/>
                  </a:lnTo>
                  <a:lnTo>
                    <a:pt x="2054456" y="1262669"/>
                  </a:lnTo>
                  <a:lnTo>
                    <a:pt x="2055481" y="1171598"/>
                  </a:lnTo>
                  <a:cubicBezTo>
                    <a:pt x="2056593" y="1032949"/>
                    <a:pt x="2055889" y="907866"/>
                    <a:pt x="2050001" y="838798"/>
                  </a:cubicBezTo>
                  <a:cubicBezTo>
                    <a:pt x="2050472" y="779107"/>
                    <a:pt x="2008093" y="705704"/>
                    <a:pt x="1956163" y="676265"/>
                  </a:cubicBezTo>
                  <a:lnTo>
                    <a:pt x="1239168" y="262065"/>
                  </a:lnTo>
                  <a:lnTo>
                    <a:pt x="1222319" y="252332"/>
                  </a:lnTo>
                  <a:cubicBezTo>
                    <a:pt x="1196353" y="237612"/>
                    <a:pt x="1162353" y="230154"/>
                    <a:pt x="1128294" y="230156"/>
                  </a:cubicBezTo>
                  <a:cubicBezTo>
                    <a:pt x="1094234" y="230160"/>
                    <a:pt x="1060116" y="237624"/>
                    <a:pt x="1033916" y="252751"/>
                  </a:cubicBezTo>
                  <a:lnTo>
                    <a:pt x="300288" y="676311"/>
                  </a:lnTo>
                  <a:cubicBezTo>
                    <a:pt x="249197" y="705808"/>
                    <a:pt x="206193" y="779571"/>
                    <a:pt x="205722" y="839264"/>
                  </a:cubicBezTo>
                  <a:cubicBezTo>
                    <a:pt x="205758" y="980399"/>
                    <a:pt x="205795" y="1121534"/>
                    <a:pt x="205831" y="1262669"/>
                  </a:cubicBezTo>
                  <a:lnTo>
                    <a:pt x="133" y="1262669"/>
                  </a:lnTo>
                  <a:cubicBezTo>
                    <a:pt x="89" y="1090081"/>
                    <a:pt x="44" y="917494"/>
                    <a:pt x="0" y="744906"/>
                  </a:cubicBezTo>
                  <a:cubicBezTo>
                    <a:pt x="577" y="671905"/>
                    <a:pt x="53167" y="581697"/>
                    <a:pt x="115651" y="545622"/>
                  </a:cubicBezTo>
                  <a:lnTo>
                    <a:pt x="1012836" y="27632"/>
                  </a:lnTo>
                  <a:cubicBezTo>
                    <a:pt x="1044879" y="9132"/>
                    <a:pt x="1086603" y="4"/>
                    <a:pt x="1128257" y="0"/>
                  </a:cubicBezTo>
                  <a:close/>
                </a:path>
              </a:pathLst>
            </a:custGeom>
            <a:solidFill>
              <a:srgbClr val="A0C9CA"/>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en-US" sz="3200"/>
            </a:p>
          </p:txBody>
        </p:sp>
        <p:sp>
          <p:nvSpPr>
            <p:cNvPr id="57" name="Freeform: Shape 56">
              <a:extLst>
                <a:ext uri="{FF2B5EF4-FFF2-40B4-BE49-F238E27FC236}">
                  <a16:creationId xmlns:a16="http://schemas.microsoft.com/office/drawing/2014/main" id="{3E3BCF2F-96C8-C7CA-6ACF-48112E8D48BE}"/>
                </a:ext>
              </a:extLst>
            </p:cNvPr>
            <p:cNvSpPr>
              <a:spLocks/>
            </p:cNvSpPr>
            <p:nvPr/>
          </p:nvSpPr>
          <p:spPr bwMode="auto">
            <a:xfrm>
              <a:off x="1345524" y="3553921"/>
              <a:ext cx="1194290" cy="1336148"/>
            </a:xfrm>
            <a:custGeom>
              <a:avLst/>
              <a:gdLst>
                <a:gd name="T0" fmla="*/ 600377 w 1200333"/>
                <a:gd name="T1" fmla="*/ 1 h 1343805"/>
                <a:gd name="T2" fmla="*/ 661566 w 1200333"/>
                <a:gd name="T3" fmla="*/ 14431 h 1343805"/>
                <a:gd name="T4" fmla="*/ 1117404 w 1200333"/>
                <a:gd name="T5" fmla="*/ 277764 h 1343805"/>
                <a:gd name="T6" fmla="*/ 1117404 w 1200333"/>
                <a:gd name="T7" fmla="*/ 277764 h 1343805"/>
                <a:gd name="T8" fmla="*/ 1124552 w 1200333"/>
                <a:gd name="T9" fmla="*/ 281894 h 1343805"/>
                <a:gd name="T10" fmla="*/ 1139126 w 1200333"/>
                <a:gd name="T11" fmla="*/ 290313 h 1343805"/>
                <a:gd name="T12" fmla="*/ 1200193 w 1200333"/>
                <a:gd name="T13" fmla="*/ 396084 h 1343805"/>
                <a:gd name="T14" fmla="*/ 1200333 w 1200333"/>
                <a:gd name="T15" fmla="*/ 947604 h 1343805"/>
                <a:gd name="T16" fmla="*/ 1138793 w 1200333"/>
                <a:gd name="T17" fmla="*/ 1053648 h 1343805"/>
                <a:gd name="T18" fmla="*/ 661375 w 1200333"/>
                <a:gd name="T19" fmla="*/ 1329285 h 1343805"/>
                <a:gd name="T20" fmla="*/ 538767 w 1200333"/>
                <a:gd name="T21" fmla="*/ 1329559 h 1343805"/>
                <a:gd name="T22" fmla="*/ 61208 w 1200333"/>
                <a:gd name="T23" fmla="*/ 1053677 h 1343805"/>
                <a:gd name="T24" fmla="*/ 37846 w 1200333"/>
                <a:gd name="T25" fmla="*/ 1034255 h 1343805"/>
                <a:gd name="T26" fmla="*/ 30690 w 1200333"/>
                <a:gd name="T27" fmla="*/ 1024459 h 1343805"/>
                <a:gd name="T28" fmla="*/ 18526 w 1200333"/>
                <a:gd name="T29" fmla="*/ 1007806 h 1343805"/>
                <a:gd name="T30" fmla="*/ 141 w 1200333"/>
                <a:gd name="T31" fmla="*/ 947906 h 1343805"/>
                <a:gd name="T32" fmla="*/ 0 w 1200333"/>
                <a:gd name="T33" fmla="*/ 396386 h 1343805"/>
                <a:gd name="T34" fmla="*/ 61541 w 1200333"/>
                <a:gd name="T35" fmla="*/ 290342 h 1343805"/>
                <a:gd name="T36" fmla="*/ 538959 w 1200333"/>
                <a:gd name="T37" fmla="*/ 14704 h 1343805"/>
                <a:gd name="T38" fmla="*/ 600377 w 1200333"/>
                <a:gd name="T39" fmla="*/ 1 h 134380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200333" h="1343805">
                  <a:moveTo>
                    <a:pt x="600377" y="1"/>
                  </a:moveTo>
                  <a:cubicBezTo>
                    <a:pt x="622542" y="-2"/>
                    <a:pt x="644668" y="4853"/>
                    <a:pt x="661566" y="14431"/>
                  </a:cubicBezTo>
                  <a:lnTo>
                    <a:pt x="1117404" y="277764"/>
                  </a:lnTo>
                  <a:lnTo>
                    <a:pt x="1124552" y="281894"/>
                  </a:lnTo>
                  <a:lnTo>
                    <a:pt x="1139126" y="290313"/>
                  </a:lnTo>
                  <a:cubicBezTo>
                    <a:pt x="1172921" y="309471"/>
                    <a:pt x="1200499" y="357239"/>
                    <a:pt x="1200193" y="396084"/>
                  </a:cubicBezTo>
                  <a:lnTo>
                    <a:pt x="1200333" y="947604"/>
                  </a:lnTo>
                  <a:cubicBezTo>
                    <a:pt x="1200026" y="986450"/>
                    <a:pt x="1172895" y="1033959"/>
                    <a:pt x="1138793" y="1053648"/>
                  </a:cubicBezTo>
                  <a:lnTo>
                    <a:pt x="661375" y="1329285"/>
                  </a:lnTo>
                  <a:cubicBezTo>
                    <a:pt x="628126" y="1348482"/>
                    <a:pt x="572562" y="1348716"/>
                    <a:pt x="538767" y="1329559"/>
                  </a:cubicBezTo>
                  <a:lnTo>
                    <a:pt x="61208" y="1053677"/>
                  </a:lnTo>
                  <a:cubicBezTo>
                    <a:pt x="52973" y="1048765"/>
                    <a:pt x="45072" y="1042095"/>
                    <a:pt x="37846" y="1034255"/>
                  </a:cubicBezTo>
                  <a:lnTo>
                    <a:pt x="30690" y="1024459"/>
                  </a:lnTo>
                  <a:lnTo>
                    <a:pt x="18526" y="1007806"/>
                  </a:lnTo>
                  <a:cubicBezTo>
                    <a:pt x="7445" y="988613"/>
                    <a:pt x="414" y="967083"/>
                    <a:pt x="141" y="947906"/>
                  </a:cubicBezTo>
                  <a:lnTo>
                    <a:pt x="0" y="396386"/>
                  </a:lnTo>
                  <a:cubicBezTo>
                    <a:pt x="307" y="357541"/>
                    <a:pt x="28291" y="309538"/>
                    <a:pt x="61541" y="290342"/>
                  </a:cubicBezTo>
                  <a:lnTo>
                    <a:pt x="538959" y="14704"/>
                  </a:lnTo>
                  <a:cubicBezTo>
                    <a:pt x="556010" y="4860"/>
                    <a:pt x="578213" y="2"/>
                    <a:pt x="600377" y="1"/>
                  </a:cubicBezTo>
                  <a:close/>
                </a:path>
              </a:pathLst>
            </a:custGeom>
            <a:solidFill>
              <a:srgbClr val="A0C9CA"/>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en-US" sz="3200"/>
            </a:p>
          </p:txBody>
        </p:sp>
        <p:sp>
          <p:nvSpPr>
            <p:cNvPr id="64" name="TextBox 41">
              <a:extLst>
                <a:ext uri="{FF2B5EF4-FFF2-40B4-BE49-F238E27FC236}">
                  <a16:creationId xmlns:a16="http://schemas.microsoft.com/office/drawing/2014/main" id="{4856A1EC-A222-D452-DDA2-20D1EEFCED7F}"/>
                </a:ext>
              </a:extLst>
            </p:cNvPr>
            <p:cNvSpPr txBox="1">
              <a:spLocks noChangeArrowheads="1"/>
            </p:cNvSpPr>
            <p:nvPr/>
          </p:nvSpPr>
          <p:spPr bwMode="auto">
            <a:xfrm>
              <a:off x="812888" y="2017173"/>
              <a:ext cx="2165072" cy="686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45720" rIns="0" bIns="45720" anchor="b" anchorCtr="0" upright="1">
              <a:noAutofit/>
            </a:bodyPr>
            <a:lstStyle/>
            <a:p>
              <a:pPr algn="ctr" rtl="1">
                <a:lnSpc>
                  <a:spcPct val="115000"/>
                </a:lnSpc>
              </a:pPr>
              <a:r>
                <a:rPr lang="ar-SA"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فعاليات فريق العمل</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5" name="TextBox 20">
              <a:extLst>
                <a:ext uri="{FF2B5EF4-FFF2-40B4-BE49-F238E27FC236}">
                  <a16:creationId xmlns:a16="http://schemas.microsoft.com/office/drawing/2014/main" id="{BA70083F-058A-F71F-30D8-B839340B2D1C}"/>
                </a:ext>
              </a:extLst>
            </p:cNvPr>
            <p:cNvSpPr txBox="1"/>
            <p:nvPr/>
          </p:nvSpPr>
          <p:spPr>
            <a:xfrm flipH="1">
              <a:off x="1277804" y="3694027"/>
              <a:ext cx="1274135" cy="1107588"/>
            </a:xfrm>
            <a:prstGeom prst="rect">
              <a:avLst/>
            </a:prstGeom>
            <a:noFill/>
          </p:spPr>
          <p:txBody>
            <a:bodyPr wrap="square" rtlCol="0">
              <a:noAutofit/>
            </a:bodyPr>
            <a:lstStyle/>
            <a:p>
              <a:pPr algn="ctr" rtl="0">
                <a:lnSpc>
                  <a:spcPct val="115000"/>
                </a:lnSpc>
              </a:pPr>
              <a:r>
                <a:rPr lang="en-GB" sz="5400" b="1" kern="1200">
                  <a:solidFill>
                    <a:srgbClr val="FFFFFF"/>
                  </a:solidFill>
                  <a:effectLst/>
                  <a:latin typeface="ADLaM Display" panose="02010000000000000000" pitchFamily="2" charset="0"/>
                  <a:ea typeface="ADLaM Display" panose="02010000000000000000" pitchFamily="2" charset="0"/>
                  <a:cs typeface="ADLaM Display" panose="02010000000000000000" pitchFamily="2" charset="0"/>
                </a:rPr>
                <a:t>05</a:t>
              </a:r>
              <a:endParaRPr lang="en-US" sz="5400">
                <a:solidFill>
                  <a:srgbClr val="000000"/>
                </a:solidFill>
                <a:effectLst/>
                <a:latin typeface="ADLaM Display" panose="02010000000000000000" pitchFamily="2" charset="0"/>
                <a:ea typeface="ADLaM Display" panose="02010000000000000000" pitchFamily="2" charset="0"/>
                <a:cs typeface="ADLaM Display" panose="02010000000000000000" pitchFamily="2" charset="0"/>
              </a:endParaRPr>
            </a:p>
          </p:txBody>
        </p:sp>
      </p:grpSp>
    </p:spTree>
    <p:extLst>
      <p:ext uri="{BB962C8B-B14F-4D97-AF65-F5344CB8AC3E}">
        <p14:creationId xmlns:p14="http://schemas.microsoft.com/office/powerpoint/2010/main" val="249709845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2" presetClass="entr" presetSubtype="1" fill="hold" nodeType="withEffect">
                                  <p:stCondLst>
                                    <p:cond delay="0"/>
                                  </p:stCondLst>
                                  <p:childTnLst>
                                    <p:set>
                                      <p:cBhvr>
                                        <p:cTn id="11" dur="1" fill="hold">
                                          <p:stCondLst>
                                            <p:cond delay="0"/>
                                          </p:stCondLst>
                                        </p:cTn>
                                        <p:tgtEl>
                                          <p:spTgt spid="67"/>
                                        </p:tgtEl>
                                        <p:attrNameLst>
                                          <p:attrName>style.visibility</p:attrName>
                                        </p:attrNameLst>
                                      </p:cBhvr>
                                      <p:to>
                                        <p:strVal val="visible"/>
                                      </p:to>
                                    </p:set>
                                    <p:anim calcmode="lin" valueType="num">
                                      <p:cBhvr additive="base">
                                        <p:cTn id="12" dur="500" fill="hold"/>
                                        <p:tgtEl>
                                          <p:spTgt spid="67"/>
                                        </p:tgtEl>
                                        <p:attrNameLst>
                                          <p:attrName>ppt_x</p:attrName>
                                        </p:attrNameLst>
                                      </p:cBhvr>
                                      <p:tavLst>
                                        <p:tav tm="0">
                                          <p:val>
                                            <p:strVal val="#ppt_x"/>
                                          </p:val>
                                        </p:tav>
                                        <p:tav tm="100000">
                                          <p:val>
                                            <p:strVal val="#ppt_x"/>
                                          </p:val>
                                        </p:tav>
                                      </p:tavLst>
                                    </p:anim>
                                    <p:anim calcmode="lin" valueType="num">
                                      <p:cBhvr additive="base">
                                        <p:cTn id="13" dur="500" fill="hold"/>
                                        <p:tgtEl>
                                          <p:spTgt spid="67"/>
                                        </p:tgtEl>
                                        <p:attrNameLst>
                                          <p:attrName>ppt_y</p:attrName>
                                        </p:attrNameLst>
                                      </p:cBhvr>
                                      <p:tavLst>
                                        <p:tav tm="0">
                                          <p:val>
                                            <p:strVal val="0-#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68"/>
                                        </p:tgtEl>
                                        <p:attrNameLst>
                                          <p:attrName>style.visibility</p:attrName>
                                        </p:attrNameLst>
                                      </p:cBhvr>
                                      <p:to>
                                        <p:strVal val="visible"/>
                                      </p:to>
                                    </p:set>
                                    <p:anim calcmode="lin" valueType="num">
                                      <p:cBhvr additive="base">
                                        <p:cTn id="18" dur="500" fill="hold"/>
                                        <p:tgtEl>
                                          <p:spTgt spid="68"/>
                                        </p:tgtEl>
                                        <p:attrNameLst>
                                          <p:attrName>ppt_x</p:attrName>
                                        </p:attrNameLst>
                                      </p:cBhvr>
                                      <p:tavLst>
                                        <p:tav tm="0">
                                          <p:val>
                                            <p:strVal val="#ppt_x"/>
                                          </p:val>
                                        </p:tav>
                                        <p:tav tm="100000">
                                          <p:val>
                                            <p:strVal val="#ppt_x"/>
                                          </p:val>
                                        </p:tav>
                                      </p:tavLst>
                                    </p:anim>
                                    <p:anim calcmode="lin" valueType="num">
                                      <p:cBhvr additive="base">
                                        <p:cTn id="19" dur="500" fill="hold"/>
                                        <p:tgtEl>
                                          <p:spTgt spid="68"/>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1" fill="hold" nodeType="clickEffect">
                                  <p:stCondLst>
                                    <p:cond delay="0"/>
                                  </p:stCondLst>
                                  <p:childTnLst>
                                    <p:set>
                                      <p:cBhvr>
                                        <p:cTn id="23" dur="1" fill="hold">
                                          <p:stCondLst>
                                            <p:cond delay="0"/>
                                          </p:stCondLst>
                                        </p:cTn>
                                        <p:tgtEl>
                                          <p:spTgt spid="69"/>
                                        </p:tgtEl>
                                        <p:attrNameLst>
                                          <p:attrName>style.visibility</p:attrName>
                                        </p:attrNameLst>
                                      </p:cBhvr>
                                      <p:to>
                                        <p:strVal val="visible"/>
                                      </p:to>
                                    </p:set>
                                    <p:anim calcmode="lin" valueType="num">
                                      <p:cBhvr additive="base">
                                        <p:cTn id="24" dur="500" fill="hold"/>
                                        <p:tgtEl>
                                          <p:spTgt spid="69"/>
                                        </p:tgtEl>
                                        <p:attrNameLst>
                                          <p:attrName>ppt_x</p:attrName>
                                        </p:attrNameLst>
                                      </p:cBhvr>
                                      <p:tavLst>
                                        <p:tav tm="0">
                                          <p:val>
                                            <p:strVal val="#ppt_x"/>
                                          </p:val>
                                        </p:tav>
                                        <p:tav tm="100000">
                                          <p:val>
                                            <p:strVal val="#ppt_x"/>
                                          </p:val>
                                        </p:tav>
                                      </p:tavLst>
                                    </p:anim>
                                    <p:anim calcmode="lin" valueType="num">
                                      <p:cBhvr additive="base">
                                        <p:cTn id="25" dur="500" fill="hold"/>
                                        <p:tgtEl>
                                          <p:spTgt spid="69"/>
                                        </p:tgtEl>
                                        <p:attrNameLst>
                                          <p:attrName>ppt_y</p:attrName>
                                        </p:attrNameLst>
                                      </p:cBhvr>
                                      <p:tavLst>
                                        <p:tav tm="0">
                                          <p:val>
                                            <p:strVal val="0-#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70"/>
                                        </p:tgtEl>
                                        <p:attrNameLst>
                                          <p:attrName>style.visibility</p:attrName>
                                        </p:attrNameLst>
                                      </p:cBhvr>
                                      <p:to>
                                        <p:strVal val="visible"/>
                                      </p:to>
                                    </p:set>
                                    <p:anim calcmode="lin" valueType="num">
                                      <p:cBhvr additive="base">
                                        <p:cTn id="30" dur="500" fill="hold"/>
                                        <p:tgtEl>
                                          <p:spTgt spid="70"/>
                                        </p:tgtEl>
                                        <p:attrNameLst>
                                          <p:attrName>ppt_x</p:attrName>
                                        </p:attrNameLst>
                                      </p:cBhvr>
                                      <p:tavLst>
                                        <p:tav tm="0">
                                          <p:val>
                                            <p:strVal val="#ppt_x"/>
                                          </p:val>
                                        </p:tav>
                                        <p:tav tm="100000">
                                          <p:val>
                                            <p:strVal val="#ppt_x"/>
                                          </p:val>
                                        </p:tav>
                                      </p:tavLst>
                                    </p:anim>
                                    <p:anim calcmode="lin" valueType="num">
                                      <p:cBhvr additive="base">
                                        <p:cTn id="31" dur="500" fill="hold"/>
                                        <p:tgtEl>
                                          <p:spTgt spid="70"/>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1" fill="hold" nodeType="clickEffect">
                                  <p:stCondLst>
                                    <p:cond delay="0"/>
                                  </p:stCondLst>
                                  <p:childTnLst>
                                    <p:set>
                                      <p:cBhvr>
                                        <p:cTn id="35" dur="1" fill="hold">
                                          <p:stCondLst>
                                            <p:cond delay="0"/>
                                          </p:stCondLst>
                                        </p:cTn>
                                        <p:tgtEl>
                                          <p:spTgt spid="71"/>
                                        </p:tgtEl>
                                        <p:attrNameLst>
                                          <p:attrName>style.visibility</p:attrName>
                                        </p:attrNameLst>
                                      </p:cBhvr>
                                      <p:to>
                                        <p:strVal val="visible"/>
                                      </p:to>
                                    </p:set>
                                    <p:anim calcmode="lin" valueType="num">
                                      <p:cBhvr additive="base">
                                        <p:cTn id="36" dur="500" fill="hold"/>
                                        <p:tgtEl>
                                          <p:spTgt spid="71"/>
                                        </p:tgtEl>
                                        <p:attrNameLst>
                                          <p:attrName>ppt_x</p:attrName>
                                        </p:attrNameLst>
                                      </p:cBhvr>
                                      <p:tavLst>
                                        <p:tav tm="0">
                                          <p:val>
                                            <p:strVal val="#ppt_x"/>
                                          </p:val>
                                        </p:tav>
                                        <p:tav tm="100000">
                                          <p:val>
                                            <p:strVal val="#ppt_x"/>
                                          </p:val>
                                        </p:tav>
                                      </p:tavLst>
                                    </p:anim>
                                    <p:anim calcmode="lin" valueType="num">
                                      <p:cBhvr additive="base">
                                        <p:cTn id="37" dur="500" fill="hold"/>
                                        <p:tgtEl>
                                          <p:spTgt spid="7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47F81F-48F5-6D7B-6E2B-EED60F3B3B4E}"/>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F211356B-B57A-DB12-1A74-BDF745B8F967}"/>
              </a:ext>
            </a:extLst>
          </p:cNvPr>
          <p:cNvSpPr txBox="1"/>
          <p:nvPr/>
        </p:nvSpPr>
        <p:spPr>
          <a:xfrm>
            <a:off x="2779494" y="-200787"/>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استراتيجيات تحفيز العاملين ورفع روح الانتماء</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5D417D0C-BB1B-E316-9780-688945E92ED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5" name="TextBox 4">
            <a:extLst>
              <a:ext uri="{FF2B5EF4-FFF2-40B4-BE49-F238E27FC236}">
                <a16:creationId xmlns:a16="http://schemas.microsoft.com/office/drawing/2014/main" id="{30D1C347-B866-E7B0-6F75-22F1D8ECE9CD}"/>
              </a:ext>
            </a:extLst>
          </p:cNvPr>
          <p:cNvSpPr txBox="1"/>
          <p:nvPr/>
        </p:nvSpPr>
        <p:spPr>
          <a:xfrm>
            <a:off x="5014451" y="1220086"/>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استراتيجيات لرفع روح الانتماء المؤسّسي:</a:t>
            </a:r>
            <a:endParaRPr lang="en-US"/>
          </a:p>
        </p:txBody>
      </p:sp>
      <p:grpSp>
        <p:nvGrpSpPr>
          <p:cNvPr id="3" name="Group 2">
            <a:extLst>
              <a:ext uri="{FF2B5EF4-FFF2-40B4-BE49-F238E27FC236}">
                <a16:creationId xmlns:a16="http://schemas.microsoft.com/office/drawing/2014/main" id="{2BBABFB6-ADC1-A484-04EA-814AEDB407C8}"/>
              </a:ext>
            </a:extLst>
          </p:cNvPr>
          <p:cNvGrpSpPr/>
          <p:nvPr/>
        </p:nvGrpSpPr>
        <p:grpSpPr>
          <a:xfrm>
            <a:off x="2934179" y="4056374"/>
            <a:ext cx="2890427" cy="2558790"/>
            <a:chOff x="831449" y="1381443"/>
            <a:chExt cx="2927037" cy="2592030"/>
          </a:xfrm>
        </p:grpSpPr>
        <p:sp>
          <p:nvSpPr>
            <p:cNvPr id="30" name="مربع نص 24">
              <a:extLst>
                <a:ext uri="{FF2B5EF4-FFF2-40B4-BE49-F238E27FC236}">
                  <a16:creationId xmlns:a16="http://schemas.microsoft.com/office/drawing/2014/main" id="{B36A9FD2-DFF8-0E4B-6B02-24420E5FC302}"/>
                </a:ext>
              </a:extLst>
            </p:cNvPr>
            <p:cNvSpPr txBox="1"/>
            <p:nvPr/>
          </p:nvSpPr>
          <p:spPr>
            <a:xfrm>
              <a:off x="1784011" y="1902206"/>
              <a:ext cx="1825886" cy="1550503"/>
            </a:xfrm>
            <a:prstGeom prst="rect">
              <a:avLst/>
            </a:prstGeom>
            <a:noFill/>
          </p:spPr>
          <p:txBody>
            <a:bodyPr wrap="square" rtlCol="1">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ربط عمل الموظف بالرؤية العامة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1" name="Freeform: Shape 30">
              <a:extLst>
                <a:ext uri="{FF2B5EF4-FFF2-40B4-BE49-F238E27FC236}">
                  <a16:creationId xmlns:a16="http://schemas.microsoft.com/office/drawing/2014/main" id="{5A75B79E-7B53-A324-A8BB-92C07CB9E286}"/>
                </a:ext>
              </a:extLst>
            </p:cNvPr>
            <p:cNvSpPr/>
            <p:nvPr/>
          </p:nvSpPr>
          <p:spPr>
            <a:xfrm>
              <a:off x="831449" y="1381443"/>
              <a:ext cx="2927037" cy="2592030"/>
            </a:xfrm>
            <a:custGeom>
              <a:avLst/>
              <a:gdLst>
                <a:gd name="connsiteX0" fmla="*/ 406966 w 2927037"/>
                <a:gd name="connsiteY0" fmla="*/ 1076455 h 2592030"/>
                <a:gd name="connsiteX1" fmla="*/ 233244 w 2927037"/>
                <a:gd name="connsiteY1" fmla="*/ 1335840 h 2592030"/>
                <a:gd name="connsiteX2" fmla="*/ 406966 w 2927037"/>
                <a:gd name="connsiteY2" fmla="*/ 1335840 h 2592030"/>
                <a:gd name="connsiteX3" fmla="*/ 425992 w 2927037"/>
                <a:gd name="connsiteY3" fmla="*/ 1000314 h 2592030"/>
                <a:gd name="connsiteX4" fmla="*/ 437893 w 2927037"/>
                <a:gd name="connsiteY4" fmla="*/ 1016971 h 2592030"/>
                <a:gd name="connsiteX5" fmla="*/ 437893 w 2927037"/>
                <a:gd name="connsiteY5" fmla="*/ 1352497 h 2592030"/>
                <a:gd name="connsiteX6" fmla="*/ 423617 w 2927037"/>
                <a:gd name="connsiteY6" fmla="*/ 1371541 h 2592030"/>
                <a:gd name="connsiteX7" fmla="*/ 199930 w 2927037"/>
                <a:gd name="connsiteY7" fmla="*/ 1371541 h 2592030"/>
                <a:gd name="connsiteX8" fmla="*/ 183267 w 2927037"/>
                <a:gd name="connsiteY8" fmla="*/ 1362028 h 2592030"/>
                <a:gd name="connsiteX9" fmla="*/ 183267 w 2927037"/>
                <a:gd name="connsiteY9" fmla="*/ 1342984 h 2592030"/>
                <a:gd name="connsiteX10" fmla="*/ 406966 w 2927037"/>
                <a:gd name="connsiteY10" fmla="*/ 1007440 h 2592030"/>
                <a:gd name="connsiteX11" fmla="*/ 425992 w 2927037"/>
                <a:gd name="connsiteY11" fmla="*/ 1000314 h 2592030"/>
                <a:gd name="connsiteX12" fmla="*/ 1765725 w 2927037"/>
                <a:gd name="connsiteY12" fmla="*/ 0 h 2592030"/>
                <a:gd name="connsiteX13" fmla="*/ 1920462 w 2927037"/>
                <a:gd name="connsiteY13" fmla="*/ 41076 h 2592030"/>
                <a:gd name="connsiteX14" fmla="*/ 2772419 w 2927037"/>
                <a:gd name="connsiteY14" fmla="*/ 533630 h 2592030"/>
                <a:gd name="connsiteX15" fmla="*/ 2927037 w 2927037"/>
                <a:gd name="connsiteY15" fmla="*/ 802526 h 2592030"/>
                <a:gd name="connsiteX16" fmla="*/ 2927037 w 2927037"/>
                <a:gd name="connsiteY16" fmla="*/ 1787755 h 2592030"/>
                <a:gd name="connsiteX17" fmla="*/ 2772419 w 2927037"/>
                <a:gd name="connsiteY17" fmla="*/ 2056651 h 2592030"/>
                <a:gd name="connsiteX18" fmla="*/ 1920462 w 2927037"/>
                <a:gd name="connsiteY18" fmla="*/ 2549205 h 2592030"/>
                <a:gd name="connsiteX19" fmla="*/ 1768147 w 2927037"/>
                <a:gd name="connsiteY19" fmla="*/ 2592030 h 2592030"/>
                <a:gd name="connsiteX20" fmla="*/ 1613394 w 2927037"/>
                <a:gd name="connsiteY20" fmla="*/ 2551617 h 2592030"/>
                <a:gd name="connsiteX21" fmla="*/ 485400 w 2927037"/>
                <a:gd name="connsiteY21" fmla="*/ 1901876 h 2592030"/>
                <a:gd name="connsiteX22" fmla="*/ 468868 w 2927037"/>
                <a:gd name="connsiteY22" fmla="*/ 1885228 h 2592030"/>
                <a:gd name="connsiteX23" fmla="*/ 468868 w 2927037"/>
                <a:gd name="connsiteY23" fmla="*/ 1597392 h 2592030"/>
                <a:gd name="connsiteX24" fmla="*/ 16668 w 2927037"/>
                <a:gd name="connsiteY24" fmla="*/ 1597392 h 2592030"/>
                <a:gd name="connsiteX25" fmla="*/ 0 w 2927037"/>
                <a:gd name="connsiteY25" fmla="*/ 1580624 h 2592030"/>
                <a:gd name="connsiteX26" fmla="*/ 0 w 2927037"/>
                <a:gd name="connsiteY26" fmla="*/ 1335613 h 2592030"/>
                <a:gd name="connsiteX27" fmla="*/ 2439 w 2927037"/>
                <a:gd name="connsiteY27" fmla="*/ 1326083 h 2592030"/>
                <a:gd name="connsiteX28" fmla="*/ 473611 w 2927037"/>
                <a:gd name="connsiteY28" fmla="*/ 633516 h 2592030"/>
                <a:gd name="connsiteX29" fmla="*/ 487840 w 2927037"/>
                <a:gd name="connsiteY29" fmla="*/ 626398 h 2592030"/>
                <a:gd name="connsiteX30" fmla="*/ 811440 w 2927037"/>
                <a:gd name="connsiteY30" fmla="*/ 626398 h 2592030"/>
                <a:gd name="connsiteX31" fmla="*/ 828108 w 2927037"/>
                <a:gd name="connsiteY31" fmla="*/ 643046 h 2592030"/>
                <a:gd name="connsiteX32" fmla="*/ 828108 w 2927037"/>
                <a:gd name="connsiteY32" fmla="*/ 1335613 h 2592030"/>
                <a:gd name="connsiteX33" fmla="*/ 968497 w 2927037"/>
                <a:gd name="connsiteY33" fmla="*/ 1335613 h 2592030"/>
                <a:gd name="connsiteX34" fmla="*/ 985165 w 2927037"/>
                <a:gd name="connsiteY34" fmla="*/ 1352261 h 2592030"/>
                <a:gd name="connsiteX35" fmla="*/ 968497 w 2927037"/>
                <a:gd name="connsiteY35" fmla="*/ 1368909 h 2592030"/>
                <a:gd name="connsiteX36" fmla="*/ 809136 w 2927037"/>
                <a:gd name="connsiteY36" fmla="*/ 1368909 h 2592030"/>
                <a:gd name="connsiteX37" fmla="*/ 792468 w 2927037"/>
                <a:gd name="connsiteY37" fmla="*/ 1352261 h 2592030"/>
                <a:gd name="connsiteX38" fmla="*/ 792468 w 2927037"/>
                <a:gd name="connsiteY38" fmla="*/ 659694 h 2592030"/>
                <a:gd name="connsiteX39" fmla="*/ 497325 w 2927037"/>
                <a:gd name="connsiteY39" fmla="*/ 659694 h 2592030"/>
                <a:gd name="connsiteX40" fmla="*/ 33336 w 2927037"/>
                <a:gd name="connsiteY40" fmla="*/ 1337905 h 2592030"/>
                <a:gd name="connsiteX41" fmla="*/ 33336 w 2927037"/>
                <a:gd name="connsiteY41" fmla="*/ 1559271 h 2592030"/>
                <a:gd name="connsiteX42" fmla="*/ 485400 w 2927037"/>
                <a:gd name="connsiteY42" fmla="*/ 1559271 h 2592030"/>
                <a:gd name="connsiteX43" fmla="*/ 502068 w 2927037"/>
                <a:gd name="connsiteY43" fmla="*/ 1575919 h 2592030"/>
                <a:gd name="connsiteX44" fmla="*/ 502068 w 2927037"/>
                <a:gd name="connsiteY44" fmla="*/ 1868580 h 2592030"/>
                <a:gd name="connsiteX45" fmla="*/ 1630062 w 2927037"/>
                <a:gd name="connsiteY45" fmla="*/ 2518201 h 2592030"/>
                <a:gd name="connsiteX46" fmla="*/ 1906098 w 2927037"/>
                <a:gd name="connsiteY46" fmla="*/ 2518201 h 2592030"/>
                <a:gd name="connsiteX47" fmla="*/ 2758055 w 2927037"/>
                <a:gd name="connsiteY47" fmla="*/ 2025647 h 2592030"/>
                <a:gd name="connsiteX48" fmla="*/ 2896141 w 2927037"/>
                <a:gd name="connsiteY48" fmla="*/ 1787755 h 2592030"/>
                <a:gd name="connsiteX49" fmla="*/ 2896141 w 2927037"/>
                <a:gd name="connsiteY49" fmla="*/ 802526 h 2592030"/>
                <a:gd name="connsiteX50" fmla="*/ 2758055 w 2927037"/>
                <a:gd name="connsiteY50" fmla="*/ 564512 h 2592030"/>
                <a:gd name="connsiteX51" fmla="*/ 1906098 w 2927037"/>
                <a:gd name="connsiteY51" fmla="*/ 71958 h 2592030"/>
                <a:gd name="connsiteX52" fmla="*/ 1630062 w 2927037"/>
                <a:gd name="connsiteY52" fmla="*/ 71958 h 2592030"/>
                <a:gd name="connsiteX53" fmla="*/ 887597 w 2927037"/>
                <a:gd name="connsiteY53" fmla="*/ 476569 h 2592030"/>
                <a:gd name="connsiteX54" fmla="*/ 863883 w 2927037"/>
                <a:gd name="connsiteY54" fmla="*/ 469331 h 2592030"/>
                <a:gd name="connsiteX55" fmla="*/ 870929 w 2927037"/>
                <a:gd name="connsiteY55" fmla="*/ 445566 h 2592030"/>
                <a:gd name="connsiteX56" fmla="*/ 1611090 w 2927037"/>
                <a:gd name="connsiteY56" fmla="*/ 41076 h 2592030"/>
                <a:gd name="connsiteX57" fmla="*/ 1765725 w 2927037"/>
                <a:gd name="connsiteY57" fmla="*/ 0 h 2592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2927037" h="2592030">
                  <a:moveTo>
                    <a:pt x="406966" y="1076455"/>
                  </a:moveTo>
                  <a:lnTo>
                    <a:pt x="233244" y="1335840"/>
                  </a:lnTo>
                  <a:lnTo>
                    <a:pt x="406966" y="1335840"/>
                  </a:lnTo>
                  <a:close/>
                  <a:moveTo>
                    <a:pt x="425992" y="1000314"/>
                  </a:moveTo>
                  <a:cubicBezTo>
                    <a:pt x="433130" y="1002683"/>
                    <a:pt x="437893" y="1009827"/>
                    <a:pt x="437893" y="1016971"/>
                  </a:cubicBezTo>
                  <a:lnTo>
                    <a:pt x="437893" y="1352497"/>
                  </a:lnTo>
                  <a:cubicBezTo>
                    <a:pt x="442655" y="1364398"/>
                    <a:pt x="433142" y="1371541"/>
                    <a:pt x="423617" y="1371541"/>
                  </a:cubicBezTo>
                  <a:lnTo>
                    <a:pt x="199930" y="1371541"/>
                  </a:lnTo>
                  <a:cubicBezTo>
                    <a:pt x="192792" y="1371541"/>
                    <a:pt x="188029" y="1366785"/>
                    <a:pt x="183267" y="1362028"/>
                  </a:cubicBezTo>
                  <a:cubicBezTo>
                    <a:pt x="180891" y="1357271"/>
                    <a:pt x="180891" y="1350128"/>
                    <a:pt x="183267" y="1342984"/>
                  </a:cubicBezTo>
                  <a:lnTo>
                    <a:pt x="406966" y="1007440"/>
                  </a:lnTo>
                  <a:cubicBezTo>
                    <a:pt x="411716" y="1000314"/>
                    <a:pt x="418854" y="997927"/>
                    <a:pt x="425992" y="1000314"/>
                  </a:cubicBezTo>
                  <a:close/>
                  <a:moveTo>
                    <a:pt x="1765725" y="0"/>
                  </a:moveTo>
                  <a:cubicBezTo>
                    <a:pt x="1819269" y="0"/>
                    <a:pt x="1872830" y="13692"/>
                    <a:pt x="1920462" y="41076"/>
                  </a:cubicBezTo>
                  <a:lnTo>
                    <a:pt x="2772419" y="533630"/>
                  </a:lnTo>
                  <a:cubicBezTo>
                    <a:pt x="2867548" y="588398"/>
                    <a:pt x="2927037" y="693110"/>
                    <a:pt x="2927037" y="802526"/>
                  </a:cubicBezTo>
                  <a:lnTo>
                    <a:pt x="2927037" y="1787755"/>
                  </a:lnTo>
                  <a:cubicBezTo>
                    <a:pt x="2927037" y="1897171"/>
                    <a:pt x="2867548" y="2001882"/>
                    <a:pt x="2772419" y="2056651"/>
                  </a:cubicBezTo>
                  <a:lnTo>
                    <a:pt x="1920462" y="2549205"/>
                  </a:lnTo>
                  <a:cubicBezTo>
                    <a:pt x="1875201" y="2577795"/>
                    <a:pt x="1822894" y="2592030"/>
                    <a:pt x="1768147" y="2592030"/>
                  </a:cubicBezTo>
                  <a:cubicBezTo>
                    <a:pt x="1713401" y="2592030"/>
                    <a:pt x="1661094" y="2577795"/>
                    <a:pt x="1613394" y="2551617"/>
                  </a:cubicBezTo>
                  <a:lnTo>
                    <a:pt x="485400" y="1901876"/>
                  </a:lnTo>
                  <a:cubicBezTo>
                    <a:pt x="475915" y="1901876"/>
                    <a:pt x="468868" y="1894758"/>
                    <a:pt x="468868" y="1885228"/>
                  </a:cubicBezTo>
                  <a:lnTo>
                    <a:pt x="468868" y="1597392"/>
                  </a:lnTo>
                  <a:lnTo>
                    <a:pt x="16668" y="1597392"/>
                  </a:lnTo>
                  <a:cubicBezTo>
                    <a:pt x="7182" y="1597392"/>
                    <a:pt x="0" y="1590154"/>
                    <a:pt x="0" y="1580624"/>
                  </a:cubicBezTo>
                  <a:lnTo>
                    <a:pt x="0" y="1335613"/>
                  </a:lnTo>
                  <a:cubicBezTo>
                    <a:pt x="0" y="1333201"/>
                    <a:pt x="0" y="1328375"/>
                    <a:pt x="2439" y="1326083"/>
                  </a:cubicBezTo>
                  <a:lnTo>
                    <a:pt x="473611" y="633516"/>
                  </a:lnTo>
                  <a:cubicBezTo>
                    <a:pt x="475915" y="628811"/>
                    <a:pt x="483097" y="626398"/>
                    <a:pt x="487840" y="626398"/>
                  </a:cubicBezTo>
                  <a:lnTo>
                    <a:pt x="811440" y="626398"/>
                  </a:lnTo>
                  <a:cubicBezTo>
                    <a:pt x="821061" y="626398"/>
                    <a:pt x="828108" y="633516"/>
                    <a:pt x="828108" y="643046"/>
                  </a:cubicBezTo>
                  <a:lnTo>
                    <a:pt x="828108" y="1335613"/>
                  </a:lnTo>
                  <a:lnTo>
                    <a:pt x="968497" y="1335613"/>
                  </a:lnTo>
                  <a:cubicBezTo>
                    <a:pt x="978118" y="1335613"/>
                    <a:pt x="985165" y="1342731"/>
                    <a:pt x="985165" y="1352261"/>
                  </a:cubicBezTo>
                  <a:cubicBezTo>
                    <a:pt x="985165" y="1361791"/>
                    <a:pt x="978118" y="1368909"/>
                    <a:pt x="968497" y="1368909"/>
                  </a:cubicBezTo>
                  <a:lnTo>
                    <a:pt x="809136" y="1368909"/>
                  </a:lnTo>
                  <a:cubicBezTo>
                    <a:pt x="799515" y="1368909"/>
                    <a:pt x="792468" y="1361791"/>
                    <a:pt x="792468" y="1352261"/>
                  </a:cubicBezTo>
                  <a:lnTo>
                    <a:pt x="792468" y="659694"/>
                  </a:lnTo>
                  <a:lnTo>
                    <a:pt x="497325" y="659694"/>
                  </a:lnTo>
                  <a:lnTo>
                    <a:pt x="33336" y="1337905"/>
                  </a:lnTo>
                  <a:lnTo>
                    <a:pt x="33336" y="1559271"/>
                  </a:lnTo>
                  <a:lnTo>
                    <a:pt x="485400" y="1559271"/>
                  </a:lnTo>
                  <a:cubicBezTo>
                    <a:pt x="495022" y="1559271"/>
                    <a:pt x="502068" y="1566389"/>
                    <a:pt x="502068" y="1575919"/>
                  </a:cubicBezTo>
                  <a:lnTo>
                    <a:pt x="502068" y="1868580"/>
                  </a:lnTo>
                  <a:lnTo>
                    <a:pt x="1630062" y="2518201"/>
                  </a:lnTo>
                  <a:cubicBezTo>
                    <a:pt x="1715705" y="2568265"/>
                    <a:pt x="1820455" y="2568265"/>
                    <a:pt x="1906098" y="2518201"/>
                  </a:cubicBezTo>
                  <a:lnTo>
                    <a:pt x="2758055" y="2025647"/>
                  </a:lnTo>
                  <a:cubicBezTo>
                    <a:pt x="2843698" y="1975704"/>
                    <a:pt x="2896141" y="1885228"/>
                    <a:pt x="2896141" y="1787755"/>
                  </a:cubicBezTo>
                  <a:lnTo>
                    <a:pt x="2896141" y="802526"/>
                  </a:lnTo>
                  <a:cubicBezTo>
                    <a:pt x="2896141" y="704932"/>
                    <a:pt x="2843698" y="612163"/>
                    <a:pt x="2758055" y="564512"/>
                  </a:cubicBezTo>
                  <a:lnTo>
                    <a:pt x="1906098" y="71958"/>
                  </a:lnTo>
                  <a:cubicBezTo>
                    <a:pt x="1820455" y="22015"/>
                    <a:pt x="1715705" y="22015"/>
                    <a:pt x="1630062" y="71958"/>
                  </a:cubicBezTo>
                  <a:lnTo>
                    <a:pt x="887597" y="476569"/>
                  </a:lnTo>
                  <a:cubicBezTo>
                    <a:pt x="878111" y="481274"/>
                    <a:pt x="868625" y="478861"/>
                    <a:pt x="863883" y="469331"/>
                  </a:cubicBezTo>
                  <a:cubicBezTo>
                    <a:pt x="859140" y="459801"/>
                    <a:pt x="861443" y="450391"/>
                    <a:pt x="870929" y="445566"/>
                  </a:cubicBezTo>
                  <a:lnTo>
                    <a:pt x="1611090" y="41076"/>
                  </a:lnTo>
                  <a:cubicBezTo>
                    <a:pt x="1658655" y="13692"/>
                    <a:pt x="1712181" y="0"/>
                    <a:pt x="1765725" y="0"/>
                  </a:cubicBezTo>
                  <a:close/>
                </a:path>
              </a:pathLst>
            </a:custGeom>
            <a:solidFill>
              <a:srgbClr val="168489"/>
            </a:solidFill>
            <a:ln w="12700">
              <a:solidFill>
                <a:srgbClr val="168489"/>
              </a:solidFill>
              <a:miter lim="400000"/>
            </a:ln>
          </p:spPr>
          <p:txBody>
            <a:bodyPr wrap="square" lIns="38100" tIns="38100" rIns="38100" bIns="38100" anchor="ctr">
              <a:noAutofit/>
            </a:bodyPr>
            <a:lstStyle/>
            <a:p>
              <a:endParaRPr lang="en-US" sz="3200"/>
            </a:p>
          </p:txBody>
        </p:sp>
      </p:grpSp>
      <p:grpSp>
        <p:nvGrpSpPr>
          <p:cNvPr id="4" name="Group 3">
            <a:extLst>
              <a:ext uri="{FF2B5EF4-FFF2-40B4-BE49-F238E27FC236}">
                <a16:creationId xmlns:a16="http://schemas.microsoft.com/office/drawing/2014/main" id="{5F467D2A-B622-64C0-F097-8A4788939396}"/>
              </a:ext>
            </a:extLst>
          </p:cNvPr>
          <p:cNvGrpSpPr/>
          <p:nvPr/>
        </p:nvGrpSpPr>
        <p:grpSpPr>
          <a:xfrm>
            <a:off x="6364949" y="4160806"/>
            <a:ext cx="2749432" cy="2563844"/>
            <a:chOff x="2966202" y="1446424"/>
            <a:chExt cx="2784257" cy="2597150"/>
          </a:xfrm>
        </p:grpSpPr>
        <p:sp>
          <p:nvSpPr>
            <p:cNvPr id="28" name="مربع نص 24">
              <a:extLst>
                <a:ext uri="{FF2B5EF4-FFF2-40B4-BE49-F238E27FC236}">
                  <a16:creationId xmlns:a16="http://schemas.microsoft.com/office/drawing/2014/main" id="{A05A1856-45FB-0959-9FB5-68C4AABDFEBA}"/>
                </a:ext>
              </a:extLst>
            </p:cNvPr>
            <p:cNvSpPr txBox="1"/>
            <p:nvPr/>
          </p:nvSpPr>
          <p:spPr>
            <a:xfrm>
              <a:off x="3835692" y="2208047"/>
              <a:ext cx="1825886" cy="1068010"/>
            </a:xfrm>
            <a:prstGeom prst="rect">
              <a:avLst/>
            </a:prstGeom>
            <a:noFill/>
          </p:spPr>
          <p:txBody>
            <a:bodyPr wrap="square" rtlCol="1">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منح الموظفين صوتاً</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9" name="Shape">
              <a:extLst>
                <a:ext uri="{FF2B5EF4-FFF2-40B4-BE49-F238E27FC236}">
                  <a16:creationId xmlns:a16="http://schemas.microsoft.com/office/drawing/2014/main" id="{00E57DAD-1318-9B2A-B2A2-A708465D81D6}"/>
                </a:ext>
              </a:extLst>
            </p:cNvPr>
            <p:cNvSpPr/>
            <p:nvPr/>
          </p:nvSpPr>
          <p:spPr>
            <a:xfrm>
              <a:off x="2966202" y="1446424"/>
              <a:ext cx="2784257" cy="2597150"/>
            </a:xfrm>
            <a:custGeom>
              <a:avLst/>
              <a:gdLst/>
              <a:ahLst/>
              <a:cxnLst>
                <a:cxn ang="0">
                  <a:pos x="wd2" y="hd2"/>
                </a:cxn>
                <a:cxn ang="5400000">
                  <a:pos x="wd2" y="hd2"/>
                </a:cxn>
                <a:cxn ang="10800000">
                  <a:pos x="wd2" y="hd2"/>
                </a:cxn>
                <a:cxn ang="16200000">
                  <a:pos x="wd2" y="hd2"/>
                </a:cxn>
              </a:cxnLst>
              <a:rect l="0" t="0" r="r" b="b"/>
              <a:pathLst>
                <a:path w="21600" h="21489" extrusionOk="0">
                  <a:moveTo>
                    <a:pt x="12498" y="21489"/>
                  </a:moveTo>
                  <a:cubicBezTo>
                    <a:pt x="12074" y="21489"/>
                    <a:pt x="11668" y="21371"/>
                    <a:pt x="11298" y="21154"/>
                  </a:cubicBezTo>
                  <a:lnTo>
                    <a:pt x="3822" y="16547"/>
                  </a:lnTo>
                  <a:cubicBezTo>
                    <a:pt x="3046" y="16547"/>
                    <a:pt x="2160" y="16291"/>
                    <a:pt x="1569" y="15897"/>
                  </a:cubicBezTo>
                  <a:cubicBezTo>
                    <a:pt x="960" y="15503"/>
                    <a:pt x="517" y="14952"/>
                    <a:pt x="240" y="14282"/>
                  </a:cubicBezTo>
                  <a:cubicBezTo>
                    <a:pt x="129" y="13987"/>
                    <a:pt x="55" y="13652"/>
                    <a:pt x="0" y="13318"/>
                  </a:cubicBezTo>
                  <a:cubicBezTo>
                    <a:pt x="0" y="13318"/>
                    <a:pt x="0" y="13298"/>
                    <a:pt x="0" y="13298"/>
                  </a:cubicBezTo>
                  <a:lnTo>
                    <a:pt x="0" y="13259"/>
                  </a:lnTo>
                  <a:cubicBezTo>
                    <a:pt x="0" y="13062"/>
                    <a:pt x="111" y="12944"/>
                    <a:pt x="314" y="12944"/>
                  </a:cubicBezTo>
                  <a:lnTo>
                    <a:pt x="2455" y="12944"/>
                  </a:lnTo>
                  <a:cubicBezTo>
                    <a:pt x="2529" y="12944"/>
                    <a:pt x="2677" y="12983"/>
                    <a:pt x="2788" y="13180"/>
                  </a:cubicBezTo>
                  <a:cubicBezTo>
                    <a:pt x="2788" y="13199"/>
                    <a:pt x="2806" y="13199"/>
                    <a:pt x="2806" y="13219"/>
                  </a:cubicBezTo>
                  <a:cubicBezTo>
                    <a:pt x="2806" y="13239"/>
                    <a:pt x="2825" y="13298"/>
                    <a:pt x="2898" y="13416"/>
                  </a:cubicBezTo>
                  <a:cubicBezTo>
                    <a:pt x="2898" y="13416"/>
                    <a:pt x="2898" y="13416"/>
                    <a:pt x="2898" y="13436"/>
                  </a:cubicBezTo>
                  <a:cubicBezTo>
                    <a:pt x="3065" y="13810"/>
                    <a:pt x="3305" y="13987"/>
                    <a:pt x="3674" y="13987"/>
                  </a:cubicBezTo>
                  <a:cubicBezTo>
                    <a:pt x="3858" y="13987"/>
                    <a:pt x="4006" y="13948"/>
                    <a:pt x="4154" y="13849"/>
                  </a:cubicBezTo>
                  <a:cubicBezTo>
                    <a:pt x="4302" y="13751"/>
                    <a:pt x="4412" y="13613"/>
                    <a:pt x="4505" y="13436"/>
                  </a:cubicBezTo>
                  <a:cubicBezTo>
                    <a:pt x="4597" y="13239"/>
                    <a:pt x="4652" y="13003"/>
                    <a:pt x="4652" y="12727"/>
                  </a:cubicBezTo>
                  <a:cubicBezTo>
                    <a:pt x="4652" y="12451"/>
                    <a:pt x="4615" y="12235"/>
                    <a:pt x="4523" y="12038"/>
                  </a:cubicBezTo>
                  <a:cubicBezTo>
                    <a:pt x="4468" y="11861"/>
                    <a:pt x="4357" y="11742"/>
                    <a:pt x="4228" y="11644"/>
                  </a:cubicBezTo>
                  <a:cubicBezTo>
                    <a:pt x="4080" y="11546"/>
                    <a:pt x="3932" y="11506"/>
                    <a:pt x="3748" y="11506"/>
                  </a:cubicBezTo>
                  <a:cubicBezTo>
                    <a:pt x="3545" y="11506"/>
                    <a:pt x="3360" y="11565"/>
                    <a:pt x="3194" y="11664"/>
                  </a:cubicBezTo>
                  <a:cubicBezTo>
                    <a:pt x="3028" y="11762"/>
                    <a:pt x="2917" y="11880"/>
                    <a:pt x="2862" y="12018"/>
                  </a:cubicBezTo>
                  <a:cubicBezTo>
                    <a:pt x="2825" y="12176"/>
                    <a:pt x="2695" y="12274"/>
                    <a:pt x="2548" y="12274"/>
                  </a:cubicBezTo>
                  <a:lnTo>
                    <a:pt x="369" y="12274"/>
                  </a:lnTo>
                  <a:cubicBezTo>
                    <a:pt x="277" y="12274"/>
                    <a:pt x="203" y="12235"/>
                    <a:pt x="148" y="12176"/>
                  </a:cubicBezTo>
                  <a:cubicBezTo>
                    <a:pt x="92" y="12117"/>
                    <a:pt x="55" y="12038"/>
                    <a:pt x="55" y="11939"/>
                  </a:cubicBezTo>
                  <a:lnTo>
                    <a:pt x="55" y="5540"/>
                  </a:lnTo>
                  <a:cubicBezTo>
                    <a:pt x="55" y="5442"/>
                    <a:pt x="92" y="5363"/>
                    <a:pt x="148" y="5304"/>
                  </a:cubicBezTo>
                  <a:cubicBezTo>
                    <a:pt x="203" y="5245"/>
                    <a:pt x="277" y="5205"/>
                    <a:pt x="369" y="5205"/>
                  </a:cubicBezTo>
                  <a:lnTo>
                    <a:pt x="6775" y="5205"/>
                  </a:lnTo>
                  <a:cubicBezTo>
                    <a:pt x="6868" y="5205"/>
                    <a:pt x="6942" y="5245"/>
                    <a:pt x="6997" y="5304"/>
                  </a:cubicBezTo>
                  <a:cubicBezTo>
                    <a:pt x="7052" y="5363"/>
                    <a:pt x="7089" y="5442"/>
                    <a:pt x="7089" y="5540"/>
                  </a:cubicBezTo>
                  <a:lnTo>
                    <a:pt x="7089" y="7371"/>
                  </a:lnTo>
                  <a:cubicBezTo>
                    <a:pt x="7089" y="7470"/>
                    <a:pt x="7052" y="7548"/>
                    <a:pt x="6997" y="7607"/>
                  </a:cubicBezTo>
                  <a:cubicBezTo>
                    <a:pt x="6942" y="7667"/>
                    <a:pt x="6868" y="7706"/>
                    <a:pt x="6775" y="7706"/>
                  </a:cubicBezTo>
                  <a:lnTo>
                    <a:pt x="2769" y="7706"/>
                  </a:lnTo>
                  <a:lnTo>
                    <a:pt x="2769" y="9321"/>
                  </a:lnTo>
                  <a:cubicBezTo>
                    <a:pt x="3157" y="9104"/>
                    <a:pt x="3600" y="9005"/>
                    <a:pt x="4080" y="9005"/>
                  </a:cubicBezTo>
                  <a:cubicBezTo>
                    <a:pt x="4800" y="9005"/>
                    <a:pt x="5428" y="9202"/>
                    <a:pt x="5982" y="9596"/>
                  </a:cubicBezTo>
                  <a:cubicBezTo>
                    <a:pt x="6535" y="9990"/>
                    <a:pt x="6923" y="10522"/>
                    <a:pt x="7182" y="11191"/>
                  </a:cubicBezTo>
                  <a:cubicBezTo>
                    <a:pt x="7200" y="11270"/>
                    <a:pt x="7182" y="11349"/>
                    <a:pt x="7108" y="11388"/>
                  </a:cubicBezTo>
                  <a:cubicBezTo>
                    <a:pt x="7034" y="11408"/>
                    <a:pt x="6960" y="11388"/>
                    <a:pt x="6923" y="11309"/>
                  </a:cubicBezTo>
                  <a:cubicBezTo>
                    <a:pt x="6702" y="10699"/>
                    <a:pt x="6332" y="10207"/>
                    <a:pt x="5834" y="9852"/>
                  </a:cubicBezTo>
                  <a:cubicBezTo>
                    <a:pt x="5335" y="9498"/>
                    <a:pt x="4745" y="9321"/>
                    <a:pt x="4080" y="9321"/>
                  </a:cubicBezTo>
                  <a:cubicBezTo>
                    <a:pt x="3600" y="9321"/>
                    <a:pt x="3175" y="9439"/>
                    <a:pt x="2806" y="9675"/>
                  </a:cubicBezTo>
                  <a:cubicBezTo>
                    <a:pt x="2751" y="9734"/>
                    <a:pt x="2677" y="9734"/>
                    <a:pt x="2603" y="9695"/>
                  </a:cubicBezTo>
                  <a:cubicBezTo>
                    <a:pt x="2529" y="9655"/>
                    <a:pt x="2492" y="9596"/>
                    <a:pt x="2492" y="9498"/>
                  </a:cubicBezTo>
                  <a:lnTo>
                    <a:pt x="2492" y="7667"/>
                  </a:lnTo>
                  <a:cubicBezTo>
                    <a:pt x="2492" y="7529"/>
                    <a:pt x="2585" y="7450"/>
                    <a:pt x="2695" y="7450"/>
                  </a:cubicBezTo>
                  <a:lnTo>
                    <a:pt x="6775" y="7450"/>
                  </a:lnTo>
                  <a:cubicBezTo>
                    <a:pt x="6794" y="7450"/>
                    <a:pt x="6794" y="7450"/>
                    <a:pt x="6794" y="7430"/>
                  </a:cubicBezTo>
                  <a:cubicBezTo>
                    <a:pt x="6794" y="7430"/>
                    <a:pt x="6812" y="7411"/>
                    <a:pt x="6812" y="7411"/>
                  </a:cubicBezTo>
                  <a:lnTo>
                    <a:pt x="6812" y="5540"/>
                  </a:lnTo>
                  <a:cubicBezTo>
                    <a:pt x="6812" y="5520"/>
                    <a:pt x="6812" y="5520"/>
                    <a:pt x="6794" y="5520"/>
                  </a:cubicBezTo>
                  <a:cubicBezTo>
                    <a:pt x="6794" y="5520"/>
                    <a:pt x="6775" y="5501"/>
                    <a:pt x="6775" y="5501"/>
                  </a:cubicBezTo>
                  <a:lnTo>
                    <a:pt x="369" y="5501"/>
                  </a:lnTo>
                  <a:cubicBezTo>
                    <a:pt x="351" y="5501"/>
                    <a:pt x="351" y="5501"/>
                    <a:pt x="351" y="5520"/>
                  </a:cubicBezTo>
                  <a:cubicBezTo>
                    <a:pt x="351" y="5520"/>
                    <a:pt x="332" y="5540"/>
                    <a:pt x="332" y="5540"/>
                  </a:cubicBezTo>
                  <a:lnTo>
                    <a:pt x="332" y="11939"/>
                  </a:lnTo>
                  <a:cubicBezTo>
                    <a:pt x="332" y="11959"/>
                    <a:pt x="332" y="11959"/>
                    <a:pt x="351" y="11959"/>
                  </a:cubicBezTo>
                  <a:cubicBezTo>
                    <a:pt x="351" y="11959"/>
                    <a:pt x="369" y="11979"/>
                    <a:pt x="369" y="11979"/>
                  </a:cubicBezTo>
                  <a:lnTo>
                    <a:pt x="2548" y="11979"/>
                  </a:lnTo>
                  <a:cubicBezTo>
                    <a:pt x="2585" y="11979"/>
                    <a:pt x="2585" y="11979"/>
                    <a:pt x="2603" y="11920"/>
                  </a:cubicBezTo>
                  <a:cubicBezTo>
                    <a:pt x="2695" y="11703"/>
                    <a:pt x="2843" y="11526"/>
                    <a:pt x="3065" y="11388"/>
                  </a:cubicBezTo>
                  <a:cubicBezTo>
                    <a:pt x="3286" y="11270"/>
                    <a:pt x="3508" y="11191"/>
                    <a:pt x="3766" y="11191"/>
                  </a:cubicBezTo>
                  <a:cubicBezTo>
                    <a:pt x="3988" y="11191"/>
                    <a:pt x="4209" y="11250"/>
                    <a:pt x="4394" y="11368"/>
                  </a:cubicBezTo>
                  <a:cubicBezTo>
                    <a:pt x="4578" y="11486"/>
                    <a:pt x="4708" y="11664"/>
                    <a:pt x="4800" y="11880"/>
                  </a:cubicBezTo>
                  <a:cubicBezTo>
                    <a:pt x="4892" y="12097"/>
                    <a:pt x="4948" y="12372"/>
                    <a:pt x="4948" y="12688"/>
                  </a:cubicBezTo>
                  <a:cubicBezTo>
                    <a:pt x="4948" y="13022"/>
                    <a:pt x="4892" y="13318"/>
                    <a:pt x="4763" y="13534"/>
                  </a:cubicBezTo>
                  <a:cubicBezTo>
                    <a:pt x="4652" y="13751"/>
                    <a:pt x="4505" y="13948"/>
                    <a:pt x="4320" y="14066"/>
                  </a:cubicBezTo>
                  <a:cubicBezTo>
                    <a:pt x="4135" y="14184"/>
                    <a:pt x="3914" y="14243"/>
                    <a:pt x="3692" y="14243"/>
                  </a:cubicBezTo>
                  <a:cubicBezTo>
                    <a:pt x="3231" y="14243"/>
                    <a:pt x="2880" y="14007"/>
                    <a:pt x="2677" y="13534"/>
                  </a:cubicBezTo>
                  <a:cubicBezTo>
                    <a:pt x="2622" y="13436"/>
                    <a:pt x="2585" y="13337"/>
                    <a:pt x="2566" y="13259"/>
                  </a:cubicBezTo>
                  <a:cubicBezTo>
                    <a:pt x="2529" y="13199"/>
                    <a:pt x="2511" y="13199"/>
                    <a:pt x="2492" y="13199"/>
                  </a:cubicBezTo>
                  <a:lnTo>
                    <a:pt x="351" y="13199"/>
                  </a:lnTo>
                  <a:cubicBezTo>
                    <a:pt x="332" y="13199"/>
                    <a:pt x="314" y="13199"/>
                    <a:pt x="314" y="13199"/>
                  </a:cubicBezTo>
                  <a:cubicBezTo>
                    <a:pt x="314" y="13199"/>
                    <a:pt x="314" y="13199"/>
                    <a:pt x="314" y="13219"/>
                  </a:cubicBezTo>
                  <a:lnTo>
                    <a:pt x="314" y="13239"/>
                  </a:lnTo>
                  <a:cubicBezTo>
                    <a:pt x="369" y="13554"/>
                    <a:pt x="443" y="13849"/>
                    <a:pt x="535" y="14125"/>
                  </a:cubicBezTo>
                  <a:cubicBezTo>
                    <a:pt x="775" y="14735"/>
                    <a:pt x="1200" y="15247"/>
                    <a:pt x="1754" y="15602"/>
                  </a:cubicBezTo>
                  <a:cubicBezTo>
                    <a:pt x="2308" y="15956"/>
                    <a:pt x="3157" y="16192"/>
                    <a:pt x="3914" y="16192"/>
                  </a:cubicBezTo>
                  <a:cubicBezTo>
                    <a:pt x="3932" y="16192"/>
                    <a:pt x="3969" y="16192"/>
                    <a:pt x="3988" y="16212"/>
                  </a:cubicBezTo>
                  <a:lnTo>
                    <a:pt x="11502" y="20839"/>
                  </a:lnTo>
                  <a:cubicBezTo>
                    <a:pt x="12166" y="21253"/>
                    <a:pt x="12978" y="21253"/>
                    <a:pt x="13643" y="20839"/>
                  </a:cubicBezTo>
                  <a:lnTo>
                    <a:pt x="20252" y="16763"/>
                  </a:lnTo>
                  <a:cubicBezTo>
                    <a:pt x="20917" y="16350"/>
                    <a:pt x="21323" y="15602"/>
                    <a:pt x="21323" y="14794"/>
                  </a:cubicBezTo>
                  <a:lnTo>
                    <a:pt x="21323" y="6643"/>
                  </a:lnTo>
                  <a:cubicBezTo>
                    <a:pt x="21323" y="5835"/>
                    <a:pt x="20917" y="5067"/>
                    <a:pt x="20252" y="4674"/>
                  </a:cubicBezTo>
                  <a:lnTo>
                    <a:pt x="13643" y="598"/>
                  </a:lnTo>
                  <a:cubicBezTo>
                    <a:pt x="12978" y="184"/>
                    <a:pt x="12166" y="184"/>
                    <a:pt x="11502" y="598"/>
                  </a:cubicBezTo>
                  <a:cubicBezTo>
                    <a:pt x="11483" y="618"/>
                    <a:pt x="11465" y="618"/>
                    <a:pt x="11446" y="618"/>
                  </a:cubicBezTo>
                  <a:lnTo>
                    <a:pt x="5649" y="3945"/>
                  </a:lnTo>
                  <a:cubicBezTo>
                    <a:pt x="5575" y="3985"/>
                    <a:pt x="5502" y="3965"/>
                    <a:pt x="5465" y="3886"/>
                  </a:cubicBezTo>
                  <a:cubicBezTo>
                    <a:pt x="5428" y="3807"/>
                    <a:pt x="5446" y="3729"/>
                    <a:pt x="5520" y="3689"/>
                  </a:cubicBezTo>
                  <a:lnTo>
                    <a:pt x="11354" y="342"/>
                  </a:lnTo>
                  <a:cubicBezTo>
                    <a:pt x="11372" y="342"/>
                    <a:pt x="11391" y="322"/>
                    <a:pt x="11409" y="322"/>
                  </a:cubicBezTo>
                  <a:cubicBezTo>
                    <a:pt x="12148" y="-111"/>
                    <a:pt x="13052" y="-111"/>
                    <a:pt x="13791" y="342"/>
                  </a:cubicBezTo>
                  <a:lnTo>
                    <a:pt x="20400" y="4418"/>
                  </a:lnTo>
                  <a:cubicBezTo>
                    <a:pt x="21138" y="4871"/>
                    <a:pt x="21600" y="5737"/>
                    <a:pt x="21600" y="6643"/>
                  </a:cubicBezTo>
                  <a:lnTo>
                    <a:pt x="21600" y="14794"/>
                  </a:lnTo>
                  <a:cubicBezTo>
                    <a:pt x="21600" y="15700"/>
                    <a:pt x="21138" y="16566"/>
                    <a:pt x="20400" y="17019"/>
                  </a:cubicBezTo>
                  <a:lnTo>
                    <a:pt x="13791" y="21095"/>
                  </a:lnTo>
                  <a:cubicBezTo>
                    <a:pt x="13329" y="21371"/>
                    <a:pt x="12923" y="21489"/>
                    <a:pt x="12498" y="21489"/>
                  </a:cubicBezTo>
                  <a:close/>
                </a:path>
              </a:pathLst>
            </a:custGeom>
            <a:solidFill>
              <a:srgbClr val="168489"/>
            </a:solidFill>
            <a:ln w="12700">
              <a:solidFill>
                <a:srgbClr val="168489"/>
              </a:solidFill>
              <a:miter lim="400000"/>
            </a:ln>
          </p:spPr>
          <p:txBody>
            <a:bodyPr lIns="38100" tIns="38100" rIns="38100" bIns="38100" anchor="ctr"/>
            <a:lstStyle/>
            <a:p>
              <a:endParaRPr lang="en-US" sz="3200"/>
            </a:p>
          </p:txBody>
        </p:sp>
      </p:grpSp>
      <p:grpSp>
        <p:nvGrpSpPr>
          <p:cNvPr id="22" name="Group 21">
            <a:extLst>
              <a:ext uri="{FF2B5EF4-FFF2-40B4-BE49-F238E27FC236}">
                <a16:creationId xmlns:a16="http://schemas.microsoft.com/office/drawing/2014/main" id="{A10F2499-9C2A-B270-2BB4-547472D5B8BD}"/>
              </a:ext>
            </a:extLst>
          </p:cNvPr>
          <p:cNvGrpSpPr/>
          <p:nvPr/>
        </p:nvGrpSpPr>
        <p:grpSpPr>
          <a:xfrm>
            <a:off x="4638152" y="1859725"/>
            <a:ext cx="2763531" cy="2546178"/>
            <a:chOff x="1891724" y="14611"/>
            <a:chExt cx="2798535" cy="2580195"/>
          </a:xfrm>
        </p:grpSpPr>
        <p:sp>
          <p:nvSpPr>
            <p:cNvPr id="26" name="مربع نص 24">
              <a:extLst>
                <a:ext uri="{FF2B5EF4-FFF2-40B4-BE49-F238E27FC236}">
                  <a16:creationId xmlns:a16="http://schemas.microsoft.com/office/drawing/2014/main" id="{7665C76A-6DF8-D3A2-C87D-815E43A36D99}"/>
                </a:ext>
              </a:extLst>
            </p:cNvPr>
            <p:cNvSpPr txBox="1"/>
            <p:nvPr/>
          </p:nvSpPr>
          <p:spPr>
            <a:xfrm>
              <a:off x="2814985" y="708414"/>
              <a:ext cx="1825888" cy="1134004"/>
            </a:xfrm>
            <a:prstGeom prst="rect">
              <a:avLst/>
            </a:prstGeom>
            <a:noFill/>
          </p:spPr>
          <p:txBody>
            <a:bodyPr wrap="square" rtlCol="1">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تعزيز التواصل المفتوح</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7" name="Shape">
              <a:extLst>
                <a:ext uri="{FF2B5EF4-FFF2-40B4-BE49-F238E27FC236}">
                  <a16:creationId xmlns:a16="http://schemas.microsoft.com/office/drawing/2014/main" id="{986226E2-41AB-8DB8-7FEC-1B8399DA51CA}"/>
                </a:ext>
              </a:extLst>
            </p:cNvPr>
            <p:cNvSpPr/>
            <p:nvPr/>
          </p:nvSpPr>
          <p:spPr>
            <a:xfrm>
              <a:off x="1891724" y="14611"/>
              <a:ext cx="2798535" cy="2580195"/>
            </a:xfrm>
            <a:custGeom>
              <a:avLst/>
              <a:gdLst/>
              <a:ahLst/>
              <a:cxnLst>
                <a:cxn ang="0">
                  <a:pos x="wd2" y="hd2"/>
                </a:cxn>
                <a:cxn ang="5400000">
                  <a:pos x="wd2" y="hd2"/>
                </a:cxn>
                <a:cxn ang="10800000">
                  <a:pos x="wd2" y="hd2"/>
                </a:cxn>
                <a:cxn ang="16200000">
                  <a:pos x="wd2" y="hd2"/>
                </a:cxn>
              </a:cxnLst>
              <a:rect l="0" t="0" r="r" b="b"/>
              <a:pathLst>
                <a:path w="21600" h="21486" extrusionOk="0">
                  <a:moveTo>
                    <a:pt x="12600" y="21486"/>
                  </a:moveTo>
                  <a:cubicBezTo>
                    <a:pt x="12178" y="21486"/>
                    <a:pt x="11773" y="21367"/>
                    <a:pt x="11406" y="21149"/>
                  </a:cubicBezTo>
                  <a:lnTo>
                    <a:pt x="3729" y="16373"/>
                  </a:lnTo>
                  <a:lnTo>
                    <a:pt x="386" y="16373"/>
                  </a:lnTo>
                  <a:cubicBezTo>
                    <a:pt x="294" y="16373"/>
                    <a:pt x="220" y="16334"/>
                    <a:pt x="165" y="16274"/>
                  </a:cubicBezTo>
                  <a:cubicBezTo>
                    <a:pt x="110" y="16215"/>
                    <a:pt x="73" y="16136"/>
                    <a:pt x="73" y="16036"/>
                  </a:cubicBezTo>
                  <a:lnTo>
                    <a:pt x="73" y="14293"/>
                  </a:lnTo>
                  <a:cubicBezTo>
                    <a:pt x="73" y="14154"/>
                    <a:pt x="110" y="14035"/>
                    <a:pt x="202" y="13956"/>
                  </a:cubicBezTo>
                  <a:cubicBezTo>
                    <a:pt x="790" y="13381"/>
                    <a:pt x="1561" y="12529"/>
                    <a:pt x="2516" y="11439"/>
                  </a:cubicBezTo>
                  <a:lnTo>
                    <a:pt x="3398" y="10448"/>
                  </a:lnTo>
                  <a:cubicBezTo>
                    <a:pt x="4463" y="9259"/>
                    <a:pt x="4684" y="8685"/>
                    <a:pt x="4684" y="8407"/>
                  </a:cubicBezTo>
                  <a:cubicBezTo>
                    <a:pt x="4684" y="8149"/>
                    <a:pt x="4592" y="7932"/>
                    <a:pt x="4408" y="7773"/>
                  </a:cubicBezTo>
                  <a:cubicBezTo>
                    <a:pt x="4225" y="7595"/>
                    <a:pt x="3986" y="7515"/>
                    <a:pt x="3692" y="7515"/>
                  </a:cubicBezTo>
                  <a:cubicBezTo>
                    <a:pt x="3398" y="7515"/>
                    <a:pt x="3159" y="7595"/>
                    <a:pt x="2976" y="7773"/>
                  </a:cubicBezTo>
                  <a:cubicBezTo>
                    <a:pt x="2792" y="7951"/>
                    <a:pt x="2718" y="8169"/>
                    <a:pt x="2718" y="8447"/>
                  </a:cubicBezTo>
                  <a:lnTo>
                    <a:pt x="2718" y="8823"/>
                  </a:lnTo>
                  <a:cubicBezTo>
                    <a:pt x="2718" y="8922"/>
                    <a:pt x="2682" y="9002"/>
                    <a:pt x="2627" y="9061"/>
                  </a:cubicBezTo>
                  <a:cubicBezTo>
                    <a:pt x="2571" y="9120"/>
                    <a:pt x="2498" y="9160"/>
                    <a:pt x="2406" y="9160"/>
                  </a:cubicBezTo>
                  <a:lnTo>
                    <a:pt x="312" y="9160"/>
                  </a:lnTo>
                  <a:cubicBezTo>
                    <a:pt x="220" y="9160"/>
                    <a:pt x="147" y="9120"/>
                    <a:pt x="92" y="9061"/>
                  </a:cubicBezTo>
                  <a:cubicBezTo>
                    <a:pt x="37" y="9002"/>
                    <a:pt x="0" y="8922"/>
                    <a:pt x="0" y="8823"/>
                  </a:cubicBezTo>
                  <a:lnTo>
                    <a:pt x="0" y="8031"/>
                  </a:lnTo>
                  <a:cubicBezTo>
                    <a:pt x="37" y="7416"/>
                    <a:pt x="239" y="6861"/>
                    <a:pt x="569" y="6406"/>
                  </a:cubicBezTo>
                  <a:cubicBezTo>
                    <a:pt x="900" y="5950"/>
                    <a:pt x="1341" y="5593"/>
                    <a:pt x="1892" y="5355"/>
                  </a:cubicBezTo>
                  <a:cubicBezTo>
                    <a:pt x="2424" y="5118"/>
                    <a:pt x="3031" y="4999"/>
                    <a:pt x="3692" y="4999"/>
                  </a:cubicBezTo>
                  <a:cubicBezTo>
                    <a:pt x="4427" y="4999"/>
                    <a:pt x="5088" y="5157"/>
                    <a:pt x="5639" y="5454"/>
                  </a:cubicBezTo>
                  <a:cubicBezTo>
                    <a:pt x="6190" y="5752"/>
                    <a:pt x="6631" y="6168"/>
                    <a:pt x="6924" y="6683"/>
                  </a:cubicBezTo>
                  <a:cubicBezTo>
                    <a:pt x="7218" y="7198"/>
                    <a:pt x="7365" y="7773"/>
                    <a:pt x="7365" y="8387"/>
                  </a:cubicBezTo>
                  <a:cubicBezTo>
                    <a:pt x="7365" y="8843"/>
                    <a:pt x="7255" y="9299"/>
                    <a:pt x="7053" y="9755"/>
                  </a:cubicBezTo>
                  <a:cubicBezTo>
                    <a:pt x="6851" y="10210"/>
                    <a:pt x="6557" y="10686"/>
                    <a:pt x="6153" y="11181"/>
                  </a:cubicBezTo>
                  <a:cubicBezTo>
                    <a:pt x="5878" y="11538"/>
                    <a:pt x="5565" y="11915"/>
                    <a:pt x="5235" y="12271"/>
                  </a:cubicBezTo>
                  <a:cubicBezTo>
                    <a:pt x="4904" y="12628"/>
                    <a:pt x="4427" y="13123"/>
                    <a:pt x="3820" y="13758"/>
                  </a:cubicBezTo>
                  <a:lnTo>
                    <a:pt x="3692" y="13896"/>
                  </a:lnTo>
                  <a:lnTo>
                    <a:pt x="7200" y="13896"/>
                  </a:lnTo>
                  <a:cubicBezTo>
                    <a:pt x="7273" y="13896"/>
                    <a:pt x="7329" y="13956"/>
                    <a:pt x="7329" y="14035"/>
                  </a:cubicBezTo>
                  <a:cubicBezTo>
                    <a:pt x="7329" y="14114"/>
                    <a:pt x="7273" y="14174"/>
                    <a:pt x="7200" y="14174"/>
                  </a:cubicBezTo>
                  <a:lnTo>
                    <a:pt x="3490" y="14174"/>
                  </a:lnTo>
                  <a:cubicBezTo>
                    <a:pt x="3416" y="14174"/>
                    <a:pt x="3343" y="14134"/>
                    <a:pt x="3306" y="14055"/>
                  </a:cubicBezTo>
                  <a:cubicBezTo>
                    <a:pt x="3269" y="13976"/>
                    <a:pt x="3288" y="13896"/>
                    <a:pt x="3343" y="13817"/>
                  </a:cubicBezTo>
                  <a:lnTo>
                    <a:pt x="3637" y="13520"/>
                  </a:lnTo>
                  <a:cubicBezTo>
                    <a:pt x="4243" y="12886"/>
                    <a:pt x="4702" y="12410"/>
                    <a:pt x="5051" y="12053"/>
                  </a:cubicBezTo>
                  <a:cubicBezTo>
                    <a:pt x="5382" y="11697"/>
                    <a:pt x="5694" y="11340"/>
                    <a:pt x="5951" y="10983"/>
                  </a:cubicBezTo>
                  <a:cubicBezTo>
                    <a:pt x="6337" y="10508"/>
                    <a:pt x="6612" y="10052"/>
                    <a:pt x="6814" y="9616"/>
                  </a:cubicBezTo>
                  <a:cubicBezTo>
                    <a:pt x="6998" y="9200"/>
                    <a:pt x="7090" y="8784"/>
                    <a:pt x="7090" y="8387"/>
                  </a:cubicBezTo>
                  <a:cubicBezTo>
                    <a:pt x="7090" y="7832"/>
                    <a:pt x="6961" y="7297"/>
                    <a:pt x="6686" y="6842"/>
                  </a:cubicBezTo>
                  <a:cubicBezTo>
                    <a:pt x="6410" y="6386"/>
                    <a:pt x="6025" y="6009"/>
                    <a:pt x="5510" y="5732"/>
                  </a:cubicBezTo>
                  <a:cubicBezTo>
                    <a:pt x="4996" y="5454"/>
                    <a:pt x="4390" y="5316"/>
                    <a:pt x="3692" y="5316"/>
                  </a:cubicBezTo>
                  <a:cubicBezTo>
                    <a:pt x="3067" y="5316"/>
                    <a:pt x="2498" y="5435"/>
                    <a:pt x="2002" y="5653"/>
                  </a:cubicBezTo>
                  <a:cubicBezTo>
                    <a:pt x="1506" y="5871"/>
                    <a:pt x="1102" y="6207"/>
                    <a:pt x="790" y="6624"/>
                  </a:cubicBezTo>
                  <a:cubicBezTo>
                    <a:pt x="496" y="7040"/>
                    <a:pt x="312" y="7535"/>
                    <a:pt x="276" y="8070"/>
                  </a:cubicBezTo>
                  <a:lnTo>
                    <a:pt x="276" y="8843"/>
                  </a:lnTo>
                  <a:cubicBezTo>
                    <a:pt x="276" y="8863"/>
                    <a:pt x="276" y="8863"/>
                    <a:pt x="294" y="8863"/>
                  </a:cubicBezTo>
                  <a:cubicBezTo>
                    <a:pt x="294" y="8863"/>
                    <a:pt x="312" y="8883"/>
                    <a:pt x="312" y="8883"/>
                  </a:cubicBezTo>
                  <a:lnTo>
                    <a:pt x="2406" y="8883"/>
                  </a:lnTo>
                  <a:cubicBezTo>
                    <a:pt x="2425" y="8883"/>
                    <a:pt x="2425" y="8883"/>
                    <a:pt x="2425" y="8863"/>
                  </a:cubicBezTo>
                  <a:cubicBezTo>
                    <a:pt x="2425" y="8863"/>
                    <a:pt x="2443" y="8843"/>
                    <a:pt x="2443" y="8843"/>
                  </a:cubicBezTo>
                  <a:lnTo>
                    <a:pt x="2443" y="8467"/>
                  </a:lnTo>
                  <a:cubicBezTo>
                    <a:pt x="2443" y="8110"/>
                    <a:pt x="2553" y="7793"/>
                    <a:pt x="2792" y="7575"/>
                  </a:cubicBezTo>
                  <a:cubicBezTo>
                    <a:pt x="3012" y="7357"/>
                    <a:pt x="3325" y="7238"/>
                    <a:pt x="3692" y="7238"/>
                  </a:cubicBezTo>
                  <a:cubicBezTo>
                    <a:pt x="4059" y="7238"/>
                    <a:pt x="4353" y="7357"/>
                    <a:pt x="4592" y="7575"/>
                  </a:cubicBezTo>
                  <a:cubicBezTo>
                    <a:pt x="4831" y="7793"/>
                    <a:pt x="4959" y="8090"/>
                    <a:pt x="4959" y="8447"/>
                  </a:cubicBezTo>
                  <a:cubicBezTo>
                    <a:pt x="4959" y="8942"/>
                    <a:pt x="4518" y="9675"/>
                    <a:pt x="3600" y="10706"/>
                  </a:cubicBezTo>
                  <a:lnTo>
                    <a:pt x="2737" y="11697"/>
                  </a:lnTo>
                  <a:cubicBezTo>
                    <a:pt x="1782" y="12787"/>
                    <a:pt x="992" y="13639"/>
                    <a:pt x="422" y="14233"/>
                  </a:cubicBezTo>
                  <a:cubicBezTo>
                    <a:pt x="386" y="14273"/>
                    <a:pt x="386" y="14312"/>
                    <a:pt x="386" y="14352"/>
                  </a:cubicBezTo>
                  <a:lnTo>
                    <a:pt x="386" y="16096"/>
                  </a:lnTo>
                  <a:cubicBezTo>
                    <a:pt x="386" y="16116"/>
                    <a:pt x="386" y="16116"/>
                    <a:pt x="404" y="16116"/>
                  </a:cubicBezTo>
                  <a:cubicBezTo>
                    <a:pt x="404" y="16116"/>
                    <a:pt x="422" y="16136"/>
                    <a:pt x="422" y="16136"/>
                  </a:cubicBezTo>
                  <a:lnTo>
                    <a:pt x="3802" y="16136"/>
                  </a:lnTo>
                  <a:lnTo>
                    <a:pt x="3802" y="16136"/>
                  </a:lnTo>
                  <a:cubicBezTo>
                    <a:pt x="3820" y="16136"/>
                    <a:pt x="3857" y="16136"/>
                    <a:pt x="3876" y="16155"/>
                  </a:cubicBezTo>
                  <a:lnTo>
                    <a:pt x="11590" y="20951"/>
                  </a:lnTo>
                  <a:cubicBezTo>
                    <a:pt x="12251" y="21367"/>
                    <a:pt x="13059" y="21367"/>
                    <a:pt x="13720" y="20951"/>
                  </a:cubicBezTo>
                  <a:lnTo>
                    <a:pt x="20296" y="16849"/>
                  </a:lnTo>
                  <a:cubicBezTo>
                    <a:pt x="20957" y="16433"/>
                    <a:pt x="21361" y="15680"/>
                    <a:pt x="21361" y="14867"/>
                  </a:cubicBezTo>
                  <a:lnTo>
                    <a:pt x="21361" y="6663"/>
                  </a:lnTo>
                  <a:cubicBezTo>
                    <a:pt x="21361" y="5851"/>
                    <a:pt x="20957" y="5078"/>
                    <a:pt x="20296" y="4682"/>
                  </a:cubicBezTo>
                  <a:lnTo>
                    <a:pt x="13720" y="580"/>
                  </a:lnTo>
                  <a:cubicBezTo>
                    <a:pt x="13078" y="183"/>
                    <a:pt x="12269" y="163"/>
                    <a:pt x="11608" y="580"/>
                  </a:cubicBezTo>
                  <a:cubicBezTo>
                    <a:pt x="11608" y="580"/>
                    <a:pt x="11590" y="580"/>
                    <a:pt x="11590" y="599"/>
                  </a:cubicBezTo>
                  <a:lnTo>
                    <a:pt x="5786" y="3968"/>
                  </a:lnTo>
                  <a:cubicBezTo>
                    <a:pt x="5712" y="4008"/>
                    <a:pt x="5639" y="3988"/>
                    <a:pt x="5602" y="3909"/>
                  </a:cubicBezTo>
                  <a:cubicBezTo>
                    <a:pt x="5565" y="3829"/>
                    <a:pt x="5584" y="3750"/>
                    <a:pt x="5657" y="3711"/>
                  </a:cubicBezTo>
                  <a:lnTo>
                    <a:pt x="11443" y="342"/>
                  </a:lnTo>
                  <a:cubicBezTo>
                    <a:pt x="11443" y="342"/>
                    <a:pt x="11443" y="342"/>
                    <a:pt x="11443" y="342"/>
                  </a:cubicBezTo>
                  <a:cubicBezTo>
                    <a:pt x="12178" y="-114"/>
                    <a:pt x="13096" y="-114"/>
                    <a:pt x="13831" y="342"/>
                  </a:cubicBezTo>
                  <a:lnTo>
                    <a:pt x="20406" y="4444"/>
                  </a:lnTo>
                  <a:cubicBezTo>
                    <a:pt x="21141" y="4900"/>
                    <a:pt x="21600" y="5772"/>
                    <a:pt x="21600" y="6683"/>
                  </a:cubicBezTo>
                  <a:lnTo>
                    <a:pt x="21600" y="14887"/>
                  </a:lnTo>
                  <a:cubicBezTo>
                    <a:pt x="21600" y="15799"/>
                    <a:pt x="21141" y="16671"/>
                    <a:pt x="20406" y="17126"/>
                  </a:cubicBezTo>
                  <a:lnTo>
                    <a:pt x="13831" y="21228"/>
                  </a:lnTo>
                  <a:cubicBezTo>
                    <a:pt x="13427" y="21367"/>
                    <a:pt x="13004" y="21486"/>
                    <a:pt x="12600" y="21486"/>
                  </a:cubicBezTo>
                  <a:close/>
                </a:path>
              </a:pathLst>
            </a:custGeom>
            <a:solidFill>
              <a:srgbClr val="168489"/>
            </a:solidFill>
            <a:ln w="12700">
              <a:solidFill>
                <a:srgbClr val="168489"/>
              </a:solidFill>
              <a:miter lim="400000"/>
            </a:ln>
          </p:spPr>
          <p:txBody>
            <a:bodyPr lIns="38100" tIns="38100" rIns="38100" bIns="38100" anchor="ctr"/>
            <a:lstStyle/>
            <a:p>
              <a:endParaRPr lang="en-US" sz="3200"/>
            </a:p>
          </p:txBody>
        </p:sp>
      </p:grpSp>
      <p:grpSp>
        <p:nvGrpSpPr>
          <p:cNvPr id="23" name="Group 22">
            <a:extLst>
              <a:ext uri="{FF2B5EF4-FFF2-40B4-BE49-F238E27FC236}">
                <a16:creationId xmlns:a16="http://schemas.microsoft.com/office/drawing/2014/main" id="{B0DAFEF0-5637-9153-EC30-526171EA0BBE}"/>
              </a:ext>
            </a:extLst>
          </p:cNvPr>
          <p:cNvGrpSpPr/>
          <p:nvPr/>
        </p:nvGrpSpPr>
        <p:grpSpPr>
          <a:xfrm>
            <a:off x="1597954" y="1836244"/>
            <a:ext cx="2641327" cy="2555565"/>
            <a:chOff x="0" y="0"/>
            <a:chExt cx="2674783" cy="2589711"/>
          </a:xfrm>
        </p:grpSpPr>
        <p:sp>
          <p:nvSpPr>
            <p:cNvPr id="24" name="مربع نص 24">
              <a:extLst>
                <a:ext uri="{FF2B5EF4-FFF2-40B4-BE49-F238E27FC236}">
                  <a16:creationId xmlns:a16="http://schemas.microsoft.com/office/drawing/2014/main" id="{76B2C367-E4B8-81BC-FB72-AF53B7779801}"/>
                </a:ext>
              </a:extLst>
            </p:cNvPr>
            <p:cNvSpPr txBox="1"/>
            <p:nvPr/>
          </p:nvSpPr>
          <p:spPr>
            <a:xfrm>
              <a:off x="634236" y="717607"/>
              <a:ext cx="1955511" cy="1035598"/>
            </a:xfrm>
            <a:prstGeom prst="rect">
              <a:avLst/>
            </a:prstGeom>
            <a:noFill/>
          </p:spPr>
          <p:txBody>
            <a:bodyPr wrap="square" rtlCol="1">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بناء ثقافة مؤسّسية قوية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5" name="Shape">
              <a:extLst>
                <a:ext uri="{FF2B5EF4-FFF2-40B4-BE49-F238E27FC236}">
                  <a16:creationId xmlns:a16="http://schemas.microsoft.com/office/drawing/2014/main" id="{BA52364D-9D40-411B-4507-AF41652DF00F}"/>
                </a:ext>
              </a:extLst>
            </p:cNvPr>
            <p:cNvSpPr/>
            <p:nvPr/>
          </p:nvSpPr>
          <p:spPr>
            <a:xfrm>
              <a:off x="0" y="0"/>
              <a:ext cx="2674783" cy="2589711"/>
            </a:xfrm>
            <a:custGeom>
              <a:avLst/>
              <a:gdLst/>
              <a:ahLst/>
              <a:cxnLst>
                <a:cxn ang="0">
                  <a:pos x="wd2" y="hd2"/>
                </a:cxn>
                <a:cxn ang="5400000">
                  <a:pos x="wd2" y="hd2"/>
                </a:cxn>
                <a:cxn ang="10800000">
                  <a:pos x="wd2" y="hd2"/>
                </a:cxn>
                <a:cxn ang="16200000">
                  <a:pos x="wd2" y="hd2"/>
                </a:cxn>
              </a:cxnLst>
              <a:rect l="0" t="0" r="r" b="b"/>
              <a:pathLst>
                <a:path w="21600" h="21486" extrusionOk="0">
                  <a:moveTo>
                    <a:pt x="12203" y="21486"/>
                  </a:moveTo>
                  <a:cubicBezTo>
                    <a:pt x="11761" y="21486"/>
                    <a:pt x="11338" y="21368"/>
                    <a:pt x="10954" y="21150"/>
                  </a:cubicBezTo>
                  <a:lnTo>
                    <a:pt x="4401" y="17320"/>
                  </a:lnTo>
                  <a:cubicBezTo>
                    <a:pt x="4362" y="17300"/>
                    <a:pt x="4324" y="17241"/>
                    <a:pt x="4324" y="17202"/>
                  </a:cubicBezTo>
                  <a:lnTo>
                    <a:pt x="4324" y="5493"/>
                  </a:lnTo>
                  <a:cubicBezTo>
                    <a:pt x="4324" y="5474"/>
                    <a:pt x="4324" y="5474"/>
                    <a:pt x="4305" y="5474"/>
                  </a:cubicBezTo>
                  <a:cubicBezTo>
                    <a:pt x="4305" y="5474"/>
                    <a:pt x="4285" y="5454"/>
                    <a:pt x="4285" y="5454"/>
                  </a:cubicBezTo>
                  <a:lnTo>
                    <a:pt x="2056" y="5454"/>
                  </a:lnTo>
                  <a:cubicBezTo>
                    <a:pt x="1999" y="5454"/>
                    <a:pt x="1941" y="5474"/>
                    <a:pt x="1883" y="5493"/>
                  </a:cubicBezTo>
                  <a:lnTo>
                    <a:pt x="327" y="6184"/>
                  </a:lnTo>
                  <a:cubicBezTo>
                    <a:pt x="288" y="6204"/>
                    <a:pt x="269" y="6224"/>
                    <a:pt x="269" y="6263"/>
                  </a:cubicBezTo>
                  <a:lnTo>
                    <a:pt x="307" y="7902"/>
                  </a:lnTo>
                  <a:cubicBezTo>
                    <a:pt x="307" y="7902"/>
                    <a:pt x="307" y="7922"/>
                    <a:pt x="307" y="7922"/>
                  </a:cubicBezTo>
                  <a:lnTo>
                    <a:pt x="327" y="7922"/>
                  </a:lnTo>
                  <a:lnTo>
                    <a:pt x="1806" y="7566"/>
                  </a:lnTo>
                  <a:cubicBezTo>
                    <a:pt x="1883" y="7547"/>
                    <a:pt x="1960" y="7566"/>
                    <a:pt x="2018" y="7626"/>
                  </a:cubicBezTo>
                  <a:cubicBezTo>
                    <a:pt x="2075" y="7685"/>
                    <a:pt x="2095" y="7744"/>
                    <a:pt x="2095" y="7784"/>
                  </a:cubicBezTo>
                  <a:lnTo>
                    <a:pt x="2095" y="16056"/>
                  </a:lnTo>
                  <a:cubicBezTo>
                    <a:pt x="2095" y="16135"/>
                    <a:pt x="2037" y="16195"/>
                    <a:pt x="1960" y="16195"/>
                  </a:cubicBezTo>
                  <a:cubicBezTo>
                    <a:pt x="1883" y="16195"/>
                    <a:pt x="1826" y="16135"/>
                    <a:pt x="1826" y="16056"/>
                  </a:cubicBezTo>
                  <a:lnTo>
                    <a:pt x="1826" y="7863"/>
                  </a:lnTo>
                  <a:lnTo>
                    <a:pt x="365" y="8218"/>
                  </a:lnTo>
                  <a:cubicBezTo>
                    <a:pt x="346" y="8218"/>
                    <a:pt x="346" y="8218"/>
                    <a:pt x="327" y="8218"/>
                  </a:cubicBezTo>
                  <a:cubicBezTo>
                    <a:pt x="192" y="8218"/>
                    <a:pt x="38" y="8139"/>
                    <a:pt x="38" y="7902"/>
                  </a:cubicBezTo>
                  <a:lnTo>
                    <a:pt x="0" y="6263"/>
                  </a:lnTo>
                  <a:cubicBezTo>
                    <a:pt x="0" y="6105"/>
                    <a:pt x="77" y="5967"/>
                    <a:pt x="231" y="5908"/>
                  </a:cubicBezTo>
                  <a:lnTo>
                    <a:pt x="1806" y="5197"/>
                  </a:lnTo>
                  <a:cubicBezTo>
                    <a:pt x="1902" y="5158"/>
                    <a:pt x="1999" y="5138"/>
                    <a:pt x="2095" y="5138"/>
                  </a:cubicBezTo>
                  <a:lnTo>
                    <a:pt x="4324" y="5138"/>
                  </a:lnTo>
                  <a:cubicBezTo>
                    <a:pt x="4420" y="5138"/>
                    <a:pt x="4497" y="5177"/>
                    <a:pt x="4554" y="5237"/>
                  </a:cubicBezTo>
                  <a:cubicBezTo>
                    <a:pt x="4612" y="5296"/>
                    <a:pt x="4651" y="5375"/>
                    <a:pt x="4651" y="5474"/>
                  </a:cubicBezTo>
                  <a:lnTo>
                    <a:pt x="4651" y="17083"/>
                  </a:lnTo>
                  <a:lnTo>
                    <a:pt x="11107" y="20894"/>
                  </a:lnTo>
                  <a:cubicBezTo>
                    <a:pt x="11799" y="21308"/>
                    <a:pt x="12645" y="21308"/>
                    <a:pt x="13337" y="20894"/>
                  </a:cubicBezTo>
                  <a:lnTo>
                    <a:pt x="20216" y="16807"/>
                  </a:lnTo>
                  <a:cubicBezTo>
                    <a:pt x="20908" y="16392"/>
                    <a:pt x="21331" y="15642"/>
                    <a:pt x="21331" y="14832"/>
                  </a:cubicBezTo>
                  <a:lnTo>
                    <a:pt x="21331" y="6658"/>
                  </a:lnTo>
                  <a:cubicBezTo>
                    <a:pt x="21331" y="5849"/>
                    <a:pt x="20908" y="5079"/>
                    <a:pt x="20216" y="4684"/>
                  </a:cubicBezTo>
                  <a:lnTo>
                    <a:pt x="13337" y="597"/>
                  </a:lnTo>
                  <a:cubicBezTo>
                    <a:pt x="12645" y="182"/>
                    <a:pt x="11799" y="182"/>
                    <a:pt x="11107" y="597"/>
                  </a:cubicBezTo>
                  <a:lnTo>
                    <a:pt x="5035" y="3953"/>
                  </a:lnTo>
                  <a:cubicBezTo>
                    <a:pt x="4958" y="3993"/>
                    <a:pt x="4881" y="3973"/>
                    <a:pt x="4843" y="3894"/>
                  </a:cubicBezTo>
                  <a:cubicBezTo>
                    <a:pt x="4804" y="3815"/>
                    <a:pt x="4823" y="3736"/>
                    <a:pt x="4900" y="3697"/>
                  </a:cubicBezTo>
                  <a:lnTo>
                    <a:pt x="10973" y="340"/>
                  </a:lnTo>
                  <a:cubicBezTo>
                    <a:pt x="11742" y="-114"/>
                    <a:pt x="12702" y="-114"/>
                    <a:pt x="13471" y="340"/>
                  </a:cubicBezTo>
                  <a:lnTo>
                    <a:pt x="20351" y="4427"/>
                  </a:lnTo>
                  <a:cubicBezTo>
                    <a:pt x="21120" y="4881"/>
                    <a:pt x="21600" y="5750"/>
                    <a:pt x="21600" y="6658"/>
                  </a:cubicBezTo>
                  <a:lnTo>
                    <a:pt x="21600" y="14832"/>
                  </a:lnTo>
                  <a:cubicBezTo>
                    <a:pt x="21600" y="15740"/>
                    <a:pt x="21120" y="16609"/>
                    <a:pt x="20351" y="17063"/>
                  </a:cubicBezTo>
                  <a:lnTo>
                    <a:pt x="13471" y="21150"/>
                  </a:lnTo>
                  <a:cubicBezTo>
                    <a:pt x="13087" y="21368"/>
                    <a:pt x="12645" y="21486"/>
                    <a:pt x="12203" y="21486"/>
                  </a:cubicBezTo>
                  <a:close/>
                  <a:moveTo>
                    <a:pt x="1922" y="7843"/>
                  </a:moveTo>
                  <a:cubicBezTo>
                    <a:pt x="1922" y="7843"/>
                    <a:pt x="1922" y="7843"/>
                    <a:pt x="1922" y="7843"/>
                  </a:cubicBezTo>
                  <a:cubicBezTo>
                    <a:pt x="1922" y="7843"/>
                    <a:pt x="1922" y="7843"/>
                    <a:pt x="1922" y="7843"/>
                  </a:cubicBezTo>
                  <a:close/>
                </a:path>
              </a:pathLst>
            </a:custGeom>
            <a:solidFill>
              <a:srgbClr val="168489"/>
            </a:solidFill>
            <a:ln w="12700">
              <a:solidFill>
                <a:srgbClr val="168489"/>
              </a:solidFill>
              <a:miter lim="400000"/>
            </a:ln>
          </p:spPr>
          <p:txBody>
            <a:bodyPr lIns="38100" tIns="38100" rIns="38100" bIns="38100" anchor="ctr"/>
            <a:lstStyle/>
            <a:p>
              <a:endParaRPr lang="en-US" sz="3200"/>
            </a:p>
          </p:txBody>
        </p:sp>
      </p:grpSp>
      <p:grpSp>
        <p:nvGrpSpPr>
          <p:cNvPr id="11" name="Group 10">
            <a:extLst>
              <a:ext uri="{FF2B5EF4-FFF2-40B4-BE49-F238E27FC236}">
                <a16:creationId xmlns:a16="http://schemas.microsoft.com/office/drawing/2014/main" id="{40197626-6BDF-8B91-1F9E-8BA9F3DE2219}"/>
              </a:ext>
            </a:extLst>
          </p:cNvPr>
          <p:cNvGrpSpPr/>
          <p:nvPr/>
        </p:nvGrpSpPr>
        <p:grpSpPr>
          <a:xfrm>
            <a:off x="7832870" y="1859725"/>
            <a:ext cx="2761174" cy="2555565"/>
            <a:chOff x="3879597" y="14611"/>
            <a:chExt cx="2796148" cy="2589711"/>
          </a:xfrm>
        </p:grpSpPr>
        <p:sp>
          <p:nvSpPr>
            <p:cNvPr id="19" name="مربع نص 18">
              <a:extLst>
                <a:ext uri="{FF2B5EF4-FFF2-40B4-BE49-F238E27FC236}">
                  <a16:creationId xmlns:a16="http://schemas.microsoft.com/office/drawing/2014/main" id="{E76A2FA1-BB3F-5EA5-75C4-C9E81EE79E4A}"/>
                </a:ext>
              </a:extLst>
            </p:cNvPr>
            <p:cNvSpPr txBox="1"/>
            <p:nvPr/>
          </p:nvSpPr>
          <p:spPr>
            <a:xfrm>
              <a:off x="4878234" y="708418"/>
              <a:ext cx="1664200" cy="1203034"/>
            </a:xfrm>
            <a:prstGeom prst="rect">
              <a:avLst/>
            </a:prstGeom>
            <a:noFill/>
          </p:spPr>
          <p:txBody>
            <a:bodyPr wrap="square" rtlCol="1">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بناء علاقات إيجابية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1" name="Shape">
              <a:extLst>
                <a:ext uri="{FF2B5EF4-FFF2-40B4-BE49-F238E27FC236}">
                  <a16:creationId xmlns:a16="http://schemas.microsoft.com/office/drawing/2014/main" id="{A13C0E26-6AAA-2F4F-E69B-447C98A68B00}"/>
                </a:ext>
              </a:extLst>
            </p:cNvPr>
            <p:cNvSpPr/>
            <p:nvPr/>
          </p:nvSpPr>
          <p:spPr>
            <a:xfrm>
              <a:off x="3879597" y="14611"/>
              <a:ext cx="2796148" cy="2589711"/>
            </a:xfrm>
            <a:custGeom>
              <a:avLst/>
              <a:gdLst/>
              <a:ahLst/>
              <a:cxnLst>
                <a:cxn ang="0">
                  <a:pos x="wd2" y="hd2"/>
                </a:cxn>
                <a:cxn ang="5400000">
                  <a:pos x="wd2" y="hd2"/>
                </a:cxn>
                <a:cxn ang="10800000">
                  <a:pos x="wd2" y="hd2"/>
                </a:cxn>
                <a:cxn ang="16200000">
                  <a:pos x="wd2" y="hd2"/>
                </a:cxn>
              </a:cxnLst>
              <a:rect l="0" t="0" r="r" b="b"/>
              <a:pathLst>
                <a:path w="21600" h="21486" extrusionOk="0">
                  <a:moveTo>
                    <a:pt x="12611" y="21486"/>
                  </a:moveTo>
                  <a:cubicBezTo>
                    <a:pt x="12188" y="21486"/>
                    <a:pt x="11784" y="21368"/>
                    <a:pt x="11416" y="21150"/>
                  </a:cubicBezTo>
                  <a:lnTo>
                    <a:pt x="3989" y="16550"/>
                  </a:lnTo>
                  <a:cubicBezTo>
                    <a:pt x="3291" y="16550"/>
                    <a:pt x="2261" y="16333"/>
                    <a:pt x="1618" y="15898"/>
                  </a:cubicBezTo>
                  <a:cubicBezTo>
                    <a:pt x="1011" y="15484"/>
                    <a:pt x="570" y="14911"/>
                    <a:pt x="294" y="14200"/>
                  </a:cubicBezTo>
                  <a:cubicBezTo>
                    <a:pt x="129" y="13766"/>
                    <a:pt x="37" y="13292"/>
                    <a:pt x="0" y="12779"/>
                  </a:cubicBezTo>
                  <a:cubicBezTo>
                    <a:pt x="0" y="12562"/>
                    <a:pt x="110" y="12443"/>
                    <a:pt x="313" y="12443"/>
                  </a:cubicBezTo>
                  <a:lnTo>
                    <a:pt x="2408" y="12443"/>
                  </a:lnTo>
                  <a:cubicBezTo>
                    <a:pt x="2592" y="12443"/>
                    <a:pt x="2721" y="12562"/>
                    <a:pt x="2739" y="12759"/>
                  </a:cubicBezTo>
                  <a:cubicBezTo>
                    <a:pt x="2757" y="12996"/>
                    <a:pt x="2813" y="13233"/>
                    <a:pt x="2905" y="13470"/>
                  </a:cubicBezTo>
                  <a:cubicBezTo>
                    <a:pt x="2978" y="13648"/>
                    <a:pt x="3070" y="13786"/>
                    <a:pt x="3199" y="13885"/>
                  </a:cubicBezTo>
                  <a:cubicBezTo>
                    <a:pt x="3327" y="13983"/>
                    <a:pt x="3493" y="14023"/>
                    <a:pt x="3677" y="14023"/>
                  </a:cubicBezTo>
                  <a:cubicBezTo>
                    <a:pt x="4026" y="14023"/>
                    <a:pt x="4302" y="13845"/>
                    <a:pt x="4467" y="13509"/>
                  </a:cubicBezTo>
                  <a:cubicBezTo>
                    <a:pt x="4596" y="13272"/>
                    <a:pt x="4651" y="12957"/>
                    <a:pt x="4651" y="12542"/>
                  </a:cubicBezTo>
                  <a:cubicBezTo>
                    <a:pt x="4651" y="12147"/>
                    <a:pt x="4596" y="11811"/>
                    <a:pt x="4467" y="11515"/>
                  </a:cubicBezTo>
                  <a:cubicBezTo>
                    <a:pt x="4302" y="11180"/>
                    <a:pt x="4026" y="11022"/>
                    <a:pt x="3658" y="11022"/>
                  </a:cubicBezTo>
                  <a:cubicBezTo>
                    <a:pt x="3566" y="11022"/>
                    <a:pt x="3474" y="11061"/>
                    <a:pt x="3364" y="11120"/>
                  </a:cubicBezTo>
                  <a:cubicBezTo>
                    <a:pt x="3235" y="11199"/>
                    <a:pt x="3070" y="11318"/>
                    <a:pt x="2868" y="11456"/>
                  </a:cubicBezTo>
                  <a:cubicBezTo>
                    <a:pt x="2794" y="11515"/>
                    <a:pt x="2721" y="11535"/>
                    <a:pt x="2666" y="11535"/>
                  </a:cubicBezTo>
                  <a:cubicBezTo>
                    <a:pt x="2555" y="11535"/>
                    <a:pt x="2463" y="11476"/>
                    <a:pt x="2427" y="11377"/>
                  </a:cubicBezTo>
                  <a:lnTo>
                    <a:pt x="1397" y="9817"/>
                  </a:lnTo>
                  <a:cubicBezTo>
                    <a:pt x="1342" y="9738"/>
                    <a:pt x="1324" y="9659"/>
                    <a:pt x="1324" y="9600"/>
                  </a:cubicBezTo>
                  <a:cubicBezTo>
                    <a:pt x="1324" y="9482"/>
                    <a:pt x="1379" y="9403"/>
                    <a:pt x="1452" y="9343"/>
                  </a:cubicBezTo>
                  <a:lnTo>
                    <a:pt x="3474" y="7685"/>
                  </a:lnTo>
                  <a:lnTo>
                    <a:pt x="551" y="7685"/>
                  </a:lnTo>
                  <a:cubicBezTo>
                    <a:pt x="460" y="7685"/>
                    <a:pt x="386" y="7645"/>
                    <a:pt x="331" y="7586"/>
                  </a:cubicBezTo>
                  <a:cubicBezTo>
                    <a:pt x="276" y="7527"/>
                    <a:pt x="239" y="7448"/>
                    <a:pt x="239" y="7349"/>
                  </a:cubicBezTo>
                  <a:lnTo>
                    <a:pt x="239" y="5493"/>
                  </a:lnTo>
                  <a:cubicBezTo>
                    <a:pt x="239" y="5395"/>
                    <a:pt x="276" y="5316"/>
                    <a:pt x="331" y="5256"/>
                  </a:cubicBezTo>
                  <a:cubicBezTo>
                    <a:pt x="386" y="5197"/>
                    <a:pt x="460" y="5158"/>
                    <a:pt x="551" y="5158"/>
                  </a:cubicBezTo>
                  <a:lnTo>
                    <a:pt x="6894" y="5158"/>
                  </a:lnTo>
                  <a:cubicBezTo>
                    <a:pt x="6986" y="5158"/>
                    <a:pt x="7059" y="5197"/>
                    <a:pt x="7114" y="5256"/>
                  </a:cubicBezTo>
                  <a:cubicBezTo>
                    <a:pt x="7169" y="5316"/>
                    <a:pt x="7206" y="5395"/>
                    <a:pt x="7206" y="5493"/>
                  </a:cubicBezTo>
                  <a:lnTo>
                    <a:pt x="7206" y="7566"/>
                  </a:lnTo>
                  <a:cubicBezTo>
                    <a:pt x="7206" y="7705"/>
                    <a:pt x="7151" y="7823"/>
                    <a:pt x="7059" y="7922"/>
                  </a:cubicBezTo>
                  <a:lnTo>
                    <a:pt x="5294" y="9403"/>
                  </a:lnTo>
                  <a:cubicBezTo>
                    <a:pt x="5239" y="9462"/>
                    <a:pt x="5147" y="9442"/>
                    <a:pt x="5110" y="9383"/>
                  </a:cubicBezTo>
                  <a:cubicBezTo>
                    <a:pt x="5055" y="9324"/>
                    <a:pt x="5074" y="9225"/>
                    <a:pt x="5129" y="9185"/>
                  </a:cubicBezTo>
                  <a:lnTo>
                    <a:pt x="6894" y="7705"/>
                  </a:lnTo>
                  <a:cubicBezTo>
                    <a:pt x="6930" y="7665"/>
                    <a:pt x="6949" y="7645"/>
                    <a:pt x="6949" y="7586"/>
                  </a:cubicBezTo>
                  <a:lnTo>
                    <a:pt x="6949" y="5493"/>
                  </a:lnTo>
                  <a:cubicBezTo>
                    <a:pt x="6949" y="5474"/>
                    <a:pt x="6949" y="5474"/>
                    <a:pt x="6930" y="5474"/>
                  </a:cubicBezTo>
                  <a:cubicBezTo>
                    <a:pt x="6930" y="5474"/>
                    <a:pt x="6912" y="5454"/>
                    <a:pt x="6912" y="5454"/>
                  </a:cubicBezTo>
                  <a:lnTo>
                    <a:pt x="570" y="5454"/>
                  </a:lnTo>
                  <a:cubicBezTo>
                    <a:pt x="552" y="5454"/>
                    <a:pt x="552" y="5454"/>
                    <a:pt x="552" y="5474"/>
                  </a:cubicBezTo>
                  <a:cubicBezTo>
                    <a:pt x="552" y="5474"/>
                    <a:pt x="533" y="5493"/>
                    <a:pt x="533" y="5493"/>
                  </a:cubicBezTo>
                  <a:lnTo>
                    <a:pt x="533" y="7330"/>
                  </a:lnTo>
                  <a:cubicBezTo>
                    <a:pt x="533" y="7349"/>
                    <a:pt x="533" y="7349"/>
                    <a:pt x="552" y="7349"/>
                  </a:cubicBezTo>
                  <a:cubicBezTo>
                    <a:pt x="552" y="7349"/>
                    <a:pt x="570" y="7369"/>
                    <a:pt x="588" y="7369"/>
                  </a:cubicBezTo>
                  <a:lnTo>
                    <a:pt x="3769" y="7369"/>
                  </a:lnTo>
                  <a:cubicBezTo>
                    <a:pt x="3879" y="7369"/>
                    <a:pt x="3934" y="7448"/>
                    <a:pt x="3952" y="7507"/>
                  </a:cubicBezTo>
                  <a:cubicBezTo>
                    <a:pt x="3971" y="7586"/>
                    <a:pt x="3952" y="7645"/>
                    <a:pt x="3897" y="7705"/>
                  </a:cubicBezTo>
                  <a:cubicBezTo>
                    <a:pt x="3897" y="7705"/>
                    <a:pt x="3897" y="7705"/>
                    <a:pt x="3879" y="7724"/>
                  </a:cubicBezTo>
                  <a:lnTo>
                    <a:pt x="1636" y="9561"/>
                  </a:lnTo>
                  <a:cubicBezTo>
                    <a:pt x="1636" y="9561"/>
                    <a:pt x="1636" y="9561"/>
                    <a:pt x="1618" y="9561"/>
                  </a:cubicBezTo>
                  <a:lnTo>
                    <a:pt x="1618" y="9580"/>
                  </a:lnTo>
                  <a:cubicBezTo>
                    <a:pt x="1618" y="9580"/>
                    <a:pt x="1618" y="9600"/>
                    <a:pt x="1636" y="9640"/>
                  </a:cubicBezTo>
                  <a:lnTo>
                    <a:pt x="2666" y="11199"/>
                  </a:lnTo>
                  <a:cubicBezTo>
                    <a:pt x="2666" y="11199"/>
                    <a:pt x="2666" y="11219"/>
                    <a:pt x="2684" y="11219"/>
                  </a:cubicBezTo>
                  <a:cubicBezTo>
                    <a:pt x="2684" y="11219"/>
                    <a:pt x="2684" y="11239"/>
                    <a:pt x="2684" y="11239"/>
                  </a:cubicBezTo>
                  <a:cubicBezTo>
                    <a:pt x="2684" y="11239"/>
                    <a:pt x="2702" y="11239"/>
                    <a:pt x="2739" y="11219"/>
                  </a:cubicBezTo>
                  <a:cubicBezTo>
                    <a:pt x="2941" y="11061"/>
                    <a:pt x="3107" y="10943"/>
                    <a:pt x="3254" y="10864"/>
                  </a:cubicBezTo>
                  <a:cubicBezTo>
                    <a:pt x="3401" y="10765"/>
                    <a:pt x="3548" y="10725"/>
                    <a:pt x="3677" y="10725"/>
                  </a:cubicBezTo>
                  <a:cubicBezTo>
                    <a:pt x="4136" y="10725"/>
                    <a:pt x="4504" y="10943"/>
                    <a:pt x="4724" y="11377"/>
                  </a:cubicBezTo>
                  <a:cubicBezTo>
                    <a:pt x="4871" y="11713"/>
                    <a:pt x="4945" y="12108"/>
                    <a:pt x="4945" y="12542"/>
                  </a:cubicBezTo>
                  <a:cubicBezTo>
                    <a:pt x="4945" y="12996"/>
                    <a:pt x="4871" y="13371"/>
                    <a:pt x="4724" y="13648"/>
                  </a:cubicBezTo>
                  <a:cubicBezTo>
                    <a:pt x="4504" y="14082"/>
                    <a:pt x="4155" y="14319"/>
                    <a:pt x="3695" y="14319"/>
                  </a:cubicBezTo>
                  <a:cubicBezTo>
                    <a:pt x="3456" y="14319"/>
                    <a:pt x="3235" y="14260"/>
                    <a:pt x="3070" y="14121"/>
                  </a:cubicBezTo>
                  <a:cubicBezTo>
                    <a:pt x="2886" y="14003"/>
                    <a:pt x="2757" y="13806"/>
                    <a:pt x="2666" y="13569"/>
                  </a:cubicBezTo>
                  <a:cubicBezTo>
                    <a:pt x="2574" y="13312"/>
                    <a:pt x="2500" y="13055"/>
                    <a:pt x="2482" y="12779"/>
                  </a:cubicBezTo>
                  <a:cubicBezTo>
                    <a:pt x="2482" y="12739"/>
                    <a:pt x="2482" y="12720"/>
                    <a:pt x="2427" y="12720"/>
                  </a:cubicBezTo>
                  <a:lnTo>
                    <a:pt x="331" y="12720"/>
                  </a:lnTo>
                  <a:cubicBezTo>
                    <a:pt x="313" y="12720"/>
                    <a:pt x="294" y="12720"/>
                    <a:pt x="294" y="12720"/>
                  </a:cubicBezTo>
                  <a:cubicBezTo>
                    <a:pt x="294" y="12720"/>
                    <a:pt x="294" y="12720"/>
                    <a:pt x="294" y="12720"/>
                  </a:cubicBezTo>
                  <a:cubicBezTo>
                    <a:pt x="294" y="12720"/>
                    <a:pt x="294" y="12739"/>
                    <a:pt x="294" y="12759"/>
                  </a:cubicBezTo>
                  <a:cubicBezTo>
                    <a:pt x="331" y="13233"/>
                    <a:pt x="404" y="13687"/>
                    <a:pt x="570" y="14082"/>
                  </a:cubicBezTo>
                  <a:cubicBezTo>
                    <a:pt x="827" y="14734"/>
                    <a:pt x="1232" y="15267"/>
                    <a:pt x="1783" y="15642"/>
                  </a:cubicBezTo>
                  <a:cubicBezTo>
                    <a:pt x="2371" y="16037"/>
                    <a:pt x="3364" y="16254"/>
                    <a:pt x="4044" y="16254"/>
                  </a:cubicBezTo>
                  <a:cubicBezTo>
                    <a:pt x="4063" y="16254"/>
                    <a:pt x="4099" y="16254"/>
                    <a:pt x="4118" y="16274"/>
                  </a:cubicBezTo>
                  <a:lnTo>
                    <a:pt x="11563" y="20894"/>
                  </a:lnTo>
                  <a:cubicBezTo>
                    <a:pt x="12225" y="21308"/>
                    <a:pt x="13034" y="21308"/>
                    <a:pt x="13695" y="20894"/>
                  </a:cubicBezTo>
                  <a:lnTo>
                    <a:pt x="20276" y="16807"/>
                  </a:lnTo>
                  <a:cubicBezTo>
                    <a:pt x="20938" y="16392"/>
                    <a:pt x="21343" y="15642"/>
                    <a:pt x="21343" y="14832"/>
                  </a:cubicBezTo>
                  <a:lnTo>
                    <a:pt x="21343" y="6658"/>
                  </a:lnTo>
                  <a:cubicBezTo>
                    <a:pt x="21343" y="5849"/>
                    <a:pt x="20938" y="5079"/>
                    <a:pt x="20276" y="4684"/>
                  </a:cubicBezTo>
                  <a:lnTo>
                    <a:pt x="13695" y="597"/>
                  </a:lnTo>
                  <a:cubicBezTo>
                    <a:pt x="13034" y="182"/>
                    <a:pt x="12225" y="182"/>
                    <a:pt x="11563" y="597"/>
                  </a:cubicBezTo>
                  <a:lnTo>
                    <a:pt x="5846" y="3953"/>
                  </a:lnTo>
                  <a:cubicBezTo>
                    <a:pt x="5772" y="3993"/>
                    <a:pt x="5699" y="3973"/>
                    <a:pt x="5662" y="3894"/>
                  </a:cubicBezTo>
                  <a:cubicBezTo>
                    <a:pt x="5625" y="3815"/>
                    <a:pt x="5644" y="3736"/>
                    <a:pt x="5717" y="3697"/>
                  </a:cubicBezTo>
                  <a:lnTo>
                    <a:pt x="11434" y="340"/>
                  </a:lnTo>
                  <a:cubicBezTo>
                    <a:pt x="12170" y="-114"/>
                    <a:pt x="13089" y="-114"/>
                    <a:pt x="13824" y="340"/>
                  </a:cubicBezTo>
                  <a:lnTo>
                    <a:pt x="20405" y="4427"/>
                  </a:lnTo>
                  <a:cubicBezTo>
                    <a:pt x="21140" y="4881"/>
                    <a:pt x="21600" y="5750"/>
                    <a:pt x="21600" y="6658"/>
                  </a:cubicBezTo>
                  <a:lnTo>
                    <a:pt x="21600" y="14832"/>
                  </a:lnTo>
                  <a:cubicBezTo>
                    <a:pt x="21600" y="15740"/>
                    <a:pt x="21140" y="16609"/>
                    <a:pt x="20405" y="17063"/>
                  </a:cubicBezTo>
                  <a:lnTo>
                    <a:pt x="13806" y="21150"/>
                  </a:lnTo>
                  <a:cubicBezTo>
                    <a:pt x="13438" y="21368"/>
                    <a:pt x="13015" y="21486"/>
                    <a:pt x="12611" y="21486"/>
                  </a:cubicBezTo>
                  <a:close/>
                </a:path>
              </a:pathLst>
            </a:custGeom>
            <a:solidFill>
              <a:srgbClr val="168489"/>
            </a:solidFill>
            <a:ln w="12700">
              <a:solidFill>
                <a:srgbClr val="168489"/>
              </a:solidFill>
              <a:miter lim="400000"/>
            </a:ln>
          </p:spPr>
          <p:txBody>
            <a:bodyPr lIns="38100" tIns="38100" rIns="38100" bIns="38100" anchor="ctr"/>
            <a:lstStyle/>
            <a:p>
              <a:endParaRPr lang="en-US" sz="3200"/>
            </a:p>
          </p:txBody>
        </p:sp>
      </p:grpSp>
    </p:spTree>
    <p:extLst>
      <p:ext uri="{BB962C8B-B14F-4D97-AF65-F5344CB8AC3E}">
        <p14:creationId xmlns:p14="http://schemas.microsoft.com/office/powerpoint/2010/main" val="111570671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2" presetClass="entr" presetSubtype="4" fill="hold" nodeType="with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500" fill="hold"/>
                                        <p:tgtEl>
                                          <p:spTgt spid="23"/>
                                        </p:tgtEl>
                                        <p:attrNameLst>
                                          <p:attrName>ppt_x</p:attrName>
                                        </p:attrNameLst>
                                      </p:cBhvr>
                                      <p:tavLst>
                                        <p:tav tm="0">
                                          <p:val>
                                            <p:strVal val="#ppt_x"/>
                                          </p:val>
                                        </p:tav>
                                        <p:tav tm="100000">
                                          <p:val>
                                            <p:strVal val="#ppt_x"/>
                                          </p:val>
                                        </p:tav>
                                      </p:tavLst>
                                    </p:anim>
                                    <p:anim calcmode="lin" valueType="num">
                                      <p:cBhvr additive="base">
                                        <p:cTn id="13"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22"/>
                                        </p:tgtEl>
                                        <p:attrNameLst>
                                          <p:attrName>style.visibility</p:attrName>
                                        </p:attrNameLst>
                                      </p:cBhvr>
                                      <p:to>
                                        <p:strVal val="visible"/>
                                      </p:to>
                                    </p:set>
                                    <p:anim calcmode="lin" valueType="num">
                                      <p:cBhvr additive="base">
                                        <p:cTn id="18" dur="500" fill="hold"/>
                                        <p:tgtEl>
                                          <p:spTgt spid="22"/>
                                        </p:tgtEl>
                                        <p:attrNameLst>
                                          <p:attrName>ppt_x</p:attrName>
                                        </p:attrNameLst>
                                      </p:cBhvr>
                                      <p:tavLst>
                                        <p:tav tm="0">
                                          <p:val>
                                            <p:strVal val="#ppt_x"/>
                                          </p:val>
                                        </p:tav>
                                        <p:tav tm="100000">
                                          <p:val>
                                            <p:strVal val="#ppt_x"/>
                                          </p:val>
                                        </p:tav>
                                      </p:tavLst>
                                    </p:anim>
                                    <p:anim calcmode="lin" valueType="num">
                                      <p:cBhvr additive="base">
                                        <p:cTn id="19"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fill="hold"/>
                                        <p:tgtEl>
                                          <p:spTgt spid="11"/>
                                        </p:tgtEl>
                                        <p:attrNameLst>
                                          <p:attrName>ppt_x</p:attrName>
                                        </p:attrNameLst>
                                      </p:cBhvr>
                                      <p:tavLst>
                                        <p:tav tm="0">
                                          <p:val>
                                            <p:strVal val="#ppt_x"/>
                                          </p:val>
                                        </p:tav>
                                        <p:tav tm="100000">
                                          <p:val>
                                            <p:strVal val="#ppt_x"/>
                                          </p:val>
                                        </p:tav>
                                      </p:tavLst>
                                    </p:anim>
                                    <p:anim calcmode="lin" valueType="num">
                                      <p:cBhvr additive="base">
                                        <p:cTn id="25"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3"/>
                                        </p:tgtEl>
                                        <p:attrNameLst>
                                          <p:attrName>style.visibility</p:attrName>
                                        </p:attrNameLst>
                                      </p:cBhvr>
                                      <p:to>
                                        <p:strVal val="visible"/>
                                      </p:to>
                                    </p:set>
                                    <p:anim calcmode="lin" valueType="num">
                                      <p:cBhvr additive="base">
                                        <p:cTn id="30" dur="500" fill="hold"/>
                                        <p:tgtEl>
                                          <p:spTgt spid="3"/>
                                        </p:tgtEl>
                                        <p:attrNameLst>
                                          <p:attrName>ppt_x</p:attrName>
                                        </p:attrNameLst>
                                      </p:cBhvr>
                                      <p:tavLst>
                                        <p:tav tm="0">
                                          <p:val>
                                            <p:strVal val="#ppt_x"/>
                                          </p:val>
                                        </p:tav>
                                        <p:tav tm="100000">
                                          <p:val>
                                            <p:strVal val="#ppt_x"/>
                                          </p:val>
                                        </p:tav>
                                      </p:tavLst>
                                    </p:anim>
                                    <p:anim calcmode="lin" valueType="num">
                                      <p:cBhvr additive="base">
                                        <p:cTn id="31"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additive="base">
                                        <p:cTn id="36" dur="500" fill="hold"/>
                                        <p:tgtEl>
                                          <p:spTgt spid="4"/>
                                        </p:tgtEl>
                                        <p:attrNameLst>
                                          <p:attrName>ppt_x</p:attrName>
                                        </p:attrNameLst>
                                      </p:cBhvr>
                                      <p:tavLst>
                                        <p:tav tm="0">
                                          <p:val>
                                            <p:strVal val="#ppt_x"/>
                                          </p:val>
                                        </p:tav>
                                        <p:tav tm="100000">
                                          <p:val>
                                            <p:strVal val="#ppt_x"/>
                                          </p:val>
                                        </p:tav>
                                      </p:tavLst>
                                    </p:anim>
                                    <p:anim calcmode="lin" valueType="num">
                                      <p:cBhvr additive="base">
                                        <p:cTn id="3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3578EA-9880-298E-020C-158AC801E405}"/>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5A118F6B-1D9C-F430-0276-4985DD58C7B6}"/>
              </a:ext>
            </a:extLst>
          </p:cNvPr>
          <p:cNvSpPr txBox="1"/>
          <p:nvPr/>
        </p:nvSpPr>
        <p:spPr>
          <a:xfrm>
            <a:off x="2779494" y="-157245"/>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دراسة حالة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F4C59C04-AFD3-5A39-EF14-383AA5FC70A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a:extLst>
              <a:ext uri="{FF2B5EF4-FFF2-40B4-BE49-F238E27FC236}">
                <a16:creationId xmlns:a16="http://schemas.microsoft.com/office/drawing/2014/main" id="{1549CF06-E077-A075-796D-02DDAE56F380}"/>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89222" y="2002971"/>
            <a:ext cx="3980543" cy="3980543"/>
          </a:xfrm>
          <a:prstGeom prst="rect">
            <a:avLst/>
          </a:prstGeom>
          <a:noFill/>
          <a:ln>
            <a:noFill/>
          </a:ln>
        </p:spPr>
      </p:pic>
      <p:sp>
        <p:nvSpPr>
          <p:cNvPr id="6" name="TextBox 5">
            <a:extLst>
              <a:ext uri="{FF2B5EF4-FFF2-40B4-BE49-F238E27FC236}">
                <a16:creationId xmlns:a16="http://schemas.microsoft.com/office/drawing/2014/main" id="{59ECF7D2-AEF8-C656-8E4C-03A83B36B72E}"/>
              </a:ext>
            </a:extLst>
          </p:cNvPr>
          <p:cNvSpPr txBox="1"/>
          <p:nvPr/>
        </p:nvSpPr>
        <p:spPr>
          <a:xfrm>
            <a:off x="5167103" y="962566"/>
            <a:ext cx="6633012"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شركة "جوجل" </a:t>
            </a:r>
            <a:r>
              <a:rPr lang="en-US"/>
              <a:t>Google</a:t>
            </a:r>
            <a:r>
              <a:rPr lang="ar-SA"/>
              <a:t>، تُعرف بثقافة تحفيزية فريدة تقوم على:</a:t>
            </a:r>
            <a:endParaRPr lang="en-US"/>
          </a:p>
        </p:txBody>
      </p:sp>
      <p:sp>
        <p:nvSpPr>
          <p:cNvPr id="7" name="TextBox 6">
            <a:extLst>
              <a:ext uri="{FF2B5EF4-FFF2-40B4-BE49-F238E27FC236}">
                <a16:creationId xmlns:a16="http://schemas.microsoft.com/office/drawing/2014/main" id="{DF29A6C5-9AB1-08FE-7475-F6D606B0F885}"/>
              </a:ext>
            </a:extLst>
          </p:cNvPr>
          <p:cNvSpPr txBox="1"/>
          <p:nvPr/>
        </p:nvSpPr>
        <p:spPr>
          <a:xfrm>
            <a:off x="5167103" y="1647862"/>
            <a:ext cx="6633012"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تخصيص 20% من وقت الموظفين للعمل على مشاريع شخصية مبتكرة</a:t>
            </a:r>
            <a:endParaRPr lang="en-US" dirty="0"/>
          </a:p>
        </p:txBody>
      </p:sp>
      <p:sp>
        <p:nvSpPr>
          <p:cNvPr id="10" name="TextBox 9">
            <a:extLst>
              <a:ext uri="{FF2B5EF4-FFF2-40B4-BE49-F238E27FC236}">
                <a16:creationId xmlns:a16="http://schemas.microsoft.com/office/drawing/2014/main" id="{3F7A6457-C2C9-B2AD-C1AF-278B1EB5AEF8}"/>
              </a:ext>
            </a:extLst>
          </p:cNvPr>
          <p:cNvSpPr txBox="1"/>
          <p:nvPr/>
        </p:nvSpPr>
        <p:spPr>
          <a:xfrm>
            <a:off x="5167103" y="2794181"/>
            <a:ext cx="6633012"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بيئة عمل مبدعة ومرنة تشجع على التواصل والإبداع</a:t>
            </a:r>
            <a:endParaRPr lang="en-US" dirty="0"/>
          </a:p>
        </p:txBody>
      </p:sp>
      <p:sp>
        <p:nvSpPr>
          <p:cNvPr id="12" name="TextBox 11">
            <a:extLst>
              <a:ext uri="{FF2B5EF4-FFF2-40B4-BE49-F238E27FC236}">
                <a16:creationId xmlns:a16="http://schemas.microsoft.com/office/drawing/2014/main" id="{00AA05DF-697D-6F20-F583-82DCFCB747F1}"/>
              </a:ext>
            </a:extLst>
          </p:cNvPr>
          <p:cNvSpPr txBox="1"/>
          <p:nvPr/>
        </p:nvSpPr>
        <p:spPr>
          <a:xfrm>
            <a:off x="5167103" y="3479477"/>
            <a:ext cx="6633012"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مجموعة واسعة من المزايا غير التقليدية (مثل وجبات مجانية، رعاية صحية ممتازة، مرافق ترفيهية)</a:t>
            </a:r>
            <a:endParaRPr lang="en-US" dirty="0"/>
          </a:p>
        </p:txBody>
      </p:sp>
      <p:sp>
        <p:nvSpPr>
          <p:cNvPr id="13" name="TextBox 12">
            <a:extLst>
              <a:ext uri="{FF2B5EF4-FFF2-40B4-BE49-F238E27FC236}">
                <a16:creationId xmlns:a16="http://schemas.microsoft.com/office/drawing/2014/main" id="{E91D8EA3-D4A6-F552-0B4C-7DDA88634259}"/>
              </a:ext>
            </a:extLst>
          </p:cNvPr>
          <p:cNvSpPr txBox="1"/>
          <p:nvPr/>
        </p:nvSpPr>
        <p:spPr>
          <a:xfrm>
            <a:off x="5167103" y="4625796"/>
            <a:ext cx="6633012"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فرص نمو مهني هائلة من خلال التدريب والتطوير المستمر</a:t>
            </a:r>
            <a:endParaRPr lang="en-US" dirty="0"/>
          </a:p>
        </p:txBody>
      </p:sp>
      <p:sp>
        <p:nvSpPr>
          <p:cNvPr id="14" name="TextBox 13">
            <a:extLst>
              <a:ext uri="{FF2B5EF4-FFF2-40B4-BE49-F238E27FC236}">
                <a16:creationId xmlns:a16="http://schemas.microsoft.com/office/drawing/2014/main" id="{072989B1-A6A2-094E-2BA9-5405DDD52DE4}"/>
              </a:ext>
            </a:extLst>
          </p:cNvPr>
          <p:cNvSpPr txBox="1"/>
          <p:nvPr/>
        </p:nvSpPr>
        <p:spPr>
          <a:xfrm>
            <a:off x="5167103" y="5311092"/>
            <a:ext cx="6633012" cy="1475404"/>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نتيجة لهذه الاستراتيجيات التحفيزية، حققت جوجل معدّل احتفاظ بالموظفين بنسبة 94%، وهو من أعلى المعدّلات في صناعة التكنولوجيا، كما تستقبل الشركة أكثر من مليون طلب توظيف سنوياً</a:t>
            </a:r>
            <a:endParaRPr lang="en-US"/>
          </a:p>
        </p:txBody>
      </p:sp>
    </p:spTree>
    <p:extLst>
      <p:ext uri="{BB962C8B-B14F-4D97-AF65-F5344CB8AC3E}">
        <p14:creationId xmlns:p14="http://schemas.microsoft.com/office/powerpoint/2010/main" val="59577684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1000"/>
                                        <p:tgtEl>
                                          <p:spTgt spid="14"/>
                                        </p:tgtEl>
                                      </p:cBhvr>
                                    </p:animEffect>
                                    <p:anim calcmode="lin" valueType="num">
                                      <p:cBhvr>
                                        <p:cTn id="41" dur="1000" fill="hold"/>
                                        <p:tgtEl>
                                          <p:spTgt spid="14"/>
                                        </p:tgtEl>
                                        <p:attrNameLst>
                                          <p:attrName>ppt_x</p:attrName>
                                        </p:attrNameLst>
                                      </p:cBhvr>
                                      <p:tavLst>
                                        <p:tav tm="0">
                                          <p:val>
                                            <p:strVal val="#ppt_x"/>
                                          </p:val>
                                        </p:tav>
                                        <p:tav tm="100000">
                                          <p:val>
                                            <p:strVal val="#ppt_x"/>
                                          </p:val>
                                        </p:tav>
                                      </p:tavLst>
                                    </p:anim>
                                    <p:anim calcmode="lin" valueType="num">
                                      <p:cBhvr>
                                        <p:cTn id="4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0" grpId="0"/>
      <p:bldP spid="12" grpId="0"/>
      <p:bldP spid="13" grpId="0"/>
      <p:bldP spid="14" grpId="0"/>
    </p:bld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51BDF2-67A8-A75E-AD42-A62ED58EE083}"/>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D32C126C-09C8-2C38-2F3B-5D3AAA296761}"/>
              </a:ext>
            </a:extLst>
          </p:cNvPr>
          <p:cNvSpPr txBox="1"/>
          <p:nvPr/>
        </p:nvSpPr>
        <p:spPr>
          <a:xfrm>
            <a:off x="2779494" y="-157245"/>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دراسة حالة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953083C6-1F75-3D34-CBF7-5A43A4A7A27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6" name="TextBox 5">
            <a:extLst>
              <a:ext uri="{FF2B5EF4-FFF2-40B4-BE49-F238E27FC236}">
                <a16:creationId xmlns:a16="http://schemas.microsoft.com/office/drawing/2014/main" id="{6E243773-A251-8B91-E028-E25293966B96}"/>
              </a:ext>
            </a:extLst>
          </p:cNvPr>
          <p:cNvSpPr txBox="1"/>
          <p:nvPr/>
        </p:nvSpPr>
        <p:spPr>
          <a:xfrm>
            <a:off x="5167103" y="962566"/>
            <a:ext cx="6633012"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a:t>جدول: أمثلة على حوافز غير مالية فعّالة وتكلفتها</a:t>
            </a:r>
            <a:endParaRPr lang="en-US" b="1"/>
          </a:p>
        </p:txBody>
      </p:sp>
      <p:graphicFrame>
        <p:nvGraphicFramePr>
          <p:cNvPr id="3" name="Table 2">
            <a:extLst>
              <a:ext uri="{FF2B5EF4-FFF2-40B4-BE49-F238E27FC236}">
                <a16:creationId xmlns:a16="http://schemas.microsoft.com/office/drawing/2014/main" id="{2675F873-5634-8691-87E1-2F04608DC0FC}"/>
              </a:ext>
            </a:extLst>
          </p:cNvPr>
          <p:cNvGraphicFramePr>
            <a:graphicFrameLocks noGrp="1"/>
          </p:cNvGraphicFramePr>
          <p:nvPr>
            <p:extLst>
              <p:ext uri="{D42A27DB-BD31-4B8C-83A1-F6EECF244321}">
                <p14:modId xmlns:p14="http://schemas.microsoft.com/office/powerpoint/2010/main" val="357484361"/>
              </p:ext>
            </p:extLst>
          </p:nvPr>
        </p:nvGraphicFramePr>
        <p:xfrm>
          <a:off x="232229" y="1753938"/>
          <a:ext cx="11727542" cy="4800600"/>
        </p:xfrm>
        <a:graphic>
          <a:graphicData uri="http://schemas.openxmlformats.org/drawingml/2006/table">
            <a:tbl>
              <a:tblPr rtl="1" firstRow="1" firstCol="1" bandRow="1"/>
              <a:tblGrid>
                <a:gridCol w="3908747">
                  <a:extLst>
                    <a:ext uri="{9D8B030D-6E8A-4147-A177-3AD203B41FA5}">
                      <a16:colId xmlns:a16="http://schemas.microsoft.com/office/drawing/2014/main" val="3948878391"/>
                    </a:ext>
                  </a:extLst>
                </a:gridCol>
                <a:gridCol w="3908747">
                  <a:extLst>
                    <a:ext uri="{9D8B030D-6E8A-4147-A177-3AD203B41FA5}">
                      <a16:colId xmlns:a16="http://schemas.microsoft.com/office/drawing/2014/main" val="372120474"/>
                    </a:ext>
                  </a:extLst>
                </a:gridCol>
                <a:gridCol w="3910048">
                  <a:extLst>
                    <a:ext uri="{9D8B030D-6E8A-4147-A177-3AD203B41FA5}">
                      <a16:colId xmlns:a16="http://schemas.microsoft.com/office/drawing/2014/main" val="2178766524"/>
                    </a:ext>
                  </a:extLst>
                </a:gridCol>
              </a:tblGrid>
              <a:tr h="0">
                <a:tc>
                  <a:txBody>
                    <a:bodyPr/>
                    <a:lstStyle/>
                    <a:p>
                      <a:pPr algn="ctr" rtl="1">
                        <a:lnSpc>
                          <a:spcPct val="150000"/>
                        </a:lnSpc>
                      </a:pPr>
                      <a:r>
                        <a:rPr lang="ar-SA"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rPr>
                        <a:t>الحافز</a:t>
                      </a:r>
                      <a:endParaRPr lang="en-US" sz="28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rPr>
                        <a:t>التأثير المتوقّع</a:t>
                      </a:r>
                      <a:endParaRPr lang="en-US" sz="28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rPr>
                        <a:t>التكلفة التقديرية</a:t>
                      </a:r>
                      <a:endParaRPr lang="en-US" sz="28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extLst>
                  <a:ext uri="{0D108BD9-81ED-4DB2-BD59-A6C34878D82A}">
                    <a16:rowId xmlns:a16="http://schemas.microsoft.com/office/drawing/2014/main" val="25475957"/>
                  </a:ext>
                </a:extLst>
              </a:tr>
              <a:tr h="0">
                <a:tc>
                  <a:txBody>
                    <a:bodyPr/>
                    <a:lstStyle/>
                    <a:p>
                      <a:pPr algn="ctr" rtl="1">
                        <a:lnSpc>
                          <a:spcPct val="150000"/>
                        </a:lnSpc>
                      </a:pPr>
                      <a:r>
                        <a:rPr lang="ar-SA" sz="2800" b="0">
                          <a:effectLst/>
                          <a:latin typeface="Adobe Arabic" panose="02040503050201020203" pitchFamily="18" charset="-78"/>
                          <a:ea typeface="Calibri" panose="020F0502020204030204" pitchFamily="34" charset="0"/>
                          <a:cs typeface="Adobe Arabic" panose="02040503050201020203" pitchFamily="18" charset="-78"/>
                        </a:rPr>
                        <a:t>رسالة شكر شخصية من المدير</a:t>
                      </a:r>
                      <a:endParaRPr lang="en-US" sz="28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800" b="0">
                          <a:effectLst/>
                          <a:latin typeface="Adobe Arabic" panose="02040503050201020203" pitchFamily="18" charset="-78"/>
                          <a:ea typeface="Calibri" panose="020F0502020204030204" pitchFamily="34" charset="0"/>
                          <a:cs typeface="Adobe Arabic" panose="02040503050201020203" pitchFamily="18" charset="-78"/>
                        </a:rPr>
                        <a:t>تعزيز الشعور بالتقدير والانتماء</a:t>
                      </a:r>
                      <a:endParaRPr lang="en-US" sz="28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800" b="0">
                          <a:effectLst/>
                          <a:latin typeface="Adobe Arabic" panose="02040503050201020203" pitchFamily="18" charset="-78"/>
                          <a:ea typeface="Calibri" panose="020F0502020204030204" pitchFamily="34" charset="0"/>
                          <a:cs typeface="Adobe Arabic" panose="02040503050201020203" pitchFamily="18" charset="-78"/>
                        </a:rPr>
                        <a:t>منخفضة جداً</a:t>
                      </a:r>
                      <a:endParaRPr lang="en-US" sz="28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extLst>
                  <a:ext uri="{0D108BD9-81ED-4DB2-BD59-A6C34878D82A}">
                    <a16:rowId xmlns:a16="http://schemas.microsoft.com/office/drawing/2014/main" val="2917945684"/>
                  </a:ext>
                </a:extLst>
              </a:tr>
              <a:tr h="0">
                <a:tc>
                  <a:txBody>
                    <a:bodyPr/>
                    <a:lstStyle/>
                    <a:p>
                      <a:pPr algn="ctr" rtl="1">
                        <a:lnSpc>
                          <a:spcPct val="150000"/>
                        </a:lnSpc>
                      </a:pPr>
                      <a:r>
                        <a:rPr lang="ar-SA" sz="2800" b="0">
                          <a:effectLst/>
                          <a:latin typeface="Adobe Arabic" panose="02040503050201020203" pitchFamily="18" charset="-78"/>
                          <a:ea typeface="Calibri" panose="020F0502020204030204" pitchFamily="34" charset="0"/>
                          <a:cs typeface="Adobe Arabic" panose="02040503050201020203" pitchFamily="18" charset="-78"/>
                        </a:rPr>
                        <a:t>إعلان "موظف الشهر"</a:t>
                      </a:r>
                      <a:endParaRPr lang="en-US" sz="28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800" b="0">
                          <a:effectLst/>
                          <a:latin typeface="Adobe Arabic" panose="02040503050201020203" pitchFamily="18" charset="-78"/>
                          <a:ea typeface="Calibri" panose="020F0502020204030204" pitchFamily="34" charset="0"/>
                          <a:cs typeface="Adobe Arabic" panose="02040503050201020203" pitchFamily="18" charset="-78"/>
                        </a:rPr>
                        <a:t>تعزيز المنافسة الإيجابية والاعتراف العلني</a:t>
                      </a:r>
                      <a:endParaRPr lang="en-US" sz="28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800" b="0">
                          <a:effectLst/>
                          <a:latin typeface="Adobe Arabic" panose="02040503050201020203" pitchFamily="18" charset="-78"/>
                          <a:ea typeface="Calibri" panose="020F0502020204030204" pitchFamily="34" charset="0"/>
                          <a:cs typeface="Adobe Arabic" panose="02040503050201020203" pitchFamily="18" charset="-78"/>
                        </a:rPr>
                        <a:t>منخفضة</a:t>
                      </a:r>
                      <a:endParaRPr lang="en-US" sz="28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extLst>
                  <a:ext uri="{0D108BD9-81ED-4DB2-BD59-A6C34878D82A}">
                    <a16:rowId xmlns:a16="http://schemas.microsoft.com/office/drawing/2014/main" val="564999512"/>
                  </a:ext>
                </a:extLst>
              </a:tr>
              <a:tr h="0">
                <a:tc>
                  <a:txBody>
                    <a:bodyPr/>
                    <a:lstStyle/>
                    <a:p>
                      <a:pPr algn="ctr" rtl="1">
                        <a:lnSpc>
                          <a:spcPct val="150000"/>
                        </a:lnSpc>
                      </a:pPr>
                      <a:r>
                        <a:rPr lang="ar-SA" sz="2800" b="0">
                          <a:effectLst/>
                          <a:latin typeface="Adobe Arabic" panose="02040503050201020203" pitchFamily="18" charset="-78"/>
                          <a:ea typeface="Calibri" panose="020F0502020204030204" pitchFamily="34" charset="0"/>
                          <a:cs typeface="Adobe Arabic" panose="02040503050201020203" pitchFamily="18" charset="-78"/>
                        </a:rPr>
                        <a:t>يوم إجازة إضافي كمكافأة</a:t>
                      </a:r>
                      <a:endParaRPr lang="en-US" sz="28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800" b="0">
                          <a:effectLst/>
                          <a:latin typeface="Adobe Arabic" panose="02040503050201020203" pitchFamily="18" charset="-78"/>
                          <a:ea typeface="Calibri" panose="020F0502020204030204" pitchFamily="34" charset="0"/>
                          <a:cs typeface="Adobe Arabic" panose="02040503050201020203" pitchFamily="18" charset="-78"/>
                        </a:rPr>
                        <a:t>تحسين التوازن بين العمل والحياة الشخصية</a:t>
                      </a:r>
                      <a:endParaRPr lang="en-US" sz="28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800" b="0">
                          <a:effectLst/>
                          <a:latin typeface="Adobe Arabic" panose="02040503050201020203" pitchFamily="18" charset="-78"/>
                          <a:ea typeface="Calibri" panose="020F0502020204030204" pitchFamily="34" charset="0"/>
                          <a:cs typeface="Adobe Arabic" panose="02040503050201020203" pitchFamily="18" charset="-78"/>
                        </a:rPr>
                        <a:t>متوسطة</a:t>
                      </a:r>
                      <a:endParaRPr lang="en-US" sz="28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extLst>
                  <a:ext uri="{0D108BD9-81ED-4DB2-BD59-A6C34878D82A}">
                    <a16:rowId xmlns:a16="http://schemas.microsoft.com/office/drawing/2014/main" val="786788649"/>
                  </a:ext>
                </a:extLst>
              </a:tr>
              <a:tr h="0">
                <a:tc>
                  <a:txBody>
                    <a:bodyPr/>
                    <a:lstStyle/>
                    <a:p>
                      <a:pPr algn="ctr" rtl="1">
                        <a:lnSpc>
                          <a:spcPct val="150000"/>
                        </a:lnSpc>
                      </a:pPr>
                      <a:r>
                        <a:rPr lang="ar-SA" sz="2800" b="0">
                          <a:effectLst/>
                          <a:latin typeface="Adobe Arabic" panose="02040503050201020203" pitchFamily="18" charset="-78"/>
                          <a:ea typeface="Calibri" panose="020F0502020204030204" pitchFamily="34" charset="0"/>
                          <a:cs typeface="Adobe Arabic" panose="02040503050201020203" pitchFamily="18" charset="-78"/>
                        </a:rPr>
                        <a:t>فرصة تمثيل المؤسّسة في مؤتمر</a:t>
                      </a:r>
                      <a:endParaRPr lang="en-US" sz="28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800" b="0">
                          <a:effectLst/>
                          <a:latin typeface="Adobe Arabic" panose="02040503050201020203" pitchFamily="18" charset="-78"/>
                          <a:ea typeface="Calibri" panose="020F0502020204030204" pitchFamily="34" charset="0"/>
                          <a:cs typeface="Adobe Arabic" panose="02040503050201020203" pitchFamily="18" charset="-78"/>
                        </a:rPr>
                        <a:t>تطوير مهني وإظهار الثقة بقدرات الموظف</a:t>
                      </a:r>
                      <a:endParaRPr lang="en-US" sz="28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800" b="0">
                          <a:effectLst/>
                          <a:latin typeface="Adobe Arabic" panose="02040503050201020203" pitchFamily="18" charset="-78"/>
                          <a:ea typeface="Calibri" panose="020F0502020204030204" pitchFamily="34" charset="0"/>
                          <a:cs typeface="Adobe Arabic" panose="02040503050201020203" pitchFamily="18" charset="-78"/>
                        </a:rPr>
                        <a:t>متوسطة</a:t>
                      </a:r>
                      <a:endParaRPr lang="en-US" sz="28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extLst>
                  <a:ext uri="{0D108BD9-81ED-4DB2-BD59-A6C34878D82A}">
                    <a16:rowId xmlns:a16="http://schemas.microsoft.com/office/drawing/2014/main" val="3522694541"/>
                  </a:ext>
                </a:extLst>
              </a:tr>
              <a:tr h="0">
                <a:tc>
                  <a:txBody>
                    <a:bodyPr/>
                    <a:lstStyle/>
                    <a:p>
                      <a:pPr algn="ctr" rtl="1">
                        <a:lnSpc>
                          <a:spcPct val="150000"/>
                        </a:lnSpc>
                      </a:pPr>
                      <a:r>
                        <a:rPr lang="ar-SA" sz="2800" b="0">
                          <a:effectLst/>
                          <a:latin typeface="Adobe Arabic" panose="02040503050201020203" pitchFamily="18" charset="-78"/>
                          <a:ea typeface="Calibri" panose="020F0502020204030204" pitchFamily="34" charset="0"/>
                          <a:cs typeface="Adobe Arabic" panose="02040503050201020203" pitchFamily="18" charset="-78"/>
                        </a:rPr>
                        <a:t>مرونة في ساعات العمل</a:t>
                      </a:r>
                      <a:endParaRPr lang="en-US" sz="28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800" b="0">
                          <a:effectLst/>
                          <a:latin typeface="Adobe Arabic" panose="02040503050201020203" pitchFamily="18" charset="-78"/>
                          <a:ea typeface="Calibri" panose="020F0502020204030204" pitchFamily="34" charset="0"/>
                          <a:cs typeface="Adobe Arabic" panose="02040503050201020203" pitchFamily="18" charset="-78"/>
                        </a:rPr>
                        <a:t>تحسين الرضا الوظيفي والإنتاجية</a:t>
                      </a:r>
                      <a:endParaRPr lang="en-US" sz="28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800" b="0" dirty="0">
                          <a:effectLst/>
                          <a:latin typeface="Adobe Arabic" panose="02040503050201020203" pitchFamily="18" charset="-78"/>
                          <a:ea typeface="Calibri" panose="020F0502020204030204" pitchFamily="34" charset="0"/>
                          <a:cs typeface="Adobe Arabic" panose="02040503050201020203" pitchFamily="18" charset="-78"/>
                        </a:rPr>
                        <a:t>منخفضة</a:t>
                      </a:r>
                      <a:endParaRPr lang="en-US" sz="2800" b="1" dirty="0">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extLst>
                  <a:ext uri="{0D108BD9-81ED-4DB2-BD59-A6C34878D82A}">
                    <a16:rowId xmlns:a16="http://schemas.microsoft.com/office/drawing/2014/main" val="1624628303"/>
                  </a:ext>
                </a:extLst>
              </a:tr>
            </a:tbl>
          </a:graphicData>
        </a:graphic>
      </p:graphicFrame>
    </p:spTree>
    <p:extLst>
      <p:ext uri="{BB962C8B-B14F-4D97-AF65-F5344CB8AC3E}">
        <p14:creationId xmlns:p14="http://schemas.microsoft.com/office/powerpoint/2010/main" val="86222532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22" presetClass="entr" presetSubtype="4"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151E52-C9FD-B2A8-BBC8-1A66965DE63C}"/>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C5B0C7AB-7A96-2C18-BFA3-FD1F1B075437}"/>
              </a:ext>
            </a:extLst>
          </p:cNvPr>
          <p:cNvSpPr txBox="1"/>
          <p:nvPr/>
        </p:nvSpPr>
        <p:spPr>
          <a:xfrm>
            <a:off x="2779494" y="-79669"/>
            <a:ext cx="6633012"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الفرق بين الإشراف والإدارة والقيادة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67E78AF2-D322-23D7-8355-4EEFC817644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6D57A52E-0ABB-F5E5-5894-397027D91CE2}"/>
              </a:ext>
            </a:extLst>
          </p:cNvPr>
          <p:cNvSpPr txBox="1"/>
          <p:nvPr/>
        </p:nvSpPr>
        <p:spPr>
          <a:xfrm>
            <a:off x="5535526" y="1285164"/>
            <a:ext cx="5843587"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القيادة:</a:t>
            </a:r>
            <a:endParaRPr lang="en-US"/>
          </a:p>
        </p:txBody>
      </p:sp>
      <p:sp>
        <p:nvSpPr>
          <p:cNvPr id="6" name="TextBox 5">
            <a:extLst>
              <a:ext uri="{FF2B5EF4-FFF2-40B4-BE49-F238E27FC236}">
                <a16:creationId xmlns:a16="http://schemas.microsoft.com/office/drawing/2014/main" id="{1BC5BDF9-9070-5EAA-2B7F-02F03212E2BB}"/>
              </a:ext>
            </a:extLst>
          </p:cNvPr>
          <p:cNvSpPr txBox="1"/>
          <p:nvPr/>
        </p:nvSpPr>
        <p:spPr>
          <a:xfrm>
            <a:off x="5334000" y="2146510"/>
            <a:ext cx="6072893"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تركّز على التأثير والإلهام والتوجيه الاستراتيجي</a:t>
            </a:r>
            <a:endParaRPr lang="en-US" dirty="0"/>
          </a:p>
        </p:txBody>
      </p:sp>
      <p:sp>
        <p:nvSpPr>
          <p:cNvPr id="7" name="TextBox 6">
            <a:extLst>
              <a:ext uri="{FF2B5EF4-FFF2-40B4-BE49-F238E27FC236}">
                <a16:creationId xmlns:a16="http://schemas.microsoft.com/office/drawing/2014/main" id="{10AC40C0-2F7F-3DB1-373E-778DE33E3B62}"/>
              </a:ext>
            </a:extLst>
          </p:cNvPr>
          <p:cNvSpPr txBox="1"/>
          <p:nvPr/>
        </p:nvSpPr>
        <p:spPr>
          <a:xfrm>
            <a:off x="5334000" y="3037993"/>
            <a:ext cx="6072893"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تهتمّ بالرؤية والتغيير والتطوير المستمرّ</a:t>
            </a:r>
            <a:endParaRPr lang="en-US"/>
          </a:p>
        </p:txBody>
      </p:sp>
      <p:sp>
        <p:nvSpPr>
          <p:cNvPr id="11" name="TextBox 10">
            <a:extLst>
              <a:ext uri="{FF2B5EF4-FFF2-40B4-BE49-F238E27FC236}">
                <a16:creationId xmlns:a16="http://schemas.microsoft.com/office/drawing/2014/main" id="{D13E077B-6182-9BF8-966C-8E1BB7B5CD69}"/>
              </a:ext>
            </a:extLst>
          </p:cNvPr>
          <p:cNvSpPr txBox="1"/>
          <p:nvPr/>
        </p:nvSpPr>
        <p:spPr>
          <a:xfrm>
            <a:off x="5334000" y="3929476"/>
            <a:ext cx="6072893"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تحفّز الآخرين على تجاوز التوقّعات والابتكار</a:t>
            </a:r>
            <a:endParaRPr lang="en-US" dirty="0"/>
          </a:p>
        </p:txBody>
      </p:sp>
      <p:sp>
        <p:nvSpPr>
          <p:cNvPr id="12" name="TextBox 11">
            <a:extLst>
              <a:ext uri="{FF2B5EF4-FFF2-40B4-BE49-F238E27FC236}">
                <a16:creationId xmlns:a16="http://schemas.microsoft.com/office/drawing/2014/main" id="{B7A6A186-AC9F-8123-B625-1EDC764A337D}"/>
              </a:ext>
            </a:extLst>
          </p:cNvPr>
          <p:cNvSpPr txBox="1"/>
          <p:nvPr/>
        </p:nvSpPr>
        <p:spPr>
          <a:xfrm>
            <a:off x="5334000" y="4820959"/>
            <a:ext cx="6072893"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تبني العلاقات وتطوّر الثقافة التنظيميّة</a:t>
            </a:r>
            <a:endParaRPr lang="en-US" dirty="0"/>
          </a:p>
        </p:txBody>
      </p:sp>
      <p:sp>
        <p:nvSpPr>
          <p:cNvPr id="13" name="TextBox 12">
            <a:extLst>
              <a:ext uri="{FF2B5EF4-FFF2-40B4-BE49-F238E27FC236}">
                <a16:creationId xmlns:a16="http://schemas.microsoft.com/office/drawing/2014/main" id="{69EFF2FD-7960-42BB-2682-0600C0CF6C42}"/>
              </a:ext>
            </a:extLst>
          </p:cNvPr>
          <p:cNvSpPr txBox="1"/>
          <p:nvPr/>
        </p:nvSpPr>
        <p:spPr>
          <a:xfrm>
            <a:off x="5334000" y="5712440"/>
            <a:ext cx="6072893"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تركّز على الأفراد وتنميتهم وتحفيزهم</a:t>
            </a:r>
            <a:endParaRPr lang="en-US" dirty="0"/>
          </a:p>
        </p:txBody>
      </p:sp>
      <p:pic>
        <p:nvPicPr>
          <p:cNvPr id="10" name="Picture 9" descr="Leadership ">
            <a:extLst>
              <a:ext uri="{FF2B5EF4-FFF2-40B4-BE49-F238E27FC236}">
                <a16:creationId xmlns:a16="http://schemas.microsoft.com/office/drawing/2014/main" id="{A9DC155F-042C-A006-C959-2AF3B9259049}"/>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217394" y="1962150"/>
            <a:ext cx="3926106" cy="3926106"/>
          </a:xfrm>
          <a:prstGeom prst="rect">
            <a:avLst/>
          </a:prstGeom>
          <a:noFill/>
          <a:ln>
            <a:noFill/>
          </a:ln>
        </p:spPr>
      </p:pic>
    </p:spTree>
    <p:extLst>
      <p:ext uri="{BB962C8B-B14F-4D97-AF65-F5344CB8AC3E}">
        <p14:creationId xmlns:p14="http://schemas.microsoft.com/office/powerpoint/2010/main" val="162135811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1000"/>
                                        <p:tgtEl>
                                          <p:spTgt spid="6"/>
                                        </p:tgtEl>
                                      </p:cBhvr>
                                    </p:animEffect>
                                    <p:anim calcmode="lin" valueType="num">
                                      <p:cBhvr>
                                        <p:cTn id="11" dur="1000" fill="hold"/>
                                        <p:tgtEl>
                                          <p:spTgt spid="6"/>
                                        </p:tgtEl>
                                        <p:attrNameLst>
                                          <p:attrName>ppt_x</p:attrName>
                                        </p:attrNameLst>
                                      </p:cBhvr>
                                      <p:tavLst>
                                        <p:tav tm="0">
                                          <p:val>
                                            <p:strVal val="#ppt_x"/>
                                          </p:val>
                                        </p:tav>
                                        <p:tav tm="100000">
                                          <p:val>
                                            <p:strVal val="#ppt_x"/>
                                          </p:val>
                                        </p:tav>
                                      </p:tavLst>
                                    </p:anim>
                                    <p:anim calcmode="lin" valueType="num">
                                      <p:cBhvr>
                                        <p:cTn id="12"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1000"/>
                                        <p:tgtEl>
                                          <p:spTgt spid="11"/>
                                        </p:tgtEl>
                                      </p:cBhvr>
                                    </p:animEffect>
                                    <p:anim calcmode="lin" valueType="num">
                                      <p:cBhvr>
                                        <p:cTn id="25" dur="1000" fill="hold"/>
                                        <p:tgtEl>
                                          <p:spTgt spid="11"/>
                                        </p:tgtEl>
                                        <p:attrNameLst>
                                          <p:attrName>ppt_x</p:attrName>
                                        </p:attrNameLst>
                                      </p:cBhvr>
                                      <p:tavLst>
                                        <p:tav tm="0">
                                          <p:val>
                                            <p:strVal val="#ppt_x"/>
                                          </p:val>
                                        </p:tav>
                                        <p:tav tm="100000">
                                          <p:val>
                                            <p:strVal val="#ppt_x"/>
                                          </p:val>
                                        </p:tav>
                                      </p:tavLst>
                                    </p:anim>
                                    <p:anim calcmode="lin" valueType="num">
                                      <p:cBhvr>
                                        <p:cTn id="2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1000"/>
                                        <p:tgtEl>
                                          <p:spTgt spid="12"/>
                                        </p:tgtEl>
                                      </p:cBhvr>
                                    </p:animEffect>
                                    <p:anim calcmode="lin" valueType="num">
                                      <p:cBhvr>
                                        <p:cTn id="32" dur="1000" fill="hold"/>
                                        <p:tgtEl>
                                          <p:spTgt spid="12"/>
                                        </p:tgtEl>
                                        <p:attrNameLst>
                                          <p:attrName>ppt_x</p:attrName>
                                        </p:attrNameLst>
                                      </p:cBhvr>
                                      <p:tavLst>
                                        <p:tav tm="0">
                                          <p:val>
                                            <p:strVal val="#ppt_x"/>
                                          </p:val>
                                        </p:tav>
                                        <p:tav tm="100000">
                                          <p:val>
                                            <p:strVal val="#ppt_x"/>
                                          </p:val>
                                        </p:tav>
                                      </p:tavLst>
                                    </p:anim>
                                    <p:anim calcmode="lin" valueType="num">
                                      <p:cBhvr>
                                        <p:cTn id="3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1000"/>
                                        <p:tgtEl>
                                          <p:spTgt spid="13"/>
                                        </p:tgtEl>
                                      </p:cBhvr>
                                    </p:animEffect>
                                    <p:anim calcmode="lin" valueType="num">
                                      <p:cBhvr>
                                        <p:cTn id="39" dur="1000" fill="hold"/>
                                        <p:tgtEl>
                                          <p:spTgt spid="13"/>
                                        </p:tgtEl>
                                        <p:attrNameLst>
                                          <p:attrName>ppt_x</p:attrName>
                                        </p:attrNameLst>
                                      </p:cBhvr>
                                      <p:tavLst>
                                        <p:tav tm="0">
                                          <p:val>
                                            <p:strVal val="#ppt_x"/>
                                          </p:val>
                                        </p:tav>
                                        <p:tav tm="100000">
                                          <p:val>
                                            <p:strVal val="#ppt_x"/>
                                          </p:val>
                                        </p:tav>
                                      </p:tavLst>
                                    </p:anim>
                                    <p:anim calcmode="lin" valueType="num">
                                      <p:cBhvr>
                                        <p:cTn id="40"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P spid="11" grpId="0"/>
      <p:bldP spid="12" grpId="0"/>
      <p:bldP spid="13" grpId="0"/>
    </p:bld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271601-2CB7-9AA5-528F-C2A3A4D8AE73}"/>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CFDCCA66-3AD0-72F9-ABE2-238B5889D792}"/>
              </a:ext>
            </a:extLst>
          </p:cNvPr>
          <p:cNvSpPr txBox="1"/>
          <p:nvPr/>
        </p:nvSpPr>
        <p:spPr>
          <a:xfrm>
            <a:off x="2779494" y="-99189"/>
            <a:ext cx="6633012"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نظريات التحفيز</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7366FD7C-D3E5-0984-AD94-54D730BBB6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a:extLst>
              <a:ext uri="{FF2B5EF4-FFF2-40B4-BE49-F238E27FC236}">
                <a16:creationId xmlns:a16="http://schemas.microsoft.com/office/drawing/2014/main" id="{5C289922-60BC-6938-1C37-7DFA814D14D0}"/>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9568" y="2716893"/>
            <a:ext cx="4311499" cy="3233964"/>
          </a:xfrm>
          <a:prstGeom prst="rect">
            <a:avLst/>
          </a:prstGeom>
          <a:noFill/>
          <a:ln>
            <a:noFill/>
          </a:ln>
        </p:spPr>
      </p:pic>
      <p:sp>
        <p:nvSpPr>
          <p:cNvPr id="4" name="TextBox 3">
            <a:extLst>
              <a:ext uri="{FF2B5EF4-FFF2-40B4-BE49-F238E27FC236}">
                <a16:creationId xmlns:a16="http://schemas.microsoft.com/office/drawing/2014/main" id="{69CD23E4-EC4F-697E-1FAE-7A4881CD6558}"/>
              </a:ext>
            </a:extLst>
          </p:cNvPr>
          <p:cNvSpPr txBox="1"/>
          <p:nvPr/>
        </p:nvSpPr>
        <p:spPr>
          <a:xfrm>
            <a:off x="5357771" y="905299"/>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نظرية تدرّج الاحتياجات لماسلو (</a:t>
            </a:r>
            <a:r>
              <a:rPr lang="en-US"/>
              <a:t>Abraham Maslow</a:t>
            </a:r>
            <a:r>
              <a:rPr lang="ar-EG"/>
              <a:t>):</a:t>
            </a:r>
            <a:endParaRPr lang="en-US"/>
          </a:p>
        </p:txBody>
      </p:sp>
      <p:sp>
        <p:nvSpPr>
          <p:cNvPr id="5" name="TextBox 4">
            <a:extLst>
              <a:ext uri="{FF2B5EF4-FFF2-40B4-BE49-F238E27FC236}">
                <a16:creationId xmlns:a16="http://schemas.microsoft.com/office/drawing/2014/main" id="{2527D2DE-3CEC-5E29-ED7B-29B628921104}"/>
              </a:ext>
            </a:extLst>
          </p:cNvPr>
          <p:cNvSpPr txBox="1"/>
          <p:nvPr/>
        </p:nvSpPr>
        <p:spPr>
          <a:xfrm>
            <a:off x="5357770" y="1405003"/>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dirty="0"/>
              <a:t>تقوم نظرية </a:t>
            </a:r>
            <a:r>
              <a:rPr lang="ar-SA" dirty="0" err="1"/>
              <a:t>ماسلو</a:t>
            </a:r>
            <a:r>
              <a:rPr lang="ar-SA" dirty="0"/>
              <a:t> على أن احتياجات الإنسان تتدرّج في هرم من الاحتياجات الأساسية إلى الأكثر تقدّماً:</a:t>
            </a:r>
            <a:endParaRPr lang="en-US" dirty="0"/>
          </a:p>
        </p:txBody>
      </p:sp>
      <p:sp>
        <p:nvSpPr>
          <p:cNvPr id="7" name="TextBox 6">
            <a:extLst>
              <a:ext uri="{FF2B5EF4-FFF2-40B4-BE49-F238E27FC236}">
                <a16:creationId xmlns:a16="http://schemas.microsoft.com/office/drawing/2014/main" id="{CA828480-663D-3C23-AACE-1DF4D0F4F956}"/>
              </a:ext>
            </a:extLst>
          </p:cNvPr>
          <p:cNvSpPr txBox="1"/>
          <p:nvPr/>
        </p:nvSpPr>
        <p:spPr>
          <a:xfrm>
            <a:off x="5357770" y="2365730"/>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الاحتياجات الفسيولوجية: الرواتب الأساسية، ظروف عمل آمنة وصحية</a:t>
            </a:r>
            <a:endParaRPr lang="en-US" dirty="0"/>
          </a:p>
        </p:txBody>
      </p:sp>
      <p:sp>
        <p:nvSpPr>
          <p:cNvPr id="10" name="TextBox 9">
            <a:extLst>
              <a:ext uri="{FF2B5EF4-FFF2-40B4-BE49-F238E27FC236}">
                <a16:creationId xmlns:a16="http://schemas.microsoft.com/office/drawing/2014/main" id="{2D807288-8BD3-B2D9-C7D7-C92099519405}"/>
              </a:ext>
            </a:extLst>
          </p:cNvPr>
          <p:cNvSpPr txBox="1"/>
          <p:nvPr/>
        </p:nvSpPr>
        <p:spPr>
          <a:xfrm>
            <a:off x="5357770" y="3326457"/>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احتياجات الأمان: الأمن الوظيفي، التأمينات، خطط التقاعد</a:t>
            </a:r>
            <a:endParaRPr lang="en-US" dirty="0"/>
          </a:p>
        </p:txBody>
      </p:sp>
      <p:sp>
        <p:nvSpPr>
          <p:cNvPr id="11" name="TextBox 10">
            <a:extLst>
              <a:ext uri="{FF2B5EF4-FFF2-40B4-BE49-F238E27FC236}">
                <a16:creationId xmlns:a16="http://schemas.microsoft.com/office/drawing/2014/main" id="{36493A13-8755-A4D2-D29E-E0E8773B8D86}"/>
              </a:ext>
            </a:extLst>
          </p:cNvPr>
          <p:cNvSpPr txBox="1"/>
          <p:nvPr/>
        </p:nvSpPr>
        <p:spPr>
          <a:xfrm>
            <a:off x="5357770" y="3826161"/>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الاحتياجات الاجتماعية: علاقات العمل الإيجابية، الانتماء للفريق</a:t>
            </a:r>
            <a:endParaRPr lang="en-US" dirty="0"/>
          </a:p>
        </p:txBody>
      </p:sp>
      <p:sp>
        <p:nvSpPr>
          <p:cNvPr id="12" name="TextBox 11">
            <a:extLst>
              <a:ext uri="{FF2B5EF4-FFF2-40B4-BE49-F238E27FC236}">
                <a16:creationId xmlns:a16="http://schemas.microsoft.com/office/drawing/2014/main" id="{F6E7E8F4-6020-5A04-1444-E4317182A6F9}"/>
              </a:ext>
            </a:extLst>
          </p:cNvPr>
          <p:cNvSpPr txBox="1"/>
          <p:nvPr/>
        </p:nvSpPr>
        <p:spPr>
          <a:xfrm>
            <a:off x="5357770" y="4325865"/>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احتياجات التقدير: الاعتراف بالإنجازات، المكانة المهنية، التقدير</a:t>
            </a:r>
            <a:endParaRPr lang="en-US" dirty="0"/>
          </a:p>
        </p:txBody>
      </p:sp>
      <p:sp>
        <p:nvSpPr>
          <p:cNvPr id="13" name="TextBox 12">
            <a:extLst>
              <a:ext uri="{FF2B5EF4-FFF2-40B4-BE49-F238E27FC236}">
                <a16:creationId xmlns:a16="http://schemas.microsoft.com/office/drawing/2014/main" id="{945AC375-3E32-72EC-28CC-D641BB91AB1D}"/>
              </a:ext>
            </a:extLst>
          </p:cNvPr>
          <p:cNvSpPr txBox="1"/>
          <p:nvPr/>
        </p:nvSpPr>
        <p:spPr>
          <a:xfrm>
            <a:off x="5357770" y="4825569"/>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تحقيق الذات: فرص النمو والإبداع، تحقيق الإمكانات الكاملة</a:t>
            </a:r>
            <a:endParaRPr lang="en-US" dirty="0"/>
          </a:p>
        </p:txBody>
      </p:sp>
      <p:sp>
        <p:nvSpPr>
          <p:cNvPr id="14" name="TextBox 13">
            <a:extLst>
              <a:ext uri="{FF2B5EF4-FFF2-40B4-BE49-F238E27FC236}">
                <a16:creationId xmlns:a16="http://schemas.microsoft.com/office/drawing/2014/main" id="{C63F0920-ABCA-0113-36C4-6D550B2AF9F8}"/>
              </a:ext>
            </a:extLst>
          </p:cNvPr>
          <p:cNvSpPr txBox="1"/>
          <p:nvPr/>
        </p:nvSpPr>
        <p:spPr>
          <a:xfrm>
            <a:off x="5357770" y="5325274"/>
            <a:ext cx="6364661" cy="149271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lnSpc>
                <a:spcPct val="80000"/>
              </a:lnSpc>
              <a:buNone/>
            </a:pPr>
            <a:r>
              <a:rPr lang="ar-SA"/>
              <a:t>التطبيق الإداري: ينبغي على المشرفين التعرّف على مستوى احتياجات كل موظف وتصميم حوافز تناسب هذا المستوى. فالموظف الذي يعاني من عدم استقرار مالي لن يكون متحمساً للتكريم المعنوي بقدر اهتمامه بالمكافآت المالية</a:t>
            </a:r>
            <a:endParaRPr lang="en-US" dirty="0"/>
          </a:p>
        </p:txBody>
      </p:sp>
    </p:spTree>
    <p:extLst>
      <p:ext uri="{BB962C8B-B14F-4D97-AF65-F5344CB8AC3E}">
        <p14:creationId xmlns:p14="http://schemas.microsoft.com/office/powerpoint/2010/main" val="58942550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000"/>
                                        <p:tgtEl>
                                          <p:spTgt spid="11"/>
                                        </p:tgtEl>
                                      </p:cBhvr>
                                    </p:animEffect>
                                    <p:anim calcmode="lin" valueType="num">
                                      <p:cBhvr>
                                        <p:cTn id="36" dur="1000" fill="hold"/>
                                        <p:tgtEl>
                                          <p:spTgt spid="11"/>
                                        </p:tgtEl>
                                        <p:attrNameLst>
                                          <p:attrName>ppt_x</p:attrName>
                                        </p:attrNameLst>
                                      </p:cBhvr>
                                      <p:tavLst>
                                        <p:tav tm="0">
                                          <p:val>
                                            <p:strVal val="#ppt_x"/>
                                          </p:val>
                                        </p:tav>
                                        <p:tav tm="100000">
                                          <p:val>
                                            <p:strVal val="#ppt_x"/>
                                          </p:val>
                                        </p:tav>
                                      </p:tavLst>
                                    </p:anim>
                                    <p:anim calcmode="lin" valueType="num">
                                      <p:cBhvr>
                                        <p:cTn id="3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1000"/>
                                        <p:tgtEl>
                                          <p:spTgt spid="12"/>
                                        </p:tgtEl>
                                      </p:cBhvr>
                                    </p:animEffect>
                                    <p:anim calcmode="lin" valueType="num">
                                      <p:cBhvr>
                                        <p:cTn id="43" dur="1000" fill="hold"/>
                                        <p:tgtEl>
                                          <p:spTgt spid="12"/>
                                        </p:tgtEl>
                                        <p:attrNameLst>
                                          <p:attrName>ppt_x</p:attrName>
                                        </p:attrNameLst>
                                      </p:cBhvr>
                                      <p:tavLst>
                                        <p:tav tm="0">
                                          <p:val>
                                            <p:strVal val="#ppt_x"/>
                                          </p:val>
                                        </p:tav>
                                        <p:tav tm="100000">
                                          <p:val>
                                            <p:strVal val="#ppt_x"/>
                                          </p:val>
                                        </p:tav>
                                      </p:tavLst>
                                    </p:anim>
                                    <p:anim calcmode="lin" valueType="num">
                                      <p:cBhvr>
                                        <p:cTn id="4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1000"/>
                                        <p:tgtEl>
                                          <p:spTgt spid="13"/>
                                        </p:tgtEl>
                                      </p:cBhvr>
                                    </p:animEffect>
                                    <p:anim calcmode="lin" valueType="num">
                                      <p:cBhvr>
                                        <p:cTn id="50" dur="1000" fill="hold"/>
                                        <p:tgtEl>
                                          <p:spTgt spid="13"/>
                                        </p:tgtEl>
                                        <p:attrNameLst>
                                          <p:attrName>ppt_x</p:attrName>
                                        </p:attrNameLst>
                                      </p:cBhvr>
                                      <p:tavLst>
                                        <p:tav tm="0">
                                          <p:val>
                                            <p:strVal val="#ppt_x"/>
                                          </p:val>
                                        </p:tav>
                                        <p:tav tm="100000">
                                          <p:val>
                                            <p:strVal val="#ppt_x"/>
                                          </p:val>
                                        </p:tav>
                                      </p:tavLst>
                                    </p:anim>
                                    <p:anim calcmode="lin" valueType="num">
                                      <p:cBhvr>
                                        <p:cTn id="5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fade">
                                      <p:cBhvr>
                                        <p:cTn id="56" dur="1000"/>
                                        <p:tgtEl>
                                          <p:spTgt spid="14"/>
                                        </p:tgtEl>
                                      </p:cBhvr>
                                    </p:animEffect>
                                    <p:anim calcmode="lin" valueType="num">
                                      <p:cBhvr>
                                        <p:cTn id="57" dur="1000" fill="hold"/>
                                        <p:tgtEl>
                                          <p:spTgt spid="14"/>
                                        </p:tgtEl>
                                        <p:attrNameLst>
                                          <p:attrName>ppt_x</p:attrName>
                                        </p:attrNameLst>
                                      </p:cBhvr>
                                      <p:tavLst>
                                        <p:tav tm="0">
                                          <p:val>
                                            <p:strVal val="#ppt_x"/>
                                          </p:val>
                                        </p:tav>
                                        <p:tav tm="100000">
                                          <p:val>
                                            <p:strVal val="#ppt_x"/>
                                          </p:val>
                                        </p:tav>
                                      </p:tavLst>
                                    </p:anim>
                                    <p:anim calcmode="lin" valueType="num">
                                      <p:cBhvr>
                                        <p:cTn id="58"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10" grpId="0"/>
      <p:bldP spid="11" grpId="0"/>
      <p:bldP spid="12" grpId="0"/>
      <p:bldP spid="13" grpId="0"/>
      <p:bldP spid="14" grpId="0"/>
    </p:bld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973604-C5AB-9030-666C-5CCC915179EA}"/>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F7C58E4C-71ED-32DA-56AA-6A664FB1315E}"/>
              </a:ext>
            </a:extLst>
          </p:cNvPr>
          <p:cNvSpPr txBox="1"/>
          <p:nvPr/>
        </p:nvSpPr>
        <p:spPr>
          <a:xfrm>
            <a:off x="2779494" y="-99189"/>
            <a:ext cx="6633012"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نظريات التحفيز</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0FBBA6E9-2870-CA52-55D3-4FC04CEC773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4" name="TextBox 3">
            <a:extLst>
              <a:ext uri="{FF2B5EF4-FFF2-40B4-BE49-F238E27FC236}">
                <a16:creationId xmlns:a16="http://schemas.microsoft.com/office/drawing/2014/main" id="{DB396C21-6D32-68B5-2F16-E374B8AB7F7B}"/>
              </a:ext>
            </a:extLst>
          </p:cNvPr>
          <p:cNvSpPr txBox="1"/>
          <p:nvPr/>
        </p:nvSpPr>
        <p:spPr>
          <a:xfrm>
            <a:off x="5357771" y="905299"/>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نظرية العاملين لهيرزبرغ (</a:t>
            </a:r>
            <a:r>
              <a:rPr lang="en-US"/>
              <a:t>Frederick Herzberg</a:t>
            </a:r>
            <a:r>
              <a:rPr lang="ar-EG"/>
              <a:t>):</a:t>
            </a:r>
            <a:endParaRPr lang="en-US"/>
          </a:p>
        </p:txBody>
      </p:sp>
      <p:sp>
        <p:nvSpPr>
          <p:cNvPr id="5" name="TextBox 4">
            <a:extLst>
              <a:ext uri="{FF2B5EF4-FFF2-40B4-BE49-F238E27FC236}">
                <a16:creationId xmlns:a16="http://schemas.microsoft.com/office/drawing/2014/main" id="{9675F182-1822-B0FC-7FBF-4AE590D12574}"/>
              </a:ext>
            </a:extLst>
          </p:cNvPr>
          <p:cNvSpPr txBox="1"/>
          <p:nvPr/>
        </p:nvSpPr>
        <p:spPr>
          <a:xfrm>
            <a:off x="5357770" y="1902944"/>
            <a:ext cx="6364661" cy="4396075"/>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ميّز </a:t>
            </a:r>
            <a:r>
              <a:rPr lang="ar-SA" dirty="0" err="1"/>
              <a:t>هيرزبرغ</a:t>
            </a:r>
            <a:r>
              <a:rPr lang="ar-SA" dirty="0"/>
              <a:t> بين نوعين من العوامل المؤثّرة في بيئة العمل:</a:t>
            </a:r>
            <a:endParaRPr lang="en-US" dirty="0"/>
          </a:p>
          <a:p>
            <a:r>
              <a:rPr lang="ar-SA" dirty="0">
                <a:solidFill>
                  <a:srgbClr val="168489"/>
                </a:solidFill>
              </a:rPr>
              <a:t>- عوامل الصحة/الوقاية (</a:t>
            </a:r>
            <a:r>
              <a:rPr lang="en-US" dirty="0">
                <a:solidFill>
                  <a:srgbClr val="168489"/>
                </a:solidFill>
              </a:rPr>
              <a:t>Hygiene Factors</a:t>
            </a:r>
            <a:r>
              <a:rPr lang="ar-SA" dirty="0">
                <a:solidFill>
                  <a:srgbClr val="168489"/>
                </a:solidFill>
              </a:rPr>
              <a:t>): </a:t>
            </a:r>
            <a:r>
              <a:rPr lang="ar-SA" dirty="0"/>
              <a:t>هي العوامل التي تمنع عدم الرضا لكنها لا تحفّز بالضرورة، وتشمل:</a:t>
            </a:r>
            <a:endParaRPr lang="en-US" dirty="0"/>
          </a:p>
          <a:p>
            <a:r>
              <a:rPr lang="ar-SA" dirty="0"/>
              <a:t>  - الرواتب والمزايا الأساسية.</a:t>
            </a:r>
            <a:endParaRPr lang="en-US" dirty="0"/>
          </a:p>
          <a:p>
            <a:r>
              <a:rPr lang="ar-SA" dirty="0"/>
              <a:t>  - سياسات الشركة وإجراءاتها.</a:t>
            </a:r>
            <a:endParaRPr lang="en-US" dirty="0"/>
          </a:p>
          <a:p>
            <a:r>
              <a:rPr lang="ar-SA" dirty="0"/>
              <a:t>  - ظروف العمل المادية.</a:t>
            </a:r>
            <a:endParaRPr lang="en-US" dirty="0"/>
          </a:p>
          <a:p>
            <a:r>
              <a:rPr lang="ar-SA" dirty="0"/>
              <a:t>  - العلاقات مع المشرفين والزملاء.</a:t>
            </a:r>
            <a:endParaRPr lang="en-US" dirty="0"/>
          </a:p>
          <a:p>
            <a:r>
              <a:rPr lang="ar-SA" dirty="0"/>
              <a:t>  - الأمان الوظيفي.</a:t>
            </a:r>
            <a:endParaRPr lang="en-US" dirty="0"/>
          </a:p>
        </p:txBody>
      </p:sp>
      <p:pic>
        <p:nvPicPr>
          <p:cNvPr id="6" name="Picture 5" descr="Herzberg's Two-Factor Theory: Understanding Employee Motivation - Experianta">
            <a:extLst>
              <a:ext uri="{FF2B5EF4-FFF2-40B4-BE49-F238E27FC236}">
                <a16:creationId xmlns:a16="http://schemas.microsoft.com/office/drawing/2014/main" id="{D4A25544-007C-166F-9304-81ABC199E8A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23264" b="14254"/>
          <a:stretch/>
        </p:blipFill>
        <p:spPr bwMode="auto">
          <a:xfrm>
            <a:off x="625293" y="3380110"/>
            <a:ext cx="4308401" cy="2019090"/>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02923671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C8F4F7-F805-F6D7-028B-99392174B695}"/>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51CB05E3-ED88-2BCA-CD28-DEA7E66923B6}"/>
              </a:ext>
            </a:extLst>
          </p:cNvPr>
          <p:cNvSpPr txBox="1"/>
          <p:nvPr/>
        </p:nvSpPr>
        <p:spPr>
          <a:xfrm>
            <a:off x="2779494" y="-99189"/>
            <a:ext cx="6633012"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نظريات التحفيز</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9F603EAE-35A2-0952-32ED-A7FB94034B2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4" name="TextBox 3">
            <a:extLst>
              <a:ext uri="{FF2B5EF4-FFF2-40B4-BE49-F238E27FC236}">
                <a16:creationId xmlns:a16="http://schemas.microsoft.com/office/drawing/2014/main" id="{23DDB4E8-2A69-FDAB-4557-9CD0A4405324}"/>
              </a:ext>
            </a:extLst>
          </p:cNvPr>
          <p:cNvSpPr txBox="1"/>
          <p:nvPr/>
        </p:nvSpPr>
        <p:spPr>
          <a:xfrm>
            <a:off x="5357771" y="905299"/>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نظرية العاملين لهيرزبرغ (</a:t>
            </a:r>
            <a:r>
              <a:rPr lang="en-US"/>
              <a:t>Frederick Herzberg</a:t>
            </a:r>
            <a:r>
              <a:rPr lang="ar-EG"/>
              <a:t>):</a:t>
            </a:r>
            <a:endParaRPr lang="en-US"/>
          </a:p>
        </p:txBody>
      </p:sp>
      <p:sp>
        <p:nvSpPr>
          <p:cNvPr id="5" name="TextBox 4">
            <a:extLst>
              <a:ext uri="{FF2B5EF4-FFF2-40B4-BE49-F238E27FC236}">
                <a16:creationId xmlns:a16="http://schemas.microsoft.com/office/drawing/2014/main" id="{CBCE162A-9FA2-DD95-8458-876F168143DF}"/>
              </a:ext>
            </a:extLst>
          </p:cNvPr>
          <p:cNvSpPr txBox="1"/>
          <p:nvPr/>
        </p:nvSpPr>
        <p:spPr>
          <a:xfrm>
            <a:off x="5357770" y="2120242"/>
            <a:ext cx="6364661" cy="3832459"/>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rgbClr val="168489"/>
                </a:solidFill>
              </a:rPr>
              <a:t>- العوامل المحفّزة (</a:t>
            </a:r>
            <a:r>
              <a:rPr lang="en-US" dirty="0">
                <a:solidFill>
                  <a:srgbClr val="168489"/>
                </a:solidFill>
              </a:rPr>
              <a:t>Motivators</a:t>
            </a:r>
            <a:r>
              <a:rPr lang="ar-SA" dirty="0">
                <a:solidFill>
                  <a:srgbClr val="168489"/>
                </a:solidFill>
              </a:rPr>
              <a:t>): </a:t>
            </a:r>
            <a:r>
              <a:rPr lang="ar-SA" dirty="0"/>
              <a:t>هي العوامل التي تؤدّي إلى الرضا الوظيفي والتحفيز، وتشمل:</a:t>
            </a:r>
            <a:endParaRPr lang="en-US" dirty="0"/>
          </a:p>
          <a:p>
            <a:r>
              <a:rPr lang="ar-SA" dirty="0"/>
              <a:t>  - الإنجاز والتقدّم.</a:t>
            </a:r>
            <a:endParaRPr lang="en-US" dirty="0"/>
          </a:p>
          <a:p>
            <a:r>
              <a:rPr lang="ar-SA" dirty="0"/>
              <a:t>  - الاعتراف والتقدير.</a:t>
            </a:r>
            <a:endParaRPr lang="en-US" dirty="0"/>
          </a:p>
          <a:p>
            <a:r>
              <a:rPr lang="ar-SA" dirty="0"/>
              <a:t>  - العمل نفسه (إذا كان ممتعاً ومحفّزاً).</a:t>
            </a:r>
            <a:endParaRPr lang="en-US" dirty="0"/>
          </a:p>
          <a:p>
            <a:r>
              <a:rPr lang="ar-SA" dirty="0"/>
              <a:t>  - المسؤولية والاستقلالية.</a:t>
            </a:r>
            <a:endParaRPr lang="en-US" dirty="0"/>
          </a:p>
          <a:p>
            <a:r>
              <a:rPr lang="ar-SA" dirty="0"/>
              <a:t>  - فرص النمو والتطوّر.</a:t>
            </a:r>
            <a:endParaRPr lang="en-US" dirty="0"/>
          </a:p>
        </p:txBody>
      </p:sp>
      <p:pic>
        <p:nvPicPr>
          <p:cNvPr id="2" name="Picture 1" descr="Herzberg's Two-Factor Theory: Understanding Employee Motivation - Experianta">
            <a:extLst>
              <a:ext uri="{FF2B5EF4-FFF2-40B4-BE49-F238E27FC236}">
                <a16:creationId xmlns:a16="http://schemas.microsoft.com/office/drawing/2014/main" id="{6C74C1F0-82C0-74F8-C4EC-B58F27CADD7C}"/>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23264" b="14254"/>
          <a:stretch/>
        </p:blipFill>
        <p:spPr bwMode="auto">
          <a:xfrm>
            <a:off x="625293" y="3380110"/>
            <a:ext cx="4308401" cy="2019090"/>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09965064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06FE37-AC00-B3D7-744A-AE265A75A74F}"/>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83F05E1B-53EF-2B16-4AA6-A2B1FCD53774}"/>
              </a:ext>
            </a:extLst>
          </p:cNvPr>
          <p:cNvSpPr txBox="1"/>
          <p:nvPr/>
        </p:nvSpPr>
        <p:spPr>
          <a:xfrm>
            <a:off x="2779494" y="-99189"/>
            <a:ext cx="6633012"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نظريات التحفيز</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85581FB4-236D-445E-7B84-8BC1B136DF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4" name="TextBox 3">
            <a:extLst>
              <a:ext uri="{FF2B5EF4-FFF2-40B4-BE49-F238E27FC236}">
                <a16:creationId xmlns:a16="http://schemas.microsoft.com/office/drawing/2014/main" id="{E19A6381-1338-FF4B-9EAF-1EC6D58F0212}"/>
              </a:ext>
            </a:extLst>
          </p:cNvPr>
          <p:cNvSpPr txBox="1"/>
          <p:nvPr/>
        </p:nvSpPr>
        <p:spPr>
          <a:xfrm>
            <a:off x="5357771" y="905299"/>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نظرية العاملين لهيرزبرغ (</a:t>
            </a:r>
            <a:r>
              <a:rPr lang="en-US"/>
              <a:t>Frederick Herzberg</a:t>
            </a:r>
            <a:r>
              <a:rPr lang="ar-EG"/>
              <a:t>):</a:t>
            </a:r>
            <a:endParaRPr lang="en-US"/>
          </a:p>
        </p:txBody>
      </p:sp>
      <p:sp>
        <p:nvSpPr>
          <p:cNvPr id="5" name="TextBox 4">
            <a:extLst>
              <a:ext uri="{FF2B5EF4-FFF2-40B4-BE49-F238E27FC236}">
                <a16:creationId xmlns:a16="http://schemas.microsoft.com/office/drawing/2014/main" id="{D7BB888C-B2B9-32A9-66B6-43AAF42FA96E}"/>
              </a:ext>
            </a:extLst>
          </p:cNvPr>
          <p:cNvSpPr txBox="1"/>
          <p:nvPr/>
        </p:nvSpPr>
        <p:spPr>
          <a:xfrm>
            <a:off x="5357770" y="3049156"/>
            <a:ext cx="6364661" cy="1936428"/>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rgbClr val="168489"/>
                </a:solidFill>
              </a:rPr>
              <a:t>التطبيق الإداري: </a:t>
            </a:r>
            <a:r>
              <a:rPr lang="ar-SA" dirty="0"/>
              <a:t>ينبغي التأكّد من توفّر عوامل الصحة/الوقاية لمنع عدم الرضا، ثم التركيز على العوامل المحفّزة لتعزيز الدافعية والالتزام. فلا يكفي توفير رواتب جيدة وظروف عمل ملائمة إذا كان العمل نفسه رتيباً ولا يوفّر تحدّياً أو فرصاً للنمو</a:t>
            </a:r>
            <a:endParaRPr lang="en-US" dirty="0"/>
          </a:p>
        </p:txBody>
      </p:sp>
      <p:pic>
        <p:nvPicPr>
          <p:cNvPr id="3" name="Picture 2" descr="Herzberg's Two-Factor Theory: Understanding Employee Motivation - Experianta">
            <a:extLst>
              <a:ext uri="{FF2B5EF4-FFF2-40B4-BE49-F238E27FC236}">
                <a16:creationId xmlns:a16="http://schemas.microsoft.com/office/drawing/2014/main" id="{E0CF416D-86DF-282A-9433-DEE76CC0A9E5}"/>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23264" b="14254"/>
          <a:stretch/>
        </p:blipFill>
        <p:spPr bwMode="auto">
          <a:xfrm>
            <a:off x="625293" y="3380110"/>
            <a:ext cx="4308401" cy="2019090"/>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74035708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77C8F1-5090-E5C7-C1C8-3CDCFEE330E9}"/>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512301DA-629D-80B9-CC86-A13B743D70E2}"/>
              </a:ext>
            </a:extLst>
          </p:cNvPr>
          <p:cNvSpPr txBox="1"/>
          <p:nvPr/>
        </p:nvSpPr>
        <p:spPr>
          <a:xfrm>
            <a:off x="2779494" y="-99189"/>
            <a:ext cx="6633012"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نظريات التحفيز</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EA3C85EB-DB22-2FBA-D18B-8B9FD7567B5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4" name="TextBox 3">
            <a:extLst>
              <a:ext uri="{FF2B5EF4-FFF2-40B4-BE49-F238E27FC236}">
                <a16:creationId xmlns:a16="http://schemas.microsoft.com/office/drawing/2014/main" id="{C9F0387C-0065-0758-F506-DD4410FA6DB9}"/>
              </a:ext>
            </a:extLst>
          </p:cNvPr>
          <p:cNvSpPr txBox="1"/>
          <p:nvPr/>
        </p:nvSpPr>
        <p:spPr>
          <a:xfrm>
            <a:off x="5357771" y="905299"/>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نظرية </a:t>
            </a:r>
            <a:r>
              <a:rPr lang="en-US"/>
              <a:t>X</a:t>
            </a:r>
            <a:r>
              <a:rPr lang="ar-EG"/>
              <a:t> و </a:t>
            </a:r>
            <a:r>
              <a:rPr lang="en-US"/>
              <a:t>Y</a:t>
            </a:r>
            <a:r>
              <a:rPr lang="ar-EG"/>
              <a:t> لماكجريغور (</a:t>
            </a:r>
            <a:r>
              <a:rPr lang="en-US"/>
              <a:t>Douglas McGregor</a:t>
            </a:r>
            <a:r>
              <a:rPr lang="ar-EG"/>
              <a:t>):</a:t>
            </a:r>
            <a:endParaRPr lang="en-US"/>
          </a:p>
        </p:txBody>
      </p:sp>
      <p:sp>
        <p:nvSpPr>
          <p:cNvPr id="5" name="TextBox 4">
            <a:extLst>
              <a:ext uri="{FF2B5EF4-FFF2-40B4-BE49-F238E27FC236}">
                <a16:creationId xmlns:a16="http://schemas.microsoft.com/office/drawing/2014/main" id="{99AD8D85-3EAB-29FA-07E4-F160692B2FEA}"/>
              </a:ext>
            </a:extLst>
          </p:cNvPr>
          <p:cNvSpPr txBox="1"/>
          <p:nvPr/>
        </p:nvSpPr>
        <p:spPr>
          <a:xfrm>
            <a:off x="5357770" y="2091213"/>
            <a:ext cx="6364661" cy="3832459"/>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اقترح </a:t>
            </a:r>
            <a:r>
              <a:rPr lang="ar-SA" dirty="0" err="1"/>
              <a:t>ماكجريغور</a:t>
            </a:r>
            <a:r>
              <a:rPr lang="ar-SA" dirty="0"/>
              <a:t> نموذجين متناقضين لافتراضات المدراء حول طبيعة الموظفين:</a:t>
            </a:r>
            <a:endParaRPr lang="en-US" dirty="0"/>
          </a:p>
          <a:p>
            <a:r>
              <a:rPr lang="ar-SA" dirty="0">
                <a:solidFill>
                  <a:srgbClr val="168489"/>
                </a:solidFill>
              </a:rPr>
              <a:t>- نظرية </a:t>
            </a:r>
            <a:r>
              <a:rPr lang="en-US" dirty="0">
                <a:solidFill>
                  <a:srgbClr val="168489"/>
                </a:solidFill>
              </a:rPr>
              <a:t>X</a:t>
            </a:r>
            <a:r>
              <a:rPr lang="ar-SA" dirty="0">
                <a:solidFill>
                  <a:srgbClr val="168489"/>
                </a:solidFill>
              </a:rPr>
              <a:t>: تفترض أن:</a:t>
            </a:r>
            <a:endParaRPr lang="en-US" dirty="0">
              <a:solidFill>
                <a:srgbClr val="168489"/>
              </a:solidFill>
            </a:endParaRPr>
          </a:p>
          <a:p>
            <a:r>
              <a:rPr lang="ar-SA" dirty="0"/>
              <a:t>  - الموظفين يكرهون العمل بطبيعتهم ويتجنّبونه.</a:t>
            </a:r>
            <a:endParaRPr lang="en-US" dirty="0"/>
          </a:p>
          <a:p>
            <a:r>
              <a:rPr lang="ar-SA" dirty="0"/>
              <a:t>  - معظم الموظفين يحتاجون للإشراف المباشر والرقابة الصارمة.</a:t>
            </a:r>
            <a:endParaRPr lang="en-US" dirty="0"/>
          </a:p>
          <a:p>
            <a:r>
              <a:rPr lang="ar-SA" dirty="0"/>
              <a:t>  - الموظفين يفضّلون أن يتمّ توجيههم وليس لديهم طموح للتقدّم.</a:t>
            </a:r>
            <a:endParaRPr lang="en-US" dirty="0"/>
          </a:p>
          <a:p>
            <a:r>
              <a:rPr lang="ar-SA" dirty="0"/>
              <a:t>  - الموظفين يحتاجون للتهديد والعقاب لتحفيزهم.</a:t>
            </a:r>
            <a:endParaRPr lang="en-US" dirty="0"/>
          </a:p>
        </p:txBody>
      </p:sp>
      <p:pic>
        <p:nvPicPr>
          <p:cNvPr id="2" name="Picture 1" descr="A look at McGregor's X and Y Theory of Management">
            <a:extLst>
              <a:ext uri="{FF2B5EF4-FFF2-40B4-BE49-F238E27FC236}">
                <a16:creationId xmlns:a16="http://schemas.microsoft.com/office/drawing/2014/main" id="{E1370D4D-E3F4-9AD7-879D-4450A3AB1AB8}"/>
              </a:ext>
            </a:extLst>
          </p:cNvPr>
          <p:cNvPicPr>
            <a:picLocks noChangeAspect="1"/>
          </p:cNvPicPr>
          <p:nvPr/>
        </p:nvPicPr>
        <p:blipFill>
          <a:blip r:embed="rId4" cstate="print">
            <a:extLst>
              <a:ext uri="{BEBA8EAE-BF5A-486C-A8C5-ECC9F3942E4B}">
                <a14:imgProps xmlns:a14="http://schemas.microsoft.com/office/drawing/2010/main">
                  <a14:imgLayer r:embed="rId5">
                    <a14:imgEffect>
                      <a14:backgroundRemoval t="10000" b="90000" l="10000" r="90000">
                        <a14:foregroundMark x1="53516" y1="49852" x2="53516" y2="49852"/>
                        <a14:foregroundMark x1="70000" y1="39763" x2="70000" y2="39763"/>
                        <a14:foregroundMark x1="78750" y1="37537" x2="78750" y2="37537"/>
                      </a14:backgroundRemoval>
                    </a14:imgEffect>
                  </a14:imgLayer>
                </a14:imgProps>
              </a:ext>
              <a:ext uri="{28A0092B-C50C-407E-A947-70E740481C1C}">
                <a14:useLocalDpi xmlns:a14="http://schemas.microsoft.com/office/drawing/2010/main" val="0"/>
              </a:ext>
            </a:extLst>
          </a:blip>
          <a:srcRect/>
          <a:stretch>
            <a:fillRect/>
          </a:stretch>
        </p:blipFill>
        <p:spPr bwMode="auto">
          <a:xfrm>
            <a:off x="0" y="3215962"/>
            <a:ext cx="5142926" cy="2707710"/>
          </a:xfrm>
          <a:prstGeom prst="rect">
            <a:avLst/>
          </a:prstGeom>
          <a:noFill/>
          <a:ln>
            <a:noFill/>
          </a:ln>
        </p:spPr>
      </p:pic>
    </p:spTree>
    <p:extLst>
      <p:ext uri="{BB962C8B-B14F-4D97-AF65-F5344CB8AC3E}">
        <p14:creationId xmlns:p14="http://schemas.microsoft.com/office/powerpoint/2010/main" val="118840849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98F764-B04F-B1E6-B232-E8FB3E27BF51}"/>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9E5707CA-92D5-7D67-D742-CCFA5738E6A3}"/>
              </a:ext>
            </a:extLst>
          </p:cNvPr>
          <p:cNvSpPr txBox="1"/>
          <p:nvPr/>
        </p:nvSpPr>
        <p:spPr>
          <a:xfrm>
            <a:off x="2779494" y="-99189"/>
            <a:ext cx="6633012"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نظريات التحفيز</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D41BCCA5-F9C8-C203-B91B-02404EE1DC9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4" name="TextBox 3">
            <a:extLst>
              <a:ext uri="{FF2B5EF4-FFF2-40B4-BE49-F238E27FC236}">
                <a16:creationId xmlns:a16="http://schemas.microsoft.com/office/drawing/2014/main" id="{CCEF6825-80F2-29A6-3FC0-A8ECE1014B9C}"/>
              </a:ext>
            </a:extLst>
          </p:cNvPr>
          <p:cNvSpPr txBox="1"/>
          <p:nvPr/>
        </p:nvSpPr>
        <p:spPr>
          <a:xfrm>
            <a:off x="5357771" y="905299"/>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نظرية </a:t>
            </a:r>
            <a:r>
              <a:rPr lang="en-US"/>
              <a:t>X</a:t>
            </a:r>
            <a:r>
              <a:rPr lang="ar-EG"/>
              <a:t> و </a:t>
            </a:r>
            <a:r>
              <a:rPr lang="en-US"/>
              <a:t>Y</a:t>
            </a:r>
            <a:r>
              <a:rPr lang="ar-EG"/>
              <a:t> لماكجريغور (</a:t>
            </a:r>
            <a:r>
              <a:rPr lang="en-US"/>
              <a:t>Douglas McGregor</a:t>
            </a:r>
            <a:r>
              <a:rPr lang="ar-EG"/>
              <a:t>):</a:t>
            </a:r>
            <a:endParaRPr lang="en-US"/>
          </a:p>
        </p:txBody>
      </p:sp>
      <p:sp>
        <p:nvSpPr>
          <p:cNvPr id="5" name="TextBox 4">
            <a:extLst>
              <a:ext uri="{FF2B5EF4-FFF2-40B4-BE49-F238E27FC236}">
                <a16:creationId xmlns:a16="http://schemas.microsoft.com/office/drawing/2014/main" id="{7C4D5D29-8A9A-A156-62BF-1813D0C2080E}"/>
              </a:ext>
            </a:extLst>
          </p:cNvPr>
          <p:cNvSpPr txBox="1"/>
          <p:nvPr/>
        </p:nvSpPr>
        <p:spPr>
          <a:xfrm>
            <a:off x="5357770" y="2654828"/>
            <a:ext cx="6364661" cy="3268844"/>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rgbClr val="168489"/>
                </a:solidFill>
              </a:rPr>
              <a:t>- نظرية </a:t>
            </a:r>
            <a:r>
              <a:rPr lang="en-US" dirty="0">
                <a:solidFill>
                  <a:srgbClr val="168489"/>
                </a:solidFill>
              </a:rPr>
              <a:t>Y</a:t>
            </a:r>
            <a:r>
              <a:rPr lang="ar-SA" dirty="0">
                <a:solidFill>
                  <a:srgbClr val="168489"/>
                </a:solidFill>
              </a:rPr>
              <a:t>: تفترض أن:</a:t>
            </a:r>
            <a:endParaRPr lang="en-US" dirty="0">
              <a:solidFill>
                <a:srgbClr val="168489"/>
              </a:solidFill>
            </a:endParaRPr>
          </a:p>
          <a:p>
            <a:r>
              <a:rPr lang="ar-SA" dirty="0"/>
              <a:t>  - العمل طبيعي كاللعب والراحة إذا كانت الظروف مناسبة.</a:t>
            </a:r>
            <a:endParaRPr lang="en-US" dirty="0"/>
          </a:p>
          <a:p>
            <a:r>
              <a:rPr lang="ar-SA" dirty="0"/>
              <a:t>  - الموظفين قادرون على توجيه أنفسهم وتحمّل المسؤولية.</a:t>
            </a:r>
            <a:endParaRPr lang="en-US" dirty="0"/>
          </a:p>
          <a:p>
            <a:r>
              <a:rPr lang="ar-SA" dirty="0"/>
              <a:t>  - الموظفون يسعون للإنجاز والتطوّر إذا توفرت الفرص المناسبة.</a:t>
            </a:r>
            <a:endParaRPr lang="en-US" dirty="0"/>
          </a:p>
          <a:p>
            <a:r>
              <a:rPr lang="ar-SA" dirty="0"/>
              <a:t>  - الإبداع والابتكار منتشران بين الناس، لكن لا يتمّ استغلالهما بشكل كافٍ.</a:t>
            </a:r>
            <a:endParaRPr lang="en-US" dirty="0"/>
          </a:p>
        </p:txBody>
      </p:sp>
      <p:pic>
        <p:nvPicPr>
          <p:cNvPr id="2" name="Picture 1" descr="A look at McGregor's X and Y Theory of Management">
            <a:extLst>
              <a:ext uri="{FF2B5EF4-FFF2-40B4-BE49-F238E27FC236}">
                <a16:creationId xmlns:a16="http://schemas.microsoft.com/office/drawing/2014/main" id="{D9E103E4-0566-AC28-06A8-EE5DE2D4008F}"/>
              </a:ext>
            </a:extLst>
          </p:cNvPr>
          <p:cNvPicPr>
            <a:picLocks noChangeAspect="1"/>
          </p:cNvPicPr>
          <p:nvPr/>
        </p:nvPicPr>
        <p:blipFill>
          <a:blip r:embed="rId4" cstate="print">
            <a:extLst>
              <a:ext uri="{BEBA8EAE-BF5A-486C-A8C5-ECC9F3942E4B}">
                <a14:imgProps xmlns:a14="http://schemas.microsoft.com/office/drawing/2010/main">
                  <a14:imgLayer r:embed="rId5">
                    <a14:imgEffect>
                      <a14:backgroundRemoval t="10000" b="90000" l="10000" r="90000">
                        <a14:foregroundMark x1="53516" y1="49852" x2="53516" y2="49852"/>
                        <a14:foregroundMark x1="70000" y1="39763" x2="70000" y2="39763"/>
                        <a14:foregroundMark x1="78750" y1="37537" x2="78750" y2="37537"/>
                      </a14:backgroundRemoval>
                    </a14:imgEffect>
                  </a14:imgLayer>
                </a14:imgProps>
              </a:ext>
              <a:ext uri="{28A0092B-C50C-407E-A947-70E740481C1C}">
                <a14:useLocalDpi xmlns:a14="http://schemas.microsoft.com/office/drawing/2010/main" val="0"/>
              </a:ext>
            </a:extLst>
          </a:blip>
          <a:srcRect/>
          <a:stretch>
            <a:fillRect/>
          </a:stretch>
        </p:blipFill>
        <p:spPr bwMode="auto">
          <a:xfrm>
            <a:off x="0" y="3215962"/>
            <a:ext cx="5142926" cy="2707710"/>
          </a:xfrm>
          <a:prstGeom prst="rect">
            <a:avLst/>
          </a:prstGeom>
          <a:noFill/>
          <a:ln>
            <a:noFill/>
          </a:ln>
        </p:spPr>
      </p:pic>
    </p:spTree>
    <p:extLst>
      <p:ext uri="{BB962C8B-B14F-4D97-AF65-F5344CB8AC3E}">
        <p14:creationId xmlns:p14="http://schemas.microsoft.com/office/powerpoint/2010/main" val="416258336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CD7CFE-F6B8-FA5F-979D-3B10B4124F28}"/>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84FA4BF-262F-1E9D-5B99-0D190BE748C8}"/>
              </a:ext>
            </a:extLst>
          </p:cNvPr>
          <p:cNvSpPr txBox="1"/>
          <p:nvPr/>
        </p:nvSpPr>
        <p:spPr>
          <a:xfrm>
            <a:off x="2779494" y="-99189"/>
            <a:ext cx="6633012"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نظريات التحفيز</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515BFE2C-E411-333B-6B5F-A708BD895B7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4" name="TextBox 3">
            <a:extLst>
              <a:ext uri="{FF2B5EF4-FFF2-40B4-BE49-F238E27FC236}">
                <a16:creationId xmlns:a16="http://schemas.microsoft.com/office/drawing/2014/main" id="{EBD3512D-EC05-8BC8-7E32-D3BEFE260876}"/>
              </a:ext>
            </a:extLst>
          </p:cNvPr>
          <p:cNvSpPr txBox="1"/>
          <p:nvPr/>
        </p:nvSpPr>
        <p:spPr>
          <a:xfrm>
            <a:off x="5357771" y="905299"/>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نظرية </a:t>
            </a:r>
            <a:r>
              <a:rPr lang="en-US"/>
              <a:t>X</a:t>
            </a:r>
            <a:r>
              <a:rPr lang="ar-EG"/>
              <a:t> و </a:t>
            </a:r>
            <a:r>
              <a:rPr lang="en-US"/>
              <a:t>Y</a:t>
            </a:r>
            <a:r>
              <a:rPr lang="ar-EG"/>
              <a:t> لماكجريغور (</a:t>
            </a:r>
            <a:r>
              <a:rPr lang="en-US"/>
              <a:t>Douglas McGregor</a:t>
            </a:r>
            <a:r>
              <a:rPr lang="ar-EG"/>
              <a:t>):</a:t>
            </a:r>
            <a:endParaRPr lang="en-US"/>
          </a:p>
        </p:txBody>
      </p:sp>
      <p:sp>
        <p:nvSpPr>
          <p:cNvPr id="5" name="TextBox 4">
            <a:extLst>
              <a:ext uri="{FF2B5EF4-FFF2-40B4-BE49-F238E27FC236}">
                <a16:creationId xmlns:a16="http://schemas.microsoft.com/office/drawing/2014/main" id="{B4680760-D60C-5AFA-8C8D-727E0F21E76A}"/>
              </a:ext>
            </a:extLst>
          </p:cNvPr>
          <p:cNvSpPr txBox="1"/>
          <p:nvPr/>
        </p:nvSpPr>
        <p:spPr>
          <a:xfrm>
            <a:off x="5357770" y="2930600"/>
            <a:ext cx="6364661" cy="2397451"/>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rgbClr val="168489"/>
                </a:solidFill>
              </a:rPr>
              <a:t>التطبيق الإداري: </a:t>
            </a:r>
            <a:r>
              <a:rPr lang="ar-SA" dirty="0"/>
              <a:t>يميل المشرفون الذين يتبنّون نظرية </a:t>
            </a:r>
            <a:r>
              <a:rPr lang="en-US" dirty="0"/>
              <a:t>X</a:t>
            </a:r>
            <a:r>
              <a:rPr lang="ar-SA" dirty="0"/>
              <a:t> إلى أسلوب قيادي استبدادي مع مراقبة مشدّدة، بينما يميل المشرفون المؤمنون بنظرية </a:t>
            </a:r>
            <a:r>
              <a:rPr lang="en-US" dirty="0"/>
              <a:t>Y</a:t>
            </a:r>
            <a:r>
              <a:rPr lang="ar-SA" dirty="0"/>
              <a:t> إلى التمكين والتفويض والقيادة بالمشاركة. والأفضل هو اعتماد نظرية </a:t>
            </a:r>
            <a:r>
              <a:rPr lang="en-US" dirty="0"/>
              <a:t>Y</a:t>
            </a:r>
            <a:r>
              <a:rPr lang="ar-SA" dirty="0"/>
              <a:t> مع تكييف الأسلوب الإشرافي حسب مستوى نضج كل موظف</a:t>
            </a:r>
            <a:endParaRPr lang="en-US" dirty="0"/>
          </a:p>
        </p:txBody>
      </p:sp>
      <p:pic>
        <p:nvPicPr>
          <p:cNvPr id="2" name="Picture 1" descr="A look at McGregor's X and Y Theory of Management">
            <a:extLst>
              <a:ext uri="{FF2B5EF4-FFF2-40B4-BE49-F238E27FC236}">
                <a16:creationId xmlns:a16="http://schemas.microsoft.com/office/drawing/2014/main" id="{7BC6D612-164E-6B8C-0418-4A7B78BE1944}"/>
              </a:ext>
            </a:extLst>
          </p:cNvPr>
          <p:cNvPicPr>
            <a:picLocks noChangeAspect="1"/>
          </p:cNvPicPr>
          <p:nvPr/>
        </p:nvPicPr>
        <p:blipFill>
          <a:blip r:embed="rId4" cstate="print">
            <a:extLst>
              <a:ext uri="{BEBA8EAE-BF5A-486C-A8C5-ECC9F3942E4B}">
                <a14:imgProps xmlns:a14="http://schemas.microsoft.com/office/drawing/2010/main">
                  <a14:imgLayer r:embed="rId5">
                    <a14:imgEffect>
                      <a14:backgroundRemoval t="10000" b="90000" l="10000" r="90000">
                        <a14:foregroundMark x1="53516" y1="49852" x2="53516" y2="49852"/>
                        <a14:foregroundMark x1="70000" y1="39763" x2="70000" y2="39763"/>
                        <a14:foregroundMark x1="78750" y1="37537" x2="78750" y2="37537"/>
                      </a14:backgroundRemoval>
                    </a14:imgEffect>
                  </a14:imgLayer>
                </a14:imgProps>
              </a:ext>
              <a:ext uri="{28A0092B-C50C-407E-A947-70E740481C1C}">
                <a14:useLocalDpi xmlns:a14="http://schemas.microsoft.com/office/drawing/2010/main" val="0"/>
              </a:ext>
            </a:extLst>
          </a:blip>
          <a:srcRect/>
          <a:stretch>
            <a:fillRect/>
          </a:stretch>
        </p:blipFill>
        <p:spPr bwMode="auto">
          <a:xfrm>
            <a:off x="0" y="3215962"/>
            <a:ext cx="5142926" cy="2707710"/>
          </a:xfrm>
          <a:prstGeom prst="rect">
            <a:avLst/>
          </a:prstGeom>
          <a:noFill/>
          <a:ln>
            <a:noFill/>
          </a:ln>
        </p:spPr>
      </p:pic>
    </p:spTree>
    <p:extLst>
      <p:ext uri="{BB962C8B-B14F-4D97-AF65-F5344CB8AC3E}">
        <p14:creationId xmlns:p14="http://schemas.microsoft.com/office/powerpoint/2010/main" val="56955098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30C545-DB9D-C55F-8992-4D1E6664053B}"/>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BDA358ED-9B7B-2C27-219D-F1BE2201CA59}"/>
              </a:ext>
            </a:extLst>
          </p:cNvPr>
          <p:cNvSpPr txBox="1"/>
          <p:nvPr/>
        </p:nvSpPr>
        <p:spPr>
          <a:xfrm>
            <a:off x="2779494" y="-99189"/>
            <a:ext cx="6633012"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نظريات التحفيز</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0C28BCB3-74DF-1B5C-808F-FB8323E3A0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4" name="TextBox 3">
            <a:extLst>
              <a:ext uri="{FF2B5EF4-FFF2-40B4-BE49-F238E27FC236}">
                <a16:creationId xmlns:a16="http://schemas.microsoft.com/office/drawing/2014/main" id="{329CBDDF-5CF6-B282-7339-92A4CB3ED150}"/>
              </a:ext>
            </a:extLst>
          </p:cNvPr>
          <p:cNvSpPr txBox="1"/>
          <p:nvPr/>
        </p:nvSpPr>
        <p:spPr>
          <a:xfrm>
            <a:off x="5357771" y="905299"/>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التكامل بين النظريات والتطبيق العملي:</a:t>
            </a:r>
            <a:endParaRPr lang="en-US"/>
          </a:p>
        </p:txBody>
      </p:sp>
      <p:pic>
        <p:nvPicPr>
          <p:cNvPr id="3" name="Picture 2" descr="Idea ">
            <a:extLst>
              <a:ext uri="{FF2B5EF4-FFF2-40B4-BE49-F238E27FC236}">
                <a16:creationId xmlns:a16="http://schemas.microsoft.com/office/drawing/2014/main" id="{0BFC1466-6E5F-CA15-A782-B8869912361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38637" y="1738957"/>
            <a:ext cx="4281714" cy="4281714"/>
          </a:xfrm>
          <a:prstGeom prst="rect">
            <a:avLst/>
          </a:prstGeom>
          <a:noFill/>
          <a:ln>
            <a:noFill/>
          </a:ln>
        </p:spPr>
      </p:pic>
      <p:sp>
        <p:nvSpPr>
          <p:cNvPr id="6" name="TextBox 5">
            <a:extLst>
              <a:ext uri="{FF2B5EF4-FFF2-40B4-BE49-F238E27FC236}">
                <a16:creationId xmlns:a16="http://schemas.microsoft.com/office/drawing/2014/main" id="{4BE847F7-561A-EC7E-C9DF-D057440F8404}"/>
              </a:ext>
            </a:extLst>
          </p:cNvPr>
          <p:cNvSpPr txBox="1"/>
          <p:nvPr/>
        </p:nvSpPr>
        <p:spPr>
          <a:xfrm>
            <a:off x="5357770" y="1339735"/>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تحليل احتياجات الفريق: تحديد المستوى الحالي من احتياجات الموظفين وفقاً لهرم ماسلو</a:t>
            </a:r>
            <a:endParaRPr lang="en-US" dirty="0"/>
          </a:p>
        </p:txBody>
      </p:sp>
      <p:sp>
        <p:nvSpPr>
          <p:cNvPr id="7" name="TextBox 6">
            <a:extLst>
              <a:ext uri="{FF2B5EF4-FFF2-40B4-BE49-F238E27FC236}">
                <a16:creationId xmlns:a16="http://schemas.microsoft.com/office/drawing/2014/main" id="{FFC698D5-0AE5-79BF-56C5-D3DFACEF779C}"/>
              </a:ext>
            </a:extLst>
          </p:cNvPr>
          <p:cNvSpPr txBox="1"/>
          <p:nvPr/>
        </p:nvSpPr>
        <p:spPr>
          <a:xfrm>
            <a:off x="5357770" y="2235194"/>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تقييم عوامل الرضا وعدم الرضا: استخدام نظرية هيرزبرغ لتحديد العوامل الأكثر تأثيراً على الموظفين</a:t>
            </a:r>
            <a:endParaRPr lang="en-US" dirty="0"/>
          </a:p>
        </p:txBody>
      </p:sp>
      <p:sp>
        <p:nvSpPr>
          <p:cNvPr id="10" name="TextBox 9">
            <a:extLst>
              <a:ext uri="{FF2B5EF4-FFF2-40B4-BE49-F238E27FC236}">
                <a16:creationId xmlns:a16="http://schemas.microsoft.com/office/drawing/2014/main" id="{098D6113-9BC2-CDC3-BA32-426C103B7ECB}"/>
              </a:ext>
            </a:extLst>
          </p:cNvPr>
          <p:cNvSpPr txBox="1"/>
          <p:nvPr/>
        </p:nvSpPr>
        <p:spPr>
          <a:xfrm>
            <a:off x="5357770" y="3130653"/>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اختيار النمط الإداري المناسب: تبنّي مبادئ نظرية </a:t>
            </a:r>
            <a:r>
              <a:rPr lang="en-US"/>
              <a:t>Y</a:t>
            </a:r>
            <a:r>
              <a:rPr lang="ar-SA"/>
              <a:t> مع تكييف مستوى التوجيه والدعم</a:t>
            </a:r>
            <a:endParaRPr lang="en-US" dirty="0"/>
          </a:p>
        </p:txBody>
      </p:sp>
      <p:sp>
        <p:nvSpPr>
          <p:cNvPr id="11" name="TextBox 10">
            <a:extLst>
              <a:ext uri="{FF2B5EF4-FFF2-40B4-BE49-F238E27FC236}">
                <a16:creationId xmlns:a16="http://schemas.microsoft.com/office/drawing/2014/main" id="{FD61E42C-8356-C9F2-CCA0-9BB5B041A079}"/>
              </a:ext>
            </a:extLst>
          </p:cNvPr>
          <p:cNvSpPr txBox="1"/>
          <p:nvPr/>
        </p:nvSpPr>
        <p:spPr>
          <a:xfrm>
            <a:off x="5357770" y="4026112"/>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تصميم نظام تحفيزي متكامل: يجمع بين الحوافز المادية والمعنوية بناءً على الاحتياجات المحدّدة</a:t>
            </a:r>
            <a:endParaRPr lang="en-US" dirty="0"/>
          </a:p>
        </p:txBody>
      </p:sp>
      <p:sp>
        <p:nvSpPr>
          <p:cNvPr id="13" name="TextBox 12">
            <a:extLst>
              <a:ext uri="{FF2B5EF4-FFF2-40B4-BE49-F238E27FC236}">
                <a16:creationId xmlns:a16="http://schemas.microsoft.com/office/drawing/2014/main" id="{C2E99834-2454-EDDB-FB02-797230F5802D}"/>
              </a:ext>
            </a:extLst>
          </p:cNvPr>
          <p:cNvSpPr txBox="1"/>
          <p:nvPr/>
        </p:nvSpPr>
        <p:spPr>
          <a:xfrm>
            <a:off x="5357770" y="4921572"/>
            <a:ext cx="6364661" cy="1936428"/>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a:t>وفقاً لاستطلاع أجرته مؤسّسة </a:t>
            </a:r>
            <a:r>
              <a:rPr lang="en-US"/>
              <a:t>Gallup</a:t>
            </a:r>
            <a:r>
              <a:rPr lang="ar-SA"/>
              <a:t> عام 2024، فإن 67% من الموظفين الملتزمين عالمياً أشاروا إلى أن "الاعتراف والتقدير" كان أحد أهم العوامل المحفّزة لهم، متفوقاً على "الراتب والمكافآت المالية" التي جاءت في المرتبة الثالثة بنسبة 61%.</a:t>
            </a:r>
            <a:endParaRPr lang="en-US"/>
          </a:p>
        </p:txBody>
      </p:sp>
    </p:spTree>
    <p:extLst>
      <p:ext uri="{BB962C8B-B14F-4D97-AF65-F5344CB8AC3E}">
        <p14:creationId xmlns:p14="http://schemas.microsoft.com/office/powerpoint/2010/main" val="176963563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000"/>
                                        <p:tgtEl>
                                          <p:spTgt spid="11"/>
                                        </p:tgtEl>
                                      </p:cBhvr>
                                    </p:animEffect>
                                    <p:anim calcmode="lin" valueType="num">
                                      <p:cBhvr>
                                        <p:cTn id="36" dur="1000" fill="hold"/>
                                        <p:tgtEl>
                                          <p:spTgt spid="11"/>
                                        </p:tgtEl>
                                        <p:attrNameLst>
                                          <p:attrName>ppt_x</p:attrName>
                                        </p:attrNameLst>
                                      </p:cBhvr>
                                      <p:tavLst>
                                        <p:tav tm="0">
                                          <p:val>
                                            <p:strVal val="#ppt_x"/>
                                          </p:val>
                                        </p:tav>
                                        <p:tav tm="100000">
                                          <p:val>
                                            <p:strVal val="#ppt_x"/>
                                          </p:val>
                                        </p:tav>
                                      </p:tavLst>
                                    </p:anim>
                                    <p:anim calcmode="lin" valueType="num">
                                      <p:cBhvr>
                                        <p:cTn id="3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1000"/>
                                        <p:tgtEl>
                                          <p:spTgt spid="13"/>
                                        </p:tgtEl>
                                      </p:cBhvr>
                                    </p:animEffect>
                                    <p:anim calcmode="lin" valueType="num">
                                      <p:cBhvr>
                                        <p:cTn id="43" dur="1000" fill="hold"/>
                                        <p:tgtEl>
                                          <p:spTgt spid="13"/>
                                        </p:tgtEl>
                                        <p:attrNameLst>
                                          <p:attrName>ppt_x</p:attrName>
                                        </p:attrNameLst>
                                      </p:cBhvr>
                                      <p:tavLst>
                                        <p:tav tm="0">
                                          <p:val>
                                            <p:strVal val="#ppt_x"/>
                                          </p:val>
                                        </p:tav>
                                        <p:tav tm="100000">
                                          <p:val>
                                            <p:strVal val="#ppt_x"/>
                                          </p:val>
                                        </p:tav>
                                      </p:tavLst>
                                    </p:anim>
                                    <p:anim calcmode="lin" valueType="num">
                                      <p:cBhvr>
                                        <p:cTn id="4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10" grpId="0"/>
      <p:bldP spid="11" grpId="0"/>
      <p:bldP spid="13" grpId="0"/>
    </p:bld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1C3048-B23D-CA20-0ACD-B6821335802C}"/>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7769FC77-E7F8-AD3D-BF60-43FEBAE7F0CB}"/>
              </a:ext>
            </a:extLst>
          </p:cNvPr>
          <p:cNvSpPr txBox="1"/>
          <p:nvPr/>
        </p:nvSpPr>
        <p:spPr>
          <a:xfrm>
            <a:off x="2779494" y="-171759"/>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التغلّب على ضعف الدافعية وانخفاض الأداء</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8E5008B7-3BE3-731A-2239-5F9FC93541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4" name="TextBox 3">
            <a:extLst>
              <a:ext uri="{FF2B5EF4-FFF2-40B4-BE49-F238E27FC236}">
                <a16:creationId xmlns:a16="http://schemas.microsoft.com/office/drawing/2014/main" id="{76BAC0AF-7A5A-49CA-3923-42A729DB940E}"/>
              </a:ext>
            </a:extLst>
          </p:cNvPr>
          <p:cNvSpPr txBox="1"/>
          <p:nvPr/>
        </p:nvSpPr>
        <p:spPr>
          <a:xfrm>
            <a:off x="5357771" y="905299"/>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أسباب ضعف الدافعية وانخفاض الأداء:</a:t>
            </a:r>
            <a:endParaRPr lang="en-US"/>
          </a:p>
        </p:txBody>
      </p:sp>
      <p:sp>
        <p:nvSpPr>
          <p:cNvPr id="6" name="TextBox 5">
            <a:extLst>
              <a:ext uri="{FF2B5EF4-FFF2-40B4-BE49-F238E27FC236}">
                <a16:creationId xmlns:a16="http://schemas.microsoft.com/office/drawing/2014/main" id="{6D21DDDD-FFF5-B9ED-5926-44923D790A79}"/>
              </a:ext>
            </a:extLst>
          </p:cNvPr>
          <p:cNvSpPr txBox="1"/>
          <p:nvPr/>
        </p:nvSpPr>
        <p:spPr>
          <a:xfrm>
            <a:off x="5357770" y="1712773"/>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أسباب شخصية: مشكلات صحية أو أسرية، إرهاق، تغيّرات في الحياة الشخصية</a:t>
            </a:r>
            <a:endParaRPr lang="en-US" dirty="0"/>
          </a:p>
        </p:txBody>
      </p:sp>
      <p:sp>
        <p:nvSpPr>
          <p:cNvPr id="7" name="TextBox 6">
            <a:extLst>
              <a:ext uri="{FF2B5EF4-FFF2-40B4-BE49-F238E27FC236}">
                <a16:creationId xmlns:a16="http://schemas.microsoft.com/office/drawing/2014/main" id="{E61CEE16-5B0B-6A2B-ED42-8A87A97DC604}"/>
              </a:ext>
            </a:extLst>
          </p:cNvPr>
          <p:cNvSpPr txBox="1"/>
          <p:nvPr/>
        </p:nvSpPr>
        <p:spPr>
          <a:xfrm>
            <a:off x="5357770" y="2981270"/>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أسباب مرتبطة بالعمل: عدم وضوح المهام، نقص الموارد، عدم التناسب بين المهارات ومتطلّبات الوظيفة</a:t>
            </a:r>
            <a:endParaRPr lang="en-US" dirty="0"/>
          </a:p>
        </p:txBody>
      </p:sp>
      <p:sp>
        <p:nvSpPr>
          <p:cNvPr id="10" name="TextBox 9">
            <a:extLst>
              <a:ext uri="{FF2B5EF4-FFF2-40B4-BE49-F238E27FC236}">
                <a16:creationId xmlns:a16="http://schemas.microsoft.com/office/drawing/2014/main" id="{C489C3EA-6EF2-3308-6022-ED156041EE28}"/>
              </a:ext>
            </a:extLst>
          </p:cNvPr>
          <p:cNvSpPr txBox="1"/>
          <p:nvPr/>
        </p:nvSpPr>
        <p:spPr>
          <a:xfrm>
            <a:off x="5357770" y="4249767"/>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أسباب مرتبطة ببيئة العمل: ضغوط العمل، الصراعات، ضعف التواصل، ثقافة سلبية</a:t>
            </a:r>
            <a:endParaRPr lang="en-US" dirty="0"/>
          </a:p>
        </p:txBody>
      </p:sp>
      <p:sp>
        <p:nvSpPr>
          <p:cNvPr id="11" name="TextBox 10">
            <a:extLst>
              <a:ext uri="{FF2B5EF4-FFF2-40B4-BE49-F238E27FC236}">
                <a16:creationId xmlns:a16="http://schemas.microsoft.com/office/drawing/2014/main" id="{71AED49B-1E8D-5FA3-FF14-B315ED3D231F}"/>
              </a:ext>
            </a:extLst>
          </p:cNvPr>
          <p:cNvSpPr txBox="1"/>
          <p:nvPr/>
        </p:nvSpPr>
        <p:spPr>
          <a:xfrm>
            <a:off x="5357770" y="5518265"/>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أسباب متعلّقة بالإشراف: أسلوب إشرافي غير ملائم، غياب التغذية الراجعة، عدم التقدير</a:t>
            </a:r>
            <a:endParaRPr lang="en-US" dirty="0"/>
          </a:p>
        </p:txBody>
      </p:sp>
      <p:pic>
        <p:nvPicPr>
          <p:cNvPr id="2" name="Picture 1" descr="Low performance ">
            <a:extLst>
              <a:ext uri="{FF2B5EF4-FFF2-40B4-BE49-F238E27FC236}">
                <a16:creationId xmlns:a16="http://schemas.microsoft.com/office/drawing/2014/main" id="{E28CA80D-7697-75AD-C831-B3DA7F030459}"/>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96686" y="2235194"/>
            <a:ext cx="3715657" cy="3715657"/>
          </a:xfrm>
          <a:prstGeom prst="rect">
            <a:avLst/>
          </a:prstGeom>
          <a:noFill/>
          <a:ln>
            <a:noFill/>
          </a:ln>
        </p:spPr>
      </p:pic>
    </p:spTree>
    <p:extLst>
      <p:ext uri="{BB962C8B-B14F-4D97-AF65-F5344CB8AC3E}">
        <p14:creationId xmlns:p14="http://schemas.microsoft.com/office/powerpoint/2010/main" val="325347609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000"/>
                                        <p:tgtEl>
                                          <p:spTgt spid="11"/>
                                        </p:tgtEl>
                                      </p:cBhvr>
                                    </p:animEffect>
                                    <p:anim calcmode="lin" valueType="num">
                                      <p:cBhvr>
                                        <p:cTn id="36" dur="1000" fill="hold"/>
                                        <p:tgtEl>
                                          <p:spTgt spid="11"/>
                                        </p:tgtEl>
                                        <p:attrNameLst>
                                          <p:attrName>ppt_x</p:attrName>
                                        </p:attrNameLst>
                                      </p:cBhvr>
                                      <p:tavLst>
                                        <p:tav tm="0">
                                          <p:val>
                                            <p:strVal val="#ppt_x"/>
                                          </p:val>
                                        </p:tav>
                                        <p:tav tm="100000">
                                          <p:val>
                                            <p:strVal val="#ppt_x"/>
                                          </p:val>
                                        </p:tav>
                                      </p:tavLst>
                                    </p:anim>
                                    <p:anim calcmode="lin" valueType="num">
                                      <p:cBhvr>
                                        <p:cTn id="3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10" grpId="0"/>
      <p:bldP spid="11" grpId="0"/>
    </p:bld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C27E45-AD2C-83BE-BF00-6DB2EA8838A6}"/>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41F82D41-E5D8-A952-0C85-152B8802054C}"/>
              </a:ext>
            </a:extLst>
          </p:cNvPr>
          <p:cNvSpPr txBox="1"/>
          <p:nvPr/>
        </p:nvSpPr>
        <p:spPr>
          <a:xfrm>
            <a:off x="2779494" y="-171759"/>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التغلّب على ضعف الدافعية وانخفاض الأداء</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64BC7C78-7401-34DC-FA0E-2F5CBFF0DE3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4" name="TextBox 3">
            <a:extLst>
              <a:ext uri="{FF2B5EF4-FFF2-40B4-BE49-F238E27FC236}">
                <a16:creationId xmlns:a16="http://schemas.microsoft.com/office/drawing/2014/main" id="{18F7EA3D-D113-199A-37A7-A3772F7F6502}"/>
              </a:ext>
            </a:extLst>
          </p:cNvPr>
          <p:cNvSpPr txBox="1"/>
          <p:nvPr/>
        </p:nvSpPr>
        <p:spPr>
          <a:xfrm>
            <a:off x="5357771" y="905299"/>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استراتيجيات تشخيص أسباب ضعف الدافعية:</a:t>
            </a:r>
            <a:endParaRPr lang="en-US"/>
          </a:p>
        </p:txBody>
      </p:sp>
      <p:sp>
        <p:nvSpPr>
          <p:cNvPr id="6" name="TextBox 5">
            <a:extLst>
              <a:ext uri="{FF2B5EF4-FFF2-40B4-BE49-F238E27FC236}">
                <a16:creationId xmlns:a16="http://schemas.microsoft.com/office/drawing/2014/main" id="{1E94DE28-E1E4-9107-8759-2F7DFAE68BA2}"/>
              </a:ext>
            </a:extLst>
          </p:cNvPr>
          <p:cNvSpPr txBox="1"/>
          <p:nvPr/>
        </p:nvSpPr>
        <p:spPr>
          <a:xfrm>
            <a:off x="5357770" y="1982724"/>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إجراء حوارات فردية مفتوحة وصريحة مع الموظف</a:t>
            </a:r>
            <a:endParaRPr lang="en-US" dirty="0"/>
          </a:p>
        </p:txBody>
      </p:sp>
      <p:sp>
        <p:nvSpPr>
          <p:cNvPr id="7" name="TextBox 6">
            <a:extLst>
              <a:ext uri="{FF2B5EF4-FFF2-40B4-BE49-F238E27FC236}">
                <a16:creationId xmlns:a16="http://schemas.microsoft.com/office/drawing/2014/main" id="{D5BA70D7-6104-92F5-E467-F85C746D7364}"/>
              </a:ext>
            </a:extLst>
          </p:cNvPr>
          <p:cNvSpPr txBox="1"/>
          <p:nvPr/>
        </p:nvSpPr>
        <p:spPr>
          <a:xfrm>
            <a:off x="5357770" y="3060149"/>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ملاحظة أنماط السلوك والأداء لتحديد متى وكيف يظهر ضعف الدافعية</a:t>
            </a:r>
            <a:endParaRPr lang="en-US" dirty="0"/>
          </a:p>
        </p:txBody>
      </p:sp>
      <p:sp>
        <p:nvSpPr>
          <p:cNvPr id="10" name="TextBox 9">
            <a:extLst>
              <a:ext uri="{FF2B5EF4-FFF2-40B4-BE49-F238E27FC236}">
                <a16:creationId xmlns:a16="http://schemas.microsoft.com/office/drawing/2014/main" id="{E21BADB2-6308-1305-F434-AEFAD4CAE76C}"/>
              </a:ext>
            </a:extLst>
          </p:cNvPr>
          <p:cNvSpPr txBox="1"/>
          <p:nvPr/>
        </p:nvSpPr>
        <p:spPr>
          <a:xfrm>
            <a:off x="5357770" y="4598597"/>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تحليل بيئة العمل وعلاقات الفريق لاكتشاف العوامل المؤثّرة</a:t>
            </a:r>
            <a:endParaRPr lang="en-US" dirty="0"/>
          </a:p>
        </p:txBody>
      </p:sp>
      <p:sp>
        <p:nvSpPr>
          <p:cNvPr id="11" name="TextBox 10">
            <a:extLst>
              <a:ext uri="{FF2B5EF4-FFF2-40B4-BE49-F238E27FC236}">
                <a16:creationId xmlns:a16="http://schemas.microsoft.com/office/drawing/2014/main" id="{D114C5D9-5F11-567C-81B4-D193731409AF}"/>
              </a:ext>
            </a:extLst>
          </p:cNvPr>
          <p:cNvSpPr txBox="1"/>
          <p:nvPr/>
        </p:nvSpPr>
        <p:spPr>
          <a:xfrm>
            <a:off x="5357770" y="5676022"/>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الاستماع لوجهة نظر الموظف حول العقبات التي يواجهها</a:t>
            </a:r>
            <a:endParaRPr lang="en-US" dirty="0"/>
          </a:p>
        </p:txBody>
      </p:sp>
      <p:pic>
        <p:nvPicPr>
          <p:cNvPr id="3" name="Picture 2" descr="Low performance ">
            <a:extLst>
              <a:ext uri="{FF2B5EF4-FFF2-40B4-BE49-F238E27FC236}">
                <a16:creationId xmlns:a16="http://schemas.microsoft.com/office/drawing/2014/main" id="{B05D671A-EEC4-CD5D-D23B-4803EB8448E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74922" y="2062976"/>
            <a:ext cx="3926106" cy="3926106"/>
          </a:xfrm>
          <a:prstGeom prst="rect">
            <a:avLst/>
          </a:prstGeom>
          <a:noFill/>
          <a:ln>
            <a:noFill/>
          </a:ln>
        </p:spPr>
      </p:pic>
    </p:spTree>
    <p:extLst>
      <p:ext uri="{BB962C8B-B14F-4D97-AF65-F5344CB8AC3E}">
        <p14:creationId xmlns:p14="http://schemas.microsoft.com/office/powerpoint/2010/main" val="113150565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000"/>
                                        <p:tgtEl>
                                          <p:spTgt spid="11"/>
                                        </p:tgtEl>
                                      </p:cBhvr>
                                    </p:animEffect>
                                    <p:anim calcmode="lin" valueType="num">
                                      <p:cBhvr>
                                        <p:cTn id="36" dur="1000" fill="hold"/>
                                        <p:tgtEl>
                                          <p:spTgt spid="11"/>
                                        </p:tgtEl>
                                        <p:attrNameLst>
                                          <p:attrName>ppt_x</p:attrName>
                                        </p:attrNameLst>
                                      </p:cBhvr>
                                      <p:tavLst>
                                        <p:tav tm="0">
                                          <p:val>
                                            <p:strVal val="#ppt_x"/>
                                          </p:val>
                                        </p:tav>
                                        <p:tav tm="100000">
                                          <p:val>
                                            <p:strVal val="#ppt_x"/>
                                          </p:val>
                                        </p:tav>
                                      </p:tavLst>
                                    </p:anim>
                                    <p:anim calcmode="lin" valueType="num">
                                      <p:cBhvr>
                                        <p:cTn id="3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10" grpId="0"/>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875680-CD95-E631-CED8-583F845F4228}"/>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EA44B002-137D-BC5D-57EE-397189FE4B9A}"/>
              </a:ext>
            </a:extLst>
          </p:cNvPr>
          <p:cNvSpPr txBox="1"/>
          <p:nvPr/>
        </p:nvSpPr>
        <p:spPr>
          <a:xfrm>
            <a:off x="2779494" y="-79669"/>
            <a:ext cx="6633012"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دراسة حالة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00C86A72-F57C-4CA1-7B1F-7CDA2740E0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Technology ">
            <a:extLst>
              <a:ext uri="{FF2B5EF4-FFF2-40B4-BE49-F238E27FC236}">
                <a16:creationId xmlns:a16="http://schemas.microsoft.com/office/drawing/2014/main" id="{BA2C6A0C-71E8-CD99-1638-DFF739542AA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026894" y="2173069"/>
            <a:ext cx="3505200" cy="3505200"/>
          </a:xfrm>
          <a:prstGeom prst="rect">
            <a:avLst/>
          </a:prstGeom>
          <a:noFill/>
          <a:ln>
            <a:noFill/>
          </a:ln>
        </p:spPr>
      </p:pic>
      <p:sp>
        <p:nvSpPr>
          <p:cNvPr id="4" name="TextBox 3">
            <a:extLst>
              <a:ext uri="{FF2B5EF4-FFF2-40B4-BE49-F238E27FC236}">
                <a16:creationId xmlns:a16="http://schemas.microsoft.com/office/drawing/2014/main" id="{9F53F8A0-7A60-4B29-6840-2C84DE3DBE1D}"/>
              </a:ext>
            </a:extLst>
          </p:cNvPr>
          <p:cNvSpPr txBox="1"/>
          <p:nvPr/>
        </p:nvSpPr>
        <p:spPr>
          <a:xfrm>
            <a:off x="5535525" y="1265128"/>
            <a:ext cx="5843587" cy="1815882"/>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dirty="0"/>
              <a:t>شركة "تكنولوجيا المستقبل" لديها فريق تطوير برمجيّات مكوّن من 15 مبرمجاً. يقوم "أحمد" بدور المشرف المباشر على الفريق، حيث يتابع إنجاز المهام اليوميّة، ويحلّ المشكلات الفنيّة، ويضمن جودة الكود البرمجي</a:t>
            </a:r>
            <a:endParaRPr lang="en-US" dirty="0"/>
          </a:p>
        </p:txBody>
      </p:sp>
      <p:sp>
        <p:nvSpPr>
          <p:cNvPr id="5" name="TextBox 4">
            <a:extLst>
              <a:ext uri="{FF2B5EF4-FFF2-40B4-BE49-F238E27FC236}">
                <a16:creationId xmlns:a16="http://schemas.microsoft.com/office/drawing/2014/main" id="{D0EF8E6B-01CE-3B33-56B8-25B475E77566}"/>
              </a:ext>
            </a:extLst>
          </p:cNvPr>
          <p:cNvSpPr txBox="1"/>
          <p:nvPr/>
        </p:nvSpPr>
        <p:spPr>
          <a:xfrm>
            <a:off x="5535525" y="3695369"/>
            <a:ext cx="5843587" cy="2677656"/>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أمّا "سارة" فهي مديرة قسم تطوير البرمجيّات، وتهتمّ بتنظيم العمل وتخصيص الموارد وضمان تحقيق أهداف المشاريع في الوقت المحدّد. بينما يقوم "خالد" مدير تكنولوجيا المعلومات بدور القائد الذي يضع رؤية مستقبليّة للقسم، ويحفّز الفرق على الابتكار، ويبني ثقافة تنظيميّة داعمة للإبداع</a:t>
            </a:r>
            <a:endParaRPr lang="en-US"/>
          </a:p>
        </p:txBody>
      </p:sp>
    </p:spTree>
    <p:extLst>
      <p:ext uri="{BB962C8B-B14F-4D97-AF65-F5344CB8AC3E}">
        <p14:creationId xmlns:p14="http://schemas.microsoft.com/office/powerpoint/2010/main" val="238016751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F5E311-B4B5-EFED-E0A3-C1BE9A5EA179}"/>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DD95AD34-6A77-18F5-53B8-B0D634AC65FB}"/>
              </a:ext>
            </a:extLst>
          </p:cNvPr>
          <p:cNvSpPr txBox="1"/>
          <p:nvPr/>
        </p:nvSpPr>
        <p:spPr>
          <a:xfrm>
            <a:off x="2779494" y="-171759"/>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التغلّب على ضعف الدافعية وانخفاض الأداء</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3EAEA2E7-6683-8CF3-8409-7F30A8BCC2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4" name="TextBox 3">
            <a:extLst>
              <a:ext uri="{FF2B5EF4-FFF2-40B4-BE49-F238E27FC236}">
                <a16:creationId xmlns:a16="http://schemas.microsoft.com/office/drawing/2014/main" id="{5AB74656-728F-F2A8-124A-306DD8D67052}"/>
              </a:ext>
            </a:extLst>
          </p:cNvPr>
          <p:cNvSpPr txBox="1"/>
          <p:nvPr/>
        </p:nvSpPr>
        <p:spPr>
          <a:xfrm>
            <a:off x="5357771" y="905299"/>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التدخّلات الفعّالة لمعالجة ضعف الدافعية:</a:t>
            </a:r>
            <a:endParaRPr lang="en-US"/>
          </a:p>
        </p:txBody>
      </p:sp>
      <p:sp>
        <p:nvSpPr>
          <p:cNvPr id="6" name="TextBox 5">
            <a:extLst>
              <a:ext uri="{FF2B5EF4-FFF2-40B4-BE49-F238E27FC236}">
                <a16:creationId xmlns:a16="http://schemas.microsoft.com/office/drawing/2014/main" id="{7A2F10E8-8426-6E0F-4B50-48F579C4E4AC}"/>
              </a:ext>
            </a:extLst>
          </p:cNvPr>
          <p:cNvSpPr txBox="1"/>
          <p:nvPr/>
        </p:nvSpPr>
        <p:spPr>
          <a:xfrm>
            <a:off x="5357770" y="1740572"/>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b="1"/>
              <a:t>أ. التدخّلات الفردية:</a:t>
            </a:r>
            <a:endParaRPr lang="en-US" b="1"/>
          </a:p>
        </p:txBody>
      </p:sp>
      <p:sp>
        <p:nvSpPr>
          <p:cNvPr id="7" name="TextBox 6">
            <a:extLst>
              <a:ext uri="{FF2B5EF4-FFF2-40B4-BE49-F238E27FC236}">
                <a16:creationId xmlns:a16="http://schemas.microsoft.com/office/drawing/2014/main" id="{F2D17C61-599D-532A-A7F7-1B8ACA83BA84}"/>
              </a:ext>
            </a:extLst>
          </p:cNvPr>
          <p:cNvSpPr txBox="1"/>
          <p:nvPr/>
        </p:nvSpPr>
        <p:spPr>
          <a:xfrm>
            <a:off x="5357770" y="2575845"/>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إعادة تصميم الوظيفة بما يتناسب مع مهارات وميول الموظف</a:t>
            </a:r>
            <a:endParaRPr lang="en-US" dirty="0"/>
          </a:p>
        </p:txBody>
      </p:sp>
      <p:sp>
        <p:nvSpPr>
          <p:cNvPr id="10" name="TextBox 9">
            <a:extLst>
              <a:ext uri="{FF2B5EF4-FFF2-40B4-BE49-F238E27FC236}">
                <a16:creationId xmlns:a16="http://schemas.microsoft.com/office/drawing/2014/main" id="{1892E610-D201-9167-6602-57F29CE7D739}"/>
              </a:ext>
            </a:extLst>
          </p:cNvPr>
          <p:cNvSpPr txBox="1"/>
          <p:nvPr/>
        </p:nvSpPr>
        <p:spPr>
          <a:xfrm>
            <a:off x="5357770" y="3411118"/>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توفير التدريب والدعم اللازم لتطوير المهارات الضرورية</a:t>
            </a:r>
            <a:endParaRPr lang="en-US" dirty="0"/>
          </a:p>
        </p:txBody>
      </p:sp>
      <p:sp>
        <p:nvSpPr>
          <p:cNvPr id="11" name="TextBox 10">
            <a:extLst>
              <a:ext uri="{FF2B5EF4-FFF2-40B4-BE49-F238E27FC236}">
                <a16:creationId xmlns:a16="http://schemas.microsoft.com/office/drawing/2014/main" id="{2C220F0F-7783-F9C5-0FC8-C5154AEA3ABE}"/>
              </a:ext>
            </a:extLst>
          </p:cNvPr>
          <p:cNvSpPr txBox="1"/>
          <p:nvPr/>
        </p:nvSpPr>
        <p:spPr>
          <a:xfrm>
            <a:off x="5357770" y="4246391"/>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تحديد أهداف واضحة وقابلة للتحقيق مع متابعة منتظمة</a:t>
            </a:r>
            <a:endParaRPr lang="en-US" dirty="0"/>
          </a:p>
        </p:txBody>
      </p:sp>
      <p:pic>
        <p:nvPicPr>
          <p:cNvPr id="2" name="Picture 1" descr="Bar chart ">
            <a:extLst>
              <a:ext uri="{FF2B5EF4-FFF2-40B4-BE49-F238E27FC236}">
                <a16:creationId xmlns:a16="http://schemas.microsoft.com/office/drawing/2014/main" id="{B7100644-5418-0A3C-1CF6-2F9D50975203}"/>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69569" y="1955443"/>
            <a:ext cx="4238171" cy="4238171"/>
          </a:xfrm>
          <a:prstGeom prst="rect">
            <a:avLst/>
          </a:prstGeom>
          <a:noFill/>
          <a:ln>
            <a:noFill/>
          </a:ln>
        </p:spPr>
      </p:pic>
      <p:sp>
        <p:nvSpPr>
          <p:cNvPr id="5" name="TextBox 4">
            <a:extLst>
              <a:ext uri="{FF2B5EF4-FFF2-40B4-BE49-F238E27FC236}">
                <a16:creationId xmlns:a16="http://schemas.microsoft.com/office/drawing/2014/main" id="{CDF52C41-7A0B-418C-2AFC-021C962E5C5E}"/>
              </a:ext>
            </a:extLst>
          </p:cNvPr>
          <p:cNvSpPr txBox="1"/>
          <p:nvPr/>
        </p:nvSpPr>
        <p:spPr>
          <a:xfrm>
            <a:off x="5357770" y="5081664"/>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تقديم تحدّيات جديدة تجدّد الاهتمام والحماس</a:t>
            </a:r>
            <a:endParaRPr lang="en-US" dirty="0"/>
          </a:p>
        </p:txBody>
      </p:sp>
      <p:sp>
        <p:nvSpPr>
          <p:cNvPr id="12" name="TextBox 11">
            <a:extLst>
              <a:ext uri="{FF2B5EF4-FFF2-40B4-BE49-F238E27FC236}">
                <a16:creationId xmlns:a16="http://schemas.microsoft.com/office/drawing/2014/main" id="{DB879CCD-C76E-5ACE-E577-AE9902B6F36C}"/>
              </a:ext>
            </a:extLst>
          </p:cNvPr>
          <p:cNvSpPr txBox="1"/>
          <p:nvPr/>
        </p:nvSpPr>
        <p:spPr>
          <a:xfrm>
            <a:off x="5357770" y="5916935"/>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الاعتراف بالتقدّم والإنجازات، مهما كانت صغيرة</a:t>
            </a:r>
            <a:endParaRPr lang="en-US" dirty="0"/>
          </a:p>
        </p:txBody>
      </p:sp>
    </p:spTree>
    <p:extLst>
      <p:ext uri="{BB962C8B-B14F-4D97-AF65-F5344CB8AC3E}">
        <p14:creationId xmlns:p14="http://schemas.microsoft.com/office/powerpoint/2010/main" val="247875229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000"/>
                                        <p:tgtEl>
                                          <p:spTgt spid="11"/>
                                        </p:tgtEl>
                                      </p:cBhvr>
                                    </p:animEffect>
                                    <p:anim calcmode="lin" valueType="num">
                                      <p:cBhvr>
                                        <p:cTn id="36" dur="1000" fill="hold"/>
                                        <p:tgtEl>
                                          <p:spTgt spid="11"/>
                                        </p:tgtEl>
                                        <p:attrNameLst>
                                          <p:attrName>ppt_x</p:attrName>
                                        </p:attrNameLst>
                                      </p:cBhvr>
                                      <p:tavLst>
                                        <p:tav tm="0">
                                          <p:val>
                                            <p:strVal val="#ppt_x"/>
                                          </p:val>
                                        </p:tav>
                                        <p:tav tm="100000">
                                          <p:val>
                                            <p:strVal val="#ppt_x"/>
                                          </p:val>
                                        </p:tav>
                                      </p:tavLst>
                                    </p:anim>
                                    <p:anim calcmode="lin" valueType="num">
                                      <p:cBhvr>
                                        <p:cTn id="3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fade">
                                      <p:cBhvr>
                                        <p:cTn id="42" dur="1000"/>
                                        <p:tgtEl>
                                          <p:spTgt spid="5"/>
                                        </p:tgtEl>
                                      </p:cBhvr>
                                    </p:animEffect>
                                    <p:anim calcmode="lin" valueType="num">
                                      <p:cBhvr>
                                        <p:cTn id="43" dur="1000" fill="hold"/>
                                        <p:tgtEl>
                                          <p:spTgt spid="5"/>
                                        </p:tgtEl>
                                        <p:attrNameLst>
                                          <p:attrName>ppt_x</p:attrName>
                                        </p:attrNameLst>
                                      </p:cBhvr>
                                      <p:tavLst>
                                        <p:tav tm="0">
                                          <p:val>
                                            <p:strVal val="#ppt_x"/>
                                          </p:val>
                                        </p:tav>
                                        <p:tav tm="100000">
                                          <p:val>
                                            <p:strVal val="#ppt_x"/>
                                          </p:val>
                                        </p:tav>
                                      </p:tavLst>
                                    </p:anim>
                                    <p:anim calcmode="lin" valueType="num">
                                      <p:cBhvr>
                                        <p:cTn id="4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1000"/>
                                        <p:tgtEl>
                                          <p:spTgt spid="12"/>
                                        </p:tgtEl>
                                      </p:cBhvr>
                                    </p:animEffect>
                                    <p:anim calcmode="lin" valueType="num">
                                      <p:cBhvr>
                                        <p:cTn id="50" dur="1000" fill="hold"/>
                                        <p:tgtEl>
                                          <p:spTgt spid="12"/>
                                        </p:tgtEl>
                                        <p:attrNameLst>
                                          <p:attrName>ppt_x</p:attrName>
                                        </p:attrNameLst>
                                      </p:cBhvr>
                                      <p:tavLst>
                                        <p:tav tm="0">
                                          <p:val>
                                            <p:strVal val="#ppt_x"/>
                                          </p:val>
                                        </p:tav>
                                        <p:tav tm="100000">
                                          <p:val>
                                            <p:strVal val="#ppt_x"/>
                                          </p:val>
                                        </p:tav>
                                      </p:tavLst>
                                    </p:anim>
                                    <p:anim calcmode="lin" valueType="num">
                                      <p:cBhvr>
                                        <p:cTn id="5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10" grpId="0"/>
      <p:bldP spid="11" grpId="0"/>
      <p:bldP spid="5" grpId="0"/>
      <p:bldP spid="12" grpId="0"/>
    </p:bld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0B6823-D91A-61D0-6B0F-87C43759C4FF}"/>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D68DD9CA-5ACA-6BCB-FDB0-6F7BE5DD69BF}"/>
              </a:ext>
            </a:extLst>
          </p:cNvPr>
          <p:cNvSpPr txBox="1"/>
          <p:nvPr/>
        </p:nvSpPr>
        <p:spPr>
          <a:xfrm>
            <a:off x="2779494" y="-171759"/>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التغلّب على ضعف الدافعية وانخفاض الأداء</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EB345CED-D1D5-BF8B-0C24-D73312F001E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4" name="TextBox 3">
            <a:extLst>
              <a:ext uri="{FF2B5EF4-FFF2-40B4-BE49-F238E27FC236}">
                <a16:creationId xmlns:a16="http://schemas.microsoft.com/office/drawing/2014/main" id="{463226F7-E383-11C0-4460-C6389614CA77}"/>
              </a:ext>
            </a:extLst>
          </p:cNvPr>
          <p:cNvSpPr txBox="1"/>
          <p:nvPr/>
        </p:nvSpPr>
        <p:spPr>
          <a:xfrm>
            <a:off x="5357771" y="905299"/>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التدخّلات الفعّالة لمعالجة ضعف الدافعية:</a:t>
            </a:r>
            <a:endParaRPr lang="en-US"/>
          </a:p>
        </p:txBody>
      </p:sp>
      <p:sp>
        <p:nvSpPr>
          <p:cNvPr id="6" name="TextBox 5">
            <a:extLst>
              <a:ext uri="{FF2B5EF4-FFF2-40B4-BE49-F238E27FC236}">
                <a16:creationId xmlns:a16="http://schemas.microsoft.com/office/drawing/2014/main" id="{5ED87C28-0A41-A5A3-ABDF-84F566DA3E8F}"/>
              </a:ext>
            </a:extLst>
          </p:cNvPr>
          <p:cNvSpPr txBox="1"/>
          <p:nvPr/>
        </p:nvSpPr>
        <p:spPr>
          <a:xfrm>
            <a:off x="5357770" y="1859444"/>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ب. تدخّلات على مستوى البيئة والفريق:</a:t>
            </a:r>
            <a:endParaRPr lang="en-US"/>
          </a:p>
        </p:txBody>
      </p:sp>
      <p:sp>
        <p:nvSpPr>
          <p:cNvPr id="7" name="TextBox 6">
            <a:extLst>
              <a:ext uri="{FF2B5EF4-FFF2-40B4-BE49-F238E27FC236}">
                <a16:creationId xmlns:a16="http://schemas.microsoft.com/office/drawing/2014/main" id="{CF65BAEA-7B4D-B6D5-6148-3822A65AF4F5}"/>
              </a:ext>
            </a:extLst>
          </p:cNvPr>
          <p:cNvSpPr txBox="1"/>
          <p:nvPr/>
        </p:nvSpPr>
        <p:spPr>
          <a:xfrm>
            <a:off x="5357770" y="2813589"/>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تحسين ظروف وبيئة العمل المادية والنفسية</a:t>
            </a:r>
            <a:endParaRPr lang="en-US" dirty="0"/>
          </a:p>
        </p:txBody>
      </p:sp>
      <p:sp>
        <p:nvSpPr>
          <p:cNvPr id="10" name="TextBox 9">
            <a:extLst>
              <a:ext uri="{FF2B5EF4-FFF2-40B4-BE49-F238E27FC236}">
                <a16:creationId xmlns:a16="http://schemas.microsoft.com/office/drawing/2014/main" id="{94424828-264B-F6C6-0F82-E964589E82F8}"/>
              </a:ext>
            </a:extLst>
          </p:cNvPr>
          <p:cNvSpPr txBox="1"/>
          <p:nvPr/>
        </p:nvSpPr>
        <p:spPr>
          <a:xfrm>
            <a:off x="5357770" y="3767734"/>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تعزيز العلاقات الإيجابية وروح الفريق</a:t>
            </a:r>
            <a:endParaRPr lang="en-US" dirty="0"/>
          </a:p>
        </p:txBody>
      </p:sp>
      <p:sp>
        <p:nvSpPr>
          <p:cNvPr id="11" name="TextBox 10">
            <a:extLst>
              <a:ext uri="{FF2B5EF4-FFF2-40B4-BE49-F238E27FC236}">
                <a16:creationId xmlns:a16="http://schemas.microsoft.com/office/drawing/2014/main" id="{40B2E8DD-30A1-1D97-2ADE-0FD3E2B46CA0}"/>
              </a:ext>
            </a:extLst>
          </p:cNvPr>
          <p:cNvSpPr txBox="1"/>
          <p:nvPr/>
        </p:nvSpPr>
        <p:spPr>
          <a:xfrm>
            <a:off x="5357770" y="4721879"/>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توضيح الصلة بين عمل الموظف وأهداف المؤسّسة</a:t>
            </a:r>
            <a:endParaRPr lang="en-US" dirty="0"/>
          </a:p>
        </p:txBody>
      </p:sp>
      <p:sp>
        <p:nvSpPr>
          <p:cNvPr id="12" name="TextBox 11">
            <a:extLst>
              <a:ext uri="{FF2B5EF4-FFF2-40B4-BE49-F238E27FC236}">
                <a16:creationId xmlns:a16="http://schemas.microsoft.com/office/drawing/2014/main" id="{06383D01-4703-4936-9524-424B1603C3D3}"/>
              </a:ext>
            </a:extLst>
          </p:cNvPr>
          <p:cNvSpPr txBox="1"/>
          <p:nvPr/>
        </p:nvSpPr>
        <p:spPr>
          <a:xfrm>
            <a:off x="5357770" y="5676022"/>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تحديد نماذج إيجابية من الزملاء للاقتداء بها</a:t>
            </a:r>
            <a:endParaRPr lang="en-US" dirty="0"/>
          </a:p>
        </p:txBody>
      </p:sp>
      <p:pic>
        <p:nvPicPr>
          <p:cNvPr id="3" name="Picture 2" descr="Low level ">
            <a:extLst>
              <a:ext uri="{FF2B5EF4-FFF2-40B4-BE49-F238E27FC236}">
                <a16:creationId xmlns:a16="http://schemas.microsoft.com/office/drawing/2014/main" id="{7256E88B-F245-7FBA-5027-5F602CBB1BFE}"/>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538515" y="2507742"/>
            <a:ext cx="3396343" cy="3396343"/>
          </a:xfrm>
          <a:prstGeom prst="rect">
            <a:avLst/>
          </a:prstGeom>
          <a:noFill/>
          <a:ln>
            <a:noFill/>
          </a:ln>
        </p:spPr>
      </p:pic>
    </p:spTree>
    <p:extLst>
      <p:ext uri="{BB962C8B-B14F-4D97-AF65-F5344CB8AC3E}">
        <p14:creationId xmlns:p14="http://schemas.microsoft.com/office/powerpoint/2010/main" val="266635446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000"/>
                                        <p:tgtEl>
                                          <p:spTgt spid="11"/>
                                        </p:tgtEl>
                                      </p:cBhvr>
                                    </p:animEffect>
                                    <p:anim calcmode="lin" valueType="num">
                                      <p:cBhvr>
                                        <p:cTn id="36" dur="1000" fill="hold"/>
                                        <p:tgtEl>
                                          <p:spTgt spid="11"/>
                                        </p:tgtEl>
                                        <p:attrNameLst>
                                          <p:attrName>ppt_x</p:attrName>
                                        </p:attrNameLst>
                                      </p:cBhvr>
                                      <p:tavLst>
                                        <p:tav tm="0">
                                          <p:val>
                                            <p:strVal val="#ppt_x"/>
                                          </p:val>
                                        </p:tav>
                                        <p:tav tm="100000">
                                          <p:val>
                                            <p:strVal val="#ppt_x"/>
                                          </p:val>
                                        </p:tav>
                                      </p:tavLst>
                                    </p:anim>
                                    <p:anim calcmode="lin" valueType="num">
                                      <p:cBhvr>
                                        <p:cTn id="3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1000"/>
                                        <p:tgtEl>
                                          <p:spTgt spid="12"/>
                                        </p:tgtEl>
                                      </p:cBhvr>
                                    </p:animEffect>
                                    <p:anim calcmode="lin" valueType="num">
                                      <p:cBhvr>
                                        <p:cTn id="43" dur="1000" fill="hold"/>
                                        <p:tgtEl>
                                          <p:spTgt spid="12"/>
                                        </p:tgtEl>
                                        <p:attrNameLst>
                                          <p:attrName>ppt_x</p:attrName>
                                        </p:attrNameLst>
                                      </p:cBhvr>
                                      <p:tavLst>
                                        <p:tav tm="0">
                                          <p:val>
                                            <p:strVal val="#ppt_x"/>
                                          </p:val>
                                        </p:tav>
                                        <p:tav tm="100000">
                                          <p:val>
                                            <p:strVal val="#ppt_x"/>
                                          </p:val>
                                        </p:tav>
                                      </p:tavLst>
                                    </p:anim>
                                    <p:anim calcmode="lin" valueType="num">
                                      <p:cBhvr>
                                        <p:cTn id="4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10" grpId="0"/>
      <p:bldP spid="11" grpId="0"/>
      <p:bldP spid="12" grpId="0"/>
    </p:bld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1D53C8-07AB-1146-A328-4AE949876F56}"/>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996AC687-B623-8A2F-9E24-2C35A9BCF262}"/>
              </a:ext>
            </a:extLst>
          </p:cNvPr>
          <p:cNvSpPr txBox="1"/>
          <p:nvPr/>
        </p:nvSpPr>
        <p:spPr>
          <a:xfrm>
            <a:off x="2779494" y="-171759"/>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التغلّب على ضعف الدافعية وانخفاض الأداء</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69C3E1C1-B304-F5F8-D2CA-45B180FFCC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4" name="TextBox 3">
            <a:extLst>
              <a:ext uri="{FF2B5EF4-FFF2-40B4-BE49-F238E27FC236}">
                <a16:creationId xmlns:a16="http://schemas.microsoft.com/office/drawing/2014/main" id="{7E373D3C-8613-ECAE-8972-40CDDBDCDFEE}"/>
              </a:ext>
            </a:extLst>
          </p:cNvPr>
          <p:cNvSpPr txBox="1"/>
          <p:nvPr/>
        </p:nvSpPr>
        <p:spPr>
          <a:xfrm>
            <a:off x="5357771" y="905299"/>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dirty="0"/>
              <a:t>تطبيق نموذج </a:t>
            </a:r>
            <a:r>
              <a:rPr lang="en-US" dirty="0"/>
              <a:t>GROW </a:t>
            </a:r>
            <a:r>
              <a:rPr lang="ar-EG" dirty="0"/>
              <a:t>للتغلّب على ضعف الدافعية:</a:t>
            </a:r>
            <a:endParaRPr lang="en-US" dirty="0"/>
          </a:p>
        </p:txBody>
      </p:sp>
      <p:sp>
        <p:nvSpPr>
          <p:cNvPr id="6" name="TextBox 5">
            <a:extLst>
              <a:ext uri="{FF2B5EF4-FFF2-40B4-BE49-F238E27FC236}">
                <a16:creationId xmlns:a16="http://schemas.microsoft.com/office/drawing/2014/main" id="{C059E15C-5841-3202-0663-9B46CCB7432D}"/>
              </a:ext>
            </a:extLst>
          </p:cNvPr>
          <p:cNvSpPr txBox="1"/>
          <p:nvPr/>
        </p:nvSpPr>
        <p:spPr>
          <a:xfrm>
            <a:off x="5357770" y="2097980"/>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en-US" dirty="0"/>
              <a:t>G - Goals</a:t>
            </a:r>
            <a:r>
              <a:rPr lang="ar-SA" dirty="0"/>
              <a:t>: تحديد أهداف واضحة للتحسين</a:t>
            </a:r>
            <a:endParaRPr lang="en-US" dirty="0"/>
          </a:p>
        </p:txBody>
      </p:sp>
      <p:sp>
        <p:nvSpPr>
          <p:cNvPr id="7" name="TextBox 6">
            <a:extLst>
              <a:ext uri="{FF2B5EF4-FFF2-40B4-BE49-F238E27FC236}">
                <a16:creationId xmlns:a16="http://schemas.microsoft.com/office/drawing/2014/main" id="{CDBF3366-21E7-2C5B-CE58-307BA90BA8FF}"/>
              </a:ext>
            </a:extLst>
          </p:cNvPr>
          <p:cNvSpPr txBox="1"/>
          <p:nvPr/>
        </p:nvSpPr>
        <p:spPr>
          <a:xfrm>
            <a:off x="5357770" y="3290661"/>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en-US" dirty="0"/>
              <a:t>R - Reality</a:t>
            </a:r>
            <a:r>
              <a:rPr lang="ar-SA" dirty="0"/>
              <a:t>: تحليل الوضع الحالي وأسبابه</a:t>
            </a:r>
            <a:endParaRPr lang="en-US" dirty="0"/>
          </a:p>
        </p:txBody>
      </p:sp>
      <p:sp>
        <p:nvSpPr>
          <p:cNvPr id="10" name="TextBox 9">
            <a:extLst>
              <a:ext uri="{FF2B5EF4-FFF2-40B4-BE49-F238E27FC236}">
                <a16:creationId xmlns:a16="http://schemas.microsoft.com/office/drawing/2014/main" id="{8B39C07E-52EB-7234-54ED-FE2B5E484524}"/>
              </a:ext>
            </a:extLst>
          </p:cNvPr>
          <p:cNvSpPr txBox="1"/>
          <p:nvPr/>
        </p:nvSpPr>
        <p:spPr>
          <a:xfrm>
            <a:off x="5357770" y="4483342"/>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en-US" dirty="0"/>
              <a:t>O - Options</a:t>
            </a:r>
            <a:r>
              <a:rPr lang="ar-SA" dirty="0"/>
              <a:t>: استكشاف الخيارات والحلول الممكنة</a:t>
            </a:r>
            <a:endParaRPr lang="en-US" dirty="0"/>
          </a:p>
        </p:txBody>
      </p:sp>
      <p:sp>
        <p:nvSpPr>
          <p:cNvPr id="11" name="TextBox 10">
            <a:extLst>
              <a:ext uri="{FF2B5EF4-FFF2-40B4-BE49-F238E27FC236}">
                <a16:creationId xmlns:a16="http://schemas.microsoft.com/office/drawing/2014/main" id="{9A7198E8-D5B3-BCB2-F8DA-AD777455FE4C}"/>
              </a:ext>
            </a:extLst>
          </p:cNvPr>
          <p:cNvSpPr txBox="1"/>
          <p:nvPr/>
        </p:nvSpPr>
        <p:spPr>
          <a:xfrm>
            <a:off x="5357770" y="5676022"/>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en-US" dirty="0"/>
              <a:t>W - Way Forward</a:t>
            </a:r>
            <a:r>
              <a:rPr lang="ar-SA" dirty="0"/>
              <a:t>: وضع خطة عمل بخطوات ملموسة</a:t>
            </a:r>
            <a:endParaRPr lang="en-US" dirty="0"/>
          </a:p>
        </p:txBody>
      </p:sp>
      <p:pic>
        <p:nvPicPr>
          <p:cNvPr id="2" name="Picture 1" descr="Growth ">
            <a:extLst>
              <a:ext uri="{FF2B5EF4-FFF2-40B4-BE49-F238E27FC236}">
                <a16:creationId xmlns:a16="http://schemas.microsoft.com/office/drawing/2014/main" id="{C2D2792D-F856-62EF-D026-24AF682D1499}"/>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132114" y="2259402"/>
            <a:ext cx="3628571" cy="3628571"/>
          </a:xfrm>
          <a:prstGeom prst="rect">
            <a:avLst/>
          </a:prstGeom>
          <a:noFill/>
          <a:ln>
            <a:noFill/>
          </a:ln>
        </p:spPr>
      </p:pic>
    </p:spTree>
    <p:extLst>
      <p:ext uri="{BB962C8B-B14F-4D97-AF65-F5344CB8AC3E}">
        <p14:creationId xmlns:p14="http://schemas.microsoft.com/office/powerpoint/2010/main" val="71764761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000"/>
                                        <p:tgtEl>
                                          <p:spTgt spid="11"/>
                                        </p:tgtEl>
                                      </p:cBhvr>
                                    </p:animEffect>
                                    <p:anim calcmode="lin" valueType="num">
                                      <p:cBhvr>
                                        <p:cTn id="36" dur="1000" fill="hold"/>
                                        <p:tgtEl>
                                          <p:spTgt spid="11"/>
                                        </p:tgtEl>
                                        <p:attrNameLst>
                                          <p:attrName>ppt_x</p:attrName>
                                        </p:attrNameLst>
                                      </p:cBhvr>
                                      <p:tavLst>
                                        <p:tav tm="0">
                                          <p:val>
                                            <p:strVal val="#ppt_x"/>
                                          </p:val>
                                        </p:tav>
                                        <p:tav tm="100000">
                                          <p:val>
                                            <p:strVal val="#ppt_x"/>
                                          </p:val>
                                        </p:tav>
                                      </p:tavLst>
                                    </p:anim>
                                    <p:anim calcmode="lin" valueType="num">
                                      <p:cBhvr>
                                        <p:cTn id="3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10" grpId="0"/>
      <p:bldP spid="11" grpId="0"/>
    </p:bld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8FD7D8-49BE-C104-5501-27FA125AC820}"/>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93214F9D-B3E9-BDB0-E00B-3F3FC9F36C66}"/>
              </a:ext>
            </a:extLst>
          </p:cNvPr>
          <p:cNvSpPr txBox="1"/>
          <p:nvPr/>
        </p:nvSpPr>
        <p:spPr>
          <a:xfrm>
            <a:off x="2779494" y="-171759"/>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التغلّب على ضعف الدافعية وانخفاض الأداء</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89B0FB3B-D673-ACB1-FBE9-15DD34376FB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4" name="TextBox 3">
            <a:extLst>
              <a:ext uri="{FF2B5EF4-FFF2-40B4-BE49-F238E27FC236}">
                <a16:creationId xmlns:a16="http://schemas.microsoft.com/office/drawing/2014/main" id="{2D3B974D-B409-B835-B5CA-056E2310B0BC}"/>
              </a:ext>
            </a:extLst>
          </p:cNvPr>
          <p:cNvSpPr txBox="1"/>
          <p:nvPr/>
        </p:nvSpPr>
        <p:spPr>
          <a:xfrm>
            <a:off x="5357771" y="905299"/>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التعامل مع الحالات المستعصية:</a:t>
            </a:r>
            <a:endParaRPr lang="en-US"/>
          </a:p>
        </p:txBody>
      </p:sp>
      <p:sp>
        <p:nvSpPr>
          <p:cNvPr id="6" name="TextBox 5">
            <a:extLst>
              <a:ext uri="{FF2B5EF4-FFF2-40B4-BE49-F238E27FC236}">
                <a16:creationId xmlns:a16="http://schemas.microsoft.com/office/drawing/2014/main" id="{957C91D1-820C-F5DD-9394-BEB45A04434D}"/>
              </a:ext>
            </a:extLst>
          </p:cNvPr>
          <p:cNvSpPr txBox="1"/>
          <p:nvPr/>
        </p:nvSpPr>
        <p:spPr>
          <a:xfrm>
            <a:off x="5357770" y="2040352"/>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التوثيق المنهجي لمستويات الأداء والتدخّلات السابقة</a:t>
            </a:r>
            <a:endParaRPr lang="en-US" dirty="0"/>
          </a:p>
        </p:txBody>
      </p:sp>
      <p:sp>
        <p:nvSpPr>
          <p:cNvPr id="7" name="TextBox 6">
            <a:extLst>
              <a:ext uri="{FF2B5EF4-FFF2-40B4-BE49-F238E27FC236}">
                <a16:creationId xmlns:a16="http://schemas.microsoft.com/office/drawing/2014/main" id="{087B0B57-7574-9931-83E1-7A5376EFA735}"/>
              </a:ext>
            </a:extLst>
          </p:cNvPr>
          <p:cNvSpPr txBox="1"/>
          <p:nvPr/>
        </p:nvSpPr>
        <p:spPr>
          <a:xfrm>
            <a:off x="5357770" y="3175405"/>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وضع خطة تحسين أداء رسمية مع أهداف ومواعيد محدّدة</a:t>
            </a:r>
            <a:endParaRPr lang="en-US" dirty="0"/>
          </a:p>
        </p:txBody>
      </p:sp>
      <p:sp>
        <p:nvSpPr>
          <p:cNvPr id="10" name="TextBox 9">
            <a:extLst>
              <a:ext uri="{FF2B5EF4-FFF2-40B4-BE49-F238E27FC236}">
                <a16:creationId xmlns:a16="http://schemas.microsoft.com/office/drawing/2014/main" id="{DAA59A36-025D-8187-922E-451FBEC1157A}"/>
              </a:ext>
            </a:extLst>
          </p:cNvPr>
          <p:cNvSpPr txBox="1"/>
          <p:nvPr/>
        </p:nvSpPr>
        <p:spPr>
          <a:xfrm>
            <a:off x="5357770" y="4310458"/>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تقديم الدعم والموارد اللازمة للنجاح</a:t>
            </a:r>
            <a:endParaRPr lang="en-US" dirty="0"/>
          </a:p>
        </p:txBody>
      </p:sp>
      <p:sp>
        <p:nvSpPr>
          <p:cNvPr id="11" name="TextBox 10">
            <a:extLst>
              <a:ext uri="{FF2B5EF4-FFF2-40B4-BE49-F238E27FC236}">
                <a16:creationId xmlns:a16="http://schemas.microsoft.com/office/drawing/2014/main" id="{7C35F1FB-689F-B5F5-0A77-C754D62782E7}"/>
              </a:ext>
            </a:extLst>
          </p:cNvPr>
          <p:cNvSpPr txBox="1"/>
          <p:nvPr/>
        </p:nvSpPr>
        <p:spPr>
          <a:xfrm>
            <a:off x="5357770" y="5445511"/>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تطبيق الإجراءات الرسمية إذا استمر انخفاض الأداء رغم المحاولات المتكرّرة</a:t>
            </a:r>
            <a:endParaRPr lang="en-US" dirty="0"/>
          </a:p>
        </p:txBody>
      </p:sp>
      <p:pic>
        <p:nvPicPr>
          <p:cNvPr id="3" name="Picture 2" descr="Devaluation ">
            <a:extLst>
              <a:ext uri="{FF2B5EF4-FFF2-40B4-BE49-F238E27FC236}">
                <a16:creationId xmlns:a16="http://schemas.microsoft.com/office/drawing/2014/main" id="{A2B0CF99-BDBF-F5BF-1587-D40ECDB0BF3E}"/>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41829" y="1890486"/>
            <a:ext cx="4165600" cy="4165600"/>
          </a:xfrm>
          <a:prstGeom prst="rect">
            <a:avLst/>
          </a:prstGeom>
          <a:noFill/>
          <a:ln>
            <a:noFill/>
          </a:ln>
        </p:spPr>
      </p:pic>
    </p:spTree>
    <p:extLst>
      <p:ext uri="{BB962C8B-B14F-4D97-AF65-F5344CB8AC3E}">
        <p14:creationId xmlns:p14="http://schemas.microsoft.com/office/powerpoint/2010/main" val="212435686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000"/>
                                        <p:tgtEl>
                                          <p:spTgt spid="11"/>
                                        </p:tgtEl>
                                      </p:cBhvr>
                                    </p:animEffect>
                                    <p:anim calcmode="lin" valueType="num">
                                      <p:cBhvr>
                                        <p:cTn id="36" dur="1000" fill="hold"/>
                                        <p:tgtEl>
                                          <p:spTgt spid="11"/>
                                        </p:tgtEl>
                                        <p:attrNameLst>
                                          <p:attrName>ppt_x</p:attrName>
                                        </p:attrNameLst>
                                      </p:cBhvr>
                                      <p:tavLst>
                                        <p:tav tm="0">
                                          <p:val>
                                            <p:strVal val="#ppt_x"/>
                                          </p:val>
                                        </p:tav>
                                        <p:tav tm="100000">
                                          <p:val>
                                            <p:strVal val="#ppt_x"/>
                                          </p:val>
                                        </p:tav>
                                      </p:tavLst>
                                    </p:anim>
                                    <p:anim calcmode="lin" valueType="num">
                                      <p:cBhvr>
                                        <p:cTn id="3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10" grpId="0"/>
      <p:bldP spid="11" grpId="0"/>
    </p:bld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11A662-7B2B-CDB3-7104-E02155060319}"/>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A91DC003-9163-2124-7850-C76E9760135B}"/>
              </a:ext>
            </a:extLst>
          </p:cNvPr>
          <p:cNvSpPr txBox="1"/>
          <p:nvPr/>
        </p:nvSpPr>
        <p:spPr>
          <a:xfrm>
            <a:off x="2779494" y="-99189"/>
            <a:ext cx="6633012"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دراسة حالة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1DD8C56E-915C-0A3E-84A4-7E6AD253C5F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6" name="TextBox 5">
            <a:extLst>
              <a:ext uri="{FF2B5EF4-FFF2-40B4-BE49-F238E27FC236}">
                <a16:creationId xmlns:a16="http://schemas.microsoft.com/office/drawing/2014/main" id="{A959A3DE-3027-3547-8DDE-98FF8BA9550C}"/>
              </a:ext>
            </a:extLst>
          </p:cNvPr>
          <p:cNvSpPr txBox="1"/>
          <p:nvPr/>
        </p:nvSpPr>
        <p:spPr>
          <a:xfrm>
            <a:off x="5357770" y="983563"/>
            <a:ext cx="6364661" cy="1936428"/>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dirty="0"/>
              <a:t>شركة "النور للاتصالات" لاحظت انخفاضاً في مستوى أداء فريق الدعم الفني خلال الربع الثالث من العام، مع ارتفاع شكاوى العملاء بنسبة 35% وانخفاض مستويات رضا الموظفين. عند التحليل، اكتشف مدير القسم الأسباب التالية:</a:t>
            </a:r>
            <a:endParaRPr lang="en-US" dirty="0"/>
          </a:p>
        </p:txBody>
      </p:sp>
      <p:sp>
        <p:nvSpPr>
          <p:cNvPr id="7" name="TextBox 6">
            <a:extLst>
              <a:ext uri="{FF2B5EF4-FFF2-40B4-BE49-F238E27FC236}">
                <a16:creationId xmlns:a16="http://schemas.microsoft.com/office/drawing/2014/main" id="{B20F42D0-A868-DF04-7B93-522CB91C573D}"/>
              </a:ext>
            </a:extLst>
          </p:cNvPr>
          <p:cNvSpPr txBox="1"/>
          <p:nvPr/>
        </p:nvSpPr>
        <p:spPr>
          <a:xfrm>
            <a:off x="5357770" y="3095718"/>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نظام حوافز يركّز فقط على عدد المكالمات دون اعتبار لجودة الحلول</a:t>
            </a:r>
            <a:endParaRPr lang="en-US" dirty="0"/>
          </a:p>
        </p:txBody>
      </p:sp>
      <p:sp>
        <p:nvSpPr>
          <p:cNvPr id="10" name="TextBox 9">
            <a:extLst>
              <a:ext uri="{FF2B5EF4-FFF2-40B4-BE49-F238E27FC236}">
                <a16:creationId xmlns:a16="http://schemas.microsoft.com/office/drawing/2014/main" id="{4936CAB4-8202-805E-8DC6-8AD937F54F8B}"/>
              </a:ext>
            </a:extLst>
          </p:cNvPr>
          <p:cNvSpPr txBox="1"/>
          <p:nvPr/>
        </p:nvSpPr>
        <p:spPr>
          <a:xfrm>
            <a:off x="5357770" y="4285825"/>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نقص التدريب على المنتجات والخدمات الجديدة</a:t>
            </a:r>
            <a:endParaRPr lang="en-US" dirty="0"/>
          </a:p>
        </p:txBody>
      </p:sp>
      <p:sp>
        <p:nvSpPr>
          <p:cNvPr id="11" name="TextBox 10">
            <a:extLst>
              <a:ext uri="{FF2B5EF4-FFF2-40B4-BE49-F238E27FC236}">
                <a16:creationId xmlns:a16="http://schemas.microsoft.com/office/drawing/2014/main" id="{D26BD7F0-DCF2-82C2-0906-60213FB1C493}"/>
              </a:ext>
            </a:extLst>
          </p:cNvPr>
          <p:cNvSpPr txBox="1"/>
          <p:nvPr/>
        </p:nvSpPr>
        <p:spPr>
          <a:xfrm>
            <a:off x="5357770" y="5014909"/>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ضغط العمل المستمر دون فترات راحة كافية</a:t>
            </a:r>
            <a:endParaRPr lang="en-US" dirty="0"/>
          </a:p>
        </p:txBody>
      </p:sp>
      <p:sp>
        <p:nvSpPr>
          <p:cNvPr id="13" name="TextBox 12">
            <a:extLst>
              <a:ext uri="{FF2B5EF4-FFF2-40B4-BE49-F238E27FC236}">
                <a16:creationId xmlns:a16="http://schemas.microsoft.com/office/drawing/2014/main" id="{FA0FEEC3-51C0-77F8-62BA-1579FE4F69DF}"/>
              </a:ext>
            </a:extLst>
          </p:cNvPr>
          <p:cNvSpPr txBox="1"/>
          <p:nvPr/>
        </p:nvSpPr>
        <p:spPr>
          <a:xfrm>
            <a:off x="5357770" y="5743992"/>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غياب التقدير والاعتراف بالجهود الاستثنائية</a:t>
            </a:r>
            <a:endParaRPr lang="en-US"/>
          </a:p>
        </p:txBody>
      </p:sp>
      <p:pic>
        <p:nvPicPr>
          <p:cNvPr id="2" name="Picture 1" descr="Speedometer ">
            <a:extLst>
              <a:ext uri="{FF2B5EF4-FFF2-40B4-BE49-F238E27FC236}">
                <a16:creationId xmlns:a16="http://schemas.microsoft.com/office/drawing/2014/main" id="{502D4436-EBFF-90F3-F0BA-5B87A2B16F56}"/>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45894" y="2058502"/>
            <a:ext cx="3926106" cy="3926106"/>
          </a:xfrm>
          <a:prstGeom prst="rect">
            <a:avLst/>
          </a:prstGeom>
          <a:noFill/>
          <a:ln>
            <a:noFill/>
          </a:ln>
        </p:spPr>
      </p:pic>
    </p:spTree>
    <p:extLst>
      <p:ext uri="{BB962C8B-B14F-4D97-AF65-F5344CB8AC3E}">
        <p14:creationId xmlns:p14="http://schemas.microsoft.com/office/powerpoint/2010/main" val="312735505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0" grpId="0"/>
      <p:bldP spid="11" grpId="0"/>
      <p:bldP spid="13" grpId="0"/>
    </p:bld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DB36CE-57D3-1B81-4F62-733D7AAF2004}"/>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6DD03A42-A4EF-3906-257D-B02CAC253E42}"/>
              </a:ext>
            </a:extLst>
          </p:cNvPr>
          <p:cNvSpPr txBox="1"/>
          <p:nvPr/>
        </p:nvSpPr>
        <p:spPr>
          <a:xfrm>
            <a:off x="2779494" y="-99189"/>
            <a:ext cx="6633012"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دراسة حالة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2D151665-9EB4-8C4D-18FD-8FC5794634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6" name="TextBox 5">
            <a:extLst>
              <a:ext uri="{FF2B5EF4-FFF2-40B4-BE49-F238E27FC236}">
                <a16:creationId xmlns:a16="http://schemas.microsoft.com/office/drawing/2014/main" id="{8123272A-3890-6A42-91DB-72C2F1F3CA55}"/>
              </a:ext>
            </a:extLst>
          </p:cNvPr>
          <p:cNvSpPr txBox="1"/>
          <p:nvPr/>
        </p:nvSpPr>
        <p:spPr>
          <a:xfrm>
            <a:off x="5357770" y="1225007"/>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b="1">
                <a:solidFill>
                  <a:srgbClr val="168489"/>
                </a:solidFill>
              </a:rPr>
              <a:t>التدخّلات التي تمّ تطبيقها:</a:t>
            </a:r>
            <a:endParaRPr lang="en-US" b="1">
              <a:solidFill>
                <a:srgbClr val="168489"/>
              </a:solidFill>
            </a:endParaRPr>
          </a:p>
        </p:txBody>
      </p:sp>
      <p:sp>
        <p:nvSpPr>
          <p:cNvPr id="7" name="TextBox 6">
            <a:extLst>
              <a:ext uri="{FF2B5EF4-FFF2-40B4-BE49-F238E27FC236}">
                <a16:creationId xmlns:a16="http://schemas.microsoft.com/office/drawing/2014/main" id="{900AAFCF-6A15-F934-ECF7-6FEFCD1368DE}"/>
              </a:ext>
            </a:extLst>
          </p:cNvPr>
          <p:cNvSpPr txBox="1"/>
          <p:nvPr/>
        </p:nvSpPr>
        <p:spPr>
          <a:xfrm>
            <a:off x="5357770" y="2106604"/>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إعادة تصميم نظام الحوافز ليشمل مؤشرات الجودة ورضا العملاء</a:t>
            </a:r>
            <a:endParaRPr lang="en-US" dirty="0"/>
          </a:p>
        </p:txBody>
      </p:sp>
      <p:sp>
        <p:nvSpPr>
          <p:cNvPr id="10" name="TextBox 9">
            <a:extLst>
              <a:ext uri="{FF2B5EF4-FFF2-40B4-BE49-F238E27FC236}">
                <a16:creationId xmlns:a16="http://schemas.microsoft.com/office/drawing/2014/main" id="{9D1C7CC9-1DAD-82C2-F5DC-D1B7882A82FC}"/>
              </a:ext>
            </a:extLst>
          </p:cNvPr>
          <p:cNvSpPr txBox="1"/>
          <p:nvPr/>
        </p:nvSpPr>
        <p:spPr>
          <a:xfrm>
            <a:off x="5357770" y="2988201"/>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تنفيذ برنامج تدريبي أسبوعي لتحديث المعلومات والمهارات</a:t>
            </a:r>
            <a:endParaRPr lang="en-US" dirty="0"/>
          </a:p>
        </p:txBody>
      </p:sp>
      <p:sp>
        <p:nvSpPr>
          <p:cNvPr id="11" name="TextBox 10">
            <a:extLst>
              <a:ext uri="{FF2B5EF4-FFF2-40B4-BE49-F238E27FC236}">
                <a16:creationId xmlns:a16="http://schemas.microsoft.com/office/drawing/2014/main" id="{61DD27FF-FE25-62E5-7257-DE986D0218E6}"/>
              </a:ext>
            </a:extLst>
          </p:cNvPr>
          <p:cNvSpPr txBox="1"/>
          <p:nvPr/>
        </p:nvSpPr>
        <p:spPr>
          <a:xfrm>
            <a:off x="5357770" y="3869798"/>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تعديل جداول العمل لضمان فترات راحة كافية</a:t>
            </a:r>
            <a:endParaRPr lang="en-US" dirty="0"/>
          </a:p>
        </p:txBody>
      </p:sp>
      <p:sp>
        <p:nvSpPr>
          <p:cNvPr id="13" name="TextBox 12">
            <a:extLst>
              <a:ext uri="{FF2B5EF4-FFF2-40B4-BE49-F238E27FC236}">
                <a16:creationId xmlns:a16="http://schemas.microsoft.com/office/drawing/2014/main" id="{6A19E1B3-464A-0555-9047-4F36EE71DFC4}"/>
              </a:ext>
            </a:extLst>
          </p:cNvPr>
          <p:cNvSpPr txBox="1"/>
          <p:nvPr/>
        </p:nvSpPr>
        <p:spPr>
          <a:xfrm>
            <a:off x="5357770" y="4751395"/>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إطلاق برنامج "نجم الأسبوع" للاعتراف بالأداء المتميّز</a:t>
            </a:r>
            <a:endParaRPr lang="en-US" dirty="0"/>
          </a:p>
        </p:txBody>
      </p:sp>
      <p:pic>
        <p:nvPicPr>
          <p:cNvPr id="2" name="Picture 1" descr="Speedometer ">
            <a:extLst>
              <a:ext uri="{FF2B5EF4-FFF2-40B4-BE49-F238E27FC236}">
                <a16:creationId xmlns:a16="http://schemas.microsoft.com/office/drawing/2014/main" id="{B6B2780A-B782-50AE-67FD-388BB3F6224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45894" y="2058502"/>
            <a:ext cx="3926106" cy="3926106"/>
          </a:xfrm>
          <a:prstGeom prst="rect">
            <a:avLst/>
          </a:prstGeom>
          <a:noFill/>
          <a:ln>
            <a:noFill/>
          </a:ln>
        </p:spPr>
      </p:pic>
      <p:sp>
        <p:nvSpPr>
          <p:cNvPr id="4" name="TextBox 3">
            <a:extLst>
              <a:ext uri="{FF2B5EF4-FFF2-40B4-BE49-F238E27FC236}">
                <a16:creationId xmlns:a16="http://schemas.microsoft.com/office/drawing/2014/main" id="{999B3187-1323-EC57-E33B-5D64036C06E5}"/>
              </a:ext>
            </a:extLst>
          </p:cNvPr>
          <p:cNvSpPr txBox="1"/>
          <p:nvPr/>
        </p:nvSpPr>
        <p:spPr>
          <a:xfrm>
            <a:off x="5357770" y="5632993"/>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تنظيم اجتماعات أسبوعية لمناقشة التحديات وتقديم الدعم</a:t>
            </a:r>
            <a:endParaRPr lang="en-US" dirty="0"/>
          </a:p>
        </p:txBody>
      </p:sp>
    </p:spTree>
    <p:extLst>
      <p:ext uri="{BB962C8B-B14F-4D97-AF65-F5344CB8AC3E}">
        <p14:creationId xmlns:p14="http://schemas.microsoft.com/office/powerpoint/2010/main" val="339905302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fade">
                                      <p:cBhvr>
                                        <p:cTn id="42" dur="1000"/>
                                        <p:tgtEl>
                                          <p:spTgt spid="4"/>
                                        </p:tgtEl>
                                      </p:cBhvr>
                                    </p:animEffect>
                                    <p:anim calcmode="lin" valueType="num">
                                      <p:cBhvr>
                                        <p:cTn id="43" dur="1000" fill="hold"/>
                                        <p:tgtEl>
                                          <p:spTgt spid="4"/>
                                        </p:tgtEl>
                                        <p:attrNameLst>
                                          <p:attrName>ppt_x</p:attrName>
                                        </p:attrNameLst>
                                      </p:cBhvr>
                                      <p:tavLst>
                                        <p:tav tm="0">
                                          <p:val>
                                            <p:strVal val="#ppt_x"/>
                                          </p:val>
                                        </p:tav>
                                        <p:tav tm="100000">
                                          <p:val>
                                            <p:strVal val="#ppt_x"/>
                                          </p:val>
                                        </p:tav>
                                      </p:tavLst>
                                    </p:anim>
                                    <p:anim calcmode="lin" valueType="num">
                                      <p:cBhvr>
                                        <p:cTn id="4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0" grpId="0"/>
      <p:bldP spid="11" grpId="0"/>
      <p:bldP spid="13" grpId="0"/>
      <p:bldP spid="4" grpId="0"/>
    </p:bld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F068ED-07CC-82A5-E3A1-EBE7A7812701}"/>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400BA78D-1C26-588A-825F-B94F9721D584}"/>
              </a:ext>
            </a:extLst>
          </p:cNvPr>
          <p:cNvSpPr txBox="1"/>
          <p:nvPr/>
        </p:nvSpPr>
        <p:spPr>
          <a:xfrm>
            <a:off x="2779494" y="-99189"/>
            <a:ext cx="6633012"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دراسة حالة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AE95CE47-674A-1839-39CC-82C3AF19A0A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6" name="TextBox 5">
            <a:extLst>
              <a:ext uri="{FF2B5EF4-FFF2-40B4-BE49-F238E27FC236}">
                <a16:creationId xmlns:a16="http://schemas.microsoft.com/office/drawing/2014/main" id="{96F0CD99-C60D-849E-66B2-CC1F1DA9D576}"/>
              </a:ext>
            </a:extLst>
          </p:cNvPr>
          <p:cNvSpPr txBox="1"/>
          <p:nvPr/>
        </p:nvSpPr>
        <p:spPr>
          <a:xfrm>
            <a:off x="5357770" y="1225007"/>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النتائج بعد 3 أشهر:</a:t>
            </a:r>
            <a:endParaRPr lang="en-US" dirty="0"/>
          </a:p>
        </p:txBody>
      </p:sp>
      <p:sp>
        <p:nvSpPr>
          <p:cNvPr id="7" name="TextBox 6">
            <a:extLst>
              <a:ext uri="{FF2B5EF4-FFF2-40B4-BE49-F238E27FC236}">
                <a16:creationId xmlns:a16="http://schemas.microsoft.com/office/drawing/2014/main" id="{A89D97D3-41D9-03BD-AE55-17556FEDA7F0}"/>
              </a:ext>
            </a:extLst>
          </p:cNvPr>
          <p:cNvSpPr txBox="1"/>
          <p:nvPr/>
        </p:nvSpPr>
        <p:spPr>
          <a:xfrm>
            <a:off x="5357770" y="2327004"/>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انخفاض شكاوى العملاء بنسبة 40%.</a:t>
            </a:r>
            <a:endParaRPr lang="en-US" dirty="0"/>
          </a:p>
        </p:txBody>
      </p:sp>
      <p:sp>
        <p:nvSpPr>
          <p:cNvPr id="10" name="TextBox 9">
            <a:extLst>
              <a:ext uri="{FF2B5EF4-FFF2-40B4-BE49-F238E27FC236}">
                <a16:creationId xmlns:a16="http://schemas.microsoft.com/office/drawing/2014/main" id="{844FFC20-594C-A11E-B2B6-53FE33A14E78}"/>
              </a:ext>
            </a:extLst>
          </p:cNvPr>
          <p:cNvSpPr txBox="1"/>
          <p:nvPr/>
        </p:nvSpPr>
        <p:spPr>
          <a:xfrm>
            <a:off x="5357770" y="3429001"/>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تحسّن معدّل حل المشكلات من أول اتصال من 65% إلى 82%.</a:t>
            </a:r>
            <a:endParaRPr lang="en-US"/>
          </a:p>
        </p:txBody>
      </p:sp>
      <p:sp>
        <p:nvSpPr>
          <p:cNvPr id="11" name="TextBox 10">
            <a:extLst>
              <a:ext uri="{FF2B5EF4-FFF2-40B4-BE49-F238E27FC236}">
                <a16:creationId xmlns:a16="http://schemas.microsoft.com/office/drawing/2014/main" id="{0326E352-FA50-90F5-2975-3B25F99E9935}"/>
              </a:ext>
            </a:extLst>
          </p:cNvPr>
          <p:cNvSpPr txBox="1"/>
          <p:nvPr/>
        </p:nvSpPr>
        <p:spPr>
          <a:xfrm>
            <a:off x="5357770" y="4530998"/>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ارتفاع مؤشر رضا الموظفين من 3.2 إلى 4.1 من 5.</a:t>
            </a:r>
            <a:endParaRPr lang="en-US"/>
          </a:p>
        </p:txBody>
      </p:sp>
      <p:pic>
        <p:nvPicPr>
          <p:cNvPr id="2" name="Picture 1" descr="Speedometer ">
            <a:extLst>
              <a:ext uri="{FF2B5EF4-FFF2-40B4-BE49-F238E27FC236}">
                <a16:creationId xmlns:a16="http://schemas.microsoft.com/office/drawing/2014/main" id="{3676C2CE-A107-3F50-BD6E-EA7D977EF5D1}"/>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45894" y="2058502"/>
            <a:ext cx="3926106" cy="3926106"/>
          </a:xfrm>
          <a:prstGeom prst="rect">
            <a:avLst/>
          </a:prstGeom>
          <a:noFill/>
          <a:ln>
            <a:noFill/>
          </a:ln>
        </p:spPr>
      </p:pic>
      <p:sp>
        <p:nvSpPr>
          <p:cNvPr id="4" name="TextBox 3">
            <a:extLst>
              <a:ext uri="{FF2B5EF4-FFF2-40B4-BE49-F238E27FC236}">
                <a16:creationId xmlns:a16="http://schemas.microsoft.com/office/drawing/2014/main" id="{830022AA-3D98-66BD-08A0-089A2D407895}"/>
              </a:ext>
            </a:extLst>
          </p:cNvPr>
          <p:cNvSpPr txBox="1"/>
          <p:nvPr/>
        </p:nvSpPr>
        <p:spPr>
          <a:xfrm>
            <a:off x="5357770" y="5632993"/>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انخفاض معدّل الغياب بنسبة 25%.</a:t>
            </a:r>
            <a:endParaRPr lang="en-US"/>
          </a:p>
        </p:txBody>
      </p:sp>
    </p:spTree>
    <p:extLst>
      <p:ext uri="{BB962C8B-B14F-4D97-AF65-F5344CB8AC3E}">
        <p14:creationId xmlns:p14="http://schemas.microsoft.com/office/powerpoint/2010/main" val="400031886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fade">
                                      <p:cBhvr>
                                        <p:cTn id="35" dur="1000"/>
                                        <p:tgtEl>
                                          <p:spTgt spid="4"/>
                                        </p:tgtEl>
                                      </p:cBhvr>
                                    </p:animEffect>
                                    <p:anim calcmode="lin" valueType="num">
                                      <p:cBhvr>
                                        <p:cTn id="36" dur="1000" fill="hold"/>
                                        <p:tgtEl>
                                          <p:spTgt spid="4"/>
                                        </p:tgtEl>
                                        <p:attrNameLst>
                                          <p:attrName>ppt_x</p:attrName>
                                        </p:attrNameLst>
                                      </p:cBhvr>
                                      <p:tavLst>
                                        <p:tav tm="0">
                                          <p:val>
                                            <p:strVal val="#ppt_x"/>
                                          </p:val>
                                        </p:tav>
                                        <p:tav tm="100000">
                                          <p:val>
                                            <p:strVal val="#ppt_x"/>
                                          </p:val>
                                        </p:tav>
                                      </p:tavLst>
                                    </p:anim>
                                    <p:anim calcmode="lin" valueType="num">
                                      <p:cBhvr>
                                        <p:cTn id="37"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0" grpId="0"/>
      <p:bldP spid="11" grpId="0"/>
      <p:bldP spid="4" grpId="0"/>
    </p:bld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2B96F4-348C-6C02-D43D-A07CF1E83445}"/>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F0ADCE51-2B70-1020-B3F5-CE071A84E350}"/>
              </a:ext>
            </a:extLst>
          </p:cNvPr>
          <p:cNvSpPr txBox="1"/>
          <p:nvPr/>
        </p:nvSpPr>
        <p:spPr>
          <a:xfrm>
            <a:off x="2779494" y="-99189"/>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مهارات تقديم التغذية الراجعة والتقويم البنّاء</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7BCB8755-A1BA-7C2B-51DC-B3BCBDE8D46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6" name="TextBox 5">
            <a:extLst>
              <a:ext uri="{FF2B5EF4-FFF2-40B4-BE49-F238E27FC236}">
                <a16:creationId xmlns:a16="http://schemas.microsoft.com/office/drawing/2014/main" id="{7B47CA0C-A471-1804-C98C-786696D3434A}"/>
              </a:ext>
            </a:extLst>
          </p:cNvPr>
          <p:cNvSpPr txBox="1"/>
          <p:nvPr/>
        </p:nvSpPr>
        <p:spPr>
          <a:xfrm>
            <a:off x="5357770" y="1225007"/>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dirty="0"/>
              <a:t>أنواع التغذية الراجعة:</a:t>
            </a:r>
            <a:endParaRPr lang="en-US" dirty="0"/>
          </a:p>
        </p:txBody>
      </p:sp>
      <p:grpSp>
        <p:nvGrpSpPr>
          <p:cNvPr id="37" name="Group 36">
            <a:extLst>
              <a:ext uri="{FF2B5EF4-FFF2-40B4-BE49-F238E27FC236}">
                <a16:creationId xmlns:a16="http://schemas.microsoft.com/office/drawing/2014/main" id="{7FD89B18-673D-3F23-B3E7-4D915B337480}"/>
              </a:ext>
            </a:extLst>
          </p:cNvPr>
          <p:cNvGrpSpPr/>
          <p:nvPr/>
        </p:nvGrpSpPr>
        <p:grpSpPr>
          <a:xfrm>
            <a:off x="9131439" y="2441852"/>
            <a:ext cx="2548696" cy="3301165"/>
            <a:chOff x="9131439" y="2677930"/>
            <a:chExt cx="2548696" cy="3301165"/>
          </a:xfrm>
        </p:grpSpPr>
        <p:sp>
          <p:nvSpPr>
            <p:cNvPr id="19" name="Oval 18">
              <a:extLst>
                <a:ext uri="{FF2B5EF4-FFF2-40B4-BE49-F238E27FC236}">
                  <a16:creationId xmlns:a16="http://schemas.microsoft.com/office/drawing/2014/main" id="{F2DAED16-7900-8D6A-C091-18D93F9BEA20}"/>
                </a:ext>
              </a:extLst>
            </p:cNvPr>
            <p:cNvSpPr/>
            <p:nvPr/>
          </p:nvSpPr>
          <p:spPr>
            <a:xfrm flipH="1">
              <a:off x="9685359" y="2677930"/>
              <a:ext cx="1440856" cy="1440278"/>
            </a:xfrm>
            <a:prstGeom prst="ellipse">
              <a:avLst/>
            </a:prstGeom>
            <a:solidFill>
              <a:srgbClr val="2E75B6"/>
            </a:solidFill>
            <a:ln>
              <a:solidFill>
                <a:srgbClr val="2E75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nvGrpSpPr>
            <p:cNvPr id="20" name="Group 19">
              <a:extLst>
                <a:ext uri="{FF2B5EF4-FFF2-40B4-BE49-F238E27FC236}">
                  <a16:creationId xmlns:a16="http://schemas.microsoft.com/office/drawing/2014/main" id="{A32733A8-43FE-052C-9722-EA8D2C385A7E}"/>
                </a:ext>
              </a:extLst>
            </p:cNvPr>
            <p:cNvGrpSpPr/>
            <p:nvPr/>
          </p:nvGrpSpPr>
          <p:grpSpPr>
            <a:xfrm flipH="1">
              <a:off x="9131439" y="3679689"/>
              <a:ext cx="2548696" cy="2299406"/>
              <a:chOff x="1490157" y="573801"/>
              <a:chExt cx="1243664" cy="863606"/>
            </a:xfrm>
          </p:grpSpPr>
          <p:sp>
            <p:nvSpPr>
              <p:cNvPr id="35" name="Freeform 16">
                <a:extLst>
                  <a:ext uri="{FF2B5EF4-FFF2-40B4-BE49-F238E27FC236}">
                    <a16:creationId xmlns:a16="http://schemas.microsoft.com/office/drawing/2014/main" id="{65E4B0C8-0766-D1E4-0DE6-C2ACA00F0FB7}"/>
                  </a:ext>
                </a:extLst>
              </p:cNvPr>
              <p:cNvSpPr/>
              <p:nvPr/>
            </p:nvSpPr>
            <p:spPr>
              <a:xfrm>
                <a:off x="1490157" y="573801"/>
                <a:ext cx="1243664" cy="863606"/>
              </a:xfrm>
              <a:custGeom>
                <a:avLst/>
                <a:gdLst/>
                <a:ahLst/>
                <a:cxnLst/>
                <a:rect l="l" t="t" r="r" b="b"/>
                <a:pathLst>
                  <a:path w="1243664" h="863606">
                    <a:moveTo>
                      <a:pt x="62576" y="0"/>
                    </a:moveTo>
                    <a:lnTo>
                      <a:pt x="1181088" y="0"/>
                    </a:lnTo>
                    <a:cubicBezTo>
                      <a:pt x="1197684" y="0"/>
                      <a:pt x="1213601" y="6593"/>
                      <a:pt x="1225336" y="18328"/>
                    </a:cubicBezTo>
                    <a:cubicBezTo>
                      <a:pt x="1237071" y="30064"/>
                      <a:pt x="1243664" y="45980"/>
                      <a:pt x="1243664" y="62576"/>
                    </a:cubicBezTo>
                    <a:lnTo>
                      <a:pt x="1243664" y="801030"/>
                    </a:lnTo>
                    <a:cubicBezTo>
                      <a:pt x="1243664" y="835590"/>
                      <a:pt x="1215648" y="863606"/>
                      <a:pt x="1181088" y="863606"/>
                    </a:cubicBezTo>
                    <a:lnTo>
                      <a:pt x="62576" y="863606"/>
                    </a:lnTo>
                    <a:cubicBezTo>
                      <a:pt x="28016" y="863606"/>
                      <a:pt x="0" y="835590"/>
                      <a:pt x="0" y="801030"/>
                    </a:cubicBezTo>
                    <a:lnTo>
                      <a:pt x="0" y="62576"/>
                    </a:lnTo>
                    <a:cubicBezTo>
                      <a:pt x="0" y="28016"/>
                      <a:pt x="28016" y="0"/>
                      <a:pt x="62576" y="0"/>
                    </a:cubicBezTo>
                    <a:close/>
                  </a:path>
                </a:pathLst>
              </a:custGeom>
              <a:solidFill>
                <a:srgbClr val="DDF1F0"/>
              </a:solidFill>
            </p:spPr>
            <p:txBody>
              <a:bodyPr/>
              <a:lstStyle/>
              <a:p>
                <a:endParaRPr lang="en-US" sz="3200"/>
              </a:p>
            </p:txBody>
          </p:sp>
          <p:sp>
            <p:nvSpPr>
              <p:cNvPr id="36" name="TextBox 17">
                <a:extLst>
                  <a:ext uri="{FF2B5EF4-FFF2-40B4-BE49-F238E27FC236}">
                    <a16:creationId xmlns:a16="http://schemas.microsoft.com/office/drawing/2014/main" id="{61D06FCF-5E86-173D-A6E2-05ED0ECD1F8F}"/>
                  </a:ext>
                </a:extLst>
              </p:cNvPr>
              <p:cNvSpPr txBox="1"/>
              <p:nvPr/>
            </p:nvSpPr>
            <p:spPr>
              <a:xfrm>
                <a:off x="1490157" y="592851"/>
                <a:ext cx="1243664" cy="844556"/>
              </a:xfrm>
              <a:prstGeom prst="rect">
                <a:avLst/>
              </a:prstGeom>
            </p:spPr>
            <p:txBody>
              <a:bodyPr lIns="24384" tIns="24384" rIns="24384" bIns="24384" rtlCol="0" anchor="ctr"/>
              <a:lstStyle/>
              <a:p>
                <a:endParaRPr lang="en-US" sz="3200"/>
              </a:p>
            </p:txBody>
          </p:sp>
        </p:grpSp>
        <p:sp>
          <p:nvSpPr>
            <p:cNvPr id="21" name="TextBox 46">
              <a:extLst>
                <a:ext uri="{FF2B5EF4-FFF2-40B4-BE49-F238E27FC236}">
                  <a16:creationId xmlns:a16="http://schemas.microsoft.com/office/drawing/2014/main" id="{2CE5B5FF-EF7A-3FEC-41C3-95E93AE0302A}"/>
                </a:ext>
              </a:extLst>
            </p:cNvPr>
            <p:cNvSpPr txBox="1"/>
            <p:nvPr/>
          </p:nvSpPr>
          <p:spPr>
            <a:xfrm flipH="1">
              <a:off x="9402572" y="4414533"/>
              <a:ext cx="2003793" cy="1440837"/>
            </a:xfrm>
            <a:prstGeom prst="rect">
              <a:avLst/>
            </a:prstGeom>
          </p:spPr>
          <p:txBody>
            <a:bodyPr wrap="square" lIns="0" tIns="0" rIns="0" bIns="0" rtlCol="0" anchor="t">
              <a:noAutofit/>
            </a:bodyPr>
            <a:lstStyle/>
            <a:p>
              <a:pPr algn="ctr" rtl="1"/>
              <a:r>
                <a:rPr lang="ar-SA"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التغذية الراجعة الإيجابية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8" name="مربع نص 166">
              <a:extLst>
                <a:ext uri="{FF2B5EF4-FFF2-40B4-BE49-F238E27FC236}">
                  <a16:creationId xmlns:a16="http://schemas.microsoft.com/office/drawing/2014/main" id="{7A90EBB8-7045-BA03-7AA8-45772D2632FF}"/>
                </a:ext>
              </a:extLst>
            </p:cNvPr>
            <p:cNvSpPr txBox="1"/>
            <p:nvPr/>
          </p:nvSpPr>
          <p:spPr>
            <a:xfrm flipH="1">
              <a:off x="9662642" y="2677930"/>
              <a:ext cx="1469608" cy="1131491"/>
            </a:xfrm>
            <a:prstGeom prst="rect">
              <a:avLst/>
            </a:prstGeom>
          </p:spPr>
          <p:txBody>
            <a:bodyPr wrap="square" rtlCol="1">
              <a:noAutofit/>
            </a:bodyPr>
            <a:lstStyle/>
            <a:p>
              <a:pPr algn="ctr" rtl="1"/>
              <a:r>
                <a:rPr lang="en-US" sz="6600" b="1" kern="1200" dirty="0">
                  <a:solidFill>
                    <a:srgbClr val="FFFFFF"/>
                  </a:solidFill>
                  <a:effectLst/>
                  <a:latin typeface="ADLaM Display" panose="02010000000000000000" pitchFamily="2" charset="0"/>
                  <a:ea typeface="ADLaM Display" panose="02010000000000000000" pitchFamily="2" charset="0"/>
                  <a:cs typeface="Sakkal Majalla" panose="02000000000000000000" pitchFamily="2" charset="-78"/>
                </a:rPr>
                <a:t>01</a:t>
              </a:r>
              <a:endParaRPr lang="en-US" sz="6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38" name="Group 37">
            <a:extLst>
              <a:ext uri="{FF2B5EF4-FFF2-40B4-BE49-F238E27FC236}">
                <a16:creationId xmlns:a16="http://schemas.microsoft.com/office/drawing/2014/main" id="{E4F62EEF-4692-6807-97B5-38F1016927BF}"/>
              </a:ext>
            </a:extLst>
          </p:cNvPr>
          <p:cNvGrpSpPr/>
          <p:nvPr/>
        </p:nvGrpSpPr>
        <p:grpSpPr>
          <a:xfrm>
            <a:off x="6258944" y="2441852"/>
            <a:ext cx="2548696" cy="3301165"/>
            <a:chOff x="6258944" y="2677930"/>
            <a:chExt cx="2548696" cy="3301165"/>
          </a:xfrm>
        </p:grpSpPr>
        <p:sp>
          <p:nvSpPr>
            <p:cNvPr id="22" name="Oval 21">
              <a:extLst>
                <a:ext uri="{FF2B5EF4-FFF2-40B4-BE49-F238E27FC236}">
                  <a16:creationId xmlns:a16="http://schemas.microsoft.com/office/drawing/2014/main" id="{FFFE3731-13A4-4289-FFAF-E66A9E54E403}"/>
                </a:ext>
              </a:extLst>
            </p:cNvPr>
            <p:cNvSpPr/>
            <p:nvPr/>
          </p:nvSpPr>
          <p:spPr>
            <a:xfrm flipH="1">
              <a:off x="6810767" y="2677930"/>
              <a:ext cx="1440856" cy="1440278"/>
            </a:xfrm>
            <a:prstGeom prst="ellipse">
              <a:avLst/>
            </a:prstGeom>
            <a:solidFill>
              <a:srgbClr val="FFD366"/>
            </a:solidFill>
            <a:ln>
              <a:solidFill>
                <a:srgbClr val="FFD3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nvGrpSpPr>
            <p:cNvPr id="25" name="Group 24">
              <a:extLst>
                <a:ext uri="{FF2B5EF4-FFF2-40B4-BE49-F238E27FC236}">
                  <a16:creationId xmlns:a16="http://schemas.microsoft.com/office/drawing/2014/main" id="{805AE727-0856-4A24-28E3-424E579A4BFC}"/>
                </a:ext>
              </a:extLst>
            </p:cNvPr>
            <p:cNvGrpSpPr/>
            <p:nvPr/>
          </p:nvGrpSpPr>
          <p:grpSpPr>
            <a:xfrm flipH="1">
              <a:off x="6258944" y="3679689"/>
              <a:ext cx="2548696" cy="2299406"/>
              <a:chOff x="3134843" y="573801"/>
              <a:chExt cx="1243664" cy="863606"/>
            </a:xfrm>
          </p:grpSpPr>
          <p:sp>
            <p:nvSpPr>
              <p:cNvPr id="31" name="Freeform 12">
                <a:extLst>
                  <a:ext uri="{FF2B5EF4-FFF2-40B4-BE49-F238E27FC236}">
                    <a16:creationId xmlns:a16="http://schemas.microsoft.com/office/drawing/2014/main" id="{D1A348A7-5E29-F8A5-1DF1-DC9A3FE6A493}"/>
                  </a:ext>
                </a:extLst>
              </p:cNvPr>
              <p:cNvSpPr/>
              <p:nvPr/>
            </p:nvSpPr>
            <p:spPr>
              <a:xfrm>
                <a:off x="3134843" y="573801"/>
                <a:ext cx="1243664" cy="863606"/>
              </a:xfrm>
              <a:custGeom>
                <a:avLst/>
                <a:gdLst/>
                <a:ahLst/>
                <a:cxnLst/>
                <a:rect l="l" t="t" r="r" b="b"/>
                <a:pathLst>
                  <a:path w="1243664" h="863606">
                    <a:moveTo>
                      <a:pt x="62576" y="0"/>
                    </a:moveTo>
                    <a:lnTo>
                      <a:pt x="1181088" y="0"/>
                    </a:lnTo>
                    <a:cubicBezTo>
                      <a:pt x="1197684" y="0"/>
                      <a:pt x="1213601" y="6593"/>
                      <a:pt x="1225336" y="18328"/>
                    </a:cubicBezTo>
                    <a:cubicBezTo>
                      <a:pt x="1237071" y="30064"/>
                      <a:pt x="1243664" y="45980"/>
                      <a:pt x="1243664" y="62576"/>
                    </a:cubicBezTo>
                    <a:lnTo>
                      <a:pt x="1243664" y="801030"/>
                    </a:lnTo>
                    <a:cubicBezTo>
                      <a:pt x="1243664" y="835590"/>
                      <a:pt x="1215648" y="863606"/>
                      <a:pt x="1181088" y="863606"/>
                    </a:cubicBezTo>
                    <a:lnTo>
                      <a:pt x="62576" y="863606"/>
                    </a:lnTo>
                    <a:cubicBezTo>
                      <a:pt x="28016" y="863606"/>
                      <a:pt x="0" y="835590"/>
                      <a:pt x="0" y="801030"/>
                    </a:cubicBezTo>
                    <a:lnTo>
                      <a:pt x="0" y="62576"/>
                    </a:lnTo>
                    <a:cubicBezTo>
                      <a:pt x="0" y="28016"/>
                      <a:pt x="28016" y="0"/>
                      <a:pt x="62576" y="0"/>
                    </a:cubicBezTo>
                    <a:close/>
                  </a:path>
                </a:pathLst>
              </a:custGeom>
              <a:solidFill>
                <a:srgbClr val="DDF1F0"/>
              </a:solidFill>
            </p:spPr>
            <p:txBody>
              <a:bodyPr/>
              <a:lstStyle/>
              <a:p>
                <a:endParaRPr lang="en-US" sz="3200"/>
              </a:p>
            </p:txBody>
          </p:sp>
          <p:sp>
            <p:nvSpPr>
              <p:cNvPr id="32" name="TextBox 13">
                <a:extLst>
                  <a:ext uri="{FF2B5EF4-FFF2-40B4-BE49-F238E27FC236}">
                    <a16:creationId xmlns:a16="http://schemas.microsoft.com/office/drawing/2014/main" id="{29BD0CAF-38AA-0B50-59E9-AF04E6995C92}"/>
                  </a:ext>
                </a:extLst>
              </p:cNvPr>
              <p:cNvSpPr txBox="1"/>
              <p:nvPr/>
            </p:nvSpPr>
            <p:spPr>
              <a:xfrm>
                <a:off x="3134843" y="592851"/>
                <a:ext cx="1243664" cy="844556"/>
              </a:xfrm>
              <a:prstGeom prst="rect">
                <a:avLst/>
              </a:prstGeom>
            </p:spPr>
            <p:txBody>
              <a:bodyPr lIns="24384" tIns="24384" rIns="24384" bIns="24384" rtlCol="0" anchor="ctr"/>
              <a:lstStyle/>
              <a:p>
                <a:endParaRPr lang="en-US" sz="3200"/>
              </a:p>
            </p:txBody>
          </p:sp>
        </p:grpSp>
        <p:sp>
          <p:nvSpPr>
            <p:cNvPr id="27" name="TextBox 45">
              <a:extLst>
                <a:ext uri="{FF2B5EF4-FFF2-40B4-BE49-F238E27FC236}">
                  <a16:creationId xmlns:a16="http://schemas.microsoft.com/office/drawing/2014/main" id="{522B9CD5-5A57-943A-0E8C-F8127A568895}"/>
                </a:ext>
              </a:extLst>
            </p:cNvPr>
            <p:cNvSpPr txBox="1"/>
            <p:nvPr/>
          </p:nvSpPr>
          <p:spPr>
            <a:xfrm flipH="1">
              <a:off x="6381563" y="4432421"/>
              <a:ext cx="2301791" cy="1422875"/>
            </a:xfrm>
            <a:prstGeom prst="rect">
              <a:avLst/>
            </a:prstGeom>
          </p:spPr>
          <p:txBody>
            <a:bodyPr wrap="square" lIns="0" tIns="0" rIns="0" bIns="0" rtlCol="0" anchor="t">
              <a:noAutofit/>
            </a:bodyPr>
            <a:lstStyle/>
            <a:p>
              <a:pPr algn="ctr" rtl="1"/>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التغذية الراجعة التطويرية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9" name="مربع نص 166">
              <a:extLst>
                <a:ext uri="{FF2B5EF4-FFF2-40B4-BE49-F238E27FC236}">
                  <a16:creationId xmlns:a16="http://schemas.microsoft.com/office/drawing/2014/main" id="{DECC6F69-528E-0DAD-7729-396038FD477A}"/>
                </a:ext>
              </a:extLst>
            </p:cNvPr>
            <p:cNvSpPr txBox="1"/>
            <p:nvPr/>
          </p:nvSpPr>
          <p:spPr>
            <a:xfrm flipH="1">
              <a:off x="6794916" y="2677930"/>
              <a:ext cx="1469608" cy="1131491"/>
            </a:xfrm>
            <a:prstGeom prst="rect">
              <a:avLst/>
            </a:prstGeom>
          </p:spPr>
          <p:txBody>
            <a:bodyPr wrap="square" rtlCol="1">
              <a:noAutofit/>
            </a:bodyPr>
            <a:lstStyle/>
            <a:p>
              <a:pPr algn="ctr" rtl="1"/>
              <a:r>
                <a:rPr lang="en-US" sz="6600" b="1" kern="1200">
                  <a:solidFill>
                    <a:srgbClr val="FFFFFF"/>
                  </a:solidFill>
                  <a:effectLst/>
                  <a:latin typeface="ADLaM Display" panose="02010000000000000000" pitchFamily="2" charset="0"/>
                  <a:ea typeface="ADLaM Display" panose="02010000000000000000" pitchFamily="2" charset="0"/>
                  <a:cs typeface="Sakkal Majalla" panose="02000000000000000000" pitchFamily="2" charset="-78"/>
                </a:rPr>
                <a:t>02</a:t>
              </a:r>
              <a:endParaRPr lang="en-US" sz="6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39" name="Group 38">
            <a:extLst>
              <a:ext uri="{FF2B5EF4-FFF2-40B4-BE49-F238E27FC236}">
                <a16:creationId xmlns:a16="http://schemas.microsoft.com/office/drawing/2014/main" id="{224E35BF-F766-24D0-3482-1EF85BF0082C}"/>
              </a:ext>
            </a:extLst>
          </p:cNvPr>
          <p:cNvGrpSpPr/>
          <p:nvPr/>
        </p:nvGrpSpPr>
        <p:grpSpPr>
          <a:xfrm>
            <a:off x="3384352" y="2441852"/>
            <a:ext cx="2548696" cy="3523262"/>
            <a:chOff x="3384352" y="2677930"/>
            <a:chExt cx="2548696" cy="3523262"/>
          </a:xfrm>
        </p:grpSpPr>
        <p:sp>
          <p:nvSpPr>
            <p:cNvPr id="23" name="Oval 22">
              <a:extLst>
                <a:ext uri="{FF2B5EF4-FFF2-40B4-BE49-F238E27FC236}">
                  <a16:creationId xmlns:a16="http://schemas.microsoft.com/office/drawing/2014/main" id="{AB03DB4E-2504-6DEC-56ED-C76B3D4DF61A}"/>
                </a:ext>
              </a:extLst>
            </p:cNvPr>
            <p:cNvSpPr/>
            <p:nvPr/>
          </p:nvSpPr>
          <p:spPr>
            <a:xfrm flipH="1">
              <a:off x="3938273" y="2677930"/>
              <a:ext cx="1440856" cy="1440278"/>
            </a:xfrm>
            <a:prstGeom prst="ellipse">
              <a:avLst/>
            </a:prstGeom>
            <a:solidFill>
              <a:schemeClr val="bg1">
                <a:lumMod val="50000"/>
              </a:schemeClr>
            </a:solidFill>
            <a:ln>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nvGrpSpPr>
            <p:cNvPr id="24" name="Group 23">
              <a:extLst>
                <a:ext uri="{FF2B5EF4-FFF2-40B4-BE49-F238E27FC236}">
                  <a16:creationId xmlns:a16="http://schemas.microsoft.com/office/drawing/2014/main" id="{9CA52234-EA2C-FD43-D634-5CAB04A5CDC6}"/>
                </a:ext>
              </a:extLst>
            </p:cNvPr>
            <p:cNvGrpSpPr/>
            <p:nvPr/>
          </p:nvGrpSpPr>
          <p:grpSpPr>
            <a:xfrm flipH="1">
              <a:off x="3384352" y="3679689"/>
              <a:ext cx="2548696" cy="2299406"/>
              <a:chOff x="4780730" y="573801"/>
              <a:chExt cx="1243664" cy="863606"/>
            </a:xfrm>
          </p:grpSpPr>
          <p:sp>
            <p:nvSpPr>
              <p:cNvPr id="33" name="Freeform 8">
                <a:extLst>
                  <a:ext uri="{FF2B5EF4-FFF2-40B4-BE49-F238E27FC236}">
                    <a16:creationId xmlns:a16="http://schemas.microsoft.com/office/drawing/2014/main" id="{BC88C6E5-58D5-4254-2E89-770A6DD73B5E}"/>
                  </a:ext>
                </a:extLst>
              </p:cNvPr>
              <p:cNvSpPr/>
              <p:nvPr/>
            </p:nvSpPr>
            <p:spPr>
              <a:xfrm>
                <a:off x="4780730" y="573801"/>
                <a:ext cx="1243664" cy="863606"/>
              </a:xfrm>
              <a:custGeom>
                <a:avLst/>
                <a:gdLst/>
                <a:ahLst/>
                <a:cxnLst/>
                <a:rect l="l" t="t" r="r" b="b"/>
                <a:pathLst>
                  <a:path w="1243664" h="863606">
                    <a:moveTo>
                      <a:pt x="62576" y="0"/>
                    </a:moveTo>
                    <a:lnTo>
                      <a:pt x="1181088" y="0"/>
                    </a:lnTo>
                    <a:cubicBezTo>
                      <a:pt x="1197684" y="0"/>
                      <a:pt x="1213601" y="6593"/>
                      <a:pt x="1225336" y="18328"/>
                    </a:cubicBezTo>
                    <a:cubicBezTo>
                      <a:pt x="1237071" y="30064"/>
                      <a:pt x="1243664" y="45980"/>
                      <a:pt x="1243664" y="62576"/>
                    </a:cubicBezTo>
                    <a:lnTo>
                      <a:pt x="1243664" y="801030"/>
                    </a:lnTo>
                    <a:cubicBezTo>
                      <a:pt x="1243664" y="835590"/>
                      <a:pt x="1215648" y="863606"/>
                      <a:pt x="1181088" y="863606"/>
                    </a:cubicBezTo>
                    <a:lnTo>
                      <a:pt x="62576" y="863606"/>
                    </a:lnTo>
                    <a:cubicBezTo>
                      <a:pt x="28016" y="863606"/>
                      <a:pt x="0" y="835590"/>
                      <a:pt x="0" y="801030"/>
                    </a:cubicBezTo>
                    <a:lnTo>
                      <a:pt x="0" y="62576"/>
                    </a:lnTo>
                    <a:cubicBezTo>
                      <a:pt x="0" y="28016"/>
                      <a:pt x="28016" y="0"/>
                      <a:pt x="62576" y="0"/>
                    </a:cubicBezTo>
                    <a:close/>
                  </a:path>
                </a:pathLst>
              </a:custGeom>
              <a:solidFill>
                <a:srgbClr val="DDF1F0"/>
              </a:solidFill>
            </p:spPr>
            <p:txBody>
              <a:bodyPr/>
              <a:lstStyle/>
              <a:p>
                <a:endParaRPr lang="en-US" sz="3200"/>
              </a:p>
            </p:txBody>
          </p:sp>
          <p:sp>
            <p:nvSpPr>
              <p:cNvPr id="34" name="TextBox 9">
                <a:extLst>
                  <a:ext uri="{FF2B5EF4-FFF2-40B4-BE49-F238E27FC236}">
                    <a16:creationId xmlns:a16="http://schemas.microsoft.com/office/drawing/2014/main" id="{7FDF8989-AABA-815C-1FD4-47DAE85048A0}"/>
                  </a:ext>
                </a:extLst>
              </p:cNvPr>
              <p:cNvSpPr txBox="1"/>
              <p:nvPr/>
            </p:nvSpPr>
            <p:spPr>
              <a:xfrm>
                <a:off x="4780730" y="592851"/>
                <a:ext cx="1243664" cy="844556"/>
              </a:xfrm>
              <a:prstGeom prst="rect">
                <a:avLst/>
              </a:prstGeom>
            </p:spPr>
            <p:txBody>
              <a:bodyPr lIns="24384" tIns="24384" rIns="24384" bIns="24384" rtlCol="0" anchor="ctr"/>
              <a:lstStyle/>
              <a:p>
                <a:endParaRPr lang="en-US" sz="3200"/>
              </a:p>
            </p:txBody>
          </p:sp>
        </p:grpSp>
        <p:sp>
          <p:nvSpPr>
            <p:cNvPr id="26" name="TextBox 44">
              <a:extLst>
                <a:ext uri="{FF2B5EF4-FFF2-40B4-BE49-F238E27FC236}">
                  <a16:creationId xmlns:a16="http://schemas.microsoft.com/office/drawing/2014/main" id="{75C3F7DE-2FD7-653B-0014-806823130B82}"/>
                </a:ext>
              </a:extLst>
            </p:cNvPr>
            <p:cNvSpPr txBox="1"/>
            <p:nvPr/>
          </p:nvSpPr>
          <p:spPr>
            <a:xfrm flipH="1">
              <a:off x="3553940" y="4484614"/>
              <a:ext cx="2209115" cy="1716578"/>
            </a:xfrm>
            <a:prstGeom prst="rect">
              <a:avLst/>
            </a:prstGeom>
          </p:spPr>
          <p:txBody>
            <a:bodyPr wrap="square" lIns="0" tIns="0" rIns="0" bIns="0" rtlCol="0" anchor="t">
              <a:noAutofit/>
            </a:bodyPr>
            <a:lstStyle/>
            <a:p>
              <a:pPr algn="ctr" rtl="1"/>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التغذية الراجعة الفورية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0" name="مربع نص 166">
              <a:extLst>
                <a:ext uri="{FF2B5EF4-FFF2-40B4-BE49-F238E27FC236}">
                  <a16:creationId xmlns:a16="http://schemas.microsoft.com/office/drawing/2014/main" id="{B99B0DAC-0C3B-AEA2-E10D-1BC4B8334242}"/>
                </a:ext>
              </a:extLst>
            </p:cNvPr>
            <p:cNvSpPr txBox="1"/>
            <p:nvPr/>
          </p:nvSpPr>
          <p:spPr>
            <a:xfrm flipH="1">
              <a:off x="3909244" y="2677930"/>
              <a:ext cx="1469608" cy="1131491"/>
            </a:xfrm>
            <a:prstGeom prst="rect">
              <a:avLst/>
            </a:prstGeom>
          </p:spPr>
          <p:txBody>
            <a:bodyPr wrap="square" rtlCol="1">
              <a:noAutofit/>
            </a:bodyPr>
            <a:lstStyle/>
            <a:p>
              <a:pPr algn="ctr" rtl="0"/>
              <a:r>
                <a:rPr lang="en-US" sz="6600" b="1" kern="1200">
                  <a:solidFill>
                    <a:srgbClr val="FFFFFF"/>
                  </a:solidFill>
                  <a:effectLst/>
                  <a:latin typeface="ADLaM Display" panose="02010000000000000000" pitchFamily="2" charset="0"/>
                  <a:ea typeface="ADLaM Display" panose="02010000000000000000" pitchFamily="2" charset="0"/>
                  <a:cs typeface="Sakkal Majalla" panose="02000000000000000000" pitchFamily="2" charset="-78"/>
                </a:rPr>
                <a:t>03</a:t>
              </a:r>
              <a:endParaRPr lang="en-US" sz="6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2" name="Group 11">
            <a:extLst>
              <a:ext uri="{FF2B5EF4-FFF2-40B4-BE49-F238E27FC236}">
                <a16:creationId xmlns:a16="http://schemas.microsoft.com/office/drawing/2014/main" id="{9C075B81-2D5B-C0FF-B049-359BBC20C921}"/>
              </a:ext>
            </a:extLst>
          </p:cNvPr>
          <p:cNvGrpSpPr/>
          <p:nvPr/>
        </p:nvGrpSpPr>
        <p:grpSpPr>
          <a:xfrm flipH="1">
            <a:off x="511865" y="2441852"/>
            <a:ext cx="2548697" cy="3301164"/>
            <a:chOff x="0" y="0"/>
            <a:chExt cx="1459291" cy="1890886"/>
          </a:xfrm>
        </p:grpSpPr>
        <p:sp>
          <p:nvSpPr>
            <p:cNvPr id="13" name="Oval 12">
              <a:extLst>
                <a:ext uri="{FF2B5EF4-FFF2-40B4-BE49-F238E27FC236}">
                  <a16:creationId xmlns:a16="http://schemas.microsoft.com/office/drawing/2014/main" id="{9DD5673C-9F12-D964-4200-BD36EA0BC46F}"/>
                </a:ext>
              </a:extLst>
            </p:cNvPr>
            <p:cNvSpPr/>
            <p:nvPr/>
          </p:nvSpPr>
          <p:spPr>
            <a:xfrm>
              <a:off x="309032" y="0"/>
              <a:ext cx="824982" cy="824982"/>
            </a:xfrm>
            <a:prstGeom prst="ellipse">
              <a:avLst/>
            </a:prstGeom>
            <a:solidFill>
              <a:srgbClr val="168489"/>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nvGrpSpPr>
            <p:cNvPr id="14" name="Group 13">
              <a:extLst>
                <a:ext uri="{FF2B5EF4-FFF2-40B4-BE49-F238E27FC236}">
                  <a16:creationId xmlns:a16="http://schemas.microsoft.com/office/drawing/2014/main" id="{6B26DF09-D6FA-08C1-06C8-C4C5909F0ADA}"/>
                </a:ext>
              </a:extLst>
            </p:cNvPr>
            <p:cNvGrpSpPr/>
            <p:nvPr/>
          </p:nvGrpSpPr>
          <p:grpSpPr>
            <a:xfrm>
              <a:off x="0" y="573801"/>
              <a:ext cx="1459291" cy="1317085"/>
              <a:chOff x="0" y="573801"/>
              <a:chExt cx="1243664" cy="863606"/>
            </a:xfrm>
          </p:grpSpPr>
          <p:sp>
            <p:nvSpPr>
              <p:cNvPr id="17" name="Freeform 4">
                <a:extLst>
                  <a:ext uri="{FF2B5EF4-FFF2-40B4-BE49-F238E27FC236}">
                    <a16:creationId xmlns:a16="http://schemas.microsoft.com/office/drawing/2014/main" id="{15F2E217-041F-DE64-52B5-BFD0D7B58AD3}"/>
                  </a:ext>
                </a:extLst>
              </p:cNvPr>
              <p:cNvSpPr/>
              <p:nvPr/>
            </p:nvSpPr>
            <p:spPr>
              <a:xfrm>
                <a:off x="0" y="573801"/>
                <a:ext cx="1243664" cy="863606"/>
              </a:xfrm>
              <a:custGeom>
                <a:avLst/>
                <a:gdLst/>
                <a:ahLst/>
                <a:cxnLst/>
                <a:rect l="l" t="t" r="r" b="b"/>
                <a:pathLst>
                  <a:path w="1243664" h="863606">
                    <a:moveTo>
                      <a:pt x="62576" y="0"/>
                    </a:moveTo>
                    <a:lnTo>
                      <a:pt x="1181088" y="0"/>
                    </a:lnTo>
                    <a:cubicBezTo>
                      <a:pt x="1197684" y="0"/>
                      <a:pt x="1213601" y="6593"/>
                      <a:pt x="1225336" y="18328"/>
                    </a:cubicBezTo>
                    <a:cubicBezTo>
                      <a:pt x="1237071" y="30064"/>
                      <a:pt x="1243664" y="45980"/>
                      <a:pt x="1243664" y="62576"/>
                    </a:cubicBezTo>
                    <a:lnTo>
                      <a:pt x="1243664" y="801030"/>
                    </a:lnTo>
                    <a:cubicBezTo>
                      <a:pt x="1243664" y="835590"/>
                      <a:pt x="1215648" y="863606"/>
                      <a:pt x="1181088" y="863606"/>
                    </a:cubicBezTo>
                    <a:lnTo>
                      <a:pt x="62576" y="863606"/>
                    </a:lnTo>
                    <a:cubicBezTo>
                      <a:pt x="28016" y="863606"/>
                      <a:pt x="0" y="835590"/>
                      <a:pt x="0" y="801030"/>
                    </a:cubicBezTo>
                    <a:lnTo>
                      <a:pt x="0" y="62576"/>
                    </a:lnTo>
                    <a:cubicBezTo>
                      <a:pt x="0" y="28016"/>
                      <a:pt x="28016" y="0"/>
                      <a:pt x="62576" y="0"/>
                    </a:cubicBezTo>
                    <a:close/>
                  </a:path>
                </a:pathLst>
              </a:custGeom>
              <a:solidFill>
                <a:srgbClr val="DDF1F0"/>
              </a:solidFill>
            </p:spPr>
            <p:txBody>
              <a:bodyPr/>
              <a:lstStyle/>
              <a:p>
                <a:endParaRPr lang="en-US" sz="3200"/>
              </a:p>
            </p:txBody>
          </p:sp>
          <p:sp>
            <p:nvSpPr>
              <p:cNvPr id="18" name="TextBox 5">
                <a:extLst>
                  <a:ext uri="{FF2B5EF4-FFF2-40B4-BE49-F238E27FC236}">
                    <a16:creationId xmlns:a16="http://schemas.microsoft.com/office/drawing/2014/main" id="{F1D52F38-0822-AED8-86B8-CDBF483F61C5}"/>
                  </a:ext>
                </a:extLst>
              </p:cNvPr>
              <p:cNvSpPr txBox="1"/>
              <p:nvPr/>
            </p:nvSpPr>
            <p:spPr>
              <a:xfrm>
                <a:off x="0" y="592851"/>
                <a:ext cx="1243664" cy="844556"/>
              </a:xfrm>
              <a:prstGeom prst="rect">
                <a:avLst/>
              </a:prstGeom>
            </p:spPr>
            <p:txBody>
              <a:bodyPr lIns="24384" tIns="24384" rIns="24384" bIns="24384" rtlCol="0" anchor="ctr"/>
              <a:lstStyle/>
              <a:p>
                <a:endParaRPr lang="en-US" sz="3200"/>
              </a:p>
            </p:txBody>
          </p:sp>
        </p:grpSp>
        <p:sp>
          <p:nvSpPr>
            <p:cNvPr id="15" name="TextBox 43">
              <a:extLst>
                <a:ext uri="{FF2B5EF4-FFF2-40B4-BE49-F238E27FC236}">
                  <a16:creationId xmlns:a16="http://schemas.microsoft.com/office/drawing/2014/main" id="{DF1DB3FD-C3E6-ACA8-982B-1AD3B68978A4}"/>
                </a:ext>
              </a:extLst>
            </p:cNvPr>
            <p:cNvSpPr txBox="1"/>
            <p:nvPr/>
          </p:nvSpPr>
          <p:spPr>
            <a:xfrm>
              <a:off x="61099" y="1047798"/>
              <a:ext cx="1336853" cy="772220"/>
            </a:xfrm>
            <a:prstGeom prst="rect">
              <a:avLst/>
            </a:prstGeom>
          </p:spPr>
          <p:txBody>
            <a:bodyPr wrap="square" lIns="0" tIns="0" rIns="0" bIns="0" rtlCol="0" anchor="t">
              <a:noAutofit/>
            </a:bodyPr>
            <a:lstStyle/>
            <a:p>
              <a:pPr algn="ctr" rtl="1"/>
              <a:r>
                <a:rPr lang="ar-SA"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التغذية الراجعة الدورية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6" name="مربع نص 166">
              <a:extLst>
                <a:ext uri="{FF2B5EF4-FFF2-40B4-BE49-F238E27FC236}">
                  <a16:creationId xmlns:a16="http://schemas.microsoft.com/office/drawing/2014/main" id="{FCD5FFBE-27F7-FE59-5ABB-142C8F9DAAA0}"/>
                </a:ext>
              </a:extLst>
            </p:cNvPr>
            <p:cNvSpPr txBox="1"/>
            <p:nvPr/>
          </p:nvSpPr>
          <p:spPr>
            <a:xfrm>
              <a:off x="324859" y="0"/>
              <a:ext cx="841444" cy="648111"/>
            </a:xfrm>
            <a:prstGeom prst="rect">
              <a:avLst/>
            </a:prstGeom>
          </p:spPr>
          <p:txBody>
            <a:bodyPr wrap="square" rtlCol="1">
              <a:noAutofit/>
            </a:bodyPr>
            <a:lstStyle/>
            <a:p>
              <a:pPr algn="ctr" rtl="0"/>
              <a:r>
                <a:rPr lang="en-US" sz="6600" b="1" kern="1200">
                  <a:solidFill>
                    <a:srgbClr val="FFFFFF"/>
                  </a:solidFill>
                  <a:effectLst/>
                  <a:latin typeface="ADLaM Display" panose="02010000000000000000" pitchFamily="2" charset="0"/>
                  <a:ea typeface="ADLaM Display" panose="02010000000000000000" pitchFamily="2" charset="0"/>
                  <a:cs typeface="Sakkal Majalla" panose="02000000000000000000" pitchFamily="2" charset="-78"/>
                </a:rPr>
                <a:t>04</a:t>
              </a:r>
              <a:endParaRPr lang="en-US" sz="6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346825158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2" presetClass="entr" presetSubtype="4" fill="hold" nodeType="withEffect">
                                  <p:stCondLst>
                                    <p:cond delay="0"/>
                                  </p:stCondLst>
                                  <p:childTnLst>
                                    <p:set>
                                      <p:cBhvr>
                                        <p:cTn id="11" dur="1" fill="hold">
                                          <p:stCondLst>
                                            <p:cond delay="0"/>
                                          </p:stCondLst>
                                        </p:cTn>
                                        <p:tgtEl>
                                          <p:spTgt spid="37"/>
                                        </p:tgtEl>
                                        <p:attrNameLst>
                                          <p:attrName>style.visibility</p:attrName>
                                        </p:attrNameLst>
                                      </p:cBhvr>
                                      <p:to>
                                        <p:strVal val="visible"/>
                                      </p:to>
                                    </p:set>
                                    <p:anim calcmode="lin" valueType="num">
                                      <p:cBhvr additive="base">
                                        <p:cTn id="12" dur="500" fill="hold"/>
                                        <p:tgtEl>
                                          <p:spTgt spid="37"/>
                                        </p:tgtEl>
                                        <p:attrNameLst>
                                          <p:attrName>ppt_x</p:attrName>
                                        </p:attrNameLst>
                                      </p:cBhvr>
                                      <p:tavLst>
                                        <p:tav tm="0">
                                          <p:val>
                                            <p:strVal val="#ppt_x"/>
                                          </p:val>
                                        </p:tav>
                                        <p:tav tm="100000">
                                          <p:val>
                                            <p:strVal val="#ppt_x"/>
                                          </p:val>
                                        </p:tav>
                                      </p:tavLst>
                                    </p:anim>
                                    <p:anim calcmode="lin" valueType="num">
                                      <p:cBhvr additive="base">
                                        <p:cTn id="13"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8"/>
                                        </p:tgtEl>
                                        <p:attrNameLst>
                                          <p:attrName>style.visibility</p:attrName>
                                        </p:attrNameLst>
                                      </p:cBhvr>
                                      <p:to>
                                        <p:strVal val="visible"/>
                                      </p:to>
                                    </p:set>
                                    <p:anim calcmode="lin" valueType="num">
                                      <p:cBhvr additive="base">
                                        <p:cTn id="18" dur="500" fill="hold"/>
                                        <p:tgtEl>
                                          <p:spTgt spid="38"/>
                                        </p:tgtEl>
                                        <p:attrNameLst>
                                          <p:attrName>ppt_x</p:attrName>
                                        </p:attrNameLst>
                                      </p:cBhvr>
                                      <p:tavLst>
                                        <p:tav tm="0">
                                          <p:val>
                                            <p:strVal val="#ppt_x"/>
                                          </p:val>
                                        </p:tav>
                                        <p:tav tm="100000">
                                          <p:val>
                                            <p:strVal val="#ppt_x"/>
                                          </p:val>
                                        </p:tav>
                                      </p:tavLst>
                                    </p:anim>
                                    <p:anim calcmode="lin" valueType="num">
                                      <p:cBhvr additive="base">
                                        <p:cTn id="19"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additive="base">
                                        <p:cTn id="24" dur="500" fill="hold"/>
                                        <p:tgtEl>
                                          <p:spTgt spid="39"/>
                                        </p:tgtEl>
                                        <p:attrNameLst>
                                          <p:attrName>ppt_x</p:attrName>
                                        </p:attrNameLst>
                                      </p:cBhvr>
                                      <p:tavLst>
                                        <p:tav tm="0">
                                          <p:val>
                                            <p:strVal val="#ppt_x"/>
                                          </p:val>
                                        </p:tav>
                                        <p:tav tm="100000">
                                          <p:val>
                                            <p:strVal val="#ppt_x"/>
                                          </p:val>
                                        </p:tav>
                                      </p:tavLst>
                                    </p:anim>
                                    <p:anim calcmode="lin" valueType="num">
                                      <p:cBhvr additive="base">
                                        <p:cTn id="25"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fill="hold"/>
                                        <p:tgtEl>
                                          <p:spTgt spid="12"/>
                                        </p:tgtEl>
                                        <p:attrNameLst>
                                          <p:attrName>ppt_x</p:attrName>
                                        </p:attrNameLst>
                                      </p:cBhvr>
                                      <p:tavLst>
                                        <p:tav tm="0">
                                          <p:val>
                                            <p:strVal val="#ppt_x"/>
                                          </p:val>
                                        </p:tav>
                                        <p:tav tm="100000">
                                          <p:val>
                                            <p:strVal val="#ppt_x"/>
                                          </p:val>
                                        </p:tav>
                                      </p:tavLst>
                                    </p:anim>
                                    <p:anim calcmode="lin" valueType="num">
                                      <p:cBhvr additive="base">
                                        <p:cTn id="31"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A17EB0-205F-4FCF-C243-E74C4F0755C4}"/>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D9667397-4BEF-C9D7-5FE5-ED9888D9CB77}"/>
              </a:ext>
            </a:extLst>
          </p:cNvPr>
          <p:cNvSpPr txBox="1"/>
          <p:nvPr/>
        </p:nvSpPr>
        <p:spPr>
          <a:xfrm>
            <a:off x="2779494" y="-99189"/>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مهارات تقديم التغذية الراجعة والتقويم البنّاء</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F4E881E5-FD2A-29B1-1EA0-FF3CC69C9B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6" name="TextBox 5">
            <a:extLst>
              <a:ext uri="{FF2B5EF4-FFF2-40B4-BE49-F238E27FC236}">
                <a16:creationId xmlns:a16="http://schemas.microsoft.com/office/drawing/2014/main" id="{8CBEE987-EE18-C4BE-BF0C-F5FF676B00A6}"/>
              </a:ext>
            </a:extLst>
          </p:cNvPr>
          <p:cNvSpPr txBox="1"/>
          <p:nvPr/>
        </p:nvSpPr>
        <p:spPr>
          <a:xfrm>
            <a:off x="5357770" y="1225007"/>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dirty="0"/>
              <a:t>مبادئ التغذية الراجعة الفعّالة:</a:t>
            </a:r>
            <a:endParaRPr lang="en-US" dirty="0"/>
          </a:p>
        </p:txBody>
      </p:sp>
      <p:grpSp>
        <p:nvGrpSpPr>
          <p:cNvPr id="68" name="Group 67">
            <a:extLst>
              <a:ext uri="{FF2B5EF4-FFF2-40B4-BE49-F238E27FC236}">
                <a16:creationId xmlns:a16="http://schemas.microsoft.com/office/drawing/2014/main" id="{C99A3476-186E-6359-DBEA-9E285CD38B8F}"/>
              </a:ext>
            </a:extLst>
          </p:cNvPr>
          <p:cNvGrpSpPr/>
          <p:nvPr/>
        </p:nvGrpSpPr>
        <p:grpSpPr>
          <a:xfrm>
            <a:off x="6330061" y="5003627"/>
            <a:ext cx="5359892" cy="1063344"/>
            <a:chOff x="6330061" y="5003627"/>
            <a:chExt cx="5359892" cy="1063344"/>
          </a:xfrm>
        </p:grpSpPr>
        <p:sp>
          <p:nvSpPr>
            <p:cNvPr id="3" name="Google Shape;2171;p42">
              <a:extLst>
                <a:ext uri="{FF2B5EF4-FFF2-40B4-BE49-F238E27FC236}">
                  <a16:creationId xmlns:a16="http://schemas.microsoft.com/office/drawing/2014/main" id="{972ACE62-A624-9BDF-973F-7B4CC0FE9413}"/>
                </a:ext>
              </a:extLst>
            </p:cNvPr>
            <p:cNvSpPr>
              <a:spLocks/>
            </p:cNvSpPr>
            <p:nvPr/>
          </p:nvSpPr>
          <p:spPr bwMode="auto">
            <a:xfrm flipH="1">
              <a:off x="10856661" y="5003627"/>
              <a:ext cx="833292" cy="1063344"/>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32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5</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 name="Google Shape;2172;p42">
              <a:extLst>
                <a:ext uri="{FF2B5EF4-FFF2-40B4-BE49-F238E27FC236}">
                  <a16:creationId xmlns:a16="http://schemas.microsoft.com/office/drawing/2014/main" id="{44561C71-E0C7-1B35-3041-465F5280B901}"/>
                </a:ext>
              </a:extLst>
            </p:cNvPr>
            <p:cNvSpPr>
              <a:spLocks/>
            </p:cNvSpPr>
            <p:nvPr/>
          </p:nvSpPr>
          <p:spPr bwMode="auto">
            <a:xfrm flipH="1">
              <a:off x="10856661" y="5554305"/>
              <a:ext cx="591178" cy="512666"/>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168489"/>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5" name="Google Shape;2173;p42">
              <a:extLst>
                <a:ext uri="{FF2B5EF4-FFF2-40B4-BE49-F238E27FC236}">
                  <a16:creationId xmlns:a16="http://schemas.microsoft.com/office/drawing/2014/main" id="{D252159D-E4CC-C1A3-F169-12E03C14A4DB}"/>
                </a:ext>
              </a:extLst>
            </p:cNvPr>
            <p:cNvSpPr>
              <a:spLocks/>
            </p:cNvSpPr>
            <p:nvPr/>
          </p:nvSpPr>
          <p:spPr bwMode="auto">
            <a:xfrm flipH="1">
              <a:off x="6330061" y="5003627"/>
              <a:ext cx="4599598" cy="952024"/>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التوقيت المناسب</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7" name="Google Shape;2174;p42">
              <a:extLst>
                <a:ext uri="{FF2B5EF4-FFF2-40B4-BE49-F238E27FC236}">
                  <a16:creationId xmlns:a16="http://schemas.microsoft.com/office/drawing/2014/main" id="{A229093C-577E-68AE-D1D3-DA8E95FF1FB7}"/>
                </a:ext>
              </a:extLst>
            </p:cNvPr>
            <p:cNvSpPr>
              <a:spLocks/>
            </p:cNvSpPr>
            <p:nvPr/>
          </p:nvSpPr>
          <p:spPr bwMode="auto">
            <a:xfrm flipH="1">
              <a:off x="6330061" y="5003627"/>
              <a:ext cx="4302974" cy="952024"/>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rgbClr val="A0C9CA"/>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10" name="Google Shape;2175;p42">
              <a:extLst>
                <a:ext uri="{FF2B5EF4-FFF2-40B4-BE49-F238E27FC236}">
                  <a16:creationId xmlns:a16="http://schemas.microsoft.com/office/drawing/2014/main" id="{494B1A38-65E7-9D02-911D-05880EB9D0CE}"/>
                </a:ext>
              </a:extLst>
            </p:cNvPr>
            <p:cNvSpPr>
              <a:spLocks/>
            </p:cNvSpPr>
            <p:nvPr/>
          </p:nvSpPr>
          <p:spPr bwMode="auto">
            <a:xfrm flipH="1">
              <a:off x="8499739" y="5832730"/>
              <a:ext cx="2675079" cy="234241"/>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200"/>
            </a:p>
          </p:txBody>
        </p:sp>
      </p:grpSp>
      <p:grpSp>
        <p:nvGrpSpPr>
          <p:cNvPr id="67" name="Group 66">
            <a:extLst>
              <a:ext uri="{FF2B5EF4-FFF2-40B4-BE49-F238E27FC236}">
                <a16:creationId xmlns:a16="http://schemas.microsoft.com/office/drawing/2014/main" id="{0D69AE4C-D65D-1CAC-9DE1-7B176D91C9DC}"/>
              </a:ext>
            </a:extLst>
          </p:cNvPr>
          <p:cNvGrpSpPr/>
          <p:nvPr/>
        </p:nvGrpSpPr>
        <p:grpSpPr>
          <a:xfrm>
            <a:off x="6330061" y="3587565"/>
            <a:ext cx="5359892" cy="1063344"/>
            <a:chOff x="6330061" y="3587565"/>
            <a:chExt cx="5359892" cy="1063344"/>
          </a:xfrm>
        </p:grpSpPr>
        <p:sp>
          <p:nvSpPr>
            <p:cNvPr id="11" name="Google Shape;2171;p42">
              <a:extLst>
                <a:ext uri="{FF2B5EF4-FFF2-40B4-BE49-F238E27FC236}">
                  <a16:creationId xmlns:a16="http://schemas.microsoft.com/office/drawing/2014/main" id="{403E5184-4198-4448-C46E-C8706F8F51FC}"/>
                </a:ext>
              </a:extLst>
            </p:cNvPr>
            <p:cNvSpPr>
              <a:spLocks/>
            </p:cNvSpPr>
            <p:nvPr/>
          </p:nvSpPr>
          <p:spPr bwMode="auto">
            <a:xfrm flipH="1">
              <a:off x="10856661" y="3587565"/>
              <a:ext cx="833292" cy="1063344"/>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32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3</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0" name="Google Shape;2172;p42">
              <a:extLst>
                <a:ext uri="{FF2B5EF4-FFF2-40B4-BE49-F238E27FC236}">
                  <a16:creationId xmlns:a16="http://schemas.microsoft.com/office/drawing/2014/main" id="{6E9B79D9-E2DC-1EA9-EECC-E14A4084FEA1}"/>
                </a:ext>
              </a:extLst>
            </p:cNvPr>
            <p:cNvSpPr>
              <a:spLocks/>
            </p:cNvSpPr>
            <p:nvPr/>
          </p:nvSpPr>
          <p:spPr bwMode="auto">
            <a:xfrm flipH="1">
              <a:off x="10856661" y="4138242"/>
              <a:ext cx="591178" cy="512666"/>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168489"/>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41" name="Google Shape;2173;p42">
              <a:extLst>
                <a:ext uri="{FF2B5EF4-FFF2-40B4-BE49-F238E27FC236}">
                  <a16:creationId xmlns:a16="http://schemas.microsoft.com/office/drawing/2014/main" id="{9D80863A-3B22-3497-70D0-F9B23CFBECFF}"/>
                </a:ext>
              </a:extLst>
            </p:cNvPr>
            <p:cNvSpPr>
              <a:spLocks/>
            </p:cNvSpPr>
            <p:nvPr/>
          </p:nvSpPr>
          <p:spPr bwMode="auto">
            <a:xfrm flipH="1">
              <a:off x="6330061" y="3587565"/>
              <a:ext cx="4599598" cy="952024"/>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الموضوعية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2" name="Google Shape;2174;p42">
              <a:extLst>
                <a:ext uri="{FF2B5EF4-FFF2-40B4-BE49-F238E27FC236}">
                  <a16:creationId xmlns:a16="http://schemas.microsoft.com/office/drawing/2014/main" id="{9E1143CA-0A56-5DC1-63C6-8171EBB1BFFB}"/>
                </a:ext>
              </a:extLst>
            </p:cNvPr>
            <p:cNvSpPr>
              <a:spLocks/>
            </p:cNvSpPr>
            <p:nvPr/>
          </p:nvSpPr>
          <p:spPr bwMode="auto">
            <a:xfrm flipH="1">
              <a:off x="6330061" y="3587565"/>
              <a:ext cx="4302974" cy="952024"/>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rgbClr val="A0C9CA"/>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43" name="Google Shape;2175;p42">
              <a:extLst>
                <a:ext uri="{FF2B5EF4-FFF2-40B4-BE49-F238E27FC236}">
                  <a16:creationId xmlns:a16="http://schemas.microsoft.com/office/drawing/2014/main" id="{E48F021C-A8CD-37E9-3AB6-A97BF1E126F2}"/>
                </a:ext>
              </a:extLst>
            </p:cNvPr>
            <p:cNvSpPr>
              <a:spLocks/>
            </p:cNvSpPr>
            <p:nvPr/>
          </p:nvSpPr>
          <p:spPr bwMode="auto">
            <a:xfrm flipH="1">
              <a:off x="8499739" y="4416668"/>
              <a:ext cx="2675079" cy="234241"/>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200"/>
            </a:p>
          </p:txBody>
        </p:sp>
      </p:grpSp>
      <p:grpSp>
        <p:nvGrpSpPr>
          <p:cNvPr id="55" name="Google Shape;2170;p42">
            <a:extLst>
              <a:ext uri="{FF2B5EF4-FFF2-40B4-BE49-F238E27FC236}">
                <a16:creationId xmlns:a16="http://schemas.microsoft.com/office/drawing/2014/main" id="{761EA412-A6B9-BA39-E92F-2C8B46DBF4ED}"/>
              </a:ext>
            </a:extLst>
          </p:cNvPr>
          <p:cNvGrpSpPr>
            <a:grpSpLocks/>
          </p:cNvGrpSpPr>
          <p:nvPr/>
        </p:nvGrpSpPr>
        <p:grpSpPr bwMode="auto">
          <a:xfrm flipH="1">
            <a:off x="6330462" y="2126433"/>
            <a:ext cx="5359886" cy="1063344"/>
            <a:chOff x="2924296" y="0"/>
            <a:chExt cx="44054" cy="8616"/>
          </a:xfrm>
        </p:grpSpPr>
        <p:sp>
          <p:nvSpPr>
            <p:cNvPr id="62" name="Google Shape;2171;p42">
              <a:extLst>
                <a:ext uri="{FF2B5EF4-FFF2-40B4-BE49-F238E27FC236}">
                  <a16:creationId xmlns:a16="http://schemas.microsoft.com/office/drawing/2014/main" id="{F13248F1-8275-3694-FD7D-F2D6291A26CB}"/>
                </a:ext>
              </a:extLst>
            </p:cNvPr>
            <p:cNvSpPr>
              <a:spLocks/>
            </p:cNvSpPr>
            <p:nvPr/>
          </p:nvSpPr>
          <p:spPr bwMode="auto">
            <a:xfrm>
              <a:off x="2924296" y="0"/>
              <a:ext cx="6849" cy="8616"/>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32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1</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63" name="Google Shape;2172;p42">
              <a:extLst>
                <a:ext uri="{FF2B5EF4-FFF2-40B4-BE49-F238E27FC236}">
                  <a16:creationId xmlns:a16="http://schemas.microsoft.com/office/drawing/2014/main" id="{541B72DD-8809-BCB6-DF06-6F445F14764D}"/>
                </a:ext>
              </a:extLst>
            </p:cNvPr>
            <p:cNvSpPr>
              <a:spLocks/>
            </p:cNvSpPr>
            <p:nvPr/>
          </p:nvSpPr>
          <p:spPr bwMode="auto">
            <a:xfrm>
              <a:off x="2926286" y="4462"/>
              <a:ext cx="4859" cy="4154"/>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168489"/>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64" name="Google Shape;2173;p42">
              <a:extLst>
                <a:ext uri="{FF2B5EF4-FFF2-40B4-BE49-F238E27FC236}">
                  <a16:creationId xmlns:a16="http://schemas.microsoft.com/office/drawing/2014/main" id="{037F5803-A36F-7F47-8DD7-4FCBB35D9777}"/>
                </a:ext>
              </a:extLst>
            </p:cNvPr>
            <p:cNvSpPr>
              <a:spLocks/>
            </p:cNvSpPr>
            <p:nvPr/>
          </p:nvSpPr>
          <p:spPr bwMode="auto">
            <a:xfrm>
              <a:off x="2930545" y="0"/>
              <a:ext cx="37805" cy="7714"/>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dirty="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التخصيص</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65" name="Google Shape;2174;p42">
              <a:extLst>
                <a:ext uri="{FF2B5EF4-FFF2-40B4-BE49-F238E27FC236}">
                  <a16:creationId xmlns:a16="http://schemas.microsoft.com/office/drawing/2014/main" id="{5CEDC304-818F-C529-2D72-CD8F4AA45C9F}"/>
                </a:ext>
              </a:extLst>
            </p:cNvPr>
            <p:cNvSpPr>
              <a:spLocks/>
            </p:cNvSpPr>
            <p:nvPr/>
          </p:nvSpPr>
          <p:spPr bwMode="auto">
            <a:xfrm>
              <a:off x="2932983" y="0"/>
              <a:ext cx="35367" cy="7714"/>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rgbClr val="A0C9CA"/>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66" name="Google Shape;2175;p42">
              <a:extLst>
                <a:ext uri="{FF2B5EF4-FFF2-40B4-BE49-F238E27FC236}">
                  <a16:creationId xmlns:a16="http://schemas.microsoft.com/office/drawing/2014/main" id="{1C72E69D-E542-DF21-B945-DDD9709D74A2}"/>
                </a:ext>
              </a:extLst>
            </p:cNvPr>
            <p:cNvSpPr>
              <a:spLocks/>
            </p:cNvSpPr>
            <p:nvPr/>
          </p:nvSpPr>
          <p:spPr bwMode="auto">
            <a:xfrm>
              <a:off x="2928530" y="6718"/>
              <a:ext cx="21987" cy="1898"/>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200"/>
            </a:p>
          </p:txBody>
        </p:sp>
      </p:grpSp>
      <p:grpSp>
        <p:nvGrpSpPr>
          <p:cNvPr id="56" name="Google Shape;2170;p42">
            <a:extLst>
              <a:ext uri="{FF2B5EF4-FFF2-40B4-BE49-F238E27FC236}">
                <a16:creationId xmlns:a16="http://schemas.microsoft.com/office/drawing/2014/main" id="{5E5F492D-6952-6855-E2AC-125DC750C97E}"/>
              </a:ext>
            </a:extLst>
          </p:cNvPr>
          <p:cNvGrpSpPr>
            <a:grpSpLocks/>
          </p:cNvGrpSpPr>
          <p:nvPr/>
        </p:nvGrpSpPr>
        <p:grpSpPr bwMode="auto">
          <a:xfrm flipH="1">
            <a:off x="501660" y="2126433"/>
            <a:ext cx="5359886" cy="1063344"/>
            <a:chOff x="2" y="0"/>
            <a:chExt cx="44054" cy="8616"/>
          </a:xfrm>
        </p:grpSpPr>
        <p:sp>
          <p:nvSpPr>
            <p:cNvPr id="57" name="Google Shape;2171;p42">
              <a:extLst>
                <a:ext uri="{FF2B5EF4-FFF2-40B4-BE49-F238E27FC236}">
                  <a16:creationId xmlns:a16="http://schemas.microsoft.com/office/drawing/2014/main" id="{AF631D7F-C074-938E-ECA8-52793DAEE9EE}"/>
                </a:ext>
              </a:extLst>
            </p:cNvPr>
            <p:cNvSpPr>
              <a:spLocks/>
            </p:cNvSpPr>
            <p:nvPr/>
          </p:nvSpPr>
          <p:spPr bwMode="auto">
            <a:xfrm>
              <a:off x="2" y="0"/>
              <a:ext cx="6849" cy="8616"/>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32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2</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58" name="Google Shape;2172;p42">
              <a:extLst>
                <a:ext uri="{FF2B5EF4-FFF2-40B4-BE49-F238E27FC236}">
                  <a16:creationId xmlns:a16="http://schemas.microsoft.com/office/drawing/2014/main" id="{E7BE0092-6CAA-6F80-103A-19A03C75111D}"/>
                </a:ext>
              </a:extLst>
            </p:cNvPr>
            <p:cNvSpPr>
              <a:spLocks/>
            </p:cNvSpPr>
            <p:nvPr/>
          </p:nvSpPr>
          <p:spPr bwMode="auto">
            <a:xfrm>
              <a:off x="1992" y="4462"/>
              <a:ext cx="4859" cy="4154"/>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343C4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59" name="Google Shape;2173;p42">
              <a:extLst>
                <a:ext uri="{FF2B5EF4-FFF2-40B4-BE49-F238E27FC236}">
                  <a16:creationId xmlns:a16="http://schemas.microsoft.com/office/drawing/2014/main" id="{50275C62-4DD3-8265-DAB5-199814C5CB29}"/>
                </a:ext>
              </a:extLst>
            </p:cNvPr>
            <p:cNvSpPr>
              <a:spLocks/>
            </p:cNvSpPr>
            <p:nvPr/>
          </p:nvSpPr>
          <p:spPr bwMode="auto">
            <a:xfrm>
              <a:off x="6251" y="0"/>
              <a:ext cx="37805" cy="7714"/>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التوازن</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60" name="Google Shape;2174;p42">
              <a:extLst>
                <a:ext uri="{FF2B5EF4-FFF2-40B4-BE49-F238E27FC236}">
                  <a16:creationId xmlns:a16="http://schemas.microsoft.com/office/drawing/2014/main" id="{9743FD69-92F3-04A9-B23C-6E88111843F3}"/>
                </a:ext>
              </a:extLst>
            </p:cNvPr>
            <p:cNvSpPr>
              <a:spLocks/>
            </p:cNvSpPr>
            <p:nvPr/>
          </p:nvSpPr>
          <p:spPr bwMode="auto">
            <a:xfrm>
              <a:off x="8689" y="0"/>
              <a:ext cx="35367" cy="7714"/>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61" name="Google Shape;2175;p42">
              <a:extLst>
                <a:ext uri="{FF2B5EF4-FFF2-40B4-BE49-F238E27FC236}">
                  <a16:creationId xmlns:a16="http://schemas.microsoft.com/office/drawing/2014/main" id="{17968AB8-2C05-31E0-FC8F-E137EAD46018}"/>
                </a:ext>
              </a:extLst>
            </p:cNvPr>
            <p:cNvSpPr>
              <a:spLocks/>
            </p:cNvSpPr>
            <p:nvPr/>
          </p:nvSpPr>
          <p:spPr bwMode="auto">
            <a:xfrm>
              <a:off x="4236" y="6718"/>
              <a:ext cx="21987" cy="1898"/>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200"/>
            </a:p>
          </p:txBody>
        </p:sp>
      </p:grpSp>
      <p:grpSp>
        <p:nvGrpSpPr>
          <p:cNvPr id="70" name="Group 69">
            <a:extLst>
              <a:ext uri="{FF2B5EF4-FFF2-40B4-BE49-F238E27FC236}">
                <a16:creationId xmlns:a16="http://schemas.microsoft.com/office/drawing/2014/main" id="{5C43130D-49DB-B9F9-F4AE-795BB3410B8F}"/>
              </a:ext>
            </a:extLst>
          </p:cNvPr>
          <p:cNvGrpSpPr/>
          <p:nvPr/>
        </p:nvGrpSpPr>
        <p:grpSpPr>
          <a:xfrm>
            <a:off x="501654" y="3587565"/>
            <a:ext cx="5359892" cy="1063344"/>
            <a:chOff x="501654" y="3587565"/>
            <a:chExt cx="5359892" cy="1063344"/>
          </a:xfrm>
        </p:grpSpPr>
        <p:sp>
          <p:nvSpPr>
            <p:cNvPr id="45" name="Google Shape;2171;p42">
              <a:extLst>
                <a:ext uri="{FF2B5EF4-FFF2-40B4-BE49-F238E27FC236}">
                  <a16:creationId xmlns:a16="http://schemas.microsoft.com/office/drawing/2014/main" id="{CA2CFABA-7A01-4833-57A8-C08222549E89}"/>
                </a:ext>
              </a:extLst>
            </p:cNvPr>
            <p:cNvSpPr>
              <a:spLocks/>
            </p:cNvSpPr>
            <p:nvPr/>
          </p:nvSpPr>
          <p:spPr bwMode="auto">
            <a:xfrm flipH="1">
              <a:off x="5028254" y="3587565"/>
              <a:ext cx="833292" cy="1063344"/>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32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4</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6" name="Google Shape;2172;p42">
              <a:extLst>
                <a:ext uri="{FF2B5EF4-FFF2-40B4-BE49-F238E27FC236}">
                  <a16:creationId xmlns:a16="http://schemas.microsoft.com/office/drawing/2014/main" id="{F5540C6B-B51C-532B-3BDF-C559BBE7DF3B}"/>
                </a:ext>
              </a:extLst>
            </p:cNvPr>
            <p:cNvSpPr>
              <a:spLocks/>
            </p:cNvSpPr>
            <p:nvPr/>
          </p:nvSpPr>
          <p:spPr bwMode="auto">
            <a:xfrm flipH="1">
              <a:off x="5028254" y="4138242"/>
              <a:ext cx="591178" cy="512666"/>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343C4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47" name="Google Shape;2173;p42">
              <a:extLst>
                <a:ext uri="{FF2B5EF4-FFF2-40B4-BE49-F238E27FC236}">
                  <a16:creationId xmlns:a16="http://schemas.microsoft.com/office/drawing/2014/main" id="{079AF4FC-3E1F-CBA3-796A-B7188DB4FFD3}"/>
                </a:ext>
              </a:extLst>
            </p:cNvPr>
            <p:cNvSpPr>
              <a:spLocks/>
            </p:cNvSpPr>
            <p:nvPr/>
          </p:nvSpPr>
          <p:spPr bwMode="auto">
            <a:xfrm flipH="1">
              <a:off x="501654" y="3587565"/>
              <a:ext cx="4599598" cy="952024"/>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الإيجابية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8" name="Google Shape;2174;p42">
              <a:extLst>
                <a:ext uri="{FF2B5EF4-FFF2-40B4-BE49-F238E27FC236}">
                  <a16:creationId xmlns:a16="http://schemas.microsoft.com/office/drawing/2014/main" id="{AE41662A-6E0C-4FBF-E242-706FEAD75251}"/>
                </a:ext>
              </a:extLst>
            </p:cNvPr>
            <p:cNvSpPr>
              <a:spLocks/>
            </p:cNvSpPr>
            <p:nvPr/>
          </p:nvSpPr>
          <p:spPr bwMode="auto">
            <a:xfrm flipH="1">
              <a:off x="501654" y="3587565"/>
              <a:ext cx="4302974" cy="952024"/>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49" name="Google Shape;2175;p42">
              <a:extLst>
                <a:ext uri="{FF2B5EF4-FFF2-40B4-BE49-F238E27FC236}">
                  <a16:creationId xmlns:a16="http://schemas.microsoft.com/office/drawing/2014/main" id="{88912ED6-89B0-678B-C702-40749073DD68}"/>
                </a:ext>
              </a:extLst>
            </p:cNvPr>
            <p:cNvSpPr>
              <a:spLocks/>
            </p:cNvSpPr>
            <p:nvPr/>
          </p:nvSpPr>
          <p:spPr bwMode="auto">
            <a:xfrm flipH="1">
              <a:off x="2671332" y="4416668"/>
              <a:ext cx="2675079" cy="234241"/>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200"/>
            </a:p>
          </p:txBody>
        </p:sp>
      </p:grpSp>
      <p:grpSp>
        <p:nvGrpSpPr>
          <p:cNvPr id="69" name="Group 68">
            <a:extLst>
              <a:ext uri="{FF2B5EF4-FFF2-40B4-BE49-F238E27FC236}">
                <a16:creationId xmlns:a16="http://schemas.microsoft.com/office/drawing/2014/main" id="{FDD1D966-C654-6266-C784-819A06F77C68}"/>
              </a:ext>
            </a:extLst>
          </p:cNvPr>
          <p:cNvGrpSpPr/>
          <p:nvPr/>
        </p:nvGrpSpPr>
        <p:grpSpPr>
          <a:xfrm>
            <a:off x="501654" y="5003627"/>
            <a:ext cx="5359892" cy="1063344"/>
            <a:chOff x="501654" y="5003627"/>
            <a:chExt cx="5359892" cy="1063344"/>
          </a:xfrm>
        </p:grpSpPr>
        <p:sp>
          <p:nvSpPr>
            <p:cNvPr id="50" name="Google Shape;2171;p42">
              <a:extLst>
                <a:ext uri="{FF2B5EF4-FFF2-40B4-BE49-F238E27FC236}">
                  <a16:creationId xmlns:a16="http://schemas.microsoft.com/office/drawing/2014/main" id="{CF42168B-447C-3B4E-66B5-A5977A792AB5}"/>
                </a:ext>
              </a:extLst>
            </p:cNvPr>
            <p:cNvSpPr>
              <a:spLocks/>
            </p:cNvSpPr>
            <p:nvPr/>
          </p:nvSpPr>
          <p:spPr bwMode="auto">
            <a:xfrm flipH="1">
              <a:off x="5028254" y="5003627"/>
              <a:ext cx="833292" cy="1063344"/>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32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6</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51" name="Google Shape;2172;p42">
              <a:extLst>
                <a:ext uri="{FF2B5EF4-FFF2-40B4-BE49-F238E27FC236}">
                  <a16:creationId xmlns:a16="http://schemas.microsoft.com/office/drawing/2014/main" id="{5294B01F-7B96-187F-4529-7F14BB3757A1}"/>
                </a:ext>
              </a:extLst>
            </p:cNvPr>
            <p:cNvSpPr>
              <a:spLocks/>
            </p:cNvSpPr>
            <p:nvPr/>
          </p:nvSpPr>
          <p:spPr bwMode="auto">
            <a:xfrm flipH="1">
              <a:off x="5028254" y="5554305"/>
              <a:ext cx="591178" cy="512666"/>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343C4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52" name="Google Shape;2173;p42">
              <a:extLst>
                <a:ext uri="{FF2B5EF4-FFF2-40B4-BE49-F238E27FC236}">
                  <a16:creationId xmlns:a16="http://schemas.microsoft.com/office/drawing/2014/main" id="{3B77BFBE-0972-F1BC-2F6F-55476B2A4FA7}"/>
                </a:ext>
              </a:extLst>
            </p:cNvPr>
            <p:cNvSpPr>
              <a:spLocks/>
            </p:cNvSpPr>
            <p:nvPr/>
          </p:nvSpPr>
          <p:spPr bwMode="auto">
            <a:xfrm flipH="1">
              <a:off x="501654" y="5003627"/>
              <a:ext cx="4599598" cy="952024"/>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الخصوصية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53" name="Google Shape;2174;p42">
              <a:extLst>
                <a:ext uri="{FF2B5EF4-FFF2-40B4-BE49-F238E27FC236}">
                  <a16:creationId xmlns:a16="http://schemas.microsoft.com/office/drawing/2014/main" id="{C2AD6246-B6E7-D913-C4E0-F8BF2A336CC3}"/>
                </a:ext>
              </a:extLst>
            </p:cNvPr>
            <p:cNvSpPr>
              <a:spLocks/>
            </p:cNvSpPr>
            <p:nvPr/>
          </p:nvSpPr>
          <p:spPr bwMode="auto">
            <a:xfrm flipH="1">
              <a:off x="501654" y="5003627"/>
              <a:ext cx="4302974" cy="952024"/>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54" name="Google Shape;2175;p42">
              <a:extLst>
                <a:ext uri="{FF2B5EF4-FFF2-40B4-BE49-F238E27FC236}">
                  <a16:creationId xmlns:a16="http://schemas.microsoft.com/office/drawing/2014/main" id="{F5C6C5D3-BD6D-4343-03E5-7CF8306E09ED}"/>
                </a:ext>
              </a:extLst>
            </p:cNvPr>
            <p:cNvSpPr>
              <a:spLocks/>
            </p:cNvSpPr>
            <p:nvPr/>
          </p:nvSpPr>
          <p:spPr bwMode="auto">
            <a:xfrm flipH="1">
              <a:off x="2671332" y="5832730"/>
              <a:ext cx="2675079" cy="234241"/>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200"/>
            </a:p>
          </p:txBody>
        </p:sp>
      </p:grpSp>
    </p:spTree>
    <p:extLst>
      <p:ext uri="{BB962C8B-B14F-4D97-AF65-F5344CB8AC3E}">
        <p14:creationId xmlns:p14="http://schemas.microsoft.com/office/powerpoint/2010/main" val="169921165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2" presetClass="entr" presetSubtype="4" fill="hold" nodeType="withEffect">
                                  <p:stCondLst>
                                    <p:cond delay="0"/>
                                  </p:stCondLst>
                                  <p:childTnLst>
                                    <p:set>
                                      <p:cBhvr>
                                        <p:cTn id="11" dur="1" fill="hold">
                                          <p:stCondLst>
                                            <p:cond delay="0"/>
                                          </p:stCondLst>
                                        </p:cTn>
                                        <p:tgtEl>
                                          <p:spTgt spid="55"/>
                                        </p:tgtEl>
                                        <p:attrNameLst>
                                          <p:attrName>style.visibility</p:attrName>
                                        </p:attrNameLst>
                                      </p:cBhvr>
                                      <p:to>
                                        <p:strVal val="visible"/>
                                      </p:to>
                                    </p:set>
                                    <p:anim calcmode="lin" valueType="num">
                                      <p:cBhvr additive="base">
                                        <p:cTn id="12" dur="500" fill="hold"/>
                                        <p:tgtEl>
                                          <p:spTgt spid="55"/>
                                        </p:tgtEl>
                                        <p:attrNameLst>
                                          <p:attrName>ppt_x</p:attrName>
                                        </p:attrNameLst>
                                      </p:cBhvr>
                                      <p:tavLst>
                                        <p:tav tm="0">
                                          <p:val>
                                            <p:strVal val="#ppt_x"/>
                                          </p:val>
                                        </p:tav>
                                        <p:tav tm="100000">
                                          <p:val>
                                            <p:strVal val="#ppt_x"/>
                                          </p:val>
                                        </p:tav>
                                      </p:tavLst>
                                    </p:anim>
                                    <p:anim calcmode="lin" valueType="num">
                                      <p:cBhvr additive="base">
                                        <p:cTn id="13" dur="500" fill="hold"/>
                                        <p:tgtEl>
                                          <p:spTgt spid="5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56"/>
                                        </p:tgtEl>
                                        <p:attrNameLst>
                                          <p:attrName>style.visibility</p:attrName>
                                        </p:attrNameLst>
                                      </p:cBhvr>
                                      <p:to>
                                        <p:strVal val="visible"/>
                                      </p:to>
                                    </p:set>
                                    <p:anim calcmode="lin" valueType="num">
                                      <p:cBhvr additive="base">
                                        <p:cTn id="18" dur="500" fill="hold"/>
                                        <p:tgtEl>
                                          <p:spTgt spid="56"/>
                                        </p:tgtEl>
                                        <p:attrNameLst>
                                          <p:attrName>ppt_x</p:attrName>
                                        </p:attrNameLst>
                                      </p:cBhvr>
                                      <p:tavLst>
                                        <p:tav tm="0">
                                          <p:val>
                                            <p:strVal val="#ppt_x"/>
                                          </p:val>
                                        </p:tav>
                                        <p:tav tm="100000">
                                          <p:val>
                                            <p:strVal val="#ppt_x"/>
                                          </p:val>
                                        </p:tav>
                                      </p:tavLst>
                                    </p:anim>
                                    <p:anim calcmode="lin" valueType="num">
                                      <p:cBhvr additive="base">
                                        <p:cTn id="19" dur="500" fill="hold"/>
                                        <p:tgtEl>
                                          <p:spTgt spid="56"/>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67"/>
                                        </p:tgtEl>
                                        <p:attrNameLst>
                                          <p:attrName>style.visibility</p:attrName>
                                        </p:attrNameLst>
                                      </p:cBhvr>
                                      <p:to>
                                        <p:strVal val="visible"/>
                                      </p:to>
                                    </p:set>
                                    <p:anim calcmode="lin" valueType="num">
                                      <p:cBhvr additive="base">
                                        <p:cTn id="24" dur="500" fill="hold"/>
                                        <p:tgtEl>
                                          <p:spTgt spid="67"/>
                                        </p:tgtEl>
                                        <p:attrNameLst>
                                          <p:attrName>ppt_x</p:attrName>
                                        </p:attrNameLst>
                                      </p:cBhvr>
                                      <p:tavLst>
                                        <p:tav tm="0">
                                          <p:val>
                                            <p:strVal val="#ppt_x"/>
                                          </p:val>
                                        </p:tav>
                                        <p:tav tm="100000">
                                          <p:val>
                                            <p:strVal val="#ppt_x"/>
                                          </p:val>
                                        </p:tav>
                                      </p:tavLst>
                                    </p:anim>
                                    <p:anim calcmode="lin" valueType="num">
                                      <p:cBhvr additive="base">
                                        <p:cTn id="25" dur="500" fill="hold"/>
                                        <p:tgtEl>
                                          <p:spTgt spid="67"/>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70"/>
                                        </p:tgtEl>
                                        <p:attrNameLst>
                                          <p:attrName>style.visibility</p:attrName>
                                        </p:attrNameLst>
                                      </p:cBhvr>
                                      <p:to>
                                        <p:strVal val="visible"/>
                                      </p:to>
                                    </p:set>
                                    <p:anim calcmode="lin" valueType="num">
                                      <p:cBhvr additive="base">
                                        <p:cTn id="30" dur="500" fill="hold"/>
                                        <p:tgtEl>
                                          <p:spTgt spid="70"/>
                                        </p:tgtEl>
                                        <p:attrNameLst>
                                          <p:attrName>ppt_x</p:attrName>
                                        </p:attrNameLst>
                                      </p:cBhvr>
                                      <p:tavLst>
                                        <p:tav tm="0">
                                          <p:val>
                                            <p:strVal val="#ppt_x"/>
                                          </p:val>
                                        </p:tav>
                                        <p:tav tm="100000">
                                          <p:val>
                                            <p:strVal val="#ppt_x"/>
                                          </p:val>
                                        </p:tav>
                                      </p:tavLst>
                                    </p:anim>
                                    <p:anim calcmode="lin" valueType="num">
                                      <p:cBhvr additive="base">
                                        <p:cTn id="31" dur="500" fill="hold"/>
                                        <p:tgtEl>
                                          <p:spTgt spid="70"/>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68"/>
                                        </p:tgtEl>
                                        <p:attrNameLst>
                                          <p:attrName>style.visibility</p:attrName>
                                        </p:attrNameLst>
                                      </p:cBhvr>
                                      <p:to>
                                        <p:strVal val="visible"/>
                                      </p:to>
                                    </p:set>
                                    <p:anim calcmode="lin" valueType="num">
                                      <p:cBhvr additive="base">
                                        <p:cTn id="36" dur="500" fill="hold"/>
                                        <p:tgtEl>
                                          <p:spTgt spid="68"/>
                                        </p:tgtEl>
                                        <p:attrNameLst>
                                          <p:attrName>ppt_x</p:attrName>
                                        </p:attrNameLst>
                                      </p:cBhvr>
                                      <p:tavLst>
                                        <p:tav tm="0">
                                          <p:val>
                                            <p:strVal val="#ppt_x"/>
                                          </p:val>
                                        </p:tav>
                                        <p:tav tm="100000">
                                          <p:val>
                                            <p:strVal val="#ppt_x"/>
                                          </p:val>
                                        </p:tav>
                                      </p:tavLst>
                                    </p:anim>
                                    <p:anim calcmode="lin" valueType="num">
                                      <p:cBhvr additive="base">
                                        <p:cTn id="37" dur="500" fill="hold"/>
                                        <p:tgtEl>
                                          <p:spTgt spid="68"/>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nodeType="clickEffect">
                                  <p:stCondLst>
                                    <p:cond delay="0"/>
                                  </p:stCondLst>
                                  <p:childTnLst>
                                    <p:set>
                                      <p:cBhvr>
                                        <p:cTn id="41" dur="1" fill="hold">
                                          <p:stCondLst>
                                            <p:cond delay="0"/>
                                          </p:stCondLst>
                                        </p:cTn>
                                        <p:tgtEl>
                                          <p:spTgt spid="69"/>
                                        </p:tgtEl>
                                        <p:attrNameLst>
                                          <p:attrName>style.visibility</p:attrName>
                                        </p:attrNameLst>
                                      </p:cBhvr>
                                      <p:to>
                                        <p:strVal val="visible"/>
                                      </p:to>
                                    </p:set>
                                    <p:anim calcmode="lin" valueType="num">
                                      <p:cBhvr additive="base">
                                        <p:cTn id="42" dur="500" fill="hold"/>
                                        <p:tgtEl>
                                          <p:spTgt spid="69"/>
                                        </p:tgtEl>
                                        <p:attrNameLst>
                                          <p:attrName>ppt_x</p:attrName>
                                        </p:attrNameLst>
                                      </p:cBhvr>
                                      <p:tavLst>
                                        <p:tav tm="0">
                                          <p:val>
                                            <p:strVal val="#ppt_x"/>
                                          </p:val>
                                        </p:tav>
                                        <p:tav tm="100000">
                                          <p:val>
                                            <p:strVal val="#ppt_x"/>
                                          </p:val>
                                        </p:tav>
                                      </p:tavLst>
                                    </p:anim>
                                    <p:anim calcmode="lin" valueType="num">
                                      <p:cBhvr additive="base">
                                        <p:cTn id="43"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4D02EB-E7F7-1EEB-9810-9B26744F2337}"/>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77B92D9C-C7DF-66E0-6363-550DDF9E9C94}"/>
              </a:ext>
            </a:extLst>
          </p:cNvPr>
          <p:cNvSpPr txBox="1"/>
          <p:nvPr/>
        </p:nvSpPr>
        <p:spPr>
          <a:xfrm>
            <a:off x="2779494" y="-99189"/>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مهارات تقديم التغذية الراجعة والتقويم البنّاء</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1348896C-8960-DADC-0C4C-476156FC98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6" name="TextBox 5">
            <a:extLst>
              <a:ext uri="{FF2B5EF4-FFF2-40B4-BE49-F238E27FC236}">
                <a16:creationId xmlns:a16="http://schemas.microsoft.com/office/drawing/2014/main" id="{9DD03A04-4515-3DE5-CA5A-495388EEB29F}"/>
              </a:ext>
            </a:extLst>
          </p:cNvPr>
          <p:cNvSpPr txBox="1"/>
          <p:nvPr/>
        </p:nvSpPr>
        <p:spPr>
          <a:xfrm>
            <a:off x="5357770" y="1225007"/>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نموذج </a:t>
            </a:r>
            <a:r>
              <a:rPr lang="en-US"/>
              <a:t>SBI </a:t>
            </a:r>
            <a:r>
              <a:rPr lang="ar-EG"/>
              <a:t>لتقديم التغذية الراجعة:</a:t>
            </a:r>
            <a:endParaRPr lang="en-US"/>
          </a:p>
        </p:txBody>
      </p:sp>
      <p:pic>
        <p:nvPicPr>
          <p:cNvPr id="2" name="Picture 1" descr="SBI Logo PNG, State Bank Of India Logo Transparent Images Free Download -  Free Transparent PNG Logos">
            <a:extLst>
              <a:ext uri="{FF2B5EF4-FFF2-40B4-BE49-F238E27FC236}">
                <a16:creationId xmlns:a16="http://schemas.microsoft.com/office/drawing/2014/main" id="{EC145EDC-F5BA-DD74-CF16-ACCEB42CB79F}"/>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27436" y="2166258"/>
            <a:ext cx="3904116" cy="3892195"/>
          </a:xfrm>
          <a:prstGeom prst="rect">
            <a:avLst/>
          </a:prstGeom>
          <a:noFill/>
          <a:ln>
            <a:noFill/>
          </a:ln>
        </p:spPr>
      </p:pic>
      <p:sp>
        <p:nvSpPr>
          <p:cNvPr id="12" name="TextBox 11">
            <a:extLst>
              <a:ext uri="{FF2B5EF4-FFF2-40B4-BE49-F238E27FC236}">
                <a16:creationId xmlns:a16="http://schemas.microsoft.com/office/drawing/2014/main" id="{4DD41B22-E495-59EB-0AA6-A5C5F8E283BA}"/>
              </a:ext>
            </a:extLst>
          </p:cNvPr>
          <p:cNvSpPr txBox="1"/>
          <p:nvPr/>
        </p:nvSpPr>
        <p:spPr>
          <a:xfrm>
            <a:off x="5357770" y="2076060"/>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a:t>نموذج </a:t>
            </a:r>
            <a:r>
              <a:rPr lang="en-US"/>
              <a:t>SBI</a:t>
            </a:r>
            <a:r>
              <a:rPr lang="ar-SA"/>
              <a:t> هو إطار بسيط وفعّال لتقديم تغذية راجعة مركّزة وموضوعية:</a:t>
            </a:r>
            <a:endParaRPr lang="en-US"/>
          </a:p>
        </p:txBody>
      </p:sp>
      <p:sp>
        <p:nvSpPr>
          <p:cNvPr id="13" name="TextBox 12">
            <a:extLst>
              <a:ext uri="{FF2B5EF4-FFF2-40B4-BE49-F238E27FC236}">
                <a16:creationId xmlns:a16="http://schemas.microsoft.com/office/drawing/2014/main" id="{136DD273-DC5F-5EED-5969-30C1E028AD38}"/>
              </a:ext>
            </a:extLst>
          </p:cNvPr>
          <p:cNvSpPr txBox="1"/>
          <p:nvPr/>
        </p:nvSpPr>
        <p:spPr>
          <a:xfrm>
            <a:off x="5357770" y="3388136"/>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en-US"/>
              <a:t>S - Situation</a:t>
            </a:r>
            <a:r>
              <a:rPr lang="ar-SA"/>
              <a:t> (الموقف): وصف السياق أو الظرف المحدّد</a:t>
            </a:r>
            <a:endParaRPr lang="en-US"/>
          </a:p>
        </p:txBody>
      </p:sp>
      <p:sp>
        <p:nvSpPr>
          <p:cNvPr id="14" name="TextBox 13">
            <a:extLst>
              <a:ext uri="{FF2B5EF4-FFF2-40B4-BE49-F238E27FC236}">
                <a16:creationId xmlns:a16="http://schemas.microsoft.com/office/drawing/2014/main" id="{CFADF347-407F-E434-315B-A1A15D5E7648}"/>
              </a:ext>
            </a:extLst>
          </p:cNvPr>
          <p:cNvSpPr txBox="1"/>
          <p:nvPr/>
        </p:nvSpPr>
        <p:spPr>
          <a:xfrm>
            <a:off x="5357770" y="4239189"/>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en-US"/>
              <a:t>B - Behavior</a:t>
            </a:r>
            <a:r>
              <a:rPr lang="ar-SA"/>
              <a:t> (السلوك): وصف السلوك الملاحظ بدقة ودون إصدار أحكام</a:t>
            </a:r>
            <a:endParaRPr lang="en-US"/>
          </a:p>
        </p:txBody>
      </p:sp>
      <p:sp>
        <p:nvSpPr>
          <p:cNvPr id="15" name="TextBox 14">
            <a:extLst>
              <a:ext uri="{FF2B5EF4-FFF2-40B4-BE49-F238E27FC236}">
                <a16:creationId xmlns:a16="http://schemas.microsoft.com/office/drawing/2014/main" id="{81F513D3-4316-7C38-F9C8-D6F7B950474D}"/>
              </a:ext>
            </a:extLst>
          </p:cNvPr>
          <p:cNvSpPr txBox="1"/>
          <p:nvPr/>
        </p:nvSpPr>
        <p:spPr>
          <a:xfrm>
            <a:off x="5357770" y="5551263"/>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en-US"/>
              <a:t>I - Impact</a:t>
            </a:r>
            <a:r>
              <a:rPr lang="ar-SA"/>
              <a:t> (التأثير): شرح تأثير هذا السلوك على العمل، الفريق، العملاء، إلخ</a:t>
            </a:r>
            <a:endParaRPr lang="en-US"/>
          </a:p>
        </p:txBody>
      </p:sp>
    </p:spTree>
    <p:extLst>
      <p:ext uri="{BB962C8B-B14F-4D97-AF65-F5344CB8AC3E}">
        <p14:creationId xmlns:p14="http://schemas.microsoft.com/office/powerpoint/2010/main" val="302402903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1000"/>
                                        <p:tgtEl>
                                          <p:spTgt spid="14"/>
                                        </p:tgtEl>
                                      </p:cBhvr>
                                    </p:animEffect>
                                    <p:anim calcmode="lin" valueType="num">
                                      <p:cBhvr>
                                        <p:cTn id="29" dur="1000" fill="hold"/>
                                        <p:tgtEl>
                                          <p:spTgt spid="14"/>
                                        </p:tgtEl>
                                        <p:attrNameLst>
                                          <p:attrName>ppt_x</p:attrName>
                                        </p:attrNameLst>
                                      </p:cBhvr>
                                      <p:tavLst>
                                        <p:tav tm="0">
                                          <p:val>
                                            <p:strVal val="#ppt_x"/>
                                          </p:val>
                                        </p:tav>
                                        <p:tav tm="100000">
                                          <p:val>
                                            <p:strVal val="#ppt_x"/>
                                          </p:val>
                                        </p:tav>
                                      </p:tavLst>
                                    </p:anim>
                                    <p:anim calcmode="lin" valueType="num">
                                      <p:cBhvr>
                                        <p:cTn id="30"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1000"/>
                                        <p:tgtEl>
                                          <p:spTgt spid="15"/>
                                        </p:tgtEl>
                                      </p:cBhvr>
                                    </p:animEffect>
                                    <p:anim calcmode="lin" valueType="num">
                                      <p:cBhvr>
                                        <p:cTn id="36" dur="1000" fill="hold"/>
                                        <p:tgtEl>
                                          <p:spTgt spid="15"/>
                                        </p:tgtEl>
                                        <p:attrNameLst>
                                          <p:attrName>ppt_x</p:attrName>
                                        </p:attrNameLst>
                                      </p:cBhvr>
                                      <p:tavLst>
                                        <p:tav tm="0">
                                          <p:val>
                                            <p:strVal val="#ppt_x"/>
                                          </p:val>
                                        </p:tav>
                                        <p:tav tm="100000">
                                          <p:val>
                                            <p:strVal val="#ppt_x"/>
                                          </p:val>
                                        </p:tav>
                                      </p:tavLst>
                                    </p:anim>
                                    <p:anim calcmode="lin" valueType="num">
                                      <p:cBhvr>
                                        <p:cTn id="37"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p:bldP spid="13" grpId="0"/>
      <p:bldP spid="14" grpId="0"/>
      <p:bldP spid="1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FC278D-0549-E9E4-24D5-C15FA8ABEFBA}"/>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B9794E6E-6DCA-8123-7F9D-9AF586AC1087}"/>
              </a:ext>
            </a:extLst>
          </p:cNvPr>
          <p:cNvSpPr txBox="1"/>
          <p:nvPr/>
        </p:nvSpPr>
        <p:spPr>
          <a:xfrm>
            <a:off x="2779494" y="-79669"/>
            <a:ext cx="6633012"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دراسة حالة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A22BBBCE-8A80-02FF-F17E-077113AB125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Technology ">
            <a:extLst>
              <a:ext uri="{FF2B5EF4-FFF2-40B4-BE49-F238E27FC236}">
                <a16:creationId xmlns:a16="http://schemas.microsoft.com/office/drawing/2014/main" id="{E670326E-FF65-99D9-32BC-2C07ED36D0F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026894" y="2173069"/>
            <a:ext cx="3505200" cy="3505200"/>
          </a:xfrm>
          <a:prstGeom prst="rect">
            <a:avLst/>
          </a:prstGeom>
          <a:noFill/>
          <a:ln>
            <a:noFill/>
          </a:ln>
        </p:spPr>
      </p:pic>
      <p:sp>
        <p:nvSpPr>
          <p:cNvPr id="4" name="TextBox 3">
            <a:extLst>
              <a:ext uri="{FF2B5EF4-FFF2-40B4-BE49-F238E27FC236}">
                <a16:creationId xmlns:a16="http://schemas.microsoft.com/office/drawing/2014/main" id="{C2D3B4E9-D3CB-3D35-33A5-6A9B730AA65F}"/>
              </a:ext>
            </a:extLst>
          </p:cNvPr>
          <p:cNvSpPr txBox="1"/>
          <p:nvPr/>
        </p:nvSpPr>
        <p:spPr>
          <a:xfrm>
            <a:off x="5535525" y="3017728"/>
            <a:ext cx="5843587" cy="1815882"/>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وفقاً لدراسة أجرتها مؤسّسة "ماكينزي" عام 2021، فإنّ المنظّمات التي تمتلك مشرفين يجمعون بين مهارات الإشراف والإدارة والقيادة تحقّق معدّلات إنتاجيّة أعلى بنسبة 27% من نظيراتها</a:t>
            </a:r>
            <a:endParaRPr lang="en-US" dirty="0"/>
          </a:p>
        </p:txBody>
      </p:sp>
    </p:spTree>
    <p:extLst>
      <p:ext uri="{BB962C8B-B14F-4D97-AF65-F5344CB8AC3E}">
        <p14:creationId xmlns:p14="http://schemas.microsoft.com/office/powerpoint/2010/main" val="64162586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0854DC-D0A8-D150-D835-9C9D73460A67}"/>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5D9D854E-E3FD-A400-AD48-8C4D1983AC93}"/>
              </a:ext>
            </a:extLst>
          </p:cNvPr>
          <p:cNvSpPr txBox="1"/>
          <p:nvPr/>
        </p:nvSpPr>
        <p:spPr>
          <a:xfrm>
            <a:off x="2779494" y="-99189"/>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مهارات تقديم التغذية الراجعة والتقويم البنّاء</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EC2B11F7-33E7-BE04-F5C6-FFAAACF575D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6" name="TextBox 5">
            <a:extLst>
              <a:ext uri="{FF2B5EF4-FFF2-40B4-BE49-F238E27FC236}">
                <a16:creationId xmlns:a16="http://schemas.microsoft.com/office/drawing/2014/main" id="{DFAAA2C7-BC7B-CA94-E3F7-606B35EE8D38}"/>
              </a:ext>
            </a:extLst>
          </p:cNvPr>
          <p:cNvSpPr txBox="1"/>
          <p:nvPr/>
        </p:nvSpPr>
        <p:spPr>
          <a:xfrm>
            <a:off x="5357770" y="1225007"/>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نموذج </a:t>
            </a:r>
            <a:r>
              <a:rPr lang="en-US"/>
              <a:t>SBI </a:t>
            </a:r>
            <a:r>
              <a:rPr lang="ar-EG"/>
              <a:t>لتقديم التغذية الراجعة:</a:t>
            </a:r>
            <a:endParaRPr lang="en-US"/>
          </a:p>
        </p:txBody>
      </p:sp>
      <p:pic>
        <p:nvPicPr>
          <p:cNvPr id="2" name="Picture 1" descr="SBI Logo PNG, State Bank Of India Logo Transparent Images Free Download -  Free Transparent PNG Logos">
            <a:extLst>
              <a:ext uri="{FF2B5EF4-FFF2-40B4-BE49-F238E27FC236}">
                <a16:creationId xmlns:a16="http://schemas.microsoft.com/office/drawing/2014/main" id="{C7430BA8-6A62-A49D-6C7A-95CDA0F88B8C}"/>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27436" y="2166258"/>
            <a:ext cx="3904116" cy="3892195"/>
          </a:xfrm>
          <a:prstGeom prst="rect">
            <a:avLst/>
          </a:prstGeom>
          <a:noFill/>
          <a:ln>
            <a:noFill/>
          </a:ln>
        </p:spPr>
      </p:pic>
      <p:sp>
        <p:nvSpPr>
          <p:cNvPr id="12" name="TextBox 11">
            <a:extLst>
              <a:ext uri="{FF2B5EF4-FFF2-40B4-BE49-F238E27FC236}">
                <a16:creationId xmlns:a16="http://schemas.microsoft.com/office/drawing/2014/main" id="{724B4B93-A9C1-0599-5E73-736390E120DD}"/>
              </a:ext>
            </a:extLst>
          </p:cNvPr>
          <p:cNvSpPr txBox="1"/>
          <p:nvPr/>
        </p:nvSpPr>
        <p:spPr>
          <a:xfrm>
            <a:off x="5357770" y="2273890"/>
            <a:ext cx="6364661" cy="1475404"/>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مثال إيجابي: "خلال اجتماع الفريق أمس (الموقف)، قدّمت تحليلاً مفصّلاً للمشكلة واقترحت حلاً عملياً (السلوك)، ممّا ساعد الفريق على اتخاذ قرار سريع وحلّ المشكلة بفعالية (التأثير)."</a:t>
            </a:r>
            <a:endParaRPr lang="en-US"/>
          </a:p>
        </p:txBody>
      </p:sp>
      <p:sp>
        <p:nvSpPr>
          <p:cNvPr id="3" name="TextBox 2">
            <a:extLst>
              <a:ext uri="{FF2B5EF4-FFF2-40B4-BE49-F238E27FC236}">
                <a16:creationId xmlns:a16="http://schemas.microsoft.com/office/drawing/2014/main" id="{1571FFBE-EF0C-9E93-EA3F-B9F2D7BC550F}"/>
              </a:ext>
            </a:extLst>
          </p:cNvPr>
          <p:cNvSpPr txBox="1"/>
          <p:nvPr/>
        </p:nvSpPr>
        <p:spPr>
          <a:xfrm>
            <a:off x="5357770" y="4557445"/>
            <a:ext cx="6364661" cy="1936428"/>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مثال تطويري: "في اجتماع العميل الأسبوع الماضي (الموقف)، لاحظت أنّك لم تكن مستعداً بشكل كافٍ للإجابة عن أسئلتهم التقنية (السلوك)، ممّا أدّى إلى تأخير توقيع العقد (التأثير). كيف يمكننا التأكّد من الاستعداد الكامل للاجتماعات القادمة؟"</a:t>
            </a:r>
            <a:endParaRPr lang="en-US"/>
          </a:p>
        </p:txBody>
      </p:sp>
    </p:spTree>
    <p:extLst>
      <p:ext uri="{BB962C8B-B14F-4D97-AF65-F5344CB8AC3E}">
        <p14:creationId xmlns:p14="http://schemas.microsoft.com/office/powerpoint/2010/main" val="124571090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p:bldP spid="3" grpId="0"/>
    </p:bld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E06E96-9D0B-77C6-452E-9786EE4F9CDA}"/>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C6F36A3A-90E6-4257-366E-3E53EB91C643}"/>
              </a:ext>
            </a:extLst>
          </p:cNvPr>
          <p:cNvSpPr txBox="1"/>
          <p:nvPr/>
        </p:nvSpPr>
        <p:spPr>
          <a:xfrm>
            <a:off x="2779494" y="-99189"/>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مهارات تقديم التغذية الراجعة والتقويم البنّاء</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A27C506C-D073-AEF7-7C08-F7E353B346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6" name="TextBox 5">
            <a:extLst>
              <a:ext uri="{FF2B5EF4-FFF2-40B4-BE49-F238E27FC236}">
                <a16:creationId xmlns:a16="http://schemas.microsoft.com/office/drawing/2014/main" id="{1FB9464B-0657-8EB2-E322-D75597525A52}"/>
              </a:ext>
            </a:extLst>
          </p:cNvPr>
          <p:cNvSpPr txBox="1"/>
          <p:nvPr/>
        </p:nvSpPr>
        <p:spPr>
          <a:xfrm>
            <a:off x="5357770" y="1225007"/>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تقنيات التقويم البنّاء:</a:t>
            </a:r>
            <a:endParaRPr lang="en-US"/>
          </a:p>
        </p:txBody>
      </p:sp>
      <p:grpSp>
        <p:nvGrpSpPr>
          <p:cNvPr id="23" name="Group 22">
            <a:extLst>
              <a:ext uri="{FF2B5EF4-FFF2-40B4-BE49-F238E27FC236}">
                <a16:creationId xmlns:a16="http://schemas.microsoft.com/office/drawing/2014/main" id="{88200E6E-692C-DDC8-E87E-9EF60D839F6E}"/>
              </a:ext>
            </a:extLst>
          </p:cNvPr>
          <p:cNvGrpSpPr/>
          <p:nvPr/>
        </p:nvGrpSpPr>
        <p:grpSpPr>
          <a:xfrm>
            <a:off x="8040122" y="2110378"/>
            <a:ext cx="2610169" cy="4407988"/>
            <a:chOff x="8040122" y="2110378"/>
            <a:chExt cx="2610169" cy="4407988"/>
          </a:xfrm>
        </p:grpSpPr>
        <p:sp>
          <p:nvSpPr>
            <p:cNvPr id="5" name="Rectangle: Top Corners Rounded 4">
              <a:extLst>
                <a:ext uri="{FF2B5EF4-FFF2-40B4-BE49-F238E27FC236}">
                  <a16:creationId xmlns:a16="http://schemas.microsoft.com/office/drawing/2014/main" id="{4AB275A3-04F5-05DA-99B6-C74D22A87835}"/>
                </a:ext>
              </a:extLst>
            </p:cNvPr>
            <p:cNvSpPr/>
            <p:nvPr/>
          </p:nvSpPr>
          <p:spPr>
            <a:xfrm flipH="1">
              <a:off x="8040122" y="2887592"/>
              <a:ext cx="2610169" cy="3630774"/>
            </a:xfrm>
            <a:prstGeom prst="round2SameRect">
              <a:avLst/>
            </a:prstGeom>
            <a:solidFill>
              <a:srgbClr val="1684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7" name="Oval 6">
              <a:extLst>
                <a:ext uri="{FF2B5EF4-FFF2-40B4-BE49-F238E27FC236}">
                  <a16:creationId xmlns:a16="http://schemas.microsoft.com/office/drawing/2014/main" id="{B33A299C-B79B-5E53-691C-487A08C03AC0}"/>
                </a:ext>
              </a:extLst>
            </p:cNvPr>
            <p:cNvSpPr/>
            <p:nvPr/>
          </p:nvSpPr>
          <p:spPr>
            <a:xfrm flipH="1">
              <a:off x="8078852" y="2110378"/>
              <a:ext cx="2532708" cy="2532174"/>
            </a:xfrm>
            <a:prstGeom prst="ellipse">
              <a:avLst/>
            </a:prstGeom>
            <a:solidFill>
              <a:schemeClr val="bg1"/>
            </a:solidFill>
            <a:ln w="57150">
              <a:solidFill>
                <a:srgbClr val="168489"/>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10" name="مربع نص 166">
              <a:extLst>
                <a:ext uri="{FF2B5EF4-FFF2-40B4-BE49-F238E27FC236}">
                  <a16:creationId xmlns:a16="http://schemas.microsoft.com/office/drawing/2014/main" id="{E440A0F3-D7D8-49A9-F5C7-09BEE0361EA2}"/>
                </a:ext>
              </a:extLst>
            </p:cNvPr>
            <p:cNvSpPr txBox="1"/>
            <p:nvPr/>
          </p:nvSpPr>
          <p:spPr>
            <a:xfrm flipH="1">
              <a:off x="8123970" y="5221111"/>
              <a:ext cx="2442475" cy="901579"/>
            </a:xfrm>
            <a:prstGeom prst="rect">
              <a:avLst/>
            </a:prstGeom>
          </p:spPr>
          <p:txBody>
            <a:bodyPr wrap="square" rtlCol="1">
              <a:noAutofit/>
            </a:bodyPr>
            <a:lstStyle/>
            <a:p>
              <a:pPr algn="ctr" rtl="0">
                <a:lnSpc>
                  <a:spcPct val="115000"/>
                </a:lnSpc>
              </a:pPr>
              <a:r>
                <a:rPr lang="ar-SA" sz="3200" b="1" kern="1200" dirty="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تقنية "الساندويتش"</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1" name="مربع نص 166">
              <a:extLst>
                <a:ext uri="{FF2B5EF4-FFF2-40B4-BE49-F238E27FC236}">
                  <a16:creationId xmlns:a16="http://schemas.microsoft.com/office/drawing/2014/main" id="{D78916C2-EB24-90FB-5B61-3206F76C2C3C}"/>
                </a:ext>
              </a:extLst>
            </p:cNvPr>
            <p:cNvSpPr txBox="1"/>
            <p:nvPr/>
          </p:nvSpPr>
          <p:spPr>
            <a:xfrm flipH="1">
              <a:off x="8161523" y="2327629"/>
              <a:ext cx="2442475" cy="1883443"/>
            </a:xfrm>
            <a:prstGeom prst="rect">
              <a:avLst/>
            </a:prstGeom>
          </p:spPr>
          <p:txBody>
            <a:bodyPr wrap="square" rtlCol="1">
              <a:noAutofit/>
            </a:bodyPr>
            <a:lstStyle/>
            <a:p>
              <a:pPr algn="ctr" rtl="0">
                <a:lnSpc>
                  <a:spcPct val="115000"/>
                </a:lnSpc>
              </a:pPr>
              <a:r>
                <a:rPr lang="en-US" sz="11500" b="1" kern="1200" dirty="0">
                  <a:solidFill>
                    <a:srgbClr val="168489"/>
                  </a:solidFill>
                  <a:effectLst/>
                  <a:latin typeface="ADLaM Display" panose="02010000000000000000" pitchFamily="2" charset="0"/>
                  <a:ea typeface="ADLaM Display" panose="02010000000000000000" pitchFamily="2" charset="0"/>
                  <a:cs typeface="Sakkal Majalla" panose="02000000000000000000" pitchFamily="2" charset="-78"/>
                </a:rPr>
                <a:t>01</a:t>
              </a:r>
              <a:endParaRPr lang="en-US" sz="115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24" name="Group 23">
            <a:extLst>
              <a:ext uri="{FF2B5EF4-FFF2-40B4-BE49-F238E27FC236}">
                <a16:creationId xmlns:a16="http://schemas.microsoft.com/office/drawing/2014/main" id="{F84AEBD7-39FE-188F-7DC6-657165CD046E}"/>
              </a:ext>
            </a:extLst>
          </p:cNvPr>
          <p:cNvGrpSpPr/>
          <p:nvPr/>
        </p:nvGrpSpPr>
        <p:grpSpPr>
          <a:xfrm>
            <a:off x="4790914" y="2110378"/>
            <a:ext cx="2610169" cy="4407988"/>
            <a:chOff x="4790914" y="2110378"/>
            <a:chExt cx="2610169" cy="4407988"/>
          </a:xfrm>
        </p:grpSpPr>
        <p:grpSp>
          <p:nvGrpSpPr>
            <p:cNvPr id="13" name="Group 12">
              <a:extLst>
                <a:ext uri="{FF2B5EF4-FFF2-40B4-BE49-F238E27FC236}">
                  <a16:creationId xmlns:a16="http://schemas.microsoft.com/office/drawing/2014/main" id="{D2FB1677-E7A0-2078-A477-752BC3FD83C7}"/>
                </a:ext>
              </a:extLst>
            </p:cNvPr>
            <p:cNvGrpSpPr/>
            <p:nvPr/>
          </p:nvGrpSpPr>
          <p:grpSpPr>
            <a:xfrm flipH="1">
              <a:off x="4790914" y="2110378"/>
              <a:ext cx="2610169" cy="4407988"/>
              <a:chOff x="1755775" y="0"/>
              <a:chExt cx="1617785" cy="2732650"/>
            </a:xfrm>
          </p:grpSpPr>
          <p:sp>
            <p:nvSpPr>
              <p:cNvPr id="20" name="Rectangle: Top Corners Rounded 19">
                <a:extLst>
                  <a:ext uri="{FF2B5EF4-FFF2-40B4-BE49-F238E27FC236}">
                    <a16:creationId xmlns:a16="http://schemas.microsoft.com/office/drawing/2014/main" id="{E0131154-E059-053E-B713-6BE7AAABECAA}"/>
                  </a:ext>
                </a:extLst>
              </p:cNvPr>
              <p:cNvSpPr/>
              <p:nvPr/>
            </p:nvSpPr>
            <p:spPr>
              <a:xfrm>
                <a:off x="1755775" y="481819"/>
                <a:ext cx="1617785" cy="2250831"/>
              </a:xfrm>
              <a:prstGeom prst="round2SameRect">
                <a:avLst/>
              </a:prstGeom>
              <a:solidFill>
                <a:srgbClr val="2E75B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1" name="Oval 20">
                <a:extLst>
                  <a:ext uri="{FF2B5EF4-FFF2-40B4-BE49-F238E27FC236}">
                    <a16:creationId xmlns:a16="http://schemas.microsoft.com/office/drawing/2014/main" id="{58167F5E-40BD-CD73-904A-FBB01FAA02E0}"/>
                  </a:ext>
                </a:extLst>
              </p:cNvPr>
              <p:cNvSpPr/>
              <p:nvPr/>
            </p:nvSpPr>
            <p:spPr>
              <a:xfrm>
                <a:off x="1779780" y="0"/>
                <a:ext cx="1569774" cy="1569774"/>
              </a:xfrm>
              <a:prstGeom prst="ellipse">
                <a:avLst/>
              </a:prstGeom>
              <a:solidFill>
                <a:schemeClr val="bg1"/>
              </a:solidFill>
              <a:ln w="57150">
                <a:solidFill>
                  <a:srgbClr val="2E75B6"/>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2" name="مربع نص 166">
                <a:extLst>
                  <a:ext uri="{FF2B5EF4-FFF2-40B4-BE49-F238E27FC236}">
                    <a16:creationId xmlns:a16="http://schemas.microsoft.com/office/drawing/2014/main" id="{CBB19019-CF1E-AB26-2432-C4F0E83E6E72}"/>
                  </a:ext>
                </a:extLst>
              </p:cNvPr>
              <p:cNvSpPr txBox="1"/>
              <p:nvPr/>
            </p:nvSpPr>
            <p:spPr>
              <a:xfrm>
                <a:off x="1807743" y="1928442"/>
                <a:ext cx="1513848" cy="558916"/>
              </a:xfrm>
              <a:prstGeom prst="rect">
                <a:avLst/>
              </a:prstGeom>
            </p:spPr>
            <p:txBody>
              <a:bodyPr wrap="square" rtlCol="1">
                <a:noAutofit/>
              </a:bodyPr>
              <a:lstStyle/>
              <a:p>
                <a:pPr algn="ctr" rtl="0">
                  <a:lnSpc>
                    <a:spcPct val="115000"/>
                  </a:lnSpc>
                </a:pPr>
                <a:r>
                  <a:rPr lang="ar-SA" sz="3200" b="1" kern="120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تقنية الأسئلة التأمّلية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5" name="مربع نص 166">
              <a:extLst>
                <a:ext uri="{FF2B5EF4-FFF2-40B4-BE49-F238E27FC236}">
                  <a16:creationId xmlns:a16="http://schemas.microsoft.com/office/drawing/2014/main" id="{D048AA10-FC34-7FF7-5D75-21566322FE84}"/>
                </a:ext>
              </a:extLst>
            </p:cNvPr>
            <p:cNvSpPr txBox="1"/>
            <p:nvPr/>
          </p:nvSpPr>
          <p:spPr>
            <a:xfrm flipH="1">
              <a:off x="4890169" y="2327629"/>
              <a:ext cx="2442475" cy="1883443"/>
            </a:xfrm>
            <a:prstGeom prst="rect">
              <a:avLst/>
            </a:prstGeom>
          </p:spPr>
          <p:txBody>
            <a:bodyPr wrap="square" rtlCol="1">
              <a:noAutofit/>
            </a:bodyPr>
            <a:lstStyle/>
            <a:p>
              <a:pPr algn="ctr" rtl="0">
                <a:lnSpc>
                  <a:spcPct val="115000"/>
                </a:lnSpc>
              </a:pPr>
              <a:r>
                <a:rPr lang="en-US" sz="11500" b="1" kern="1200">
                  <a:solidFill>
                    <a:srgbClr val="2E75B6"/>
                  </a:solidFill>
                  <a:effectLst/>
                  <a:latin typeface="ADLaM Display" panose="02010000000000000000" pitchFamily="2" charset="0"/>
                  <a:ea typeface="ADLaM Display" panose="02010000000000000000" pitchFamily="2" charset="0"/>
                  <a:cs typeface="Sakkal Majalla" panose="02000000000000000000" pitchFamily="2" charset="-78"/>
                </a:rPr>
                <a:t>02</a:t>
              </a:r>
              <a:endParaRPr lang="en-US" sz="115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25" name="Group 24">
            <a:extLst>
              <a:ext uri="{FF2B5EF4-FFF2-40B4-BE49-F238E27FC236}">
                <a16:creationId xmlns:a16="http://schemas.microsoft.com/office/drawing/2014/main" id="{99CE406C-4C49-C20D-6A2D-312F2F3F3B42}"/>
              </a:ext>
            </a:extLst>
          </p:cNvPr>
          <p:cNvGrpSpPr/>
          <p:nvPr/>
        </p:nvGrpSpPr>
        <p:grpSpPr>
          <a:xfrm>
            <a:off x="1541709" y="2110378"/>
            <a:ext cx="2610169" cy="4407988"/>
            <a:chOff x="1541709" y="2110378"/>
            <a:chExt cx="2610169" cy="4407988"/>
          </a:xfrm>
        </p:grpSpPr>
        <p:grpSp>
          <p:nvGrpSpPr>
            <p:cNvPr id="14" name="Group 13">
              <a:extLst>
                <a:ext uri="{FF2B5EF4-FFF2-40B4-BE49-F238E27FC236}">
                  <a16:creationId xmlns:a16="http://schemas.microsoft.com/office/drawing/2014/main" id="{17569119-E805-420E-84C8-92DBD70BC170}"/>
                </a:ext>
              </a:extLst>
            </p:cNvPr>
            <p:cNvGrpSpPr/>
            <p:nvPr/>
          </p:nvGrpSpPr>
          <p:grpSpPr>
            <a:xfrm flipH="1">
              <a:off x="1541709" y="2110378"/>
              <a:ext cx="2610169" cy="4407988"/>
              <a:chOff x="3511549" y="0"/>
              <a:chExt cx="1617785" cy="2732650"/>
            </a:xfrm>
          </p:grpSpPr>
          <p:sp>
            <p:nvSpPr>
              <p:cNvPr id="17" name="Rectangle: Top Corners Rounded 16">
                <a:extLst>
                  <a:ext uri="{FF2B5EF4-FFF2-40B4-BE49-F238E27FC236}">
                    <a16:creationId xmlns:a16="http://schemas.microsoft.com/office/drawing/2014/main" id="{BA163FEC-C8E9-80B8-D380-CFA933C60A68}"/>
                  </a:ext>
                </a:extLst>
              </p:cNvPr>
              <p:cNvSpPr/>
              <p:nvPr/>
            </p:nvSpPr>
            <p:spPr>
              <a:xfrm>
                <a:off x="3511549" y="481819"/>
                <a:ext cx="1617785" cy="2250831"/>
              </a:xfrm>
              <a:prstGeom prst="round2SameRect">
                <a:avLst/>
              </a:prstGeom>
              <a:solidFill>
                <a:srgbClr val="FFD36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18" name="Oval 17">
                <a:extLst>
                  <a:ext uri="{FF2B5EF4-FFF2-40B4-BE49-F238E27FC236}">
                    <a16:creationId xmlns:a16="http://schemas.microsoft.com/office/drawing/2014/main" id="{EAAEF464-F95F-D026-E92D-E259B1107615}"/>
                  </a:ext>
                </a:extLst>
              </p:cNvPr>
              <p:cNvSpPr/>
              <p:nvPr/>
            </p:nvSpPr>
            <p:spPr>
              <a:xfrm>
                <a:off x="3535554" y="0"/>
                <a:ext cx="1569774" cy="1569774"/>
              </a:xfrm>
              <a:prstGeom prst="ellipse">
                <a:avLst/>
              </a:prstGeom>
              <a:solidFill>
                <a:schemeClr val="bg1"/>
              </a:solidFill>
              <a:ln w="57150">
                <a:solidFill>
                  <a:srgbClr val="FFD366"/>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19" name="مربع نص 166">
                <a:extLst>
                  <a:ext uri="{FF2B5EF4-FFF2-40B4-BE49-F238E27FC236}">
                    <a16:creationId xmlns:a16="http://schemas.microsoft.com/office/drawing/2014/main" id="{D3524209-D000-483D-12D0-B8DE57005ECC}"/>
                  </a:ext>
                </a:extLst>
              </p:cNvPr>
              <p:cNvSpPr txBox="1"/>
              <p:nvPr/>
            </p:nvSpPr>
            <p:spPr>
              <a:xfrm>
                <a:off x="3563517" y="1928442"/>
                <a:ext cx="1513848" cy="558916"/>
              </a:xfrm>
              <a:prstGeom prst="rect">
                <a:avLst/>
              </a:prstGeom>
            </p:spPr>
            <p:txBody>
              <a:bodyPr wrap="square" rtlCol="1">
                <a:noAutofit/>
              </a:bodyPr>
              <a:lstStyle/>
              <a:p>
                <a:pPr algn="ctr" rtl="0">
                  <a:lnSpc>
                    <a:spcPct val="115000"/>
                  </a:lnSpc>
                </a:pPr>
                <a:r>
                  <a:rPr lang="ar-SA" sz="3200" b="1" kern="120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تقنية الأسئلة التأمّلية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6" name="مربع نص 166">
              <a:extLst>
                <a:ext uri="{FF2B5EF4-FFF2-40B4-BE49-F238E27FC236}">
                  <a16:creationId xmlns:a16="http://schemas.microsoft.com/office/drawing/2014/main" id="{FEBA023F-7541-447B-6FDF-5884D2BF425A}"/>
                </a:ext>
              </a:extLst>
            </p:cNvPr>
            <p:cNvSpPr txBox="1"/>
            <p:nvPr/>
          </p:nvSpPr>
          <p:spPr>
            <a:xfrm flipH="1">
              <a:off x="1618815" y="2327629"/>
              <a:ext cx="2442475" cy="1883443"/>
            </a:xfrm>
            <a:prstGeom prst="rect">
              <a:avLst/>
            </a:prstGeom>
          </p:spPr>
          <p:txBody>
            <a:bodyPr wrap="square" rtlCol="1">
              <a:noAutofit/>
            </a:bodyPr>
            <a:lstStyle/>
            <a:p>
              <a:pPr algn="ctr" rtl="0">
                <a:lnSpc>
                  <a:spcPct val="115000"/>
                </a:lnSpc>
              </a:pPr>
              <a:r>
                <a:rPr lang="en-US" sz="11500" b="1" kern="1200">
                  <a:solidFill>
                    <a:srgbClr val="FFD366"/>
                  </a:solidFill>
                  <a:effectLst/>
                  <a:latin typeface="ADLaM Display" panose="02010000000000000000" pitchFamily="2" charset="0"/>
                  <a:ea typeface="ADLaM Display" panose="02010000000000000000" pitchFamily="2" charset="0"/>
                  <a:cs typeface="Sakkal Majalla" panose="02000000000000000000" pitchFamily="2" charset="-78"/>
                </a:rPr>
                <a:t>03</a:t>
              </a:r>
              <a:endParaRPr lang="en-US" sz="115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127325568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2" presetClass="entr" presetSubtype="4" fill="hold" nodeType="with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500" fill="hold"/>
                                        <p:tgtEl>
                                          <p:spTgt spid="23"/>
                                        </p:tgtEl>
                                        <p:attrNameLst>
                                          <p:attrName>ppt_x</p:attrName>
                                        </p:attrNameLst>
                                      </p:cBhvr>
                                      <p:tavLst>
                                        <p:tav tm="0">
                                          <p:val>
                                            <p:strVal val="#ppt_x"/>
                                          </p:val>
                                        </p:tav>
                                        <p:tav tm="100000">
                                          <p:val>
                                            <p:strVal val="#ppt_x"/>
                                          </p:val>
                                        </p:tav>
                                      </p:tavLst>
                                    </p:anim>
                                    <p:anim calcmode="lin" valueType="num">
                                      <p:cBhvr additive="base">
                                        <p:cTn id="13"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24"/>
                                        </p:tgtEl>
                                        <p:attrNameLst>
                                          <p:attrName>style.visibility</p:attrName>
                                        </p:attrNameLst>
                                      </p:cBhvr>
                                      <p:to>
                                        <p:strVal val="visible"/>
                                      </p:to>
                                    </p:set>
                                    <p:anim calcmode="lin" valueType="num">
                                      <p:cBhvr additive="base">
                                        <p:cTn id="18" dur="500" fill="hold"/>
                                        <p:tgtEl>
                                          <p:spTgt spid="24"/>
                                        </p:tgtEl>
                                        <p:attrNameLst>
                                          <p:attrName>ppt_x</p:attrName>
                                        </p:attrNameLst>
                                      </p:cBhvr>
                                      <p:tavLst>
                                        <p:tav tm="0">
                                          <p:val>
                                            <p:strVal val="#ppt_x"/>
                                          </p:val>
                                        </p:tav>
                                        <p:tav tm="100000">
                                          <p:val>
                                            <p:strVal val="#ppt_x"/>
                                          </p:val>
                                        </p:tav>
                                      </p:tavLst>
                                    </p:anim>
                                    <p:anim calcmode="lin" valueType="num">
                                      <p:cBhvr additive="base">
                                        <p:cTn id="19"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25"/>
                                        </p:tgtEl>
                                        <p:attrNameLst>
                                          <p:attrName>style.visibility</p:attrName>
                                        </p:attrNameLst>
                                      </p:cBhvr>
                                      <p:to>
                                        <p:strVal val="visible"/>
                                      </p:to>
                                    </p:set>
                                    <p:anim calcmode="lin" valueType="num">
                                      <p:cBhvr additive="base">
                                        <p:cTn id="24" dur="500" fill="hold"/>
                                        <p:tgtEl>
                                          <p:spTgt spid="25"/>
                                        </p:tgtEl>
                                        <p:attrNameLst>
                                          <p:attrName>ppt_x</p:attrName>
                                        </p:attrNameLst>
                                      </p:cBhvr>
                                      <p:tavLst>
                                        <p:tav tm="0">
                                          <p:val>
                                            <p:strVal val="#ppt_x"/>
                                          </p:val>
                                        </p:tav>
                                        <p:tav tm="100000">
                                          <p:val>
                                            <p:strVal val="#ppt_x"/>
                                          </p:val>
                                        </p:tav>
                                      </p:tavLst>
                                    </p:anim>
                                    <p:anim calcmode="lin" valueType="num">
                                      <p:cBhvr additive="base">
                                        <p:cTn id="25"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575732-0AE4-8BFD-3CE7-8FEF757FC6B3}"/>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7634B771-90BE-063D-C93A-5272C952867E}"/>
              </a:ext>
            </a:extLst>
          </p:cNvPr>
          <p:cNvSpPr txBox="1"/>
          <p:nvPr/>
        </p:nvSpPr>
        <p:spPr>
          <a:xfrm>
            <a:off x="2779494" y="-99189"/>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مهارات تقديم التغذية الراجعة والتقويم البنّاء</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9CCF4073-8858-CD2C-2ADB-1583C04C04D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6" name="TextBox 5">
            <a:extLst>
              <a:ext uri="{FF2B5EF4-FFF2-40B4-BE49-F238E27FC236}">
                <a16:creationId xmlns:a16="http://schemas.microsoft.com/office/drawing/2014/main" id="{8A0C799D-C61C-D5FC-C3C3-9F296E6878DF}"/>
              </a:ext>
            </a:extLst>
          </p:cNvPr>
          <p:cNvSpPr txBox="1"/>
          <p:nvPr/>
        </p:nvSpPr>
        <p:spPr>
          <a:xfrm>
            <a:off x="5357770" y="1225007"/>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تحديات شائعة في تقديم التغذية الراجعة وكيفية التغلّب عليها:</a:t>
            </a:r>
            <a:endParaRPr lang="en-US"/>
          </a:p>
        </p:txBody>
      </p:sp>
      <p:graphicFrame>
        <p:nvGraphicFramePr>
          <p:cNvPr id="2" name="Table 1">
            <a:extLst>
              <a:ext uri="{FF2B5EF4-FFF2-40B4-BE49-F238E27FC236}">
                <a16:creationId xmlns:a16="http://schemas.microsoft.com/office/drawing/2014/main" id="{3CD4EF79-62FD-6209-0523-C0B7BA57CEFA}"/>
              </a:ext>
            </a:extLst>
          </p:cNvPr>
          <p:cNvGraphicFramePr>
            <a:graphicFrameLocks noGrp="1"/>
          </p:cNvGraphicFramePr>
          <p:nvPr>
            <p:extLst>
              <p:ext uri="{D42A27DB-BD31-4B8C-83A1-F6EECF244321}">
                <p14:modId xmlns:p14="http://schemas.microsoft.com/office/powerpoint/2010/main" val="2898260411"/>
              </p:ext>
            </p:extLst>
          </p:nvPr>
        </p:nvGraphicFramePr>
        <p:xfrm>
          <a:off x="188686" y="2349748"/>
          <a:ext cx="11814628" cy="3268980"/>
        </p:xfrm>
        <a:graphic>
          <a:graphicData uri="http://schemas.openxmlformats.org/drawingml/2006/table">
            <a:tbl>
              <a:tblPr rtl="1" firstRow="1" firstCol="1" bandRow="1"/>
              <a:tblGrid>
                <a:gridCol w="5907314">
                  <a:extLst>
                    <a:ext uri="{9D8B030D-6E8A-4147-A177-3AD203B41FA5}">
                      <a16:colId xmlns:a16="http://schemas.microsoft.com/office/drawing/2014/main" val="673378299"/>
                    </a:ext>
                  </a:extLst>
                </a:gridCol>
                <a:gridCol w="5907314">
                  <a:extLst>
                    <a:ext uri="{9D8B030D-6E8A-4147-A177-3AD203B41FA5}">
                      <a16:colId xmlns:a16="http://schemas.microsoft.com/office/drawing/2014/main" val="1233789603"/>
                    </a:ext>
                  </a:extLst>
                </a:gridCol>
              </a:tblGrid>
              <a:tr h="0">
                <a:tc>
                  <a:txBody>
                    <a:bodyPr/>
                    <a:lstStyle/>
                    <a:p>
                      <a:pPr algn="ctr" rtl="1">
                        <a:lnSpc>
                          <a:spcPct val="150000"/>
                        </a:lnSpc>
                      </a:pPr>
                      <a:r>
                        <a:rPr lang="ar-SA" sz="26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rPr>
                        <a:t>التحدّي</a:t>
                      </a:r>
                      <a:endParaRPr lang="en-US" sz="26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6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rPr>
                        <a:t>استراتيجية التغلّب</a:t>
                      </a:r>
                      <a:endParaRPr lang="en-US" sz="26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extLst>
                  <a:ext uri="{0D108BD9-81ED-4DB2-BD59-A6C34878D82A}">
                    <a16:rowId xmlns:a16="http://schemas.microsoft.com/office/drawing/2014/main" val="3770555829"/>
                  </a:ext>
                </a:extLst>
              </a:tr>
              <a:tr h="0">
                <a:tc>
                  <a:txBody>
                    <a:bodyPr/>
                    <a:lstStyle/>
                    <a:p>
                      <a:pPr algn="ctr" rtl="1">
                        <a:lnSpc>
                          <a:spcPct val="150000"/>
                        </a:lnSpc>
                      </a:pPr>
                      <a:r>
                        <a:rPr lang="ar-SA" sz="2600" b="0">
                          <a:effectLst/>
                          <a:latin typeface="Adobe Arabic" panose="02040503050201020203" pitchFamily="18" charset="-78"/>
                          <a:ea typeface="Calibri" panose="020F0502020204030204" pitchFamily="34" charset="0"/>
                          <a:cs typeface="Adobe Arabic" panose="02040503050201020203" pitchFamily="18" charset="-78"/>
                        </a:rPr>
                        <a:t>مقاومة الموظف للتغذية الراجعة</a:t>
                      </a:r>
                      <a:endParaRPr lang="en-US" sz="26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600" b="0">
                          <a:effectLst/>
                          <a:latin typeface="Adobe Arabic" panose="02040503050201020203" pitchFamily="18" charset="-78"/>
                          <a:ea typeface="Calibri" panose="020F0502020204030204" pitchFamily="34" charset="0"/>
                          <a:cs typeface="Adobe Arabic" panose="02040503050201020203" pitchFamily="18" charset="-78"/>
                        </a:rPr>
                        <a:t>بناء علاقة ثقة مسبقة، التركيز على التطوير وليس النقد</a:t>
                      </a:r>
                      <a:endParaRPr lang="en-US" sz="26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extLst>
                  <a:ext uri="{0D108BD9-81ED-4DB2-BD59-A6C34878D82A}">
                    <a16:rowId xmlns:a16="http://schemas.microsoft.com/office/drawing/2014/main" val="4239860811"/>
                  </a:ext>
                </a:extLst>
              </a:tr>
              <a:tr h="0">
                <a:tc>
                  <a:txBody>
                    <a:bodyPr/>
                    <a:lstStyle/>
                    <a:p>
                      <a:pPr algn="ctr" rtl="1">
                        <a:lnSpc>
                          <a:spcPct val="150000"/>
                        </a:lnSpc>
                      </a:pPr>
                      <a:r>
                        <a:rPr lang="ar-SA" sz="2600" b="0">
                          <a:effectLst/>
                          <a:latin typeface="Adobe Arabic" panose="02040503050201020203" pitchFamily="18" charset="-78"/>
                          <a:ea typeface="Calibri" panose="020F0502020204030204" pitchFamily="34" charset="0"/>
                          <a:cs typeface="Adobe Arabic" panose="02040503050201020203" pitchFamily="18" charset="-78"/>
                        </a:rPr>
                        <a:t>التردّد في تقديم تغذية راجعة سلبية</a:t>
                      </a:r>
                      <a:endParaRPr lang="en-US" sz="26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600" b="0">
                          <a:effectLst/>
                          <a:latin typeface="Adobe Arabic" panose="02040503050201020203" pitchFamily="18" charset="-78"/>
                          <a:ea typeface="Calibri" panose="020F0502020204030204" pitchFamily="34" charset="0"/>
                          <a:cs typeface="Adobe Arabic" panose="02040503050201020203" pitchFamily="18" charset="-78"/>
                        </a:rPr>
                        <a:t>استخدام نماذج منظّمة مثل </a:t>
                      </a:r>
                      <a:r>
                        <a:rPr lang="en-US" sz="2600" b="1">
                          <a:effectLst/>
                          <a:latin typeface="Adobe Arabic" panose="02040503050201020203" pitchFamily="18" charset="-78"/>
                          <a:ea typeface="Calibri" panose="020F0502020204030204" pitchFamily="34" charset="0"/>
                          <a:cs typeface="Adobe Arabic" panose="02040503050201020203" pitchFamily="18" charset="-78"/>
                        </a:rPr>
                        <a:t>SBI</a:t>
                      </a:r>
                      <a:r>
                        <a:rPr lang="ar-SA" sz="2600" b="0">
                          <a:effectLst/>
                          <a:latin typeface="Adobe Arabic" panose="02040503050201020203" pitchFamily="18" charset="-78"/>
                          <a:ea typeface="Calibri" panose="020F0502020204030204" pitchFamily="34" charset="0"/>
                          <a:cs typeface="Adobe Arabic" panose="02040503050201020203" pitchFamily="18" charset="-78"/>
                        </a:rPr>
                        <a:t>، التركيز على السلوك وليس الشخص</a:t>
                      </a:r>
                      <a:endParaRPr lang="en-US" sz="26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extLst>
                  <a:ext uri="{0D108BD9-81ED-4DB2-BD59-A6C34878D82A}">
                    <a16:rowId xmlns:a16="http://schemas.microsoft.com/office/drawing/2014/main" val="875043268"/>
                  </a:ext>
                </a:extLst>
              </a:tr>
              <a:tr h="0">
                <a:tc>
                  <a:txBody>
                    <a:bodyPr/>
                    <a:lstStyle/>
                    <a:p>
                      <a:pPr algn="ctr" rtl="1">
                        <a:lnSpc>
                          <a:spcPct val="150000"/>
                        </a:lnSpc>
                      </a:pPr>
                      <a:r>
                        <a:rPr lang="ar-SA" sz="2600" b="0">
                          <a:effectLst/>
                          <a:latin typeface="Adobe Arabic" panose="02040503050201020203" pitchFamily="18" charset="-78"/>
                          <a:ea typeface="Calibri" panose="020F0502020204030204" pitchFamily="34" charset="0"/>
                          <a:cs typeface="Adobe Arabic" panose="02040503050201020203" pitchFamily="18" charset="-78"/>
                        </a:rPr>
                        <a:t>عدم التوازن (تركيز زائد على السلبيات)</a:t>
                      </a:r>
                      <a:endParaRPr lang="en-US" sz="26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600" b="0">
                          <a:effectLst/>
                          <a:latin typeface="Adobe Arabic" panose="02040503050201020203" pitchFamily="18" charset="-78"/>
                          <a:ea typeface="Calibri" panose="020F0502020204030204" pitchFamily="34" charset="0"/>
                          <a:cs typeface="Adobe Arabic" panose="02040503050201020203" pitchFamily="18" charset="-78"/>
                        </a:rPr>
                        <a:t>تطبيق قاعدة "5:1" - خمس نقاط إيجابية لكل نقطة تحسين</a:t>
                      </a:r>
                      <a:endParaRPr lang="en-US" sz="26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extLst>
                  <a:ext uri="{0D108BD9-81ED-4DB2-BD59-A6C34878D82A}">
                    <a16:rowId xmlns:a16="http://schemas.microsoft.com/office/drawing/2014/main" val="1221612565"/>
                  </a:ext>
                </a:extLst>
              </a:tr>
              <a:tr h="0">
                <a:tc>
                  <a:txBody>
                    <a:bodyPr/>
                    <a:lstStyle/>
                    <a:p>
                      <a:pPr algn="ctr" rtl="1">
                        <a:lnSpc>
                          <a:spcPct val="150000"/>
                        </a:lnSpc>
                      </a:pPr>
                      <a:r>
                        <a:rPr lang="ar-SA" sz="2600" b="0">
                          <a:effectLst/>
                          <a:latin typeface="Adobe Arabic" panose="02040503050201020203" pitchFamily="18" charset="-78"/>
                          <a:ea typeface="Calibri" panose="020F0502020204030204" pitchFamily="34" charset="0"/>
                          <a:cs typeface="Adobe Arabic" panose="02040503050201020203" pitchFamily="18" charset="-78"/>
                        </a:rPr>
                        <a:t>عدم متابعة التغذية الراجعة</a:t>
                      </a:r>
                      <a:endParaRPr lang="en-US" sz="26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600" b="0">
                          <a:effectLst/>
                          <a:latin typeface="Adobe Arabic" panose="02040503050201020203" pitchFamily="18" charset="-78"/>
                          <a:ea typeface="Calibri" panose="020F0502020204030204" pitchFamily="34" charset="0"/>
                          <a:cs typeface="Adobe Arabic" panose="02040503050201020203" pitchFamily="18" charset="-78"/>
                        </a:rPr>
                        <a:t>وضع خطة عمل واضحة وجدول متابعة منتظم</a:t>
                      </a:r>
                      <a:endParaRPr lang="en-US" sz="26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extLst>
                  <a:ext uri="{0D108BD9-81ED-4DB2-BD59-A6C34878D82A}">
                    <a16:rowId xmlns:a16="http://schemas.microsoft.com/office/drawing/2014/main" val="59179354"/>
                  </a:ext>
                </a:extLst>
              </a:tr>
              <a:tr h="0">
                <a:tc>
                  <a:txBody>
                    <a:bodyPr/>
                    <a:lstStyle/>
                    <a:p>
                      <a:pPr algn="ctr" rtl="1">
                        <a:lnSpc>
                          <a:spcPct val="150000"/>
                        </a:lnSpc>
                      </a:pPr>
                      <a:r>
                        <a:rPr lang="ar-SA" sz="2600" b="0" dirty="0">
                          <a:effectLst/>
                          <a:latin typeface="Adobe Arabic" panose="02040503050201020203" pitchFamily="18" charset="-78"/>
                          <a:ea typeface="Calibri" panose="020F0502020204030204" pitchFamily="34" charset="0"/>
                          <a:cs typeface="Adobe Arabic" panose="02040503050201020203" pitchFamily="18" charset="-78"/>
                        </a:rPr>
                        <a:t>تقديم تغذية راجعة عامة غير محدّدة</a:t>
                      </a:r>
                      <a:endParaRPr lang="en-US" sz="2600" b="1" dirty="0">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600" b="0" dirty="0">
                          <a:effectLst/>
                          <a:latin typeface="Adobe Arabic" panose="02040503050201020203" pitchFamily="18" charset="-78"/>
                          <a:ea typeface="Calibri" panose="020F0502020204030204" pitchFamily="34" charset="0"/>
                          <a:cs typeface="Adobe Arabic" panose="02040503050201020203" pitchFamily="18" charset="-78"/>
                        </a:rPr>
                        <a:t>استخدام أمثلة محدّدة وملموسة للسلوك المطلوب تغييره أو تعزيزه</a:t>
                      </a:r>
                      <a:endParaRPr lang="en-US" sz="2600" b="1" dirty="0">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extLst>
                  <a:ext uri="{0D108BD9-81ED-4DB2-BD59-A6C34878D82A}">
                    <a16:rowId xmlns:a16="http://schemas.microsoft.com/office/drawing/2014/main" val="3978820125"/>
                  </a:ext>
                </a:extLst>
              </a:tr>
            </a:tbl>
          </a:graphicData>
        </a:graphic>
      </p:graphicFrame>
    </p:spTree>
    <p:extLst>
      <p:ext uri="{BB962C8B-B14F-4D97-AF65-F5344CB8AC3E}">
        <p14:creationId xmlns:p14="http://schemas.microsoft.com/office/powerpoint/2010/main" val="212257051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22" presetClass="entr" presetSubtype="4"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E7A81F-A68C-A5F9-0B28-7902FEDDFFDC}"/>
            </a:ext>
          </a:extLst>
        </p:cNvPr>
        <p:cNvGrpSpPr/>
        <p:nvPr/>
      </p:nvGrpSpPr>
      <p:grpSpPr>
        <a:xfrm>
          <a:off x="0" y="0"/>
          <a:ext cx="0" cy="0"/>
          <a:chOff x="0" y="0"/>
          <a:chExt cx="0" cy="0"/>
        </a:xfrm>
      </p:grpSpPr>
      <p:sp>
        <p:nvSpPr>
          <p:cNvPr id="29" name="TextBox 28">
            <a:extLst>
              <a:ext uri="{FF2B5EF4-FFF2-40B4-BE49-F238E27FC236}">
                <a16:creationId xmlns:a16="http://schemas.microsoft.com/office/drawing/2014/main" id="{DA603D66-E59C-D036-6367-E5F36EB42523}"/>
              </a:ext>
            </a:extLst>
          </p:cNvPr>
          <p:cNvSpPr txBox="1"/>
          <p:nvPr/>
        </p:nvSpPr>
        <p:spPr>
          <a:xfrm>
            <a:off x="1002401" y="3768213"/>
            <a:ext cx="5009702" cy="41088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EG" dirty="0"/>
              <a:t>استراتيجيات </a:t>
            </a:r>
            <a:r>
              <a:rPr lang="ar-EG"/>
              <a:t>التحفيز المبتكرة</a:t>
            </a:r>
            <a:endParaRPr lang="en-US" dirty="0"/>
          </a:p>
        </p:txBody>
      </p:sp>
      <p:sp>
        <p:nvSpPr>
          <p:cNvPr id="8" name="TextBox 7">
            <a:extLst>
              <a:ext uri="{FF2B5EF4-FFF2-40B4-BE49-F238E27FC236}">
                <a16:creationId xmlns:a16="http://schemas.microsoft.com/office/drawing/2014/main" id="{3C4DC77C-68D3-9BDE-565B-7B1DE523A547}"/>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 تدريبي</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7C724F5D-0137-107E-7E46-F8A0A7AD815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3" name="Picture 2">
            <a:extLst>
              <a:ext uri="{FF2B5EF4-FFF2-40B4-BE49-F238E27FC236}">
                <a16:creationId xmlns:a16="http://schemas.microsoft.com/office/drawing/2014/main" id="{EC53749F-6AE2-1DD2-C84A-B715E0B8D21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79898" y="1386963"/>
            <a:ext cx="4762500" cy="4762500"/>
          </a:xfrm>
          <a:prstGeom prst="rect">
            <a:avLst/>
          </a:prstGeom>
        </p:spPr>
      </p:pic>
    </p:spTree>
    <p:extLst>
      <p:ext uri="{BB962C8B-B14F-4D97-AF65-F5344CB8AC3E}">
        <p14:creationId xmlns:p14="http://schemas.microsoft.com/office/powerpoint/2010/main" val="15970409"/>
      </p:ext>
    </p:extLst>
  </p:cSld>
  <p:clrMapOvr>
    <a:masterClrMapping/>
  </p:clrMapOvr>
  <p:transition spd="slow">
    <p:wipe/>
  </p:transition>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4E3BD7-F5EE-A425-BB50-E4BEE85EE0A0}"/>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7CD3EBD2-3945-BCD9-5E39-7EF641160914}"/>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 تدريبي</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7771B8CB-3DC9-7ECB-27DF-84F942206D1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a:extLst>
              <a:ext uri="{FF2B5EF4-FFF2-40B4-BE49-F238E27FC236}">
                <a16:creationId xmlns:a16="http://schemas.microsoft.com/office/drawing/2014/main" id="{AF2ED1AF-3867-901E-8568-ED215B64885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27099" y="1386962"/>
            <a:ext cx="4762500" cy="4762500"/>
          </a:xfrm>
          <a:prstGeom prst="rect">
            <a:avLst/>
          </a:prstGeom>
        </p:spPr>
      </p:pic>
      <p:sp>
        <p:nvSpPr>
          <p:cNvPr id="6" name="TextBox 5">
            <a:extLst>
              <a:ext uri="{FF2B5EF4-FFF2-40B4-BE49-F238E27FC236}">
                <a16:creationId xmlns:a16="http://schemas.microsoft.com/office/drawing/2014/main" id="{CD322568-1385-6DC3-B6BE-7EA171A397A4}"/>
              </a:ext>
            </a:extLst>
          </p:cNvPr>
          <p:cNvSpPr txBox="1"/>
          <p:nvPr/>
        </p:nvSpPr>
        <p:spPr>
          <a:xfrm>
            <a:off x="369647" y="976124"/>
            <a:ext cx="5726353" cy="587853"/>
          </a:xfrm>
          <a:prstGeom prst="rect">
            <a:avLst/>
          </a:prstGeom>
          <a:noFill/>
        </p:spPr>
        <p:txBody>
          <a:bodyPr wrap="square">
            <a:spAutoFit/>
          </a:bodyPr>
          <a:lstStyle>
            <a:defPPr>
              <a:defRPr lang="en-US"/>
            </a:defPPr>
            <a:lvl1pPr marR="0" algn="just" rtl="1">
              <a:lnSpc>
                <a:spcPct val="115000"/>
              </a:lnSpc>
              <a:spcBef>
                <a:spcPts val="0"/>
              </a:spcBef>
              <a:spcAft>
                <a:spcPts val="0"/>
              </a:spcAft>
              <a:defRPr sz="2800" b="1">
                <a:solidFill>
                  <a:srgbClr val="168489"/>
                </a:solidFill>
                <a:latin typeface="Adobe Arabic" panose="02040503050201020203" pitchFamily="18" charset="-78"/>
                <a:cs typeface="Adobe Arabic" panose="02040503050201020203" pitchFamily="18" charset="-78"/>
              </a:defRPr>
            </a:lvl1pPr>
          </a:lstStyle>
          <a:p>
            <a:r>
              <a:rPr lang="ar-SA"/>
              <a:t>مثال لبطاقة وصف حالة:</a:t>
            </a:r>
            <a:endParaRPr lang="en-US"/>
          </a:p>
        </p:txBody>
      </p:sp>
      <p:sp>
        <p:nvSpPr>
          <p:cNvPr id="2" name="TextBox 1">
            <a:extLst>
              <a:ext uri="{FF2B5EF4-FFF2-40B4-BE49-F238E27FC236}">
                <a16:creationId xmlns:a16="http://schemas.microsoft.com/office/drawing/2014/main" id="{FB5B34E7-6B9A-CBCF-9775-4D289155ADD5}"/>
              </a:ext>
            </a:extLst>
          </p:cNvPr>
          <p:cNvSpPr txBox="1"/>
          <p:nvPr/>
        </p:nvSpPr>
        <p:spPr>
          <a:xfrm>
            <a:off x="369646" y="1519459"/>
            <a:ext cx="5726353" cy="517065"/>
          </a:xfrm>
          <a:prstGeom prst="rect">
            <a:avLst/>
          </a:prstGeom>
          <a:noFill/>
        </p:spPr>
        <p:txBody>
          <a:bodyPr wrap="square">
            <a:spAutoFit/>
          </a:bodyPr>
          <a:lstStyle>
            <a:defPPr>
              <a:defRPr lang="en-US"/>
            </a:defPPr>
            <a:lvl1pPr marR="0" algn="just" rtl="1">
              <a:lnSpc>
                <a:spcPct val="115000"/>
              </a:lnSpc>
              <a:spcBef>
                <a:spcPts val="0"/>
              </a:spcBef>
              <a:spcAft>
                <a:spcPts val="0"/>
              </a:spcAft>
              <a:defRPr sz="2400" b="0">
                <a:latin typeface="Adobe Arabic" panose="02040503050201020203" pitchFamily="18" charset="-78"/>
                <a:cs typeface="Adobe Arabic" panose="02040503050201020203" pitchFamily="18" charset="-78"/>
              </a:defRPr>
            </a:lvl1pPr>
          </a:lstStyle>
          <a:p>
            <a:r>
              <a:rPr lang="ar-SA" dirty="0"/>
              <a:t>فريق خدمة العملاء في شركة الاتصالات</a:t>
            </a:r>
            <a:endParaRPr lang="en-US" dirty="0"/>
          </a:p>
        </p:txBody>
      </p:sp>
      <p:sp>
        <p:nvSpPr>
          <p:cNvPr id="5" name="TextBox 4">
            <a:extLst>
              <a:ext uri="{FF2B5EF4-FFF2-40B4-BE49-F238E27FC236}">
                <a16:creationId xmlns:a16="http://schemas.microsoft.com/office/drawing/2014/main" id="{CB6D5266-76A2-67A9-E6CF-04B2CD485CA8}"/>
              </a:ext>
            </a:extLst>
          </p:cNvPr>
          <p:cNvSpPr txBox="1"/>
          <p:nvPr/>
        </p:nvSpPr>
        <p:spPr>
          <a:xfrm>
            <a:off x="369646" y="1992006"/>
            <a:ext cx="5726353" cy="3914918"/>
          </a:xfrm>
          <a:prstGeom prst="rect">
            <a:avLst/>
          </a:prstGeom>
          <a:noFill/>
        </p:spPr>
        <p:txBody>
          <a:bodyPr wrap="square">
            <a:spAutoFit/>
          </a:bodyPr>
          <a:lstStyle>
            <a:defPPr>
              <a:defRPr lang="en-US"/>
            </a:defPPr>
            <a:lvl1pPr marR="0" algn="just" rtl="1">
              <a:lnSpc>
                <a:spcPct val="115000"/>
              </a:lnSpc>
              <a:spcBef>
                <a:spcPts val="0"/>
              </a:spcBef>
              <a:spcAft>
                <a:spcPts val="0"/>
              </a:spcAft>
              <a:defRPr sz="2400" b="0">
                <a:latin typeface="Adobe Arabic" panose="02040503050201020203" pitchFamily="18" charset="-78"/>
                <a:cs typeface="Adobe Arabic" panose="02040503050201020203" pitchFamily="18" charset="-78"/>
              </a:defRPr>
            </a:lvl1pPr>
          </a:lstStyle>
          <a:p>
            <a:r>
              <a:rPr lang="ar-SA"/>
              <a:t>يواجه فريق خدمة العملاء المكوّن من 12 موظفاً انخفاضاً ملحوظاً في الدافعية والأداء. تتلخّص التحدّيات في:</a:t>
            </a:r>
            <a:endParaRPr lang="en-US"/>
          </a:p>
          <a:p>
            <a:r>
              <a:rPr lang="ar-SA"/>
              <a:t>- ضغط العمل المستمر والتعامل مع شكاوى العملاء يومياً.</a:t>
            </a:r>
            <a:endParaRPr lang="en-US"/>
          </a:p>
          <a:p>
            <a:r>
              <a:rPr lang="ar-SA"/>
              <a:t>- تكرار المهام الروتينية وقلّة فرص الإبداع.</a:t>
            </a:r>
            <a:endParaRPr lang="en-US"/>
          </a:p>
          <a:p>
            <a:r>
              <a:rPr lang="ar-SA"/>
              <a:t>- نظام تقييم يركّز على كمّية المكالمات وليس جودة الخدمة.</a:t>
            </a:r>
            <a:endParaRPr lang="en-US"/>
          </a:p>
          <a:p>
            <a:r>
              <a:rPr lang="ar-SA"/>
              <a:t>- ارتفاع معدّل الغياب والتأخير.</a:t>
            </a:r>
            <a:endParaRPr lang="en-US"/>
          </a:p>
          <a:p>
            <a:r>
              <a:rPr lang="ar-SA"/>
              <a:t>- غياب فرص النمو المهني الواضحة.</a:t>
            </a:r>
            <a:endParaRPr lang="en-US"/>
          </a:p>
          <a:p>
            <a:r>
              <a:rPr lang="ar-SA"/>
              <a:t>الموارد المتاحة للتحفيز محدودة، مع إمكانية تخصيص ميزانية بسيطة (5% من إجمالي الرواتب) للحوافز المادية.</a:t>
            </a:r>
            <a:endParaRPr lang="en-US"/>
          </a:p>
        </p:txBody>
      </p:sp>
      <p:sp>
        <p:nvSpPr>
          <p:cNvPr id="7" name="TextBox 6">
            <a:extLst>
              <a:ext uri="{FF2B5EF4-FFF2-40B4-BE49-F238E27FC236}">
                <a16:creationId xmlns:a16="http://schemas.microsoft.com/office/drawing/2014/main" id="{EF7C6879-7EAF-82FC-CA54-0BD67BFE293B}"/>
              </a:ext>
            </a:extLst>
          </p:cNvPr>
          <p:cNvSpPr txBox="1"/>
          <p:nvPr/>
        </p:nvSpPr>
        <p:spPr>
          <a:xfrm>
            <a:off x="369646" y="5864055"/>
            <a:ext cx="5726353" cy="941796"/>
          </a:xfrm>
          <a:prstGeom prst="rect">
            <a:avLst/>
          </a:prstGeom>
          <a:noFill/>
        </p:spPr>
        <p:txBody>
          <a:bodyPr wrap="square">
            <a:spAutoFit/>
          </a:bodyPr>
          <a:lstStyle>
            <a:defPPr>
              <a:defRPr lang="en-US"/>
            </a:defPPr>
            <a:lvl1pPr marR="0" algn="just" rtl="1">
              <a:lnSpc>
                <a:spcPct val="115000"/>
              </a:lnSpc>
              <a:spcBef>
                <a:spcPts val="0"/>
              </a:spcBef>
              <a:spcAft>
                <a:spcPts val="0"/>
              </a:spcAft>
              <a:defRPr sz="2400" b="0">
                <a:latin typeface="Adobe Arabic" panose="02040503050201020203" pitchFamily="18" charset="-78"/>
                <a:cs typeface="Adobe Arabic" panose="02040503050201020203" pitchFamily="18" charset="-78"/>
              </a:defRPr>
            </a:lvl1pPr>
          </a:lstStyle>
          <a:p>
            <a:r>
              <a:rPr lang="ar-SA" b="1"/>
              <a:t>المطلوب:</a:t>
            </a:r>
            <a:r>
              <a:rPr lang="ar-SA"/>
              <a:t> تصميم خطة تحفيزية متكاملة تعالج هذه التحدّيات وترفع من مستوى الدافعية والأداء.</a:t>
            </a:r>
            <a:endParaRPr lang="en-US"/>
          </a:p>
        </p:txBody>
      </p:sp>
    </p:spTree>
    <p:extLst>
      <p:ext uri="{BB962C8B-B14F-4D97-AF65-F5344CB8AC3E}">
        <p14:creationId xmlns:p14="http://schemas.microsoft.com/office/powerpoint/2010/main" val="93047155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P spid="5" grpId="0"/>
      <p:bldP spid="7" grpId="0"/>
    </p:bldLst>
  </p:timing>
</p:sld>
</file>

<file path=ppt/slides/slide195.xml><?xml version="1.0" encoding="utf-8"?>
<p:sld xmlns:a="http://schemas.openxmlformats.org/drawingml/2006/main" xmlns:r="http://schemas.openxmlformats.org/officeDocument/2006/relationships" xmlns:p="http://schemas.openxmlformats.org/presentationml/2006/main">
  <p:cSld>
    <p:bg>
      <p:bgPr>
        <a:solidFill>
          <a:srgbClr val="A0C9CA"/>
        </a:solidFill>
        <a:effectLst/>
      </p:bgPr>
    </p:bg>
    <p:spTree>
      <p:nvGrpSpPr>
        <p:cNvPr id="1" name="">
          <a:extLst>
            <a:ext uri="{FF2B5EF4-FFF2-40B4-BE49-F238E27FC236}">
              <a16:creationId xmlns:a16="http://schemas.microsoft.com/office/drawing/2014/main" id="{C8D112E5-CAB6-488E-D1F8-F547DBE7C834}"/>
            </a:ext>
          </a:extLst>
        </p:cNvPr>
        <p:cNvGrpSpPr/>
        <p:nvPr/>
      </p:nvGrpSpPr>
      <p:grpSpPr>
        <a:xfrm>
          <a:off x="0" y="0"/>
          <a:ext cx="0" cy="0"/>
          <a:chOff x="0" y="0"/>
          <a:chExt cx="0" cy="0"/>
        </a:xfrm>
      </p:grpSpPr>
      <p:sp>
        <p:nvSpPr>
          <p:cNvPr id="35" name="Rectangle: Rounded Corners 34">
            <a:extLst>
              <a:ext uri="{FF2B5EF4-FFF2-40B4-BE49-F238E27FC236}">
                <a16:creationId xmlns:a16="http://schemas.microsoft.com/office/drawing/2014/main" id="{DED11AC9-8696-4F94-5787-6DB3E84FA090}"/>
              </a:ext>
            </a:extLst>
          </p:cNvPr>
          <p:cNvSpPr/>
          <p:nvPr/>
        </p:nvSpPr>
        <p:spPr>
          <a:xfrm>
            <a:off x="4739621" y="1447801"/>
            <a:ext cx="7650048" cy="8235084"/>
          </a:xfrm>
          <a:prstGeom prst="roundRect">
            <a:avLst>
              <a:gd name="adj" fmla="val 6240"/>
            </a:avLst>
          </a:prstGeom>
          <a:solidFill>
            <a:schemeClr val="bg1"/>
          </a:solidFill>
          <a:ln>
            <a:noFill/>
          </a:ln>
          <a:scene3d>
            <a:camera prst="isometricTopUp"/>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9" name="Rectangle: Rounded Corners 98">
            <a:extLst>
              <a:ext uri="{FF2B5EF4-FFF2-40B4-BE49-F238E27FC236}">
                <a16:creationId xmlns:a16="http://schemas.microsoft.com/office/drawing/2014/main" id="{9D7022E3-B001-D09F-7E48-16415C4374D3}"/>
              </a:ext>
            </a:extLst>
          </p:cNvPr>
          <p:cNvSpPr/>
          <p:nvPr/>
        </p:nvSpPr>
        <p:spPr>
          <a:xfrm>
            <a:off x="4737292" y="2162437"/>
            <a:ext cx="7860092" cy="6964236"/>
          </a:xfrm>
          <a:prstGeom prst="roundRect">
            <a:avLst>
              <a:gd name="adj" fmla="val 3329"/>
            </a:avLst>
          </a:prstGeom>
          <a:noFill/>
          <a:ln w="28575">
            <a:solidFill>
              <a:schemeClr val="bg1">
                <a:lumMod val="65000"/>
              </a:schemeClr>
            </a:solidFill>
            <a:prstDash val="dash"/>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nvGrpSpPr>
          <p:cNvPr id="50" name="Group 49">
            <a:extLst>
              <a:ext uri="{FF2B5EF4-FFF2-40B4-BE49-F238E27FC236}">
                <a16:creationId xmlns:a16="http://schemas.microsoft.com/office/drawing/2014/main" id="{EEAD1D73-CDFF-B093-4C8A-02DD72D021D9}"/>
              </a:ext>
            </a:extLst>
          </p:cNvPr>
          <p:cNvGrpSpPr/>
          <p:nvPr/>
        </p:nvGrpSpPr>
        <p:grpSpPr>
          <a:xfrm>
            <a:off x="7979267" y="-972868"/>
            <a:ext cx="5613451" cy="4492039"/>
            <a:chOff x="8034976" y="-699337"/>
            <a:chExt cx="5613451" cy="4492039"/>
          </a:xfrm>
        </p:grpSpPr>
        <p:sp>
          <p:nvSpPr>
            <p:cNvPr id="46" name="Rectangle: Rounded Corners 45">
              <a:extLst>
                <a:ext uri="{FF2B5EF4-FFF2-40B4-BE49-F238E27FC236}">
                  <a16:creationId xmlns:a16="http://schemas.microsoft.com/office/drawing/2014/main" id="{D2F0FAA6-39D4-1E1E-4457-BF8AD8CDA3BE}"/>
                </a:ext>
              </a:extLst>
            </p:cNvPr>
            <p:cNvSpPr/>
            <p:nvPr/>
          </p:nvSpPr>
          <p:spPr>
            <a:xfrm>
              <a:off x="9169208" y="-699337"/>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7" name="Rectangle: Rounded Corners 46">
              <a:extLst>
                <a:ext uri="{FF2B5EF4-FFF2-40B4-BE49-F238E27FC236}">
                  <a16:creationId xmlns:a16="http://schemas.microsoft.com/office/drawing/2014/main" id="{E19E3702-2DF6-75EC-CA2F-CE5C6BBCBD1F}"/>
                </a:ext>
              </a:extLst>
            </p:cNvPr>
            <p:cNvSpPr/>
            <p:nvPr/>
          </p:nvSpPr>
          <p:spPr>
            <a:xfrm>
              <a:off x="8803305" y="-424622"/>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8" name="Rectangle: Rounded Corners 47">
              <a:extLst>
                <a:ext uri="{FF2B5EF4-FFF2-40B4-BE49-F238E27FC236}">
                  <a16:creationId xmlns:a16="http://schemas.microsoft.com/office/drawing/2014/main" id="{BB1E5183-2BB7-9883-1290-85B6402FF2D8}"/>
                </a:ext>
              </a:extLst>
            </p:cNvPr>
            <p:cNvSpPr/>
            <p:nvPr/>
          </p:nvSpPr>
          <p:spPr>
            <a:xfrm>
              <a:off x="8437402" y="-175427"/>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9" name="Rectangle: Rounded Corners 48">
              <a:extLst>
                <a:ext uri="{FF2B5EF4-FFF2-40B4-BE49-F238E27FC236}">
                  <a16:creationId xmlns:a16="http://schemas.microsoft.com/office/drawing/2014/main" id="{062403CB-C945-FDD7-C36B-57C9DE30D65A}"/>
                </a:ext>
              </a:extLst>
            </p:cNvPr>
            <p:cNvSpPr/>
            <p:nvPr/>
          </p:nvSpPr>
          <p:spPr>
            <a:xfrm>
              <a:off x="8034976" y="76904"/>
              <a:ext cx="4479219" cy="3715798"/>
            </a:xfrm>
            <a:prstGeom prst="roundRect">
              <a:avLst>
                <a:gd name="adj" fmla="val 6240"/>
              </a:avLst>
            </a:prstGeom>
            <a:gradFill flip="none" rotWithShape="1">
              <a:gsLst>
                <a:gs pos="0">
                  <a:srgbClr val="168489"/>
                </a:gs>
                <a:gs pos="58000">
                  <a:srgbClr val="82ADD1"/>
                </a:gs>
                <a:gs pos="100000">
                  <a:srgbClr val="A0C9CA"/>
                </a:gs>
              </a:gsLst>
              <a:lin ang="2700000" scaled="1"/>
              <a:tileRect/>
            </a:gra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pic>
        <p:nvPicPr>
          <p:cNvPr id="9" name="Picture 8">
            <a:extLst>
              <a:ext uri="{FF2B5EF4-FFF2-40B4-BE49-F238E27FC236}">
                <a16:creationId xmlns:a16="http://schemas.microsoft.com/office/drawing/2014/main" id="{D7B99600-E5A6-85FA-66EB-1C099D57AFA5}"/>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100000"/>
                    </a14:imgEffect>
                  </a14:imgLayer>
                </a14:imgProps>
              </a:ext>
            </a:extLst>
          </a:blip>
          <a:stretch>
            <a:fillRect/>
          </a:stretch>
        </p:blipFill>
        <p:spPr>
          <a:xfrm>
            <a:off x="6260762" y="3379748"/>
            <a:ext cx="4102964" cy="2365453"/>
          </a:xfrm>
          <a:prstGeom prst="rect">
            <a:avLst/>
          </a:prstGeom>
        </p:spPr>
      </p:pic>
      <p:sp>
        <p:nvSpPr>
          <p:cNvPr id="4" name="Rectangle: Rounded Corners 3">
            <a:extLst>
              <a:ext uri="{FF2B5EF4-FFF2-40B4-BE49-F238E27FC236}">
                <a16:creationId xmlns:a16="http://schemas.microsoft.com/office/drawing/2014/main" id="{77C0AAFB-79CE-D192-A634-D6887C05FC6B}"/>
              </a:ext>
            </a:extLst>
          </p:cNvPr>
          <p:cNvSpPr/>
          <p:nvPr/>
        </p:nvSpPr>
        <p:spPr>
          <a:xfrm>
            <a:off x="6877051" y="2790825"/>
            <a:ext cx="2876550" cy="2876550"/>
          </a:xfrm>
          <a:prstGeom prst="roundRect">
            <a:avLst>
              <a:gd name="adj" fmla="val 6240"/>
            </a:avLst>
          </a:prstGeom>
          <a:gradFill flip="none" rotWithShape="1">
            <a:gsLst>
              <a:gs pos="0">
                <a:srgbClr val="168489"/>
              </a:gs>
              <a:gs pos="43000">
                <a:srgbClr val="A0C9CA"/>
              </a:gs>
              <a:gs pos="100000">
                <a:srgbClr val="82ADD1"/>
              </a:gs>
            </a:gsLst>
            <a:path path="circle">
              <a:fillToRect l="100000" t="100000"/>
            </a:path>
            <a:tileRect r="-100000" b="-100000"/>
          </a:gradFill>
          <a:ln>
            <a:noFill/>
          </a:ln>
          <a:scene3d>
            <a:camera prst="isometricTopUp"/>
            <a:lightRig rig="threePt" dir="t"/>
          </a:scene3d>
          <a:sp3d extrusionH="20955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Freeform: Shape 6">
            <a:extLst>
              <a:ext uri="{FF2B5EF4-FFF2-40B4-BE49-F238E27FC236}">
                <a16:creationId xmlns:a16="http://schemas.microsoft.com/office/drawing/2014/main" id="{25892AE4-1B3C-BA37-1B76-732C9E17108A}"/>
              </a:ext>
            </a:extLst>
          </p:cNvPr>
          <p:cNvSpPr/>
          <p:nvPr/>
        </p:nvSpPr>
        <p:spPr>
          <a:xfrm>
            <a:off x="6880412" y="2790825"/>
            <a:ext cx="2863664" cy="2876550"/>
          </a:xfrm>
          <a:custGeom>
            <a:avLst/>
            <a:gdLst>
              <a:gd name="connsiteX0" fmla="*/ 179497 w 2863664"/>
              <a:gd name="connsiteY0" fmla="*/ 0 h 2876550"/>
              <a:gd name="connsiteX1" fmla="*/ 2697053 w 2863664"/>
              <a:gd name="connsiteY1" fmla="*/ 0 h 2876550"/>
              <a:gd name="connsiteX2" fmla="*/ 2862444 w 2863664"/>
              <a:gd name="connsiteY2" fmla="*/ 109629 h 2876550"/>
              <a:gd name="connsiteX3" fmla="*/ 2863664 w 2863664"/>
              <a:gd name="connsiteY3" fmla="*/ 115668 h 2876550"/>
              <a:gd name="connsiteX4" fmla="*/ 2647949 w 2863664"/>
              <a:gd name="connsiteY4" fmla="*/ 104775 h 2876550"/>
              <a:gd name="connsiteX5" fmla="*/ 209549 w 2863664"/>
              <a:gd name="connsiteY5" fmla="*/ 2543175 h 2876550"/>
              <a:gd name="connsiteX6" fmla="*/ 222138 w 2863664"/>
              <a:gd name="connsiteY6" fmla="*/ 2792487 h 2876550"/>
              <a:gd name="connsiteX7" fmla="*/ 234968 w 2863664"/>
              <a:gd name="connsiteY7" fmla="*/ 2876550 h 2876550"/>
              <a:gd name="connsiteX8" fmla="*/ 179497 w 2863664"/>
              <a:gd name="connsiteY8" fmla="*/ 2876550 h 2876550"/>
              <a:gd name="connsiteX9" fmla="*/ 0 w 2863664"/>
              <a:gd name="connsiteY9" fmla="*/ 2697053 h 2876550"/>
              <a:gd name="connsiteX10" fmla="*/ 0 w 2863664"/>
              <a:gd name="connsiteY10" fmla="*/ 179497 h 2876550"/>
              <a:gd name="connsiteX11" fmla="*/ 179497 w 2863664"/>
              <a:gd name="connsiteY11" fmla="*/ 0 h 287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63664" h="2876550">
                <a:moveTo>
                  <a:pt x="179497" y="0"/>
                </a:moveTo>
                <a:lnTo>
                  <a:pt x="2697053" y="0"/>
                </a:lnTo>
                <a:cubicBezTo>
                  <a:pt x="2771403" y="0"/>
                  <a:pt x="2835195" y="45205"/>
                  <a:pt x="2862444" y="109629"/>
                </a:cubicBezTo>
                <a:lnTo>
                  <a:pt x="2863664" y="115668"/>
                </a:lnTo>
                <a:lnTo>
                  <a:pt x="2647949" y="104775"/>
                </a:lnTo>
                <a:cubicBezTo>
                  <a:pt x="1301258" y="104775"/>
                  <a:pt x="209549" y="1196484"/>
                  <a:pt x="209549" y="2543175"/>
                </a:cubicBezTo>
                <a:cubicBezTo>
                  <a:pt x="209549" y="2627343"/>
                  <a:pt x="213814" y="2710516"/>
                  <a:pt x="222138" y="2792487"/>
                </a:cubicBezTo>
                <a:lnTo>
                  <a:pt x="234968" y="2876550"/>
                </a:lnTo>
                <a:lnTo>
                  <a:pt x="179497" y="2876550"/>
                </a:lnTo>
                <a:cubicBezTo>
                  <a:pt x="80364" y="2876550"/>
                  <a:pt x="0" y="2796186"/>
                  <a:pt x="0" y="2697053"/>
                </a:cubicBezTo>
                <a:lnTo>
                  <a:pt x="0" y="179497"/>
                </a:lnTo>
                <a:cubicBezTo>
                  <a:pt x="0" y="80364"/>
                  <a:pt x="80364" y="0"/>
                  <a:pt x="179497" y="0"/>
                </a:cubicBezTo>
                <a:close/>
              </a:path>
            </a:pathLst>
          </a:custGeom>
          <a:solidFill>
            <a:schemeClr val="bg1">
              <a:alpha val="26000"/>
            </a:schemeClr>
          </a:solidFill>
          <a:ln>
            <a:noFill/>
          </a:ln>
          <a:scene3d>
            <a:camera prst="isometricTopUp"/>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6" name="Oval 15">
            <a:extLst>
              <a:ext uri="{FF2B5EF4-FFF2-40B4-BE49-F238E27FC236}">
                <a16:creationId xmlns:a16="http://schemas.microsoft.com/office/drawing/2014/main" id="{444B51FC-F85F-D868-3322-B43A9711FF5D}"/>
              </a:ext>
            </a:extLst>
          </p:cNvPr>
          <p:cNvSpPr/>
          <p:nvPr/>
        </p:nvSpPr>
        <p:spPr>
          <a:xfrm>
            <a:off x="6698914" y="1428752"/>
            <a:ext cx="3223300" cy="3124196"/>
          </a:xfrm>
          <a:prstGeom prst="ellipse">
            <a:avLst/>
          </a:prstGeom>
          <a:gradFill>
            <a:gsLst>
              <a:gs pos="57000">
                <a:schemeClr val="bg1">
                  <a:lumMod val="95000"/>
                  <a:alpha val="87000"/>
                </a:schemeClr>
              </a:gs>
              <a:gs pos="100000">
                <a:schemeClr val="tx2">
                  <a:lumMod val="40000"/>
                  <a:lumOff val="60000"/>
                </a:schemeClr>
              </a:gs>
            </a:gsLst>
            <a:path path="circle">
              <a:fillToRect l="100000" t="100000"/>
            </a:path>
          </a:gradFill>
          <a:ln>
            <a:solidFill>
              <a:schemeClr val="accent1">
                <a:shade val="50000"/>
              </a:schemeClr>
            </a:solidFill>
          </a:ln>
          <a:scene3d>
            <a:camera prst="isometricLeftDown"/>
            <a:lightRig rig="threePt" dir="t"/>
          </a:scene3d>
          <a:sp3d extrusionH="2095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2" name="TextBox 111">
            <a:extLst>
              <a:ext uri="{FF2B5EF4-FFF2-40B4-BE49-F238E27FC236}">
                <a16:creationId xmlns:a16="http://schemas.microsoft.com/office/drawing/2014/main" id="{0AD1550B-8175-9A13-0D75-AC0F12443BD9}"/>
              </a:ext>
            </a:extLst>
          </p:cNvPr>
          <p:cNvSpPr txBox="1"/>
          <p:nvPr/>
        </p:nvSpPr>
        <p:spPr>
          <a:xfrm>
            <a:off x="8776490" y="1033767"/>
            <a:ext cx="3167751" cy="646331"/>
          </a:xfrm>
          <a:prstGeom prst="rect">
            <a:avLst/>
          </a:prstGeom>
          <a:noFill/>
        </p:spPr>
        <p:txBody>
          <a:bodyPr wrap="square" rtlCol="0">
            <a:spAutoFit/>
            <a:scene3d>
              <a:camera prst="isometricLeftDown"/>
              <a:lightRig rig="threePt" dir="t"/>
            </a:scene3d>
            <a:sp3d extrusionH="31750" prstMaterial="metal"/>
          </a:bodyPr>
          <a:lstStyle/>
          <a:p>
            <a:pPr algn="ctr"/>
            <a:r>
              <a:rPr lang="ar-SY" sz="3600" dirty="0">
                <a:latin typeface="Adobe Arabic" panose="02040503050201020203" pitchFamily="18" charset="-78"/>
                <a:cs typeface="Adobe Arabic" panose="02040503050201020203" pitchFamily="18" charset="-78"/>
              </a:rPr>
              <a:t>إدارة المشكلات الإدارية</a:t>
            </a:r>
            <a:endParaRPr lang="en-US" sz="3600" dirty="0">
              <a:latin typeface="Adobe Arabic" panose="02040503050201020203" pitchFamily="18" charset="-78"/>
              <a:cs typeface="Adobe Arabic" panose="02040503050201020203" pitchFamily="18" charset="-78"/>
            </a:endParaRPr>
          </a:p>
        </p:txBody>
      </p:sp>
      <p:grpSp>
        <p:nvGrpSpPr>
          <p:cNvPr id="28" name="Group 27">
            <a:extLst>
              <a:ext uri="{FF2B5EF4-FFF2-40B4-BE49-F238E27FC236}">
                <a16:creationId xmlns:a16="http://schemas.microsoft.com/office/drawing/2014/main" id="{A902101B-0B5D-6FB0-0F4C-FF73E689C332}"/>
              </a:ext>
            </a:extLst>
          </p:cNvPr>
          <p:cNvGrpSpPr/>
          <p:nvPr/>
        </p:nvGrpSpPr>
        <p:grpSpPr>
          <a:xfrm>
            <a:off x="6945835" y="5057528"/>
            <a:ext cx="7105650" cy="1543500"/>
            <a:chOff x="6945835" y="5057528"/>
            <a:chExt cx="7105650" cy="1543500"/>
          </a:xfrm>
        </p:grpSpPr>
        <p:grpSp>
          <p:nvGrpSpPr>
            <p:cNvPr id="78" name="Group 77">
              <a:extLst>
                <a:ext uri="{FF2B5EF4-FFF2-40B4-BE49-F238E27FC236}">
                  <a16:creationId xmlns:a16="http://schemas.microsoft.com/office/drawing/2014/main" id="{38843ABC-1B51-BEF1-55DD-461DDD5EA3E3}"/>
                </a:ext>
              </a:extLst>
            </p:cNvPr>
            <p:cNvGrpSpPr/>
            <p:nvPr/>
          </p:nvGrpSpPr>
          <p:grpSpPr>
            <a:xfrm>
              <a:off x="9172624" y="5057528"/>
              <a:ext cx="2738477" cy="1543500"/>
              <a:chOff x="5099804" y="4684840"/>
              <a:chExt cx="2738477" cy="1543500"/>
            </a:xfrm>
          </p:grpSpPr>
          <p:sp>
            <p:nvSpPr>
              <p:cNvPr id="79" name="Rectangle: Rounded Corners 78">
                <a:extLst>
                  <a:ext uri="{FF2B5EF4-FFF2-40B4-BE49-F238E27FC236}">
                    <a16:creationId xmlns:a16="http://schemas.microsoft.com/office/drawing/2014/main" id="{DE79D0CD-906F-D928-4BCC-F2B4273E4E17}"/>
                  </a:ext>
                </a:extLst>
              </p:cNvPr>
              <p:cNvSpPr/>
              <p:nvPr/>
            </p:nvSpPr>
            <p:spPr>
              <a:xfrm>
                <a:off x="5099804" y="4783195"/>
                <a:ext cx="2733715" cy="1445145"/>
              </a:xfrm>
              <a:prstGeom prst="roundRect">
                <a:avLst/>
              </a:prstGeom>
              <a:gradFill flip="none" rotWithShape="1">
                <a:gsLst>
                  <a:gs pos="0">
                    <a:srgbClr val="168489"/>
                  </a:gs>
                  <a:gs pos="85000">
                    <a:srgbClr val="168489"/>
                  </a:gs>
                </a:gsLst>
                <a:lin ang="2700000" scaled="1"/>
                <a:tileRect/>
              </a:gra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0" name="Rectangle: Rounded Corners 79">
                <a:extLst>
                  <a:ext uri="{FF2B5EF4-FFF2-40B4-BE49-F238E27FC236}">
                    <a16:creationId xmlns:a16="http://schemas.microsoft.com/office/drawing/2014/main" id="{CC6CAA33-54B1-0115-98B8-4F94DAB5D011}"/>
                  </a:ext>
                </a:extLst>
              </p:cNvPr>
              <p:cNvSpPr/>
              <p:nvPr/>
            </p:nvSpPr>
            <p:spPr>
              <a:xfrm>
                <a:off x="5104566" y="4684840"/>
                <a:ext cx="2733715" cy="1445145"/>
              </a:xfrm>
              <a:prstGeom prst="roundRect">
                <a:avLst/>
              </a:prstGeom>
              <a:solidFill>
                <a:schemeClr val="bg1">
                  <a:alpha val="74000"/>
                </a:schemeClr>
              </a:soli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
          <p:nvSpPr>
            <p:cNvPr id="125" name="TextBox 124">
              <a:extLst>
                <a:ext uri="{FF2B5EF4-FFF2-40B4-BE49-F238E27FC236}">
                  <a16:creationId xmlns:a16="http://schemas.microsoft.com/office/drawing/2014/main" id="{C600CD6C-C0B1-0CCB-281F-8E81323076D2}"/>
                </a:ext>
              </a:extLst>
            </p:cNvPr>
            <p:cNvSpPr txBox="1"/>
            <p:nvPr/>
          </p:nvSpPr>
          <p:spPr>
            <a:xfrm>
              <a:off x="6945835" y="5124817"/>
              <a:ext cx="7105650" cy="800219"/>
            </a:xfrm>
            <a:prstGeom prst="rect">
              <a:avLst/>
            </a:prstGeom>
            <a:noFill/>
            <a:scene3d>
              <a:camera prst="isometricLeftDown"/>
              <a:lightRig rig="threePt" dir="t"/>
            </a:scene3d>
          </p:spPr>
          <p:txBody>
            <a:bodyPr wrap="square">
              <a:spAutoFit/>
              <a:scene3d>
                <a:camera prst="isometricTopUp"/>
                <a:lightRig rig="threePt" dir="t"/>
              </a:scene3d>
            </a:bodyPr>
            <a:lstStyle/>
            <a:p>
              <a:pPr algn="ctr">
                <a:lnSpc>
                  <a:spcPct val="115000"/>
                </a:lnSpc>
                <a:spcAft>
                  <a:spcPts val="800"/>
                </a:spcAft>
              </a:pPr>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اليوم </a:t>
              </a:r>
              <a:r>
                <a:rPr lang="ar-SA" sz="4000" b="1" dirty="0">
                  <a:latin typeface="Adobe Arabic" panose="02040503050201020203" pitchFamily="18" charset="-78"/>
                  <a:ea typeface="GE Dinar Two Medium" panose="020A0503020102020204" pitchFamily="18" charset="-78"/>
                  <a:cs typeface="Adobe Arabic" panose="02040503050201020203" pitchFamily="18" charset="-78"/>
                </a:rPr>
                <a:t>الرابع</a:t>
              </a:r>
              <a:endParaRPr lang="ar-SY"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17" name="Group 16">
            <a:extLst>
              <a:ext uri="{FF2B5EF4-FFF2-40B4-BE49-F238E27FC236}">
                <a16:creationId xmlns:a16="http://schemas.microsoft.com/office/drawing/2014/main" id="{D6DDCA21-5A78-8C8A-BB82-6476E6AB3B49}"/>
              </a:ext>
            </a:extLst>
          </p:cNvPr>
          <p:cNvGrpSpPr/>
          <p:nvPr/>
        </p:nvGrpSpPr>
        <p:grpSpPr>
          <a:xfrm>
            <a:off x="6790840" y="1447801"/>
            <a:ext cx="3039448" cy="3095622"/>
            <a:chOff x="1216363" y="952500"/>
            <a:chExt cx="4276725" cy="4276725"/>
          </a:xfrm>
          <a:scene3d>
            <a:camera prst="isometricLeftDown"/>
            <a:lightRig rig="threePt" dir="t"/>
          </a:scene3d>
        </p:grpSpPr>
        <p:sp>
          <p:nvSpPr>
            <p:cNvPr id="10" name="Oval 9">
              <a:extLst>
                <a:ext uri="{FF2B5EF4-FFF2-40B4-BE49-F238E27FC236}">
                  <a16:creationId xmlns:a16="http://schemas.microsoft.com/office/drawing/2014/main" id="{B34F4CD1-9BEC-E717-1093-7FEE1089EB38}"/>
                </a:ext>
              </a:extLst>
            </p:cNvPr>
            <p:cNvSpPr/>
            <p:nvPr/>
          </p:nvSpPr>
          <p:spPr>
            <a:xfrm>
              <a:off x="1216363" y="952500"/>
              <a:ext cx="4276725" cy="4276725"/>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Oval 10">
              <a:extLst>
                <a:ext uri="{FF2B5EF4-FFF2-40B4-BE49-F238E27FC236}">
                  <a16:creationId xmlns:a16="http://schemas.microsoft.com/office/drawing/2014/main" id="{BCD74F69-1B7C-6610-22E6-62F3BAEF88ED}"/>
                </a:ext>
              </a:extLst>
            </p:cNvPr>
            <p:cNvSpPr/>
            <p:nvPr/>
          </p:nvSpPr>
          <p:spPr>
            <a:xfrm>
              <a:off x="1487825" y="1223962"/>
              <a:ext cx="3733800" cy="3733800"/>
            </a:xfrm>
            <a:prstGeom prst="ellipse">
              <a:avLst/>
            </a:prstGeom>
            <a:gradFill>
              <a:gsLst>
                <a:gs pos="0">
                  <a:srgbClr val="168489"/>
                </a:gs>
                <a:gs pos="43000">
                  <a:srgbClr val="82ADD1"/>
                </a:gs>
                <a:gs pos="100000">
                  <a:srgbClr val="A0C9CA"/>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2" name="Oval 11">
              <a:extLst>
                <a:ext uri="{FF2B5EF4-FFF2-40B4-BE49-F238E27FC236}">
                  <a16:creationId xmlns:a16="http://schemas.microsoft.com/office/drawing/2014/main" id="{15893268-FD7D-CD7E-0BB6-A8CC6C661F74}"/>
                </a:ext>
              </a:extLst>
            </p:cNvPr>
            <p:cNvSpPr/>
            <p:nvPr/>
          </p:nvSpPr>
          <p:spPr>
            <a:xfrm>
              <a:off x="1854537" y="1590674"/>
              <a:ext cx="3000376" cy="300037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3" name="Oval 12">
              <a:extLst>
                <a:ext uri="{FF2B5EF4-FFF2-40B4-BE49-F238E27FC236}">
                  <a16:creationId xmlns:a16="http://schemas.microsoft.com/office/drawing/2014/main" id="{C71FF9BF-89F3-8795-6E7C-2AB49462DF25}"/>
                </a:ext>
              </a:extLst>
            </p:cNvPr>
            <p:cNvSpPr/>
            <p:nvPr/>
          </p:nvSpPr>
          <p:spPr>
            <a:xfrm>
              <a:off x="2162295" y="1904999"/>
              <a:ext cx="2372400" cy="2371726"/>
            </a:xfrm>
            <a:prstGeom prst="ellipse">
              <a:avLst/>
            </a:prstGeom>
            <a:gradFill>
              <a:gsLst>
                <a:gs pos="0">
                  <a:srgbClr val="168489"/>
                </a:gs>
                <a:gs pos="43000">
                  <a:srgbClr val="A0C9CA"/>
                </a:gs>
                <a:gs pos="100000">
                  <a:srgbClr val="82ADD1"/>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4" name="Oval 13">
              <a:extLst>
                <a:ext uri="{FF2B5EF4-FFF2-40B4-BE49-F238E27FC236}">
                  <a16:creationId xmlns:a16="http://schemas.microsoft.com/office/drawing/2014/main" id="{D51F4C1A-1210-2675-0519-8B1618562E06}"/>
                </a:ext>
              </a:extLst>
            </p:cNvPr>
            <p:cNvSpPr/>
            <p:nvPr/>
          </p:nvSpPr>
          <p:spPr>
            <a:xfrm>
              <a:off x="2582190" y="2325371"/>
              <a:ext cx="1532610" cy="15309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Oval 14">
              <a:extLst>
                <a:ext uri="{FF2B5EF4-FFF2-40B4-BE49-F238E27FC236}">
                  <a16:creationId xmlns:a16="http://schemas.microsoft.com/office/drawing/2014/main" id="{D3BC9592-83C5-614E-6AC4-E238CDECECC2}"/>
                </a:ext>
              </a:extLst>
            </p:cNvPr>
            <p:cNvSpPr/>
            <p:nvPr/>
          </p:nvSpPr>
          <p:spPr>
            <a:xfrm>
              <a:off x="2895576" y="2638424"/>
              <a:ext cx="905838" cy="904876"/>
            </a:xfrm>
            <a:prstGeom prst="ellipse">
              <a:avLst/>
            </a:prstGeom>
            <a:gradFill>
              <a:gsLst>
                <a:gs pos="0">
                  <a:srgbClr val="168489"/>
                </a:gs>
                <a:gs pos="43000">
                  <a:srgbClr val="82ADD1"/>
                </a:gs>
                <a:gs pos="100000">
                  <a:srgbClr val="A0C9CA"/>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grpSp>
        <p:nvGrpSpPr>
          <p:cNvPr id="130" name="Group 129">
            <a:extLst>
              <a:ext uri="{FF2B5EF4-FFF2-40B4-BE49-F238E27FC236}">
                <a16:creationId xmlns:a16="http://schemas.microsoft.com/office/drawing/2014/main" id="{1BA2BC2F-CE96-9A9F-B3E8-8B5082BBE55E}"/>
              </a:ext>
            </a:extLst>
          </p:cNvPr>
          <p:cNvGrpSpPr/>
          <p:nvPr/>
        </p:nvGrpSpPr>
        <p:grpSpPr>
          <a:xfrm>
            <a:off x="8681899" y="1820062"/>
            <a:ext cx="1300101" cy="1108933"/>
            <a:chOff x="8752423" y="2038437"/>
            <a:chExt cx="1300101" cy="1108933"/>
          </a:xfrm>
        </p:grpSpPr>
        <p:sp>
          <p:nvSpPr>
            <p:cNvPr id="27" name="Rectangle: Rounded Corners 26">
              <a:extLst>
                <a:ext uri="{FF2B5EF4-FFF2-40B4-BE49-F238E27FC236}">
                  <a16:creationId xmlns:a16="http://schemas.microsoft.com/office/drawing/2014/main" id="{F83DC1E4-B40D-2B6D-A2B3-C15AEC5D49C3}"/>
                </a:ext>
              </a:extLst>
            </p:cNvPr>
            <p:cNvSpPr/>
            <p:nvPr/>
          </p:nvSpPr>
          <p:spPr>
            <a:xfrm>
              <a:off x="8752423" y="2038437"/>
              <a:ext cx="1300101" cy="1108933"/>
            </a:xfrm>
            <a:prstGeom prst="roundRect">
              <a:avLst>
                <a:gd name="adj" fmla="val 24190"/>
              </a:avLst>
            </a:prstGeom>
            <a:solidFill>
              <a:schemeClr val="bg1">
                <a:alpha val="91000"/>
              </a:schemeClr>
            </a:solidFill>
            <a:ln>
              <a:gradFill>
                <a:gsLst>
                  <a:gs pos="0">
                    <a:srgbClr val="0066FF"/>
                  </a:gs>
                  <a:gs pos="100000">
                    <a:srgbClr val="0000FF"/>
                  </a:gs>
                </a:gsLst>
                <a:lin ang="5400000" scaled="1"/>
              </a:gradFill>
            </a:ln>
            <a:effectLst>
              <a:reflection blurRad="38100" stA="45000" endPos="65000" dist="50800" dir="5400000" sy="-100000" algn="bl" rotWithShape="0"/>
            </a:effectLst>
            <a:scene3d>
              <a:camera prst="isometricLeftDown"/>
              <a:lightRig rig="threePt" dir="t"/>
            </a:scene3d>
            <a:sp3d extrusionH="15240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30" name="Graphic 29" descr="Checkmark with solid fill">
              <a:extLst>
                <a:ext uri="{FF2B5EF4-FFF2-40B4-BE49-F238E27FC236}">
                  <a16:creationId xmlns:a16="http://schemas.microsoft.com/office/drawing/2014/main" id="{4930D90F-FC22-F7E0-0ED1-884FA4FE8BD1}"/>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919540" y="2179148"/>
              <a:ext cx="914400" cy="914400"/>
            </a:xfrm>
            <a:prstGeom prst="rect">
              <a:avLst/>
            </a:prstGeom>
            <a:scene3d>
              <a:camera prst="isometricLeftDown"/>
              <a:lightRig rig="threePt" dir="t"/>
            </a:scene3d>
          </p:spPr>
        </p:pic>
      </p:grpSp>
      <p:grpSp>
        <p:nvGrpSpPr>
          <p:cNvPr id="2" name="Group 1">
            <a:extLst>
              <a:ext uri="{FF2B5EF4-FFF2-40B4-BE49-F238E27FC236}">
                <a16:creationId xmlns:a16="http://schemas.microsoft.com/office/drawing/2014/main" id="{D459E743-CFA8-A24F-E3A3-914906B515B1}"/>
              </a:ext>
            </a:extLst>
          </p:cNvPr>
          <p:cNvGrpSpPr/>
          <p:nvPr/>
        </p:nvGrpSpPr>
        <p:grpSpPr>
          <a:xfrm>
            <a:off x="5032937" y="4236812"/>
            <a:ext cx="3115326" cy="2024047"/>
            <a:chOff x="5222454" y="4201683"/>
            <a:chExt cx="3115326" cy="2024047"/>
          </a:xfrm>
        </p:grpSpPr>
        <p:grpSp>
          <p:nvGrpSpPr>
            <p:cNvPr id="3" name="Group 2">
              <a:extLst>
                <a:ext uri="{FF2B5EF4-FFF2-40B4-BE49-F238E27FC236}">
                  <a16:creationId xmlns:a16="http://schemas.microsoft.com/office/drawing/2014/main" id="{C583AF0A-6709-F06D-CBD8-478941AA9159}"/>
                </a:ext>
              </a:extLst>
            </p:cNvPr>
            <p:cNvGrpSpPr/>
            <p:nvPr/>
          </p:nvGrpSpPr>
          <p:grpSpPr>
            <a:xfrm>
              <a:off x="5318415" y="4435758"/>
              <a:ext cx="411011" cy="411011"/>
              <a:chOff x="5318415" y="4435758"/>
              <a:chExt cx="411011" cy="411011"/>
            </a:xfrm>
          </p:grpSpPr>
          <p:sp>
            <p:nvSpPr>
              <p:cNvPr id="6" name="Oval 5">
                <a:extLst>
                  <a:ext uri="{FF2B5EF4-FFF2-40B4-BE49-F238E27FC236}">
                    <a16:creationId xmlns:a16="http://schemas.microsoft.com/office/drawing/2014/main" id="{78EF567C-D0CB-841B-3BA2-DB71B458E259}"/>
                  </a:ext>
                </a:extLst>
              </p:cNvPr>
              <p:cNvSpPr/>
              <p:nvPr/>
            </p:nvSpPr>
            <p:spPr>
              <a:xfrm>
                <a:off x="5538447" y="4455558"/>
                <a:ext cx="175729" cy="175729"/>
              </a:xfrm>
              <a:prstGeom prst="ellipse">
                <a:avLst/>
              </a:prstGeom>
              <a:gradFill>
                <a:gsLst>
                  <a:gs pos="0">
                    <a:srgbClr val="168489"/>
                  </a:gs>
                  <a:gs pos="48000">
                    <a:srgbClr val="A0C9CA"/>
                  </a:gs>
                  <a:gs pos="100000">
                    <a:srgbClr val="82ADD1"/>
                  </a:gs>
                </a:gsLst>
                <a:path path="circle">
                  <a:fillToRect l="100000" t="100000"/>
                </a:path>
              </a:gradFill>
              <a:ln>
                <a:noFill/>
              </a:ln>
              <a:scene3d>
                <a:camera prst="isometricLeftDown"/>
                <a:lightRig rig="threePt" dir="t">
                  <a:rot lat="0" lon="0" rev="7200000"/>
                </a:lightRig>
              </a:scene3d>
              <a:sp3d extrusionH="3048000">
                <a:bevelT w="38100" h="127000" prst="relaxedInset"/>
                <a:bevelB h="6096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 name="Arrow: Chevron 7">
                <a:extLst>
                  <a:ext uri="{FF2B5EF4-FFF2-40B4-BE49-F238E27FC236}">
                    <a16:creationId xmlns:a16="http://schemas.microsoft.com/office/drawing/2014/main" id="{B2574BFB-BA89-AB59-03BD-63213B97CD69}"/>
                  </a:ext>
                </a:extLst>
              </p:cNvPr>
              <p:cNvSpPr/>
              <p:nvPr/>
            </p:nvSpPr>
            <p:spPr>
              <a:xfrm>
                <a:off x="5318415" y="4435758"/>
                <a:ext cx="411011" cy="411011"/>
              </a:xfrm>
              <a:prstGeom prst="chevron">
                <a:avLst/>
              </a:prstGeom>
              <a:gradFill>
                <a:gsLst>
                  <a:gs pos="0">
                    <a:srgbClr val="0000FF"/>
                  </a:gs>
                  <a:gs pos="48000">
                    <a:srgbClr val="0066FF"/>
                  </a:gs>
                  <a:gs pos="100000">
                    <a:srgbClr val="6600CC"/>
                  </a:gs>
                </a:gsLst>
                <a:path path="circle">
                  <a:fillToRect l="100000" t="100000"/>
                </a:path>
              </a:gradFill>
              <a:ln>
                <a:noFill/>
              </a:ln>
              <a:scene3d>
                <a:camera prst="isometricRightUp"/>
                <a:lightRig rig="threePt" dir="t"/>
              </a:scene3d>
              <a:sp3d extrusionH="139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pic>
          <p:nvPicPr>
            <p:cNvPr id="5" name="Picture 4">
              <a:extLst>
                <a:ext uri="{FF2B5EF4-FFF2-40B4-BE49-F238E27FC236}">
                  <a16:creationId xmlns:a16="http://schemas.microsoft.com/office/drawing/2014/main" id="{6183B984-5C3E-FCDA-C7CE-675B04459880}"/>
                </a:ext>
              </a:extLst>
            </p:cNvPr>
            <p:cNvPicPr>
              <a:picLocks noChangeAspect="1"/>
            </p:cNvPicPr>
            <p:nvPr/>
          </p:nvPicPr>
          <p:blipFill>
            <a:blip r:embed="rId6">
              <a:alphaModFix amt="16000"/>
              <a:extLst>
                <a:ext uri="{BEBA8EAE-BF5A-486C-A8C5-ECC9F3942E4B}">
                  <a14:imgProps xmlns:a14="http://schemas.microsoft.com/office/drawing/2010/main">
                    <a14:imgLayer r:embed="rId7">
                      <a14:imgEffect>
                        <a14:sharpenSoften amount="-100000"/>
                      </a14:imgEffect>
                    </a14:imgLayer>
                  </a14:imgProps>
                </a:ext>
              </a:extLst>
            </a:blip>
            <a:stretch>
              <a:fillRect/>
            </a:stretch>
          </p:blipFill>
          <p:spPr>
            <a:xfrm>
              <a:off x="5222454" y="4201683"/>
              <a:ext cx="3115326" cy="2024047"/>
            </a:xfrm>
            <a:prstGeom prst="rect">
              <a:avLst/>
            </a:prstGeom>
          </p:spPr>
        </p:pic>
      </p:grpSp>
      <p:grpSp>
        <p:nvGrpSpPr>
          <p:cNvPr id="29" name="Group 28">
            <a:extLst>
              <a:ext uri="{FF2B5EF4-FFF2-40B4-BE49-F238E27FC236}">
                <a16:creationId xmlns:a16="http://schemas.microsoft.com/office/drawing/2014/main" id="{C81D7052-85C7-F782-D04D-E7A47DF86FAF}"/>
              </a:ext>
            </a:extLst>
          </p:cNvPr>
          <p:cNvGrpSpPr/>
          <p:nvPr/>
        </p:nvGrpSpPr>
        <p:grpSpPr>
          <a:xfrm>
            <a:off x="3869882" y="3797084"/>
            <a:ext cx="7697281" cy="1672015"/>
            <a:chOff x="6945835" y="5057528"/>
            <a:chExt cx="7105650" cy="1543500"/>
          </a:xfrm>
        </p:grpSpPr>
        <p:grpSp>
          <p:nvGrpSpPr>
            <p:cNvPr id="31" name="Group 30">
              <a:extLst>
                <a:ext uri="{FF2B5EF4-FFF2-40B4-BE49-F238E27FC236}">
                  <a16:creationId xmlns:a16="http://schemas.microsoft.com/office/drawing/2014/main" id="{439D31AB-CDC7-4E07-EFB7-7F17534338FC}"/>
                </a:ext>
              </a:extLst>
            </p:cNvPr>
            <p:cNvGrpSpPr/>
            <p:nvPr/>
          </p:nvGrpSpPr>
          <p:grpSpPr>
            <a:xfrm>
              <a:off x="9172624" y="5057528"/>
              <a:ext cx="2738477" cy="1543500"/>
              <a:chOff x="5099804" y="4684840"/>
              <a:chExt cx="2738477" cy="1543500"/>
            </a:xfrm>
          </p:grpSpPr>
          <p:sp>
            <p:nvSpPr>
              <p:cNvPr id="33" name="Rectangle: Rounded Corners 32">
                <a:extLst>
                  <a:ext uri="{FF2B5EF4-FFF2-40B4-BE49-F238E27FC236}">
                    <a16:creationId xmlns:a16="http://schemas.microsoft.com/office/drawing/2014/main" id="{BDD7A8F5-2FA3-BEC5-07DB-08905E3D8DD0}"/>
                  </a:ext>
                </a:extLst>
              </p:cNvPr>
              <p:cNvSpPr/>
              <p:nvPr/>
            </p:nvSpPr>
            <p:spPr>
              <a:xfrm>
                <a:off x="5099804" y="4783195"/>
                <a:ext cx="2733715" cy="1445145"/>
              </a:xfrm>
              <a:prstGeom prst="roundRect">
                <a:avLst/>
              </a:prstGeom>
              <a:gradFill flip="none" rotWithShape="1">
                <a:gsLst>
                  <a:gs pos="0">
                    <a:srgbClr val="168489"/>
                  </a:gs>
                  <a:gs pos="85000">
                    <a:srgbClr val="168489"/>
                  </a:gs>
                </a:gsLst>
                <a:lin ang="2700000" scaled="1"/>
                <a:tileRect/>
              </a:gra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4" name="Rectangle: Rounded Corners 33">
                <a:extLst>
                  <a:ext uri="{FF2B5EF4-FFF2-40B4-BE49-F238E27FC236}">
                    <a16:creationId xmlns:a16="http://schemas.microsoft.com/office/drawing/2014/main" id="{6D1A5413-2708-CB18-2AE0-8100BA861463}"/>
                  </a:ext>
                </a:extLst>
              </p:cNvPr>
              <p:cNvSpPr/>
              <p:nvPr/>
            </p:nvSpPr>
            <p:spPr>
              <a:xfrm>
                <a:off x="5104566" y="4684840"/>
                <a:ext cx="2733715" cy="1445145"/>
              </a:xfrm>
              <a:prstGeom prst="roundRect">
                <a:avLst/>
              </a:prstGeom>
              <a:solidFill>
                <a:schemeClr val="bg1">
                  <a:alpha val="74000"/>
                </a:schemeClr>
              </a:soli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
          <p:nvSpPr>
            <p:cNvPr id="32" name="TextBox 31">
              <a:extLst>
                <a:ext uri="{FF2B5EF4-FFF2-40B4-BE49-F238E27FC236}">
                  <a16:creationId xmlns:a16="http://schemas.microsoft.com/office/drawing/2014/main" id="{155168C7-D59C-2682-5B09-5F43316EAD85}"/>
                </a:ext>
              </a:extLst>
            </p:cNvPr>
            <p:cNvSpPr txBox="1"/>
            <p:nvPr/>
          </p:nvSpPr>
          <p:spPr>
            <a:xfrm>
              <a:off x="6945835" y="5124817"/>
              <a:ext cx="7105650" cy="738712"/>
            </a:xfrm>
            <a:prstGeom prst="rect">
              <a:avLst/>
            </a:prstGeom>
            <a:noFill/>
            <a:scene3d>
              <a:camera prst="isometricLeftDown"/>
              <a:lightRig rig="threePt" dir="t"/>
            </a:scene3d>
          </p:spPr>
          <p:txBody>
            <a:bodyPr wrap="square">
              <a:spAutoFit/>
              <a:scene3d>
                <a:camera prst="isometricTopUp"/>
                <a:lightRig rig="threePt" dir="t"/>
              </a:scene3d>
            </a:bodyPr>
            <a:lstStyle/>
            <a:p>
              <a:pPr algn="ctr">
                <a:lnSpc>
                  <a:spcPct val="115000"/>
                </a:lnSpc>
                <a:spcAft>
                  <a:spcPts val="800"/>
                </a:spcAft>
              </a:pPr>
              <a:r>
                <a:rPr lang="ar-SA" sz="4000" b="1" dirty="0">
                  <a:latin typeface="Adobe Arabic" panose="02040503050201020203" pitchFamily="18" charset="-78"/>
                  <a:ea typeface="GE Dinar Two Medium" panose="020A0503020102020204" pitchFamily="18" charset="-78"/>
                  <a:cs typeface="Adobe Arabic" panose="02040503050201020203" pitchFamily="18" charset="-78"/>
                </a:rPr>
                <a:t>الجلسة الأولى</a:t>
              </a:r>
              <a:endParaRPr lang="ar-SY"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40" name="Group 39">
            <a:extLst>
              <a:ext uri="{FF2B5EF4-FFF2-40B4-BE49-F238E27FC236}">
                <a16:creationId xmlns:a16="http://schemas.microsoft.com/office/drawing/2014/main" id="{3B377D1E-24B2-6436-1C74-FD562AD03D04}"/>
              </a:ext>
            </a:extLst>
          </p:cNvPr>
          <p:cNvGrpSpPr/>
          <p:nvPr/>
        </p:nvGrpSpPr>
        <p:grpSpPr>
          <a:xfrm>
            <a:off x="717622" y="145668"/>
            <a:ext cx="4719172" cy="584775"/>
            <a:chOff x="862835" y="1183413"/>
            <a:chExt cx="4719172" cy="584775"/>
          </a:xfrm>
        </p:grpSpPr>
        <p:sp>
          <p:nvSpPr>
            <p:cNvPr id="18" name="TextBox 17">
              <a:extLst>
                <a:ext uri="{FF2B5EF4-FFF2-40B4-BE49-F238E27FC236}">
                  <a16:creationId xmlns:a16="http://schemas.microsoft.com/office/drawing/2014/main" id="{11EFEB40-FE93-59E7-C13B-8D83D4BAF97A}"/>
                </a:ext>
              </a:extLst>
            </p:cNvPr>
            <p:cNvSpPr txBox="1"/>
            <p:nvPr/>
          </p:nvSpPr>
          <p:spPr>
            <a:xfrm>
              <a:off x="862835" y="1183413"/>
              <a:ext cx="3985898" cy="584775"/>
            </a:xfrm>
            <a:prstGeom prst="rect">
              <a:avLst/>
            </a:prstGeom>
          </p:spPr>
          <p:txBody>
            <a:bodyPr wrap="square" rtlCol="0">
              <a:spAutoFit/>
            </a:bodyPr>
            <a:lstStyle/>
            <a:p>
              <a:pPr algn="r"/>
              <a:r>
                <a:rPr lang="ar-SY" sz="3200" b="1" dirty="0">
                  <a:solidFill>
                    <a:schemeClr val="bg1"/>
                  </a:solidFill>
                  <a:latin typeface="Adobe Arabic" panose="02040503050201020203" pitchFamily="18" charset="-78"/>
                  <a:cs typeface="Adobe Arabic" panose="02040503050201020203" pitchFamily="18" charset="-78"/>
                </a:rPr>
                <a:t>أنواع المشكلات في بيئة العمل</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39" name="Picture 38">
              <a:extLst>
                <a:ext uri="{FF2B5EF4-FFF2-40B4-BE49-F238E27FC236}">
                  <a16:creationId xmlns:a16="http://schemas.microsoft.com/office/drawing/2014/main" id="{368BA896-C53D-85F0-D288-00BC2079CD4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067939" y="1218766"/>
              <a:ext cx="514068" cy="514068"/>
            </a:xfrm>
            <a:prstGeom prst="rect">
              <a:avLst/>
            </a:prstGeom>
          </p:spPr>
        </p:pic>
      </p:grpSp>
      <p:grpSp>
        <p:nvGrpSpPr>
          <p:cNvPr id="57" name="Group 56">
            <a:extLst>
              <a:ext uri="{FF2B5EF4-FFF2-40B4-BE49-F238E27FC236}">
                <a16:creationId xmlns:a16="http://schemas.microsoft.com/office/drawing/2014/main" id="{CBA13F64-8183-14F1-B9DC-3620189998CB}"/>
              </a:ext>
            </a:extLst>
          </p:cNvPr>
          <p:cNvGrpSpPr/>
          <p:nvPr/>
        </p:nvGrpSpPr>
        <p:grpSpPr>
          <a:xfrm>
            <a:off x="717622" y="683318"/>
            <a:ext cx="4719172" cy="1077218"/>
            <a:chOff x="862835" y="1053289"/>
            <a:chExt cx="4719172" cy="1077218"/>
          </a:xfrm>
        </p:grpSpPr>
        <p:sp>
          <p:nvSpPr>
            <p:cNvPr id="58" name="TextBox 57">
              <a:extLst>
                <a:ext uri="{FF2B5EF4-FFF2-40B4-BE49-F238E27FC236}">
                  <a16:creationId xmlns:a16="http://schemas.microsoft.com/office/drawing/2014/main" id="{8E6EA860-753C-0441-0282-E0FC8FB7C3E9}"/>
                </a:ext>
              </a:extLst>
            </p:cNvPr>
            <p:cNvSpPr txBox="1"/>
            <p:nvPr/>
          </p:nvSpPr>
          <p:spPr>
            <a:xfrm>
              <a:off x="862835" y="1053289"/>
              <a:ext cx="3985898" cy="1077218"/>
            </a:xfrm>
            <a:prstGeom prst="rect">
              <a:avLst/>
            </a:prstGeom>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أساليب تحليل المشكلات وتشخيص أسبابها</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59" name="Picture 58">
              <a:extLst>
                <a:ext uri="{FF2B5EF4-FFF2-40B4-BE49-F238E27FC236}">
                  <a16:creationId xmlns:a16="http://schemas.microsoft.com/office/drawing/2014/main" id="{F2E910EC-EB27-2A36-076C-72332AAAC3F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067939" y="1334864"/>
              <a:ext cx="514068" cy="514068"/>
            </a:xfrm>
            <a:prstGeom prst="rect">
              <a:avLst/>
            </a:prstGeom>
          </p:spPr>
        </p:pic>
      </p:grpSp>
      <p:grpSp>
        <p:nvGrpSpPr>
          <p:cNvPr id="60" name="Group 59">
            <a:extLst>
              <a:ext uri="{FF2B5EF4-FFF2-40B4-BE49-F238E27FC236}">
                <a16:creationId xmlns:a16="http://schemas.microsoft.com/office/drawing/2014/main" id="{0BED54B1-844A-467A-1E83-15263FC29D86}"/>
              </a:ext>
            </a:extLst>
          </p:cNvPr>
          <p:cNvGrpSpPr/>
          <p:nvPr/>
        </p:nvGrpSpPr>
        <p:grpSpPr>
          <a:xfrm>
            <a:off x="717622" y="1713411"/>
            <a:ext cx="4719172" cy="584775"/>
            <a:chOff x="862835" y="1414267"/>
            <a:chExt cx="4719172" cy="584775"/>
          </a:xfrm>
        </p:grpSpPr>
        <p:sp>
          <p:nvSpPr>
            <p:cNvPr id="61" name="TextBox 60">
              <a:extLst>
                <a:ext uri="{FF2B5EF4-FFF2-40B4-BE49-F238E27FC236}">
                  <a16:creationId xmlns:a16="http://schemas.microsoft.com/office/drawing/2014/main" id="{7D113D3D-C4B7-4B8B-7847-392D70DDB071}"/>
                </a:ext>
              </a:extLst>
            </p:cNvPr>
            <p:cNvSpPr txBox="1"/>
            <p:nvPr/>
          </p:nvSpPr>
          <p:spPr>
            <a:xfrm>
              <a:off x="862835" y="1414267"/>
              <a:ext cx="3985898" cy="584775"/>
            </a:xfrm>
            <a:prstGeom prst="rect">
              <a:avLst/>
            </a:prstGeom>
            <a:noFill/>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أدوات التحليل الإداري</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62" name="Picture 61">
              <a:extLst>
                <a:ext uri="{FF2B5EF4-FFF2-40B4-BE49-F238E27FC236}">
                  <a16:creationId xmlns:a16="http://schemas.microsoft.com/office/drawing/2014/main" id="{49624725-015C-16EC-B171-41147590E63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067939" y="1449620"/>
              <a:ext cx="514068" cy="514068"/>
            </a:xfrm>
            <a:prstGeom prst="rect">
              <a:avLst/>
            </a:prstGeom>
          </p:spPr>
        </p:pic>
      </p:grpSp>
      <p:grpSp>
        <p:nvGrpSpPr>
          <p:cNvPr id="19" name="Group 18">
            <a:extLst>
              <a:ext uri="{FF2B5EF4-FFF2-40B4-BE49-F238E27FC236}">
                <a16:creationId xmlns:a16="http://schemas.microsoft.com/office/drawing/2014/main" id="{66AA168C-59FB-8A2F-0FC4-441D893390E9}"/>
              </a:ext>
            </a:extLst>
          </p:cNvPr>
          <p:cNvGrpSpPr/>
          <p:nvPr/>
        </p:nvGrpSpPr>
        <p:grpSpPr>
          <a:xfrm>
            <a:off x="436098" y="2251061"/>
            <a:ext cx="5000696" cy="1077218"/>
            <a:chOff x="581311" y="1313843"/>
            <a:chExt cx="5000696" cy="1077218"/>
          </a:xfrm>
        </p:grpSpPr>
        <p:sp>
          <p:nvSpPr>
            <p:cNvPr id="20" name="TextBox 19">
              <a:extLst>
                <a:ext uri="{FF2B5EF4-FFF2-40B4-BE49-F238E27FC236}">
                  <a16:creationId xmlns:a16="http://schemas.microsoft.com/office/drawing/2014/main" id="{5E2EAC52-CBC7-8E19-0660-E1043E62E347}"/>
                </a:ext>
              </a:extLst>
            </p:cNvPr>
            <p:cNvSpPr txBox="1"/>
            <p:nvPr/>
          </p:nvSpPr>
          <p:spPr>
            <a:xfrm>
              <a:off x="581311" y="1313843"/>
              <a:ext cx="4267422" cy="1077218"/>
            </a:xfrm>
            <a:prstGeom prst="rect">
              <a:avLst/>
            </a:prstGeom>
            <a:noFill/>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التفكير المنطقي والإبداعي في معالجة المشكلات</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21" name="Picture 20">
              <a:extLst>
                <a:ext uri="{FF2B5EF4-FFF2-40B4-BE49-F238E27FC236}">
                  <a16:creationId xmlns:a16="http://schemas.microsoft.com/office/drawing/2014/main" id="{2283813B-118A-82FE-8DF1-07BAEA2CC8D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067939" y="1595418"/>
              <a:ext cx="514068" cy="514068"/>
            </a:xfrm>
            <a:prstGeom prst="rect">
              <a:avLst/>
            </a:prstGeom>
          </p:spPr>
        </p:pic>
      </p:grpSp>
      <p:grpSp>
        <p:nvGrpSpPr>
          <p:cNvPr id="22" name="Group 21">
            <a:extLst>
              <a:ext uri="{FF2B5EF4-FFF2-40B4-BE49-F238E27FC236}">
                <a16:creationId xmlns:a16="http://schemas.microsoft.com/office/drawing/2014/main" id="{0B4F7F6B-92D5-B95C-4590-14567FD4F66A}"/>
              </a:ext>
            </a:extLst>
          </p:cNvPr>
          <p:cNvGrpSpPr/>
          <p:nvPr/>
        </p:nvGrpSpPr>
        <p:grpSpPr>
          <a:xfrm>
            <a:off x="717622" y="3281154"/>
            <a:ext cx="4719172" cy="1077218"/>
            <a:chOff x="862835" y="1414267"/>
            <a:chExt cx="4719172" cy="1077218"/>
          </a:xfrm>
        </p:grpSpPr>
        <p:sp>
          <p:nvSpPr>
            <p:cNvPr id="23" name="TextBox 22">
              <a:extLst>
                <a:ext uri="{FF2B5EF4-FFF2-40B4-BE49-F238E27FC236}">
                  <a16:creationId xmlns:a16="http://schemas.microsoft.com/office/drawing/2014/main" id="{CA975769-9D58-FB40-3B14-8D7769940CD3}"/>
                </a:ext>
              </a:extLst>
            </p:cNvPr>
            <p:cNvSpPr txBox="1"/>
            <p:nvPr/>
          </p:nvSpPr>
          <p:spPr>
            <a:xfrm>
              <a:off x="862835" y="1414267"/>
              <a:ext cx="3985898" cy="1077218"/>
            </a:xfrm>
            <a:prstGeom prst="rect">
              <a:avLst/>
            </a:prstGeom>
            <a:noFill/>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 دراسة حالة تطبيقية على مشكلات إشرافية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24" name="Picture 23">
              <a:extLst>
                <a:ext uri="{FF2B5EF4-FFF2-40B4-BE49-F238E27FC236}">
                  <a16:creationId xmlns:a16="http://schemas.microsoft.com/office/drawing/2014/main" id="{DEC2C5D4-A5B6-3EDF-2497-99B3CBB455F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067939" y="1695842"/>
              <a:ext cx="514068" cy="514068"/>
            </a:xfrm>
            <a:prstGeom prst="rect">
              <a:avLst/>
            </a:prstGeom>
          </p:spPr>
        </p:pic>
      </p:grpSp>
    </p:spTree>
    <p:extLst>
      <p:ext uri="{BB962C8B-B14F-4D97-AF65-F5344CB8AC3E}">
        <p14:creationId xmlns:p14="http://schemas.microsoft.com/office/powerpoint/2010/main" val="124035016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path" presetSubtype="0" repeatCount="indefinite" accel="50000" decel="50000" autoRev="1" fill="hold" nodeType="withEffect">
                                  <p:stCondLst>
                                    <p:cond delay="0"/>
                                  </p:stCondLst>
                                  <p:childTnLst>
                                    <p:animMotion origin="layout" path="M 0 0 L 0.25 0.25 E" pathEditMode="relative" ptsTypes="">
                                      <p:cBhvr>
                                        <p:cTn id="6" dur="5750" fill="hold"/>
                                        <p:tgtEl>
                                          <p:spTgt spid="130"/>
                                        </p:tgtEl>
                                        <p:attrNameLst>
                                          <p:attrName>ppt_x</p:attrName>
                                          <p:attrName>ppt_y</p:attrName>
                                        </p:attrNameLst>
                                      </p:cBhvr>
                                    </p:animMotion>
                                  </p:childTnLst>
                                </p:cTn>
                              </p:par>
                              <p:par>
                                <p:cTn id="7" presetID="56" presetClass="path" presetSubtype="0" repeatCount="indefinite" accel="50000" decel="50000" autoRev="1" fill="hold" grpId="0" nodeType="withEffect">
                                  <p:stCondLst>
                                    <p:cond delay="0"/>
                                  </p:stCondLst>
                                  <p:childTnLst>
                                    <p:animMotion origin="layout" path="M 1.875E-6 3.7037E-6 L 0.02213 -0.02871 " pathEditMode="relative" rAng="0" ptsTypes="AA">
                                      <p:cBhvr>
                                        <p:cTn id="8" dur="9000" fill="hold"/>
                                        <p:tgtEl>
                                          <p:spTgt spid="112"/>
                                        </p:tgtEl>
                                        <p:attrNameLst>
                                          <p:attrName>ppt_x</p:attrName>
                                          <p:attrName>ppt_y</p:attrName>
                                        </p:attrNameLst>
                                      </p:cBhvr>
                                      <p:rCtr x="1107" y="-1435"/>
                                    </p:animMotion>
                                  </p:childTnLst>
                                </p:cTn>
                              </p:par>
                            </p:childTnLst>
                          </p:cTn>
                        </p:par>
                        <p:par>
                          <p:cTn id="9" fill="hold">
                            <p:stCondLst>
                              <p:cond delay="18000"/>
                            </p:stCondLst>
                            <p:childTnLst>
                              <p:par>
                                <p:cTn id="10" presetID="0" presetClass="path" presetSubtype="0" repeatCount="indefinite" accel="50000" decel="50000" autoRev="1" fill="hold" nodeType="afterEffect">
                                  <p:stCondLst>
                                    <p:cond delay="0"/>
                                  </p:stCondLst>
                                  <p:childTnLst>
                                    <p:animMotion origin="layout" path="M -0.00403 -0.00162 L -0.00403 -0.0007 C 0.00248 -0.00834 0.00951 -0.01459 0.01615 -0.02222 C 0.02344 -0.03056 0.02982 -0.04144 0.03737 -0.04931 C 0.05352 -0.06551 0.0474 -0.06528 0.05443 -0.06528 L 0.05443 -0.06505 " pathEditMode="relative" rAng="0" ptsTypes="AAAAAA">
                                      <p:cBhvr>
                                        <p:cTn id="11" dur="2000" fill="hold"/>
                                        <p:tgtEl>
                                          <p:spTgt spid="2"/>
                                        </p:tgtEl>
                                        <p:attrNameLst>
                                          <p:attrName>ppt_x</p:attrName>
                                          <p:attrName>ppt_y</p:attrName>
                                        </p:attrNameLst>
                                      </p:cBhvr>
                                      <p:rCtr x="2917" y="-31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p:bld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EA64F6-A0A7-0E78-4588-0137FBCE68B7}"/>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A74876B1-3211-52B1-A84D-CB716C30949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5406D995-19A6-3904-BA1E-E58B2FEA8004}"/>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المقدمة</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6" name="Picture 5">
            <a:extLst>
              <a:ext uri="{FF2B5EF4-FFF2-40B4-BE49-F238E27FC236}">
                <a16:creationId xmlns:a16="http://schemas.microsoft.com/office/drawing/2014/main" id="{DB2E50E5-8353-8F45-FF92-675B4ECDA53A}"/>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454046" y="2358016"/>
            <a:ext cx="2962301" cy="2860940"/>
          </a:xfrm>
          <a:prstGeom prst="rect">
            <a:avLst/>
          </a:prstGeom>
          <a:noFill/>
          <a:ln>
            <a:noFill/>
          </a:ln>
        </p:spPr>
      </p:pic>
      <p:sp>
        <p:nvSpPr>
          <p:cNvPr id="8" name="TextBox 7">
            <a:extLst>
              <a:ext uri="{FF2B5EF4-FFF2-40B4-BE49-F238E27FC236}">
                <a16:creationId xmlns:a16="http://schemas.microsoft.com/office/drawing/2014/main" id="{EB6E49C8-EDA0-1F6E-1AC3-FA634C9CB11F}"/>
              </a:ext>
            </a:extLst>
          </p:cNvPr>
          <p:cNvSpPr txBox="1"/>
          <p:nvPr/>
        </p:nvSpPr>
        <p:spPr>
          <a:xfrm>
            <a:off x="5351490" y="1303946"/>
            <a:ext cx="6027624" cy="1815882"/>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تُعدّ مهارة إدارة المشكلات الإدارية ومعالجتها من أهمّ الكفايات التي يجب أن يتمتّع بها القادة والمشرفون في مختلف المؤسّسات. فالمشكلات جزء لا يتجزّأ من بيئة العمل، ولا يخلو أيّ تنظيم إداري منها مهما بلغت كفاءته</a:t>
            </a:r>
            <a:endParaRPr lang="en-US" dirty="0"/>
          </a:p>
        </p:txBody>
      </p:sp>
      <p:sp>
        <p:nvSpPr>
          <p:cNvPr id="4" name="TextBox 3">
            <a:extLst>
              <a:ext uri="{FF2B5EF4-FFF2-40B4-BE49-F238E27FC236}">
                <a16:creationId xmlns:a16="http://schemas.microsoft.com/office/drawing/2014/main" id="{6063B24D-2CCF-130D-2AE7-34B745B2F320}"/>
              </a:ext>
            </a:extLst>
          </p:cNvPr>
          <p:cNvSpPr txBox="1"/>
          <p:nvPr/>
        </p:nvSpPr>
        <p:spPr>
          <a:xfrm>
            <a:off x="5351490" y="3981602"/>
            <a:ext cx="6027624" cy="2246769"/>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وكما يقول بيتر دراكر: "المدير الناجح لا يتجنّب المشكلات، بل يراها فرصاً للتطوير والابتكار". وتشير الدراسات إلى أنّ المديرين يقضون ما يُقارب 25% من وقتهم في التعامل مع المشكلات المختلفة، لذلك فإنّ إتقان منهجية التعامل مع المشكلات يُعدّ استثماراً مهمّاً في الوقت والجهد والموارد</a:t>
            </a:r>
            <a:endParaRPr lang="en-US" dirty="0"/>
          </a:p>
        </p:txBody>
      </p:sp>
    </p:spTree>
    <p:extLst>
      <p:ext uri="{BB962C8B-B14F-4D97-AF65-F5344CB8AC3E}">
        <p14:creationId xmlns:p14="http://schemas.microsoft.com/office/powerpoint/2010/main" val="214608738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 grpId="0"/>
    </p:bld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1CFF53-7E88-6887-2AD2-8894513A74A9}"/>
            </a:ext>
          </a:extLst>
        </p:cNvPr>
        <p:cNvGrpSpPr/>
        <p:nvPr/>
      </p:nvGrpSpPr>
      <p:grpSpPr>
        <a:xfrm>
          <a:off x="0" y="0"/>
          <a:ext cx="0" cy="0"/>
          <a:chOff x="0" y="0"/>
          <a:chExt cx="0" cy="0"/>
        </a:xfrm>
      </p:grpSpPr>
      <p:sp>
        <p:nvSpPr>
          <p:cNvPr id="29" name="TextBox 28">
            <a:extLst>
              <a:ext uri="{FF2B5EF4-FFF2-40B4-BE49-F238E27FC236}">
                <a16:creationId xmlns:a16="http://schemas.microsoft.com/office/drawing/2014/main" id="{3FE2F637-687F-CC15-ABB1-FE06DD1D0FEE}"/>
              </a:ext>
            </a:extLst>
          </p:cNvPr>
          <p:cNvSpPr txBox="1"/>
          <p:nvPr/>
        </p:nvSpPr>
        <p:spPr>
          <a:xfrm>
            <a:off x="1002402" y="3768213"/>
            <a:ext cx="5009702" cy="65864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rtl="1">
              <a:lnSpc>
                <a:spcPct val="115000"/>
              </a:lnSpc>
            </a:pPr>
            <a:r>
              <a:rPr lang="ar-SA" dirty="0"/>
              <a:t>نشاط العصف الذهني</a:t>
            </a:r>
            <a:endParaRPr lang="en-US" dirty="0"/>
          </a:p>
        </p:txBody>
      </p:sp>
      <p:sp>
        <p:nvSpPr>
          <p:cNvPr id="8" name="TextBox 7">
            <a:extLst>
              <a:ext uri="{FF2B5EF4-FFF2-40B4-BE49-F238E27FC236}">
                <a16:creationId xmlns:a16="http://schemas.microsoft.com/office/drawing/2014/main" id="{BD0A7207-2A4D-3493-83D6-F11BFEEEBE47}"/>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261687E4-CA5D-20BC-F707-87E21944E6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a:extLst>
              <a:ext uri="{FF2B5EF4-FFF2-40B4-BE49-F238E27FC236}">
                <a16:creationId xmlns:a16="http://schemas.microsoft.com/office/drawing/2014/main" id="{6C844074-BBDF-61A1-283E-FF67B0A677E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35663" y="1725809"/>
            <a:ext cx="4743450" cy="4743450"/>
          </a:xfrm>
          <a:prstGeom prst="rect">
            <a:avLst/>
          </a:prstGeom>
        </p:spPr>
      </p:pic>
    </p:spTree>
    <p:extLst>
      <p:ext uri="{BB962C8B-B14F-4D97-AF65-F5344CB8AC3E}">
        <p14:creationId xmlns:p14="http://schemas.microsoft.com/office/powerpoint/2010/main" val="4135667212"/>
      </p:ext>
    </p:extLst>
  </p:cSld>
  <p:clrMapOvr>
    <a:masterClrMapping/>
  </p:clrMapOvr>
  <p:transition spd="slow">
    <p:wipe/>
  </p:transition>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8B9EA4-7F2E-166B-CCD5-1C0141AF74B1}"/>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8CDC233-B95C-754E-F8DB-45DCA601F9C2}"/>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68923561-FED8-287D-76A5-5924486F262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3" name="Picture 2">
            <a:extLst>
              <a:ext uri="{FF2B5EF4-FFF2-40B4-BE49-F238E27FC236}">
                <a16:creationId xmlns:a16="http://schemas.microsoft.com/office/drawing/2014/main" id="{11CA334C-8159-ACB7-4BB6-63F9C2082E7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27113" y="1428750"/>
            <a:ext cx="4762500" cy="4762500"/>
          </a:xfrm>
          <a:prstGeom prst="rect">
            <a:avLst/>
          </a:prstGeom>
        </p:spPr>
      </p:pic>
      <p:sp>
        <p:nvSpPr>
          <p:cNvPr id="5" name="TextBox 4">
            <a:extLst>
              <a:ext uri="{FF2B5EF4-FFF2-40B4-BE49-F238E27FC236}">
                <a16:creationId xmlns:a16="http://schemas.microsoft.com/office/drawing/2014/main" id="{7AEC7A7C-D2B8-EC55-BDEC-21440CF7AE17}"/>
              </a:ext>
            </a:extLst>
          </p:cNvPr>
          <p:cNvSpPr txBox="1"/>
          <p:nvPr/>
        </p:nvSpPr>
        <p:spPr>
          <a:xfrm>
            <a:off x="785156" y="3429000"/>
            <a:ext cx="5444194" cy="729430"/>
          </a:xfrm>
          <a:prstGeom prst="rect">
            <a:avLst/>
          </a:prstGeom>
          <a:noFill/>
        </p:spPr>
        <p:txBody>
          <a:bodyPr wrap="square">
            <a:spAutoFit/>
          </a:bodyPr>
          <a:lstStyle>
            <a:defPPr>
              <a:defRPr lang="en-US"/>
            </a:defPPr>
            <a:lvl1pPr marR="0" algn="ctr" rtl="1">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A"/>
              <a:t>"ما هي أكثر المشكلات الإدارية شيوعاً في مؤسّساتنا وما الأسباب الجذرية وراء استمرارها؟"</a:t>
            </a:r>
            <a:endParaRPr lang="en-US" dirty="0"/>
          </a:p>
        </p:txBody>
      </p:sp>
    </p:spTree>
    <p:extLst>
      <p:ext uri="{BB962C8B-B14F-4D97-AF65-F5344CB8AC3E}">
        <p14:creationId xmlns:p14="http://schemas.microsoft.com/office/powerpoint/2010/main" val="3148631490"/>
      </p:ext>
    </p:extLst>
  </p:cSld>
  <p:clrMapOvr>
    <a:masterClrMapping/>
  </p:clrMapOvr>
  <p:transition spd="slow">
    <p:wipe/>
  </p:transition>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2E401E-13A4-79CC-A17B-9A7836C7C343}"/>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5060AFE9-FAE8-B8D0-72C3-B509B2BBBFA6}"/>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cs typeface="Adobe Arabic" panose="02040503050201020203" pitchFamily="18" charset="-78"/>
              </a:rPr>
              <a:t>الإجابات النموذجية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FAD383F3-4F58-A5EB-7EAC-73412A24894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Brainstorming ">
            <a:extLst>
              <a:ext uri="{FF2B5EF4-FFF2-40B4-BE49-F238E27FC236}">
                <a16:creationId xmlns:a16="http://schemas.microsoft.com/office/drawing/2014/main" id="{E0EDB711-906B-E8FB-B041-3F0EAC53E19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714501" y="2605002"/>
            <a:ext cx="2551112" cy="2551112"/>
          </a:xfrm>
          <a:prstGeom prst="rect">
            <a:avLst/>
          </a:prstGeom>
          <a:noFill/>
          <a:ln>
            <a:noFill/>
          </a:ln>
        </p:spPr>
      </p:pic>
      <p:sp>
        <p:nvSpPr>
          <p:cNvPr id="7" name="TextBox 6">
            <a:extLst>
              <a:ext uri="{FF2B5EF4-FFF2-40B4-BE49-F238E27FC236}">
                <a16:creationId xmlns:a16="http://schemas.microsoft.com/office/drawing/2014/main" id="{F19282D6-7F13-5136-52E2-7E71DCCCFB42}"/>
              </a:ext>
            </a:extLst>
          </p:cNvPr>
          <p:cNvSpPr txBox="1"/>
          <p:nvPr/>
        </p:nvSpPr>
        <p:spPr>
          <a:xfrm>
            <a:off x="5435453" y="962566"/>
            <a:ext cx="6364661" cy="157799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b="1" dirty="0">
                <a:solidFill>
                  <a:srgbClr val="168489"/>
                </a:solidFill>
              </a:rPr>
              <a:t>1. ضعف التواصل بين الإدارات والأقسام:</a:t>
            </a:r>
            <a:endParaRPr lang="en-US" b="1" dirty="0">
              <a:solidFill>
                <a:srgbClr val="168489"/>
              </a:solidFill>
            </a:endParaRPr>
          </a:p>
          <a:p>
            <a:pPr marL="0" indent="0">
              <a:buNone/>
            </a:pPr>
            <a:r>
              <a:rPr lang="ar-SA" dirty="0"/>
              <a:t>   - الأسباب الجذرية: غياب آليات تواصل واضحة، الهيكل التنظيمي الهرمي المعقّد، ثقافة حجب المعلومات، الانشغال وضغط العمل.</a:t>
            </a:r>
            <a:endParaRPr lang="en-US" dirty="0"/>
          </a:p>
        </p:txBody>
      </p:sp>
      <p:sp>
        <p:nvSpPr>
          <p:cNvPr id="15" name="TextBox 14">
            <a:extLst>
              <a:ext uri="{FF2B5EF4-FFF2-40B4-BE49-F238E27FC236}">
                <a16:creationId xmlns:a16="http://schemas.microsoft.com/office/drawing/2014/main" id="{A8DB2651-6570-0C90-09A2-DE42816206A7}"/>
              </a:ext>
            </a:extLst>
          </p:cNvPr>
          <p:cNvSpPr txBox="1"/>
          <p:nvPr/>
        </p:nvSpPr>
        <p:spPr>
          <a:xfrm>
            <a:off x="5435453" y="2803989"/>
            <a:ext cx="6364661" cy="203902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b="1" dirty="0">
                <a:solidFill>
                  <a:srgbClr val="168489"/>
                </a:solidFill>
              </a:rPr>
              <a:t>2. مقاومة التغيير: </a:t>
            </a:r>
            <a:endParaRPr lang="en-US" b="1" dirty="0">
              <a:solidFill>
                <a:srgbClr val="168489"/>
              </a:solidFill>
            </a:endParaRPr>
          </a:p>
          <a:p>
            <a:pPr marL="0" indent="0">
              <a:buNone/>
            </a:pPr>
            <a:r>
              <a:rPr lang="ar-SA" dirty="0"/>
              <a:t>   - الأسباب الجذرية: الخوف من فقدان المكانة أو السلطة، عدم توضيح فوائد التغيير للموظّفين، تجارب سابقة فاشلة، غياب الحوافز المشجّعة على التطوير.</a:t>
            </a:r>
            <a:endParaRPr lang="en-US" dirty="0"/>
          </a:p>
        </p:txBody>
      </p:sp>
      <p:sp>
        <p:nvSpPr>
          <p:cNvPr id="3" name="TextBox 2">
            <a:extLst>
              <a:ext uri="{FF2B5EF4-FFF2-40B4-BE49-F238E27FC236}">
                <a16:creationId xmlns:a16="http://schemas.microsoft.com/office/drawing/2014/main" id="{35826C8B-C2BF-AD85-0418-9903CE39CDDD}"/>
              </a:ext>
            </a:extLst>
          </p:cNvPr>
          <p:cNvSpPr txBox="1"/>
          <p:nvPr/>
        </p:nvSpPr>
        <p:spPr>
          <a:xfrm>
            <a:off x="5435453" y="5106436"/>
            <a:ext cx="6364661" cy="157799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b="1" dirty="0">
                <a:solidFill>
                  <a:srgbClr val="168489"/>
                </a:solidFill>
              </a:rPr>
              <a:t>3. تضارب الصلاحيات:</a:t>
            </a:r>
            <a:endParaRPr lang="en-US" b="1" dirty="0">
              <a:solidFill>
                <a:srgbClr val="168489"/>
              </a:solidFill>
            </a:endParaRPr>
          </a:p>
          <a:p>
            <a:pPr marL="0" indent="0">
              <a:buNone/>
            </a:pPr>
            <a:r>
              <a:rPr lang="ar-SA" dirty="0"/>
              <a:t>   - الأسباب الجذرية: عدم وضوح الوصف الوظيفي، الازدواجية في المهام، ضعف التنسيق، غياب لوائح تنظيمية دقيقة.</a:t>
            </a:r>
            <a:endParaRPr lang="en-US" dirty="0"/>
          </a:p>
        </p:txBody>
      </p:sp>
    </p:spTree>
    <p:extLst>
      <p:ext uri="{BB962C8B-B14F-4D97-AF65-F5344CB8AC3E}">
        <p14:creationId xmlns:p14="http://schemas.microsoft.com/office/powerpoint/2010/main" val="192627644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5" grpId="0"/>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0B7BE03D-567B-7088-0DBB-BA69DCE3405B}"/>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rPr>
              <a:t>وصف الدورة </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7" name="Picture 6">
            <a:extLst>
              <a:ext uri="{FF2B5EF4-FFF2-40B4-BE49-F238E27FC236}">
                <a16:creationId xmlns:a16="http://schemas.microsoft.com/office/drawing/2014/main" id="{C8BCF3E6-AF18-A2F5-D0F7-654B43DFDF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3" name="Picture 2">
            <a:extLst>
              <a:ext uri="{FF2B5EF4-FFF2-40B4-BE49-F238E27FC236}">
                <a16:creationId xmlns:a16="http://schemas.microsoft.com/office/drawing/2014/main" id="{2832BC8D-2FCF-03BD-DF63-8F9A129DD7D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20097" y="2010697"/>
            <a:ext cx="3810000" cy="3810000"/>
          </a:xfrm>
          <a:prstGeom prst="rect">
            <a:avLst/>
          </a:prstGeom>
        </p:spPr>
      </p:pic>
      <p:sp>
        <p:nvSpPr>
          <p:cNvPr id="5" name="TextBox 4">
            <a:extLst>
              <a:ext uri="{FF2B5EF4-FFF2-40B4-BE49-F238E27FC236}">
                <a16:creationId xmlns:a16="http://schemas.microsoft.com/office/drawing/2014/main" id="{007A955F-DB83-F62A-8B39-FAAC020D7D7D}"/>
              </a:ext>
            </a:extLst>
          </p:cNvPr>
          <p:cNvSpPr txBox="1"/>
          <p:nvPr/>
        </p:nvSpPr>
        <p:spPr>
          <a:xfrm>
            <a:off x="5213689" y="1439291"/>
            <a:ext cx="5958214" cy="4293483"/>
          </a:xfrm>
          <a:prstGeom prst="rect">
            <a:avLst/>
          </a:prstGeom>
          <a:noFill/>
        </p:spPr>
        <p:txBody>
          <a:bodyPr wrap="square">
            <a:spAutoFit/>
          </a:bodyPr>
          <a:lstStyle>
            <a:defPPr>
              <a:defRPr lang="en-US"/>
            </a:defPPr>
            <a:lvl1pPr algn="just" rtl="1">
              <a:lnSpc>
                <a:spcPct val="200000"/>
              </a:lnSpc>
              <a:defRPr sz="2800">
                <a:solidFill>
                  <a:srgbClr val="000000"/>
                </a:solidFill>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r>
              <a:rPr lang="ar-SA" dirty="0"/>
              <a:t>هذه الدورة التدريبية هي برنامج مكثف مصمم لتزويد المشاركين بالمعارف والمهارات المزدوجة في مجالي الإشراف الإداري والتنظيم الإداري. وهي ضرورية لكل قائد أو مشرف يسعى إلى الارتقاء بالأداء الإداري والمساهمة في تحقيق الأهداف المؤسسية بكفاءة عالية</a:t>
            </a:r>
            <a:endParaRPr lang="en-US" dirty="0"/>
          </a:p>
        </p:txBody>
      </p:sp>
    </p:spTree>
    <p:extLst>
      <p:ext uri="{BB962C8B-B14F-4D97-AF65-F5344CB8AC3E}">
        <p14:creationId xmlns:p14="http://schemas.microsoft.com/office/powerpoint/2010/main" val="358112292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19D65A-0270-BFDC-1F65-9225DB187D1F}"/>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A6669D4A-228A-1D17-88EE-B17750223451}"/>
              </a:ext>
            </a:extLst>
          </p:cNvPr>
          <p:cNvSpPr txBox="1"/>
          <p:nvPr/>
        </p:nvSpPr>
        <p:spPr>
          <a:xfrm>
            <a:off x="2779494" y="-174919"/>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المهارات الأساسية للمشرف الناجح</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CFD09603-381B-3B22-E7BD-8988EB6BC8D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42" name="Group 41">
            <a:extLst>
              <a:ext uri="{FF2B5EF4-FFF2-40B4-BE49-F238E27FC236}">
                <a16:creationId xmlns:a16="http://schemas.microsoft.com/office/drawing/2014/main" id="{5979AB6C-4641-5E3D-42B9-820E87642530}"/>
              </a:ext>
            </a:extLst>
          </p:cNvPr>
          <p:cNvGrpSpPr/>
          <p:nvPr/>
        </p:nvGrpSpPr>
        <p:grpSpPr>
          <a:xfrm>
            <a:off x="8861865" y="1790711"/>
            <a:ext cx="2727748" cy="4040397"/>
            <a:chOff x="8861865" y="1790711"/>
            <a:chExt cx="2727748" cy="4040397"/>
          </a:xfrm>
        </p:grpSpPr>
        <p:grpSp>
          <p:nvGrpSpPr>
            <p:cNvPr id="6" name="Group 5">
              <a:extLst>
                <a:ext uri="{FF2B5EF4-FFF2-40B4-BE49-F238E27FC236}">
                  <a16:creationId xmlns:a16="http://schemas.microsoft.com/office/drawing/2014/main" id="{3A56C473-E8B2-9708-6BFB-87CFD80DACF6}"/>
                </a:ext>
              </a:extLst>
            </p:cNvPr>
            <p:cNvGrpSpPr/>
            <p:nvPr/>
          </p:nvGrpSpPr>
          <p:grpSpPr>
            <a:xfrm>
              <a:off x="8861865" y="1790711"/>
              <a:ext cx="2727748" cy="4040397"/>
              <a:chOff x="4710321" y="151353"/>
              <a:chExt cx="1547730" cy="2292881"/>
            </a:xfrm>
          </p:grpSpPr>
          <p:grpSp>
            <p:nvGrpSpPr>
              <p:cNvPr id="32" name="Group 31">
                <a:extLst>
                  <a:ext uri="{FF2B5EF4-FFF2-40B4-BE49-F238E27FC236}">
                    <a16:creationId xmlns:a16="http://schemas.microsoft.com/office/drawing/2014/main" id="{E23CB731-62E0-FDEA-A415-1B41E2750D68}"/>
                  </a:ext>
                </a:extLst>
              </p:cNvPr>
              <p:cNvGrpSpPr/>
              <p:nvPr/>
            </p:nvGrpSpPr>
            <p:grpSpPr>
              <a:xfrm>
                <a:off x="4710321" y="221730"/>
                <a:ext cx="1547730" cy="2222504"/>
                <a:chOff x="4710321" y="221730"/>
                <a:chExt cx="1547730" cy="2222504"/>
              </a:xfrm>
            </p:grpSpPr>
            <p:sp>
              <p:nvSpPr>
                <p:cNvPr id="35" name="Rectangle: Rounded Corners 34">
                  <a:extLst>
                    <a:ext uri="{FF2B5EF4-FFF2-40B4-BE49-F238E27FC236}">
                      <a16:creationId xmlns:a16="http://schemas.microsoft.com/office/drawing/2014/main" id="{88490EDA-28EF-C599-44F3-D33D9AF573DA}"/>
                    </a:ext>
                  </a:extLst>
                </p:cNvPr>
                <p:cNvSpPr/>
                <p:nvPr/>
              </p:nvSpPr>
              <p:spPr>
                <a:xfrm rot="2700000">
                  <a:off x="4936981" y="221730"/>
                  <a:ext cx="1094410" cy="1094410"/>
                </a:xfrm>
                <a:prstGeom prst="roundRect">
                  <a:avLst>
                    <a:gd name="adj" fmla="val 29796"/>
                  </a:avLst>
                </a:prstGeom>
                <a:solidFill>
                  <a:srgbClr val="1684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6" name="Rectangle: Rounded Corners 35">
                  <a:extLst>
                    <a:ext uri="{FF2B5EF4-FFF2-40B4-BE49-F238E27FC236}">
                      <a16:creationId xmlns:a16="http://schemas.microsoft.com/office/drawing/2014/main" id="{709D643C-873F-CB3D-1FE6-A8BD481715DB}"/>
                    </a:ext>
                  </a:extLst>
                </p:cNvPr>
                <p:cNvSpPr/>
                <p:nvPr/>
              </p:nvSpPr>
              <p:spPr>
                <a:xfrm>
                  <a:off x="4710321" y="519600"/>
                  <a:ext cx="1547730" cy="1924634"/>
                </a:xfrm>
                <a:prstGeom prst="roundRect">
                  <a:avLst/>
                </a:prstGeom>
                <a:solidFill>
                  <a:schemeClr val="bg1"/>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33" name="مربع نص 166">
                <a:extLst>
                  <a:ext uri="{FF2B5EF4-FFF2-40B4-BE49-F238E27FC236}">
                    <a16:creationId xmlns:a16="http://schemas.microsoft.com/office/drawing/2014/main" id="{DC18CBB4-5C8D-E198-F3AC-ABEAC5029595}"/>
                  </a:ext>
                </a:extLst>
              </p:cNvPr>
              <p:cNvSpPr txBox="1"/>
              <p:nvPr/>
            </p:nvSpPr>
            <p:spPr>
              <a:xfrm>
                <a:off x="4832393" y="1762713"/>
                <a:ext cx="1301747" cy="348917"/>
              </a:xfrm>
              <a:prstGeom prst="rect">
                <a:avLst/>
              </a:prstGeom>
            </p:spPr>
            <p:txBody>
              <a:bodyPr wrap="square" rtlCol="1">
                <a:noAutofit/>
              </a:bodyPr>
              <a:lstStyle/>
              <a:p>
                <a:pPr algn="ctr">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المهارات الفنيّة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4" name="مربع نص 166">
                <a:extLst>
                  <a:ext uri="{FF2B5EF4-FFF2-40B4-BE49-F238E27FC236}">
                    <a16:creationId xmlns:a16="http://schemas.microsoft.com/office/drawing/2014/main" id="{643E2F33-C0FE-E514-6AF2-CB799CC51E57}"/>
                  </a:ext>
                </a:extLst>
              </p:cNvPr>
              <p:cNvSpPr txBox="1"/>
              <p:nvPr/>
            </p:nvSpPr>
            <p:spPr>
              <a:xfrm>
                <a:off x="4833349" y="151353"/>
                <a:ext cx="1301674" cy="468553"/>
              </a:xfrm>
              <a:prstGeom prst="rect">
                <a:avLst/>
              </a:prstGeom>
            </p:spPr>
            <p:txBody>
              <a:bodyPr wrap="square" rtlCol="1">
                <a:noAutofit/>
              </a:bodyPr>
              <a:lstStyle/>
              <a:p>
                <a:pPr algn="ctr">
                  <a:lnSpc>
                    <a:spcPct val="115000"/>
                  </a:lnSpc>
                </a:pPr>
                <a:r>
                  <a:rPr lang="en-US" sz="3200" b="1" kern="1200" dirty="0">
                    <a:solidFill>
                      <a:srgbClr val="FFFFFF"/>
                    </a:solidFill>
                    <a:effectLst/>
                    <a:latin typeface="ADLaM Display" panose="02010000000000000000" pitchFamily="2" charset="0"/>
                    <a:ea typeface="ADLaM Display" panose="02010000000000000000" pitchFamily="2" charset="0"/>
                    <a:cs typeface="ADLaM Display" panose="02010000000000000000" pitchFamily="2" charset="0"/>
                  </a:rPr>
                  <a:t>01</a:t>
                </a:r>
                <a:endParaRPr lang="en-US" sz="3200" dirty="0">
                  <a:solidFill>
                    <a:srgbClr val="000000"/>
                  </a:solidFill>
                  <a:effectLst/>
                  <a:latin typeface="ADLaM Display" panose="02010000000000000000" pitchFamily="2" charset="0"/>
                  <a:ea typeface="ADLaM Display" panose="02010000000000000000" pitchFamily="2" charset="0"/>
                  <a:cs typeface="ADLaM Display" panose="02010000000000000000" pitchFamily="2" charset="0"/>
                </a:endParaRPr>
              </a:p>
            </p:txBody>
          </p:sp>
        </p:grpSp>
        <p:pic>
          <p:nvPicPr>
            <p:cNvPr id="12" name="Picture 11" descr="Operational system ">
              <a:extLst>
                <a:ext uri="{FF2B5EF4-FFF2-40B4-BE49-F238E27FC236}">
                  <a16:creationId xmlns:a16="http://schemas.microsoft.com/office/drawing/2014/main" id="{C959471B-7FC2-7233-8F13-91F24818C43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62197" y="2616372"/>
              <a:ext cx="1435590" cy="1435372"/>
            </a:xfrm>
            <a:prstGeom prst="rect">
              <a:avLst/>
            </a:prstGeom>
            <a:noFill/>
            <a:extLst>
              <a:ext uri="{909E8E84-426E-40DD-AFC4-6F175D3DCCD1}">
                <a14:hiddenFill xmlns:a14="http://schemas.microsoft.com/office/drawing/2010/main">
                  <a:solidFill>
                    <a:srgbClr val="FFFFFF"/>
                  </a:solidFill>
                </a14:hiddenFill>
              </a:ext>
            </a:extLst>
          </p:spPr>
        </p:pic>
      </p:grpSp>
      <p:sp>
        <p:nvSpPr>
          <p:cNvPr id="47" name="TextBox 46">
            <a:extLst>
              <a:ext uri="{FF2B5EF4-FFF2-40B4-BE49-F238E27FC236}">
                <a16:creationId xmlns:a16="http://schemas.microsoft.com/office/drawing/2014/main" id="{5C9FBF2C-D292-5144-E133-5F5D7CC159AF}"/>
              </a:ext>
            </a:extLst>
          </p:cNvPr>
          <p:cNvSpPr txBox="1"/>
          <p:nvPr/>
        </p:nvSpPr>
        <p:spPr>
          <a:xfrm>
            <a:off x="1063445" y="1280615"/>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المعرفة التخصّصيّة بمجال العمل</a:t>
            </a:r>
            <a:endParaRPr lang="en-US" dirty="0"/>
          </a:p>
        </p:txBody>
      </p:sp>
      <p:sp>
        <p:nvSpPr>
          <p:cNvPr id="48" name="TextBox 47">
            <a:extLst>
              <a:ext uri="{FF2B5EF4-FFF2-40B4-BE49-F238E27FC236}">
                <a16:creationId xmlns:a16="http://schemas.microsoft.com/office/drawing/2014/main" id="{E823E10F-C745-77A8-1370-6892496E2605}"/>
              </a:ext>
            </a:extLst>
          </p:cNvPr>
          <p:cNvSpPr txBox="1"/>
          <p:nvPr/>
        </p:nvSpPr>
        <p:spPr>
          <a:xfrm>
            <a:off x="1063445" y="3399724"/>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القدرة على فهم العمليّات والإجراءات</a:t>
            </a:r>
            <a:endParaRPr lang="en-US" dirty="0"/>
          </a:p>
        </p:txBody>
      </p:sp>
      <p:sp>
        <p:nvSpPr>
          <p:cNvPr id="50" name="TextBox 49">
            <a:extLst>
              <a:ext uri="{FF2B5EF4-FFF2-40B4-BE49-F238E27FC236}">
                <a16:creationId xmlns:a16="http://schemas.microsoft.com/office/drawing/2014/main" id="{E0A60034-1F9A-4259-F7FC-5894073E153B}"/>
              </a:ext>
            </a:extLst>
          </p:cNvPr>
          <p:cNvSpPr txBox="1"/>
          <p:nvPr/>
        </p:nvSpPr>
        <p:spPr>
          <a:xfrm>
            <a:off x="1063445" y="5518832"/>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إتقان استخدام الأدوات والتقنيّات المرتبطة بالعمل</a:t>
            </a:r>
            <a:endParaRPr lang="en-US" dirty="0"/>
          </a:p>
        </p:txBody>
      </p:sp>
    </p:spTree>
    <p:extLst>
      <p:ext uri="{BB962C8B-B14F-4D97-AF65-F5344CB8AC3E}">
        <p14:creationId xmlns:p14="http://schemas.microsoft.com/office/powerpoint/2010/main" val="266614099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down)">
                                      <p:cBhvr>
                                        <p:cTn id="7" dur="500"/>
                                        <p:tgtEl>
                                          <p:spTgt spid="42"/>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fade">
                                      <p:cBhvr>
                                        <p:cTn id="10" dur="1000"/>
                                        <p:tgtEl>
                                          <p:spTgt spid="47"/>
                                        </p:tgtEl>
                                      </p:cBhvr>
                                    </p:animEffect>
                                    <p:anim calcmode="lin" valueType="num">
                                      <p:cBhvr>
                                        <p:cTn id="11" dur="1000" fill="hold"/>
                                        <p:tgtEl>
                                          <p:spTgt spid="47"/>
                                        </p:tgtEl>
                                        <p:attrNameLst>
                                          <p:attrName>ppt_x</p:attrName>
                                        </p:attrNameLst>
                                      </p:cBhvr>
                                      <p:tavLst>
                                        <p:tav tm="0">
                                          <p:val>
                                            <p:strVal val="#ppt_x"/>
                                          </p:val>
                                        </p:tav>
                                        <p:tav tm="100000">
                                          <p:val>
                                            <p:strVal val="#ppt_x"/>
                                          </p:val>
                                        </p:tav>
                                      </p:tavLst>
                                    </p:anim>
                                    <p:anim calcmode="lin" valueType="num">
                                      <p:cBhvr>
                                        <p:cTn id="12"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48"/>
                                        </p:tgtEl>
                                        <p:attrNameLst>
                                          <p:attrName>style.visibility</p:attrName>
                                        </p:attrNameLst>
                                      </p:cBhvr>
                                      <p:to>
                                        <p:strVal val="visible"/>
                                      </p:to>
                                    </p:set>
                                    <p:animEffect transition="in" filter="fade">
                                      <p:cBhvr>
                                        <p:cTn id="17" dur="1000"/>
                                        <p:tgtEl>
                                          <p:spTgt spid="48"/>
                                        </p:tgtEl>
                                      </p:cBhvr>
                                    </p:animEffect>
                                    <p:anim calcmode="lin" valueType="num">
                                      <p:cBhvr>
                                        <p:cTn id="18" dur="1000" fill="hold"/>
                                        <p:tgtEl>
                                          <p:spTgt spid="48"/>
                                        </p:tgtEl>
                                        <p:attrNameLst>
                                          <p:attrName>ppt_x</p:attrName>
                                        </p:attrNameLst>
                                      </p:cBhvr>
                                      <p:tavLst>
                                        <p:tav tm="0">
                                          <p:val>
                                            <p:strVal val="#ppt_x"/>
                                          </p:val>
                                        </p:tav>
                                        <p:tav tm="100000">
                                          <p:val>
                                            <p:strVal val="#ppt_x"/>
                                          </p:val>
                                        </p:tav>
                                      </p:tavLst>
                                    </p:anim>
                                    <p:anim calcmode="lin" valueType="num">
                                      <p:cBhvr>
                                        <p:cTn id="19"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50"/>
                                        </p:tgtEl>
                                        <p:attrNameLst>
                                          <p:attrName>style.visibility</p:attrName>
                                        </p:attrNameLst>
                                      </p:cBhvr>
                                      <p:to>
                                        <p:strVal val="visible"/>
                                      </p:to>
                                    </p:set>
                                    <p:animEffect transition="in" filter="fade">
                                      <p:cBhvr>
                                        <p:cTn id="24" dur="1000"/>
                                        <p:tgtEl>
                                          <p:spTgt spid="50"/>
                                        </p:tgtEl>
                                      </p:cBhvr>
                                    </p:animEffect>
                                    <p:anim calcmode="lin" valueType="num">
                                      <p:cBhvr>
                                        <p:cTn id="25" dur="1000" fill="hold"/>
                                        <p:tgtEl>
                                          <p:spTgt spid="50"/>
                                        </p:tgtEl>
                                        <p:attrNameLst>
                                          <p:attrName>ppt_x</p:attrName>
                                        </p:attrNameLst>
                                      </p:cBhvr>
                                      <p:tavLst>
                                        <p:tav tm="0">
                                          <p:val>
                                            <p:strVal val="#ppt_x"/>
                                          </p:val>
                                        </p:tav>
                                        <p:tav tm="100000">
                                          <p:val>
                                            <p:strVal val="#ppt_x"/>
                                          </p:val>
                                        </p:tav>
                                      </p:tavLst>
                                    </p:anim>
                                    <p:anim calcmode="lin" valueType="num">
                                      <p:cBhvr>
                                        <p:cTn id="26"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50" grpId="0"/>
    </p:bld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CBD6E4-E740-35D6-77F2-433DD34C008C}"/>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29379C3-94D4-ED97-BEF2-B3F8271476BE}"/>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cs typeface="Adobe Arabic" panose="02040503050201020203" pitchFamily="18" charset="-78"/>
              </a:rPr>
              <a:t>الإجابات النموذجية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F2722B76-1974-9F75-A647-682225283B3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Brainstorming ">
            <a:extLst>
              <a:ext uri="{FF2B5EF4-FFF2-40B4-BE49-F238E27FC236}">
                <a16:creationId xmlns:a16="http://schemas.microsoft.com/office/drawing/2014/main" id="{A258D916-53AD-AECB-D36A-F23C86862E3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714501" y="2605002"/>
            <a:ext cx="2551112" cy="2551112"/>
          </a:xfrm>
          <a:prstGeom prst="rect">
            <a:avLst/>
          </a:prstGeom>
          <a:noFill/>
          <a:ln>
            <a:noFill/>
          </a:ln>
        </p:spPr>
      </p:pic>
      <p:sp>
        <p:nvSpPr>
          <p:cNvPr id="7" name="TextBox 6">
            <a:extLst>
              <a:ext uri="{FF2B5EF4-FFF2-40B4-BE49-F238E27FC236}">
                <a16:creationId xmlns:a16="http://schemas.microsoft.com/office/drawing/2014/main" id="{6E167268-B45A-D4EA-0685-873E1F85234C}"/>
              </a:ext>
            </a:extLst>
          </p:cNvPr>
          <p:cNvSpPr txBox="1"/>
          <p:nvPr/>
        </p:nvSpPr>
        <p:spPr>
          <a:xfrm>
            <a:off x="5435453" y="1816004"/>
            <a:ext cx="6364661" cy="157799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b="1" dirty="0">
                <a:solidFill>
                  <a:srgbClr val="168489"/>
                </a:solidFill>
              </a:rPr>
              <a:t>4. تسرّب الكفاءات:</a:t>
            </a:r>
            <a:endParaRPr lang="en-US" b="1" dirty="0">
              <a:solidFill>
                <a:srgbClr val="168489"/>
              </a:solidFill>
            </a:endParaRPr>
          </a:p>
          <a:p>
            <a:pPr marL="0" indent="0">
              <a:buNone/>
            </a:pPr>
            <a:r>
              <a:rPr lang="ar-SA" dirty="0"/>
              <a:t>   - الأسباب الجذرية: نظام تحفيز غير عادل، قلّة فرص التطوّر الوظيفي، بيئة عمل غير داعمة، المنافسة من المؤسّسات الأخرى.</a:t>
            </a:r>
            <a:endParaRPr lang="en-US" dirty="0"/>
          </a:p>
        </p:txBody>
      </p:sp>
      <p:sp>
        <p:nvSpPr>
          <p:cNvPr id="13" name="TextBox 12">
            <a:extLst>
              <a:ext uri="{FF2B5EF4-FFF2-40B4-BE49-F238E27FC236}">
                <a16:creationId xmlns:a16="http://schemas.microsoft.com/office/drawing/2014/main" id="{4FA64858-41CC-712F-AB14-4A6AED5C8231}"/>
              </a:ext>
            </a:extLst>
          </p:cNvPr>
          <p:cNvSpPr txBox="1"/>
          <p:nvPr/>
        </p:nvSpPr>
        <p:spPr>
          <a:xfrm>
            <a:off x="5435453" y="4173036"/>
            <a:ext cx="6364661" cy="157799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b="1" dirty="0">
                <a:solidFill>
                  <a:srgbClr val="168489"/>
                </a:solidFill>
              </a:rPr>
              <a:t>5. ضعف الإنتاجية:</a:t>
            </a:r>
            <a:endParaRPr lang="en-US" b="1" dirty="0">
              <a:solidFill>
                <a:srgbClr val="168489"/>
              </a:solidFill>
            </a:endParaRPr>
          </a:p>
          <a:p>
            <a:pPr marL="0" indent="0">
              <a:buNone/>
            </a:pPr>
            <a:r>
              <a:rPr lang="ar-SA" dirty="0"/>
              <a:t>   - الأسباب الجذرية: عدم وضوح الأهداف، غياب نظام متابعة وتقييم فعّال، نقص التدريب، تدنّي الرضا الوظيفي.</a:t>
            </a:r>
            <a:endParaRPr lang="en-US" dirty="0"/>
          </a:p>
        </p:txBody>
      </p:sp>
    </p:spTree>
    <p:extLst>
      <p:ext uri="{BB962C8B-B14F-4D97-AF65-F5344CB8AC3E}">
        <p14:creationId xmlns:p14="http://schemas.microsoft.com/office/powerpoint/2010/main" val="398114369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 grpId="0"/>
    </p:bld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B3EE23-9F07-5F6C-EEA1-9AC5D972DFBD}"/>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D6BA3C3-1A92-070B-9048-96E4045C86A1}"/>
              </a:ext>
            </a:extLst>
          </p:cNvPr>
          <p:cNvSpPr txBox="1"/>
          <p:nvPr/>
        </p:nvSpPr>
        <p:spPr>
          <a:xfrm>
            <a:off x="2779494" y="-132677"/>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أنواع المشكلات في بيئة العمل</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D89CF9FF-E732-B937-5485-D744317EB27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Work environment ">
            <a:extLst>
              <a:ext uri="{FF2B5EF4-FFF2-40B4-BE49-F238E27FC236}">
                <a16:creationId xmlns:a16="http://schemas.microsoft.com/office/drawing/2014/main" id="{D57D80DA-C2B3-0A3E-8E8D-6F808547276A}"/>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55444" y="2046063"/>
            <a:ext cx="3505200" cy="3505200"/>
          </a:xfrm>
          <a:prstGeom prst="rect">
            <a:avLst/>
          </a:prstGeom>
          <a:noFill/>
          <a:ln>
            <a:noFill/>
          </a:ln>
        </p:spPr>
      </p:pic>
      <p:sp>
        <p:nvSpPr>
          <p:cNvPr id="3" name="TextBox 2">
            <a:extLst>
              <a:ext uri="{FF2B5EF4-FFF2-40B4-BE49-F238E27FC236}">
                <a16:creationId xmlns:a16="http://schemas.microsoft.com/office/drawing/2014/main" id="{2F05DA43-53F0-9B78-D2A6-3D5ECC94BC42}"/>
              </a:ext>
            </a:extLst>
          </p:cNvPr>
          <p:cNvSpPr txBox="1"/>
          <p:nvPr/>
        </p:nvSpPr>
        <p:spPr>
          <a:xfrm>
            <a:off x="5357770" y="1225007"/>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من حيث درجة التعقيد:</a:t>
            </a:r>
            <a:endParaRPr lang="en-US"/>
          </a:p>
        </p:txBody>
      </p:sp>
      <p:sp>
        <p:nvSpPr>
          <p:cNvPr id="7" name="TextBox 6">
            <a:extLst>
              <a:ext uri="{FF2B5EF4-FFF2-40B4-BE49-F238E27FC236}">
                <a16:creationId xmlns:a16="http://schemas.microsoft.com/office/drawing/2014/main" id="{20245587-1725-36F5-F1A0-721A76069ACB}"/>
              </a:ext>
            </a:extLst>
          </p:cNvPr>
          <p:cNvSpPr txBox="1"/>
          <p:nvPr/>
        </p:nvSpPr>
        <p:spPr>
          <a:xfrm>
            <a:off x="5357770" y="2260512"/>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مشكلات بسيطة: سهلة التحديد وذات أسباب واضحة ويمكن حلّها بإجراءات مباشرة</a:t>
            </a:r>
            <a:endParaRPr lang="en-US"/>
          </a:p>
        </p:txBody>
      </p:sp>
      <p:sp>
        <p:nvSpPr>
          <p:cNvPr id="10" name="TextBox 9">
            <a:extLst>
              <a:ext uri="{FF2B5EF4-FFF2-40B4-BE49-F238E27FC236}">
                <a16:creationId xmlns:a16="http://schemas.microsoft.com/office/drawing/2014/main" id="{389A1D32-E964-9E5F-87BC-33DF2BE8AEE3}"/>
              </a:ext>
            </a:extLst>
          </p:cNvPr>
          <p:cNvSpPr txBox="1"/>
          <p:nvPr/>
        </p:nvSpPr>
        <p:spPr>
          <a:xfrm>
            <a:off x="5357770" y="3757040"/>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مشكلات مركّبة: متشابكة الأسباب وتتطلّب تحليلاً منهجياً وحلولاً متكاملة</a:t>
            </a:r>
            <a:endParaRPr lang="en-US"/>
          </a:p>
        </p:txBody>
      </p:sp>
      <p:sp>
        <p:nvSpPr>
          <p:cNvPr id="11" name="TextBox 10">
            <a:extLst>
              <a:ext uri="{FF2B5EF4-FFF2-40B4-BE49-F238E27FC236}">
                <a16:creationId xmlns:a16="http://schemas.microsoft.com/office/drawing/2014/main" id="{4D589668-2253-7B68-F220-5E5842DF0F81}"/>
              </a:ext>
            </a:extLst>
          </p:cNvPr>
          <p:cNvSpPr txBox="1"/>
          <p:nvPr/>
        </p:nvSpPr>
        <p:spPr>
          <a:xfrm>
            <a:off x="5357770" y="5253569"/>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مشكلات معقّدة: ذات أبعاد متداخلة ومتعدّدة، ويصعب تتبّع مصادرها وتأثيراتها</a:t>
            </a:r>
            <a:endParaRPr lang="en-US"/>
          </a:p>
        </p:txBody>
      </p:sp>
    </p:spTree>
    <p:extLst>
      <p:ext uri="{BB962C8B-B14F-4D97-AF65-F5344CB8AC3E}">
        <p14:creationId xmlns:p14="http://schemas.microsoft.com/office/powerpoint/2010/main" val="40031064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10" grpId="0"/>
      <p:bldP spid="11" grpId="0"/>
    </p:bld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0FA3D9-8CD5-4456-2EED-42D2942A052F}"/>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EEC20866-4933-BAFB-B927-25EBB075E7C8}"/>
              </a:ext>
            </a:extLst>
          </p:cNvPr>
          <p:cNvSpPr txBox="1"/>
          <p:nvPr/>
        </p:nvSpPr>
        <p:spPr>
          <a:xfrm>
            <a:off x="2779494" y="-132677"/>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أنواع المشكلات في بيئة العمل</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9AFEFEB7-9F18-4F05-CD46-0EA178F731B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8CD296B0-4715-7E1F-8E73-1610444711FF}"/>
              </a:ext>
            </a:extLst>
          </p:cNvPr>
          <p:cNvSpPr txBox="1"/>
          <p:nvPr/>
        </p:nvSpPr>
        <p:spPr>
          <a:xfrm>
            <a:off x="5357770" y="1225007"/>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من حيث التكرار:</a:t>
            </a:r>
            <a:endParaRPr lang="en-US"/>
          </a:p>
        </p:txBody>
      </p:sp>
      <p:sp>
        <p:nvSpPr>
          <p:cNvPr id="7" name="TextBox 6">
            <a:extLst>
              <a:ext uri="{FF2B5EF4-FFF2-40B4-BE49-F238E27FC236}">
                <a16:creationId xmlns:a16="http://schemas.microsoft.com/office/drawing/2014/main" id="{99492BC1-4F73-E2A5-6706-44F2314C468E}"/>
              </a:ext>
            </a:extLst>
          </p:cNvPr>
          <p:cNvSpPr txBox="1"/>
          <p:nvPr/>
        </p:nvSpPr>
        <p:spPr>
          <a:xfrm>
            <a:off x="5357770" y="3175405"/>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مشكلات روتينية: تتكرّر بصورة شبه منتظمة ويمكن التنبؤ بها</a:t>
            </a:r>
            <a:endParaRPr lang="en-US"/>
          </a:p>
        </p:txBody>
      </p:sp>
      <p:sp>
        <p:nvSpPr>
          <p:cNvPr id="11" name="TextBox 10">
            <a:extLst>
              <a:ext uri="{FF2B5EF4-FFF2-40B4-BE49-F238E27FC236}">
                <a16:creationId xmlns:a16="http://schemas.microsoft.com/office/drawing/2014/main" id="{DC685EE3-D0EC-764D-FB95-774EA2086891}"/>
              </a:ext>
            </a:extLst>
          </p:cNvPr>
          <p:cNvSpPr txBox="1"/>
          <p:nvPr/>
        </p:nvSpPr>
        <p:spPr>
          <a:xfrm>
            <a:off x="5357770" y="5125803"/>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مشكلات استثنائية: غير متوقّعة وتحدث نتيجة ظروف طارئة أو استثنائية</a:t>
            </a:r>
            <a:endParaRPr lang="en-US"/>
          </a:p>
        </p:txBody>
      </p:sp>
      <p:pic>
        <p:nvPicPr>
          <p:cNvPr id="4" name="Picture 3" descr="Workspace ">
            <a:extLst>
              <a:ext uri="{FF2B5EF4-FFF2-40B4-BE49-F238E27FC236}">
                <a16:creationId xmlns:a16="http://schemas.microsoft.com/office/drawing/2014/main" id="{F8C1F9CA-AFA0-7926-68E2-DCCED5283F22}"/>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69569" y="2260512"/>
            <a:ext cx="4007437" cy="4007437"/>
          </a:xfrm>
          <a:prstGeom prst="rect">
            <a:avLst/>
          </a:prstGeom>
          <a:noFill/>
          <a:ln>
            <a:noFill/>
          </a:ln>
        </p:spPr>
      </p:pic>
    </p:spTree>
    <p:extLst>
      <p:ext uri="{BB962C8B-B14F-4D97-AF65-F5344CB8AC3E}">
        <p14:creationId xmlns:p14="http://schemas.microsoft.com/office/powerpoint/2010/main" val="384195045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11" grpId="0"/>
    </p:bld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341A14-2F64-9B4C-7307-66AC32139118}"/>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04CFB38F-EC51-772F-B155-5AC7300CC890}"/>
              </a:ext>
            </a:extLst>
          </p:cNvPr>
          <p:cNvSpPr txBox="1"/>
          <p:nvPr/>
        </p:nvSpPr>
        <p:spPr>
          <a:xfrm>
            <a:off x="2779494" y="-132677"/>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أنواع المشكلات في بيئة العمل</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7D6AC963-555E-42FB-B68C-D5BD577E4C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BDBBFE8D-4D8D-D534-4E43-15280E86E6D3}"/>
              </a:ext>
            </a:extLst>
          </p:cNvPr>
          <p:cNvSpPr txBox="1"/>
          <p:nvPr/>
        </p:nvSpPr>
        <p:spPr>
          <a:xfrm>
            <a:off x="5357770" y="1225007"/>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من حيث النطاق:</a:t>
            </a:r>
            <a:endParaRPr lang="en-US"/>
          </a:p>
        </p:txBody>
      </p:sp>
      <p:sp>
        <p:nvSpPr>
          <p:cNvPr id="7" name="TextBox 6">
            <a:extLst>
              <a:ext uri="{FF2B5EF4-FFF2-40B4-BE49-F238E27FC236}">
                <a16:creationId xmlns:a16="http://schemas.microsoft.com/office/drawing/2014/main" id="{4C4229BA-5838-9B59-10EA-1CFBDAD229F3}"/>
              </a:ext>
            </a:extLst>
          </p:cNvPr>
          <p:cNvSpPr txBox="1"/>
          <p:nvPr/>
        </p:nvSpPr>
        <p:spPr>
          <a:xfrm>
            <a:off x="5357770" y="2567861"/>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مشكلات فردية: تتعلّق بأداء أو سلوك موظّف معيّن</a:t>
            </a:r>
            <a:endParaRPr lang="en-US"/>
          </a:p>
        </p:txBody>
      </p:sp>
      <p:sp>
        <p:nvSpPr>
          <p:cNvPr id="10" name="TextBox 9">
            <a:extLst>
              <a:ext uri="{FF2B5EF4-FFF2-40B4-BE49-F238E27FC236}">
                <a16:creationId xmlns:a16="http://schemas.microsoft.com/office/drawing/2014/main" id="{1F924727-A86E-F83E-9CEA-1D160FB5B321}"/>
              </a:ext>
            </a:extLst>
          </p:cNvPr>
          <p:cNvSpPr txBox="1"/>
          <p:nvPr/>
        </p:nvSpPr>
        <p:spPr>
          <a:xfrm>
            <a:off x="5357770" y="3910715"/>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مشكلات جماعية: تخصّ فريق عمل أو قسم محدّد</a:t>
            </a:r>
            <a:endParaRPr lang="en-US"/>
          </a:p>
        </p:txBody>
      </p:sp>
      <p:sp>
        <p:nvSpPr>
          <p:cNvPr id="11" name="TextBox 10">
            <a:extLst>
              <a:ext uri="{FF2B5EF4-FFF2-40B4-BE49-F238E27FC236}">
                <a16:creationId xmlns:a16="http://schemas.microsoft.com/office/drawing/2014/main" id="{27FD52A5-96FF-6336-2A92-3C60EEBB64D3}"/>
              </a:ext>
            </a:extLst>
          </p:cNvPr>
          <p:cNvSpPr txBox="1"/>
          <p:nvPr/>
        </p:nvSpPr>
        <p:spPr>
          <a:xfrm>
            <a:off x="5357770" y="5253569"/>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مشكلات تنظيمية: تشمل المؤسّسة بأكملها أو قطاعات واسعة منها</a:t>
            </a:r>
            <a:endParaRPr lang="en-US"/>
          </a:p>
        </p:txBody>
      </p:sp>
      <p:pic>
        <p:nvPicPr>
          <p:cNvPr id="2" name="Picture 1" descr="Workplace ">
            <a:extLst>
              <a:ext uri="{FF2B5EF4-FFF2-40B4-BE49-F238E27FC236}">
                <a16:creationId xmlns:a16="http://schemas.microsoft.com/office/drawing/2014/main" id="{50DBC09E-220F-E025-07E8-4B7E907267A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23900" y="1965578"/>
            <a:ext cx="3733800" cy="3733800"/>
          </a:xfrm>
          <a:prstGeom prst="rect">
            <a:avLst/>
          </a:prstGeom>
          <a:noFill/>
          <a:ln>
            <a:noFill/>
          </a:ln>
        </p:spPr>
      </p:pic>
    </p:spTree>
    <p:extLst>
      <p:ext uri="{BB962C8B-B14F-4D97-AF65-F5344CB8AC3E}">
        <p14:creationId xmlns:p14="http://schemas.microsoft.com/office/powerpoint/2010/main" val="95486157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10" grpId="0"/>
      <p:bldP spid="11" grpId="0"/>
    </p:bld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B58826-8764-3B8A-7251-1A9F530509A6}"/>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C26A90E7-8774-F01D-80AF-7EF98C37C114}"/>
              </a:ext>
            </a:extLst>
          </p:cNvPr>
          <p:cNvSpPr txBox="1"/>
          <p:nvPr/>
        </p:nvSpPr>
        <p:spPr>
          <a:xfrm>
            <a:off x="2779494" y="-132677"/>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أنواع المشكلات في بيئة العمل</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3C54C87A-C7AB-82B4-0C01-8AAB7C8E3FF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C433ED7E-034B-62A5-E9F2-F2A0A89998FE}"/>
              </a:ext>
            </a:extLst>
          </p:cNvPr>
          <p:cNvSpPr txBox="1"/>
          <p:nvPr/>
        </p:nvSpPr>
        <p:spPr>
          <a:xfrm>
            <a:off x="5357770" y="1225007"/>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من حيث طبيعتها:</a:t>
            </a:r>
            <a:endParaRPr lang="en-US"/>
          </a:p>
        </p:txBody>
      </p:sp>
      <p:sp>
        <p:nvSpPr>
          <p:cNvPr id="7" name="TextBox 6">
            <a:extLst>
              <a:ext uri="{FF2B5EF4-FFF2-40B4-BE49-F238E27FC236}">
                <a16:creationId xmlns:a16="http://schemas.microsoft.com/office/drawing/2014/main" id="{D4B3E84D-E54D-D23B-99D0-26B1024A5EC1}"/>
              </a:ext>
            </a:extLst>
          </p:cNvPr>
          <p:cNvSpPr txBox="1"/>
          <p:nvPr/>
        </p:nvSpPr>
        <p:spPr>
          <a:xfrm>
            <a:off x="5357770" y="2027322"/>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مشكلات فنّية: تتعلّق بجوانب تقنية في العمل (أنظمة، تكنولوجيا، إجراءات)</a:t>
            </a:r>
            <a:endParaRPr lang="en-US" dirty="0"/>
          </a:p>
        </p:txBody>
      </p:sp>
      <p:sp>
        <p:nvSpPr>
          <p:cNvPr id="10" name="TextBox 9">
            <a:extLst>
              <a:ext uri="{FF2B5EF4-FFF2-40B4-BE49-F238E27FC236}">
                <a16:creationId xmlns:a16="http://schemas.microsoft.com/office/drawing/2014/main" id="{7A3FE0F5-7664-6EAF-F46B-783EFBF0D7C0}"/>
              </a:ext>
            </a:extLst>
          </p:cNvPr>
          <p:cNvSpPr txBox="1"/>
          <p:nvPr/>
        </p:nvSpPr>
        <p:spPr>
          <a:xfrm>
            <a:off x="5357770" y="3290660"/>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مشكلات إنسانية: ترتبط بالعنصر البشري (صراعات، اتّصال، تحفيز، مهارات)</a:t>
            </a:r>
            <a:endParaRPr lang="en-US" dirty="0"/>
          </a:p>
        </p:txBody>
      </p:sp>
      <p:sp>
        <p:nvSpPr>
          <p:cNvPr id="11" name="TextBox 10">
            <a:extLst>
              <a:ext uri="{FF2B5EF4-FFF2-40B4-BE49-F238E27FC236}">
                <a16:creationId xmlns:a16="http://schemas.microsoft.com/office/drawing/2014/main" id="{67E39752-85D3-790D-5FE2-C6C13E8F6713}"/>
              </a:ext>
            </a:extLst>
          </p:cNvPr>
          <p:cNvSpPr txBox="1"/>
          <p:nvPr/>
        </p:nvSpPr>
        <p:spPr>
          <a:xfrm>
            <a:off x="5357770" y="4553998"/>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مشكلات هيكلية: تتصل بالهيكل التنظيمي والأنظمة واللوائح</a:t>
            </a:r>
            <a:endParaRPr lang="en-US" dirty="0"/>
          </a:p>
        </p:txBody>
      </p:sp>
      <p:pic>
        <p:nvPicPr>
          <p:cNvPr id="4" name="Picture 3" descr="Workspace ">
            <a:extLst>
              <a:ext uri="{FF2B5EF4-FFF2-40B4-BE49-F238E27FC236}">
                <a16:creationId xmlns:a16="http://schemas.microsoft.com/office/drawing/2014/main" id="{5E0CFE50-583C-2D8F-C9BC-369DA8F43304}"/>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60069" y="2196215"/>
            <a:ext cx="3429000" cy="3429000"/>
          </a:xfrm>
          <a:prstGeom prst="rect">
            <a:avLst/>
          </a:prstGeom>
          <a:noFill/>
          <a:ln>
            <a:noFill/>
          </a:ln>
        </p:spPr>
      </p:pic>
      <p:sp>
        <p:nvSpPr>
          <p:cNvPr id="5" name="TextBox 4">
            <a:extLst>
              <a:ext uri="{FF2B5EF4-FFF2-40B4-BE49-F238E27FC236}">
                <a16:creationId xmlns:a16="http://schemas.microsoft.com/office/drawing/2014/main" id="{C338177C-770E-1FFC-7483-840A4796D7CF}"/>
              </a:ext>
            </a:extLst>
          </p:cNvPr>
          <p:cNvSpPr txBox="1"/>
          <p:nvPr/>
        </p:nvSpPr>
        <p:spPr>
          <a:xfrm>
            <a:off x="5357770" y="5356314"/>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مشكلات استراتيجية: تؤثّر على توجّهات المؤسّسة ومستقبلها</a:t>
            </a:r>
            <a:endParaRPr lang="en-US" dirty="0"/>
          </a:p>
        </p:txBody>
      </p:sp>
    </p:spTree>
    <p:extLst>
      <p:ext uri="{BB962C8B-B14F-4D97-AF65-F5344CB8AC3E}">
        <p14:creationId xmlns:p14="http://schemas.microsoft.com/office/powerpoint/2010/main" val="25831596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1000"/>
                                        <p:tgtEl>
                                          <p:spTgt spid="5"/>
                                        </p:tgtEl>
                                      </p:cBhvr>
                                    </p:animEffect>
                                    <p:anim calcmode="lin" valueType="num">
                                      <p:cBhvr>
                                        <p:cTn id="36" dur="1000" fill="hold"/>
                                        <p:tgtEl>
                                          <p:spTgt spid="5"/>
                                        </p:tgtEl>
                                        <p:attrNameLst>
                                          <p:attrName>ppt_x</p:attrName>
                                        </p:attrNameLst>
                                      </p:cBhvr>
                                      <p:tavLst>
                                        <p:tav tm="0">
                                          <p:val>
                                            <p:strVal val="#ppt_x"/>
                                          </p:val>
                                        </p:tav>
                                        <p:tav tm="100000">
                                          <p:val>
                                            <p:strVal val="#ppt_x"/>
                                          </p:val>
                                        </p:tav>
                                      </p:tavLst>
                                    </p:anim>
                                    <p:anim calcmode="lin" valueType="num">
                                      <p:cBhvr>
                                        <p:cTn id="37"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10" grpId="0"/>
      <p:bldP spid="11" grpId="0"/>
      <p:bldP spid="5" grpId="0"/>
    </p:bld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0401A7-004B-1EE2-682A-AC007AB54B13}"/>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0ABD2EE2-F646-1C3F-C787-59CAF763EFEA}"/>
              </a:ext>
            </a:extLst>
          </p:cNvPr>
          <p:cNvSpPr txBox="1"/>
          <p:nvPr/>
        </p:nvSpPr>
        <p:spPr>
          <a:xfrm>
            <a:off x="2779494" y="-132677"/>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أساليب تحليل المشكلات وتشخيص أسبابها</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8316793F-A9AF-6082-2764-475D7E8070E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46" name="Group 45">
            <a:extLst>
              <a:ext uri="{FF2B5EF4-FFF2-40B4-BE49-F238E27FC236}">
                <a16:creationId xmlns:a16="http://schemas.microsoft.com/office/drawing/2014/main" id="{B0AFC948-18AE-D7F8-D1B9-CD3E68D0F779}"/>
              </a:ext>
            </a:extLst>
          </p:cNvPr>
          <p:cNvGrpSpPr/>
          <p:nvPr/>
        </p:nvGrpSpPr>
        <p:grpSpPr>
          <a:xfrm>
            <a:off x="8558491" y="1809746"/>
            <a:ext cx="2820622" cy="4148057"/>
            <a:chOff x="8751677" y="1809746"/>
            <a:chExt cx="2820622" cy="4148057"/>
          </a:xfrm>
        </p:grpSpPr>
        <p:grpSp>
          <p:nvGrpSpPr>
            <p:cNvPr id="12" name="Group 11">
              <a:extLst>
                <a:ext uri="{FF2B5EF4-FFF2-40B4-BE49-F238E27FC236}">
                  <a16:creationId xmlns:a16="http://schemas.microsoft.com/office/drawing/2014/main" id="{5B6925A6-DC6D-E225-6A61-5AF25E5A793A}"/>
                </a:ext>
              </a:extLst>
            </p:cNvPr>
            <p:cNvGrpSpPr/>
            <p:nvPr/>
          </p:nvGrpSpPr>
          <p:grpSpPr>
            <a:xfrm>
              <a:off x="8751677" y="1809746"/>
              <a:ext cx="2820622" cy="4148057"/>
              <a:chOff x="4710321" y="167308"/>
              <a:chExt cx="1547730" cy="2276926"/>
            </a:xfrm>
          </p:grpSpPr>
          <p:grpSp>
            <p:nvGrpSpPr>
              <p:cNvPr id="36" name="Group 35">
                <a:extLst>
                  <a:ext uri="{FF2B5EF4-FFF2-40B4-BE49-F238E27FC236}">
                    <a16:creationId xmlns:a16="http://schemas.microsoft.com/office/drawing/2014/main" id="{68CC096C-4905-D71B-B57B-5100E242F36B}"/>
                  </a:ext>
                </a:extLst>
              </p:cNvPr>
              <p:cNvGrpSpPr/>
              <p:nvPr/>
            </p:nvGrpSpPr>
            <p:grpSpPr>
              <a:xfrm>
                <a:off x="4710321" y="221730"/>
                <a:ext cx="1547730" cy="2222504"/>
                <a:chOff x="4710321" y="221730"/>
                <a:chExt cx="1547730" cy="2222504"/>
              </a:xfrm>
            </p:grpSpPr>
            <p:sp>
              <p:nvSpPr>
                <p:cNvPr id="39" name="Rectangle: Rounded Corners 38">
                  <a:extLst>
                    <a:ext uri="{FF2B5EF4-FFF2-40B4-BE49-F238E27FC236}">
                      <a16:creationId xmlns:a16="http://schemas.microsoft.com/office/drawing/2014/main" id="{6843401F-38BE-CEDF-4445-FB71862BD9B9}"/>
                    </a:ext>
                  </a:extLst>
                </p:cNvPr>
                <p:cNvSpPr/>
                <p:nvPr/>
              </p:nvSpPr>
              <p:spPr>
                <a:xfrm rot="2700000">
                  <a:off x="4936981" y="221730"/>
                  <a:ext cx="1094410" cy="1094410"/>
                </a:xfrm>
                <a:prstGeom prst="roundRect">
                  <a:avLst>
                    <a:gd name="adj" fmla="val 29796"/>
                  </a:avLst>
                </a:prstGeom>
                <a:solidFill>
                  <a:srgbClr val="1684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0" name="Rectangle: Rounded Corners 39">
                  <a:extLst>
                    <a:ext uri="{FF2B5EF4-FFF2-40B4-BE49-F238E27FC236}">
                      <a16:creationId xmlns:a16="http://schemas.microsoft.com/office/drawing/2014/main" id="{2BF80DB8-E83C-C07F-E7C3-1B1ED7AE9467}"/>
                    </a:ext>
                  </a:extLst>
                </p:cNvPr>
                <p:cNvSpPr/>
                <p:nvPr/>
              </p:nvSpPr>
              <p:spPr>
                <a:xfrm>
                  <a:off x="4710321" y="519600"/>
                  <a:ext cx="1547730" cy="1924634"/>
                </a:xfrm>
                <a:prstGeom prst="roundRect">
                  <a:avLst/>
                </a:prstGeom>
                <a:solidFill>
                  <a:schemeClr val="bg1"/>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37" name="مربع نص 166">
                <a:extLst>
                  <a:ext uri="{FF2B5EF4-FFF2-40B4-BE49-F238E27FC236}">
                    <a16:creationId xmlns:a16="http://schemas.microsoft.com/office/drawing/2014/main" id="{AD003E0E-B29E-41CA-2EE4-780B91B2E03F}"/>
                  </a:ext>
                </a:extLst>
              </p:cNvPr>
              <p:cNvSpPr txBox="1"/>
              <p:nvPr/>
            </p:nvSpPr>
            <p:spPr>
              <a:xfrm>
                <a:off x="4850373" y="1549820"/>
                <a:ext cx="1267627" cy="781326"/>
              </a:xfrm>
              <a:prstGeom prst="rect">
                <a:avLst/>
              </a:prstGeom>
            </p:spPr>
            <p:txBody>
              <a:bodyPr wrap="square" rtlCol="1">
                <a:noAutofit/>
              </a:bodyPr>
              <a:lstStyle/>
              <a:p>
                <a:pPr algn="ctr" rtl="1">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تحديد المشكلة وتعريفها بدقّة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8" name="مربع نص 166">
                <a:extLst>
                  <a:ext uri="{FF2B5EF4-FFF2-40B4-BE49-F238E27FC236}">
                    <a16:creationId xmlns:a16="http://schemas.microsoft.com/office/drawing/2014/main" id="{805A0E17-2014-D593-19A0-AEF848453E88}"/>
                  </a:ext>
                </a:extLst>
              </p:cNvPr>
              <p:cNvSpPr txBox="1"/>
              <p:nvPr/>
            </p:nvSpPr>
            <p:spPr>
              <a:xfrm>
                <a:off x="4833349" y="167308"/>
                <a:ext cx="1301674" cy="768935"/>
              </a:xfrm>
              <a:prstGeom prst="rect">
                <a:avLst/>
              </a:prstGeom>
            </p:spPr>
            <p:txBody>
              <a:bodyPr wrap="square" rtlCol="1">
                <a:noAutofit/>
              </a:bodyPr>
              <a:lstStyle/>
              <a:p>
                <a:pPr algn="ctr" rtl="1">
                  <a:lnSpc>
                    <a:spcPct val="115000"/>
                  </a:lnSpc>
                </a:pPr>
                <a:r>
                  <a:rPr lang="en-US" sz="3200" b="1" kern="1200" dirty="0">
                    <a:solidFill>
                      <a:srgbClr val="FFFFFF"/>
                    </a:solidFill>
                    <a:effectLst/>
                    <a:latin typeface="ADLaM Display" panose="02010000000000000000" pitchFamily="2" charset="0"/>
                    <a:ea typeface="ADLaM Display" panose="02010000000000000000" pitchFamily="2" charset="0"/>
                    <a:cs typeface="ADLaM Display" panose="02010000000000000000" pitchFamily="2" charset="0"/>
                  </a:rPr>
                  <a:t>01</a:t>
                </a:r>
                <a:endParaRPr lang="en-US" sz="3200" dirty="0">
                  <a:solidFill>
                    <a:srgbClr val="000000"/>
                  </a:solidFill>
                  <a:effectLst/>
                  <a:latin typeface="ADLaM Display" panose="02010000000000000000" pitchFamily="2" charset="0"/>
                  <a:ea typeface="ADLaM Display" panose="02010000000000000000" pitchFamily="2" charset="0"/>
                  <a:cs typeface="ADLaM Display" panose="02010000000000000000" pitchFamily="2" charset="0"/>
                </a:endParaRPr>
              </a:p>
            </p:txBody>
          </p:sp>
        </p:grpSp>
        <p:pic>
          <p:nvPicPr>
            <p:cNvPr id="16" name="Picture 15" descr="Problem solving ">
              <a:extLst>
                <a:ext uri="{FF2B5EF4-FFF2-40B4-BE49-F238E27FC236}">
                  <a16:creationId xmlns:a16="http://schemas.microsoft.com/office/drawing/2014/main" id="{73C7CA78-EF1C-9563-9BB1-C58D3B6CE63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26852" y="2680730"/>
              <a:ext cx="1444870" cy="1444357"/>
            </a:xfrm>
            <a:prstGeom prst="rect">
              <a:avLst/>
            </a:prstGeom>
            <a:noFill/>
            <a:extLst>
              <a:ext uri="{909E8E84-426E-40DD-AFC4-6F175D3DCCD1}">
                <a14:hiddenFill xmlns:a14="http://schemas.microsoft.com/office/drawing/2010/main">
                  <a:solidFill>
                    <a:srgbClr val="FFFFFF"/>
                  </a:solidFill>
                </a14:hiddenFill>
              </a:ext>
            </a:extLst>
          </p:spPr>
        </p:pic>
      </p:grpSp>
      <p:sp>
        <p:nvSpPr>
          <p:cNvPr id="51" name="TextBox 50">
            <a:extLst>
              <a:ext uri="{FF2B5EF4-FFF2-40B4-BE49-F238E27FC236}">
                <a16:creationId xmlns:a16="http://schemas.microsoft.com/office/drawing/2014/main" id="{81BE3C55-352B-3356-C0FA-CAFE05AAB450}"/>
              </a:ext>
            </a:extLst>
          </p:cNvPr>
          <p:cNvSpPr txBox="1"/>
          <p:nvPr/>
        </p:nvSpPr>
        <p:spPr>
          <a:xfrm>
            <a:off x="1320278" y="1495717"/>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تحديد الفجوة بين الوضع الحالي والوضع المرغوب</a:t>
            </a:r>
            <a:endParaRPr lang="en-US"/>
          </a:p>
        </p:txBody>
      </p:sp>
      <p:sp>
        <p:nvSpPr>
          <p:cNvPr id="52" name="TextBox 51">
            <a:extLst>
              <a:ext uri="{FF2B5EF4-FFF2-40B4-BE49-F238E27FC236}">
                <a16:creationId xmlns:a16="http://schemas.microsoft.com/office/drawing/2014/main" id="{0F064E44-153F-70BF-73C6-D888AD5AE443}"/>
              </a:ext>
            </a:extLst>
          </p:cNvPr>
          <p:cNvSpPr txBox="1"/>
          <p:nvPr/>
        </p:nvSpPr>
        <p:spPr>
          <a:xfrm>
            <a:off x="1320278" y="3290661"/>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صياغة المشكلة في عبارة واضحة ومحدّدة</a:t>
            </a:r>
            <a:endParaRPr lang="en-US" dirty="0"/>
          </a:p>
        </p:txBody>
      </p:sp>
      <p:sp>
        <p:nvSpPr>
          <p:cNvPr id="53" name="TextBox 52">
            <a:extLst>
              <a:ext uri="{FF2B5EF4-FFF2-40B4-BE49-F238E27FC236}">
                <a16:creationId xmlns:a16="http://schemas.microsoft.com/office/drawing/2014/main" id="{0FBB225E-EBBA-527B-D168-9F17591DB255}"/>
              </a:ext>
            </a:extLst>
          </p:cNvPr>
          <p:cNvSpPr txBox="1"/>
          <p:nvPr/>
        </p:nvSpPr>
        <p:spPr>
          <a:xfrm>
            <a:off x="1320278" y="5085604"/>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تجنّب الخلط بين المشكلة وأعراضها</a:t>
            </a:r>
            <a:endParaRPr lang="en-US"/>
          </a:p>
        </p:txBody>
      </p:sp>
    </p:spTree>
    <p:extLst>
      <p:ext uri="{BB962C8B-B14F-4D97-AF65-F5344CB8AC3E}">
        <p14:creationId xmlns:p14="http://schemas.microsoft.com/office/powerpoint/2010/main" val="397437810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down)">
                                      <p:cBhvr>
                                        <p:cTn id="7" dur="500"/>
                                        <p:tgtEl>
                                          <p:spTgt spid="46"/>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51"/>
                                        </p:tgtEl>
                                        <p:attrNameLst>
                                          <p:attrName>style.visibility</p:attrName>
                                        </p:attrNameLst>
                                      </p:cBhvr>
                                      <p:to>
                                        <p:strVal val="visible"/>
                                      </p:to>
                                    </p:set>
                                    <p:animEffect transition="in" filter="fade">
                                      <p:cBhvr>
                                        <p:cTn id="10" dur="1000"/>
                                        <p:tgtEl>
                                          <p:spTgt spid="51"/>
                                        </p:tgtEl>
                                      </p:cBhvr>
                                    </p:animEffect>
                                    <p:anim calcmode="lin" valueType="num">
                                      <p:cBhvr>
                                        <p:cTn id="11" dur="1000" fill="hold"/>
                                        <p:tgtEl>
                                          <p:spTgt spid="51"/>
                                        </p:tgtEl>
                                        <p:attrNameLst>
                                          <p:attrName>ppt_x</p:attrName>
                                        </p:attrNameLst>
                                      </p:cBhvr>
                                      <p:tavLst>
                                        <p:tav tm="0">
                                          <p:val>
                                            <p:strVal val="#ppt_x"/>
                                          </p:val>
                                        </p:tav>
                                        <p:tav tm="100000">
                                          <p:val>
                                            <p:strVal val="#ppt_x"/>
                                          </p:val>
                                        </p:tav>
                                      </p:tavLst>
                                    </p:anim>
                                    <p:anim calcmode="lin" valueType="num">
                                      <p:cBhvr>
                                        <p:cTn id="12"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52"/>
                                        </p:tgtEl>
                                        <p:attrNameLst>
                                          <p:attrName>style.visibility</p:attrName>
                                        </p:attrNameLst>
                                      </p:cBhvr>
                                      <p:to>
                                        <p:strVal val="visible"/>
                                      </p:to>
                                    </p:set>
                                    <p:animEffect transition="in" filter="fade">
                                      <p:cBhvr>
                                        <p:cTn id="17" dur="1000"/>
                                        <p:tgtEl>
                                          <p:spTgt spid="52"/>
                                        </p:tgtEl>
                                      </p:cBhvr>
                                    </p:animEffect>
                                    <p:anim calcmode="lin" valueType="num">
                                      <p:cBhvr>
                                        <p:cTn id="18" dur="1000" fill="hold"/>
                                        <p:tgtEl>
                                          <p:spTgt spid="52"/>
                                        </p:tgtEl>
                                        <p:attrNameLst>
                                          <p:attrName>ppt_x</p:attrName>
                                        </p:attrNameLst>
                                      </p:cBhvr>
                                      <p:tavLst>
                                        <p:tav tm="0">
                                          <p:val>
                                            <p:strVal val="#ppt_x"/>
                                          </p:val>
                                        </p:tav>
                                        <p:tav tm="100000">
                                          <p:val>
                                            <p:strVal val="#ppt_x"/>
                                          </p:val>
                                        </p:tav>
                                      </p:tavLst>
                                    </p:anim>
                                    <p:anim calcmode="lin" valueType="num">
                                      <p:cBhvr>
                                        <p:cTn id="19"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53"/>
                                        </p:tgtEl>
                                        <p:attrNameLst>
                                          <p:attrName>style.visibility</p:attrName>
                                        </p:attrNameLst>
                                      </p:cBhvr>
                                      <p:to>
                                        <p:strVal val="visible"/>
                                      </p:to>
                                    </p:set>
                                    <p:animEffect transition="in" filter="fade">
                                      <p:cBhvr>
                                        <p:cTn id="24" dur="1000"/>
                                        <p:tgtEl>
                                          <p:spTgt spid="53"/>
                                        </p:tgtEl>
                                      </p:cBhvr>
                                    </p:animEffect>
                                    <p:anim calcmode="lin" valueType="num">
                                      <p:cBhvr>
                                        <p:cTn id="25" dur="1000" fill="hold"/>
                                        <p:tgtEl>
                                          <p:spTgt spid="53"/>
                                        </p:tgtEl>
                                        <p:attrNameLst>
                                          <p:attrName>ppt_x</p:attrName>
                                        </p:attrNameLst>
                                      </p:cBhvr>
                                      <p:tavLst>
                                        <p:tav tm="0">
                                          <p:val>
                                            <p:strVal val="#ppt_x"/>
                                          </p:val>
                                        </p:tav>
                                        <p:tav tm="100000">
                                          <p:val>
                                            <p:strVal val="#ppt_x"/>
                                          </p:val>
                                        </p:tav>
                                      </p:tavLst>
                                    </p:anim>
                                    <p:anim calcmode="lin" valueType="num">
                                      <p:cBhvr>
                                        <p:cTn id="26"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2" grpId="0"/>
      <p:bldP spid="53" grpId="0"/>
    </p:bld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7271E8-8BD0-2C98-C89A-AAF8E7ADED92}"/>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3817FE23-5CFE-59C1-E0EE-967FE6C84B31}"/>
              </a:ext>
            </a:extLst>
          </p:cNvPr>
          <p:cNvSpPr txBox="1"/>
          <p:nvPr/>
        </p:nvSpPr>
        <p:spPr>
          <a:xfrm>
            <a:off x="2779494" y="-132677"/>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أساليب تحليل المشكلات وتشخيص أسبابها</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8D049141-DD38-0079-86E2-FDC27BE243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47" name="Group 46">
            <a:extLst>
              <a:ext uri="{FF2B5EF4-FFF2-40B4-BE49-F238E27FC236}">
                <a16:creationId xmlns:a16="http://schemas.microsoft.com/office/drawing/2014/main" id="{DDFE7B51-E30C-0970-C58B-42999A1F8DFB}"/>
              </a:ext>
            </a:extLst>
          </p:cNvPr>
          <p:cNvGrpSpPr/>
          <p:nvPr/>
        </p:nvGrpSpPr>
        <p:grpSpPr>
          <a:xfrm>
            <a:off x="8558491" y="1809749"/>
            <a:ext cx="2820622" cy="4148056"/>
            <a:chOff x="5703234" y="1809749"/>
            <a:chExt cx="2820622" cy="4148056"/>
          </a:xfrm>
        </p:grpSpPr>
        <p:grpSp>
          <p:nvGrpSpPr>
            <p:cNvPr id="6" name="Group 5">
              <a:extLst>
                <a:ext uri="{FF2B5EF4-FFF2-40B4-BE49-F238E27FC236}">
                  <a16:creationId xmlns:a16="http://schemas.microsoft.com/office/drawing/2014/main" id="{186BDCB3-2292-0175-26E9-7900DEDF2DFE}"/>
                </a:ext>
              </a:extLst>
            </p:cNvPr>
            <p:cNvGrpSpPr/>
            <p:nvPr/>
          </p:nvGrpSpPr>
          <p:grpSpPr>
            <a:xfrm>
              <a:off x="5703234" y="1809749"/>
              <a:ext cx="2820622" cy="4148056"/>
              <a:chOff x="3527473" y="167309"/>
              <a:chExt cx="1547731" cy="2276926"/>
            </a:xfrm>
          </p:grpSpPr>
          <p:grpSp>
            <p:nvGrpSpPr>
              <p:cNvPr id="41" name="Group 40">
                <a:extLst>
                  <a:ext uri="{FF2B5EF4-FFF2-40B4-BE49-F238E27FC236}">
                    <a16:creationId xmlns:a16="http://schemas.microsoft.com/office/drawing/2014/main" id="{CAB439E7-7924-68C5-182A-785E8838ADB4}"/>
                  </a:ext>
                </a:extLst>
              </p:cNvPr>
              <p:cNvGrpSpPr/>
              <p:nvPr/>
            </p:nvGrpSpPr>
            <p:grpSpPr>
              <a:xfrm>
                <a:off x="3527473" y="221731"/>
                <a:ext cx="1547731" cy="2222504"/>
                <a:chOff x="3527473" y="221731"/>
                <a:chExt cx="1547730" cy="2222504"/>
              </a:xfrm>
            </p:grpSpPr>
            <p:sp>
              <p:nvSpPr>
                <p:cNvPr id="44" name="Rectangle: Rounded Corners 43">
                  <a:extLst>
                    <a:ext uri="{FF2B5EF4-FFF2-40B4-BE49-F238E27FC236}">
                      <a16:creationId xmlns:a16="http://schemas.microsoft.com/office/drawing/2014/main" id="{6356D3AA-4617-F4A7-A7F6-DB7B4B4E197B}"/>
                    </a:ext>
                  </a:extLst>
                </p:cNvPr>
                <p:cNvSpPr/>
                <p:nvPr/>
              </p:nvSpPr>
              <p:spPr>
                <a:xfrm rot="2700000">
                  <a:off x="3754133" y="221731"/>
                  <a:ext cx="1094410" cy="1094410"/>
                </a:xfrm>
                <a:prstGeom prst="roundRect">
                  <a:avLst>
                    <a:gd name="adj" fmla="val 29796"/>
                  </a:avLst>
                </a:prstGeom>
                <a:solidFill>
                  <a:srgbClr val="7F7F7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5" name="Rectangle: Rounded Corners 44">
                  <a:extLst>
                    <a:ext uri="{FF2B5EF4-FFF2-40B4-BE49-F238E27FC236}">
                      <a16:creationId xmlns:a16="http://schemas.microsoft.com/office/drawing/2014/main" id="{14F64587-3407-4A4D-D5EE-6749044E1D7E}"/>
                    </a:ext>
                  </a:extLst>
                </p:cNvPr>
                <p:cNvSpPr/>
                <p:nvPr/>
              </p:nvSpPr>
              <p:spPr>
                <a:xfrm>
                  <a:off x="3527473" y="519601"/>
                  <a:ext cx="1547730" cy="1924634"/>
                </a:xfrm>
                <a:prstGeom prst="roundRect">
                  <a:avLst/>
                </a:prstGeom>
                <a:solidFill>
                  <a:schemeClr val="bg1"/>
                </a:solidFill>
                <a:ln>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42" name="مربع نص 166">
                <a:extLst>
                  <a:ext uri="{FF2B5EF4-FFF2-40B4-BE49-F238E27FC236}">
                    <a16:creationId xmlns:a16="http://schemas.microsoft.com/office/drawing/2014/main" id="{CBF16AEA-31EA-2B16-978B-C26020B02DF4}"/>
                  </a:ext>
                </a:extLst>
              </p:cNvPr>
              <p:cNvSpPr txBox="1"/>
              <p:nvPr/>
            </p:nvSpPr>
            <p:spPr>
              <a:xfrm>
                <a:off x="3650441" y="1564029"/>
                <a:ext cx="1301734" cy="767117"/>
              </a:xfrm>
              <a:prstGeom prst="rect">
                <a:avLst/>
              </a:prstGeom>
            </p:spPr>
            <p:txBody>
              <a:bodyPr wrap="square" rtlCol="1">
                <a:noAutofit/>
              </a:bodyPr>
              <a:lstStyle/>
              <a:p>
                <a:pPr algn="ctr" rtl="1">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جمع البيانات والمعلومات</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3" name="مربع نص 166">
                <a:extLst>
                  <a:ext uri="{FF2B5EF4-FFF2-40B4-BE49-F238E27FC236}">
                    <a16:creationId xmlns:a16="http://schemas.microsoft.com/office/drawing/2014/main" id="{9D21B4BA-D74C-BF41-4224-9D106E610BF6}"/>
                  </a:ext>
                </a:extLst>
              </p:cNvPr>
              <p:cNvSpPr txBox="1"/>
              <p:nvPr/>
            </p:nvSpPr>
            <p:spPr>
              <a:xfrm>
                <a:off x="3650501" y="167309"/>
                <a:ext cx="1301674" cy="768935"/>
              </a:xfrm>
              <a:prstGeom prst="rect">
                <a:avLst/>
              </a:prstGeom>
            </p:spPr>
            <p:txBody>
              <a:bodyPr wrap="square" rtlCol="1">
                <a:noAutofit/>
              </a:bodyPr>
              <a:lstStyle/>
              <a:p>
                <a:pPr algn="ctr" rtl="1">
                  <a:lnSpc>
                    <a:spcPct val="115000"/>
                  </a:lnSpc>
                </a:pPr>
                <a:r>
                  <a:rPr lang="en-US" sz="3200" b="1" kern="1200">
                    <a:solidFill>
                      <a:srgbClr val="FFFFFF"/>
                    </a:solidFill>
                    <a:effectLst/>
                    <a:latin typeface="ADLaM Display" panose="02010000000000000000" pitchFamily="2" charset="0"/>
                    <a:ea typeface="ADLaM Display" panose="02010000000000000000" pitchFamily="2" charset="0"/>
                    <a:cs typeface="ADLaM Display" panose="02010000000000000000" pitchFamily="2" charset="0"/>
                  </a:rPr>
                  <a:t>02</a:t>
                </a:r>
                <a:endParaRPr lang="en-US" sz="3200">
                  <a:solidFill>
                    <a:srgbClr val="000000"/>
                  </a:solidFill>
                  <a:effectLst/>
                  <a:latin typeface="ADLaM Display" panose="02010000000000000000" pitchFamily="2" charset="0"/>
                  <a:ea typeface="ADLaM Display" panose="02010000000000000000" pitchFamily="2" charset="0"/>
                  <a:cs typeface="ADLaM Display" panose="02010000000000000000" pitchFamily="2" charset="0"/>
                </a:endParaRPr>
              </a:p>
            </p:txBody>
          </p:sp>
        </p:grpSp>
        <p:pic>
          <p:nvPicPr>
            <p:cNvPr id="18" name="Picture 17" descr="Data collection ">
              <a:extLst>
                <a:ext uri="{FF2B5EF4-FFF2-40B4-BE49-F238E27FC236}">
                  <a16:creationId xmlns:a16="http://schemas.microsoft.com/office/drawing/2014/main" id="{D70781CF-08D1-C253-54DF-03374D94087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8654" y="2680730"/>
              <a:ext cx="1444870" cy="1444357"/>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1">
            <a:extLst>
              <a:ext uri="{FF2B5EF4-FFF2-40B4-BE49-F238E27FC236}">
                <a16:creationId xmlns:a16="http://schemas.microsoft.com/office/drawing/2014/main" id="{F563D42F-431B-7FB0-5C39-9D98EC04B272}"/>
              </a:ext>
            </a:extLst>
          </p:cNvPr>
          <p:cNvSpPr txBox="1"/>
          <p:nvPr/>
        </p:nvSpPr>
        <p:spPr>
          <a:xfrm>
            <a:off x="1320278" y="1495717"/>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تحديد مصادر البيانات المتاحة والموثوقة</a:t>
            </a:r>
            <a:endParaRPr lang="en-US"/>
          </a:p>
        </p:txBody>
      </p:sp>
      <p:sp>
        <p:nvSpPr>
          <p:cNvPr id="3" name="TextBox 2">
            <a:extLst>
              <a:ext uri="{FF2B5EF4-FFF2-40B4-BE49-F238E27FC236}">
                <a16:creationId xmlns:a16="http://schemas.microsoft.com/office/drawing/2014/main" id="{03301909-9E7E-AC00-C8BD-D550EC449230}"/>
              </a:ext>
            </a:extLst>
          </p:cNvPr>
          <p:cNvSpPr txBox="1"/>
          <p:nvPr/>
        </p:nvSpPr>
        <p:spPr>
          <a:xfrm>
            <a:off x="1320278" y="3060149"/>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استخدام أدوات جمع البيانات المناسبة (استبيانات، مقابلات، ملاحظة، سجلّات)</a:t>
            </a:r>
            <a:endParaRPr lang="en-US" dirty="0"/>
          </a:p>
        </p:txBody>
      </p:sp>
      <p:sp>
        <p:nvSpPr>
          <p:cNvPr id="4" name="TextBox 3">
            <a:extLst>
              <a:ext uri="{FF2B5EF4-FFF2-40B4-BE49-F238E27FC236}">
                <a16:creationId xmlns:a16="http://schemas.microsoft.com/office/drawing/2014/main" id="{391D64A3-8DF1-E555-88A0-62404A5F8C8F}"/>
              </a:ext>
            </a:extLst>
          </p:cNvPr>
          <p:cNvSpPr txBox="1"/>
          <p:nvPr/>
        </p:nvSpPr>
        <p:spPr>
          <a:xfrm>
            <a:off x="1320278" y="5085604"/>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تحليل البيانات بطريقة موضوعية وشاملة</a:t>
            </a:r>
            <a:endParaRPr lang="en-US"/>
          </a:p>
        </p:txBody>
      </p:sp>
    </p:spTree>
    <p:extLst>
      <p:ext uri="{BB962C8B-B14F-4D97-AF65-F5344CB8AC3E}">
        <p14:creationId xmlns:p14="http://schemas.microsoft.com/office/powerpoint/2010/main" val="280778841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down)">
                                      <p:cBhvr>
                                        <p:cTn id="7" dur="500"/>
                                        <p:tgtEl>
                                          <p:spTgt spid="47"/>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anim calcmode="lin" valueType="num">
                                      <p:cBhvr>
                                        <p:cTn id="11" dur="1000" fill="hold"/>
                                        <p:tgtEl>
                                          <p:spTgt spid="2"/>
                                        </p:tgtEl>
                                        <p:attrNameLst>
                                          <p:attrName>ppt_x</p:attrName>
                                        </p:attrNameLst>
                                      </p:cBhvr>
                                      <p:tavLst>
                                        <p:tav tm="0">
                                          <p:val>
                                            <p:strVal val="#ppt_x"/>
                                          </p:val>
                                        </p:tav>
                                        <p:tav tm="100000">
                                          <p:val>
                                            <p:strVal val="#ppt_x"/>
                                          </p:val>
                                        </p:tav>
                                      </p:tavLst>
                                    </p:anim>
                                    <p:anim calcmode="lin" valueType="num">
                                      <p:cBhvr>
                                        <p:cTn id="12"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1000"/>
                                        <p:tgtEl>
                                          <p:spTgt spid="4"/>
                                        </p:tgtEl>
                                      </p:cBhvr>
                                    </p:animEffect>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970E4D-9DB9-C532-9AFC-8AFF3810590B}"/>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53FADCB2-C23A-CA3F-B189-0AE6C31F18E9}"/>
              </a:ext>
            </a:extLst>
          </p:cNvPr>
          <p:cNvSpPr txBox="1"/>
          <p:nvPr/>
        </p:nvSpPr>
        <p:spPr>
          <a:xfrm>
            <a:off x="2779494" y="-132677"/>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أساليب تحليل المشكلات وتشخيص أسبابها</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2F299EA2-619C-9382-C7F4-65AFB7F123C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48" name="Group 47">
            <a:extLst>
              <a:ext uri="{FF2B5EF4-FFF2-40B4-BE49-F238E27FC236}">
                <a16:creationId xmlns:a16="http://schemas.microsoft.com/office/drawing/2014/main" id="{55859309-BE43-2748-430D-A32FD83DB8ED}"/>
              </a:ext>
            </a:extLst>
          </p:cNvPr>
          <p:cNvGrpSpPr/>
          <p:nvPr/>
        </p:nvGrpSpPr>
        <p:grpSpPr>
          <a:xfrm>
            <a:off x="8558491" y="1809746"/>
            <a:ext cx="2820622" cy="4148060"/>
            <a:chOff x="2654794" y="1809746"/>
            <a:chExt cx="2820622" cy="4148060"/>
          </a:xfrm>
        </p:grpSpPr>
        <p:grpSp>
          <p:nvGrpSpPr>
            <p:cNvPr id="15" name="Group 14">
              <a:extLst>
                <a:ext uri="{FF2B5EF4-FFF2-40B4-BE49-F238E27FC236}">
                  <a16:creationId xmlns:a16="http://schemas.microsoft.com/office/drawing/2014/main" id="{D3DA7926-69AD-F37E-D1F0-BB4BD2F41562}"/>
                </a:ext>
              </a:extLst>
            </p:cNvPr>
            <p:cNvGrpSpPr/>
            <p:nvPr/>
          </p:nvGrpSpPr>
          <p:grpSpPr>
            <a:xfrm>
              <a:off x="2654794" y="1809746"/>
              <a:ext cx="2820622" cy="4148060"/>
              <a:chOff x="2351001" y="167308"/>
              <a:chExt cx="1547730" cy="2276926"/>
            </a:xfrm>
          </p:grpSpPr>
          <p:grpSp>
            <p:nvGrpSpPr>
              <p:cNvPr id="21" name="Group 20">
                <a:extLst>
                  <a:ext uri="{FF2B5EF4-FFF2-40B4-BE49-F238E27FC236}">
                    <a16:creationId xmlns:a16="http://schemas.microsoft.com/office/drawing/2014/main" id="{334A50D2-8AB6-9C17-5E2D-2A67BB3B019F}"/>
                  </a:ext>
                </a:extLst>
              </p:cNvPr>
              <p:cNvGrpSpPr/>
              <p:nvPr/>
            </p:nvGrpSpPr>
            <p:grpSpPr>
              <a:xfrm>
                <a:off x="2351001" y="221730"/>
                <a:ext cx="1547730" cy="2222504"/>
                <a:chOff x="2351001" y="221730"/>
                <a:chExt cx="1547730" cy="2222504"/>
              </a:xfrm>
            </p:grpSpPr>
            <p:sp>
              <p:nvSpPr>
                <p:cNvPr id="24" name="Rectangle: Rounded Corners 23">
                  <a:extLst>
                    <a:ext uri="{FF2B5EF4-FFF2-40B4-BE49-F238E27FC236}">
                      <a16:creationId xmlns:a16="http://schemas.microsoft.com/office/drawing/2014/main" id="{966FFA14-9DF0-AC36-ED5B-3D8B0A1A4200}"/>
                    </a:ext>
                  </a:extLst>
                </p:cNvPr>
                <p:cNvSpPr/>
                <p:nvPr/>
              </p:nvSpPr>
              <p:spPr>
                <a:xfrm rot="2700000">
                  <a:off x="2577661" y="221730"/>
                  <a:ext cx="1094410" cy="1094410"/>
                </a:xfrm>
                <a:prstGeom prst="roundRect">
                  <a:avLst>
                    <a:gd name="adj" fmla="val 29796"/>
                  </a:avLst>
                </a:prstGeom>
                <a:solidFill>
                  <a:srgbClr val="FFD36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5" name="Rectangle: Rounded Corners 24">
                  <a:extLst>
                    <a:ext uri="{FF2B5EF4-FFF2-40B4-BE49-F238E27FC236}">
                      <a16:creationId xmlns:a16="http://schemas.microsoft.com/office/drawing/2014/main" id="{BD9E9624-E912-3324-F4D6-9CFE79BCEF6A}"/>
                    </a:ext>
                  </a:extLst>
                </p:cNvPr>
                <p:cNvSpPr/>
                <p:nvPr/>
              </p:nvSpPr>
              <p:spPr>
                <a:xfrm>
                  <a:off x="2351001" y="519600"/>
                  <a:ext cx="1547730" cy="1924634"/>
                </a:xfrm>
                <a:prstGeom prst="roundRect">
                  <a:avLst/>
                </a:prstGeom>
                <a:solidFill>
                  <a:schemeClr val="bg1"/>
                </a:solidFill>
                <a:ln>
                  <a:solidFill>
                    <a:srgbClr val="FFD3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22" name="مربع نص 166">
                <a:extLst>
                  <a:ext uri="{FF2B5EF4-FFF2-40B4-BE49-F238E27FC236}">
                    <a16:creationId xmlns:a16="http://schemas.microsoft.com/office/drawing/2014/main" id="{AB167D3B-EFE6-AE6F-E24B-39ED3F32ED4A}"/>
                  </a:ext>
                </a:extLst>
              </p:cNvPr>
              <p:cNvSpPr txBox="1"/>
              <p:nvPr/>
            </p:nvSpPr>
            <p:spPr>
              <a:xfrm>
                <a:off x="2530813" y="1544160"/>
                <a:ext cx="1188106" cy="900071"/>
              </a:xfrm>
              <a:prstGeom prst="rect">
                <a:avLst/>
              </a:prstGeom>
            </p:spPr>
            <p:txBody>
              <a:bodyPr wrap="square" rtlCol="1">
                <a:noAutofit/>
              </a:bodyPr>
              <a:lstStyle/>
              <a:p>
                <a:pPr algn="ctr" rtl="1">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تحديد الأسباب الجذرية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3" name="مربع نص 166">
                <a:extLst>
                  <a:ext uri="{FF2B5EF4-FFF2-40B4-BE49-F238E27FC236}">
                    <a16:creationId xmlns:a16="http://schemas.microsoft.com/office/drawing/2014/main" id="{AE92FC0E-C0B6-27AA-A011-6414259C8997}"/>
                  </a:ext>
                </a:extLst>
              </p:cNvPr>
              <p:cNvSpPr txBox="1"/>
              <p:nvPr/>
            </p:nvSpPr>
            <p:spPr>
              <a:xfrm>
                <a:off x="2474029" y="167308"/>
                <a:ext cx="1301674" cy="768935"/>
              </a:xfrm>
              <a:prstGeom prst="rect">
                <a:avLst/>
              </a:prstGeom>
            </p:spPr>
            <p:txBody>
              <a:bodyPr wrap="square" rtlCol="1">
                <a:noAutofit/>
              </a:bodyPr>
              <a:lstStyle/>
              <a:p>
                <a:pPr algn="ctr" rtl="1">
                  <a:lnSpc>
                    <a:spcPct val="115000"/>
                  </a:lnSpc>
                </a:pPr>
                <a:r>
                  <a:rPr lang="en-US" sz="3200" b="1" kern="1200">
                    <a:solidFill>
                      <a:srgbClr val="FFFFFF"/>
                    </a:solidFill>
                    <a:effectLst/>
                    <a:latin typeface="ADLaM Display" panose="02010000000000000000" pitchFamily="2" charset="0"/>
                    <a:ea typeface="ADLaM Display" panose="02010000000000000000" pitchFamily="2" charset="0"/>
                    <a:cs typeface="ADLaM Display" panose="02010000000000000000" pitchFamily="2" charset="0"/>
                  </a:rPr>
                  <a:t>03</a:t>
                </a:r>
                <a:endParaRPr lang="en-US" sz="3200">
                  <a:solidFill>
                    <a:srgbClr val="000000"/>
                  </a:solidFill>
                  <a:effectLst/>
                  <a:latin typeface="ADLaM Display" panose="02010000000000000000" pitchFamily="2" charset="0"/>
                  <a:ea typeface="ADLaM Display" panose="02010000000000000000" pitchFamily="2" charset="0"/>
                  <a:cs typeface="ADLaM Display" panose="02010000000000000000" pitchFamily="2" charset="0"/>
                </a:endParaRPr>
              </a:p>
            </p:txBody>
          </p:sp>
        </p:grpSp>
        <p:pic>
          <p:nvPicPr>
            <p:cNvPr id="17" name="Picture 16" descr="Problem solving ">
              <a:extLst>
                <a:ext uri="{FF2B5EF4-FFF2-40B4-BE49-F238E27FC236}">
                  <a16:creationId xmlns:a16="http://schemas.microsoft.com/office/drawing/2014/main" id="{E0C9100A-52D1-CCE7-FB68-7D45A25BF68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90454" y="2680730"/>
              <a:ext cx="1444870" cy="1444357"/>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1">
            <a:extLst>
              <a:ext uri="{FF2B5EF4-FFF2-40B4-BE49-F238E27FC236}">
                <a16:creationId xmlns:a16="http://schemas.microsoft.com/office/drawing/2014/main" id="{635B7EA5-2022-5C4D-30D6-760C4E956102}"/>
              </a:ext>
            </a:extLst>
          </p:cNvPr>
          <p:cNvSpPr txBox="1"/>
          <p:nvPr/>
        </p:nvSpPr>
        <p:spPr>
          <a:xfrm>
            <a:off x="1320278" y="1495717"/>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التمييز بين الأسباب المباشرة والأسباب الجذرية</a:t>
            </a:r>
            <a:endParaRPr lang="en-US"/>
          </a:p>
        </p:txBody>
      </p:sp>
      <p:sp>
        <p:nvSpPr>
          <p:cNvPr id="3" name="TextBox 2">
            <a:extLst>
              <a:ext uri="{FF2B5EF4-FFF2-40B4-BE49-F238E27FC236}">
                <a16:creationId xmlns:a16="http://schemas.microsoft.com/office/drawing/2014/main" id="{EC083F86-0FE9-ECA4-5EDE-190346A688BC}"/>
              </a:ext>
            </a:extLst>
          </p:cNvPr>
          <p:cNvSpPr txBox="1"/>
          <p:nvPr/>
        </p:nvSpPr>
        <p:spPr>
          <a:xfrm>
            <a:off x="1320278" y="3290661"/>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استخدام تقنية "الخمس لماذا" للوصول إلى جذور المشكلة</a:t>
            </a:r>
            <a:endParaRPr lang="en-US" dirty="0"/>
          </a:p>
        </p:txBody>
      </p:sp>
      <p:sp>
        <p:nvSpPr>
          <p:cNvPr id="4" name="TextBox 3">
            <a:extLst>
              <a:ext uri="{FF2B5EF4-FFF2-40B4-BE49-F238E27FC236}">
                <a16:creationId xmlns:a16="http://schemas.microsoft.com/office/drawing/2014/main" id="{A1DE23EA-0DB1-D3BE-0514-4F0CE205DD56}"/>
              </a:ext>
            </a:extLst>
          </p:cNvPr>
          <p:cNvSpPr txBox="1"/>
          <p:nvPr/>
        </p:nvSpPr>
        <p:spPr>
          <a:xfrm>
            <a:off x="1320278" y="5085604"/>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البحث عن الأنماط والعلاقات بين العوامل المختلفة</a:t>
            </a:r>
            <a:endParaRPr lang="en-US" dirty="0"/>
          </a:p>
        </p:txBody>
      </p:sp>
    </p:spTree>
    <p:extLst>
      <p:ext uri="{BB962C8B-B14F-4D97-AF65-F5344CB8AC3E}">
        <p14:creationId xmlns:p14="http://schemas.microsoft.com/office/powerpoint/2010/main" val="411346197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ipe(down)">
                                      <p:cBhvr>
                                        <p:cTn id="7" dur="500"/>
                                        <p:tgtEl>
                                          <p:spTgt spid="48"/>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anim calcmode="lin" valueType="num">
                                      <p:cBhvr>
                                        <p:cTn id="11" dur="1000" fill="hold"/>
                                        <p:tgtEl>
                                          <p:spTgt spid="2"/>
                                        </p:tgtEl>
                                        <p:attrNameLst>
                                          <p:attrName>ppt_x</p:attrName>
                                        </p:attrNameLst>
                                      </p:cBhvr>
                                      <p:tavLst>
                                        <p:tav tm="0">
                                          <p:val>
                                            <p:strVal val="#ppt_x"/>
                                          </p:val>
                                        </p:tav>
                                        <p:tav tm="100000">
                                          <p:val>
                                            <p:strVal val="#ppt_x"/>
                                          </p:val>
                                        </p:tav>
                                      </p:tavLst>
                                    </p:anim>
                                    <p:anim calcmode="lin" valueType="num">
                                      <p:cBhvr>
                                        <p:cTn id="12"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1000"/>
                                        <p:tgtEl>
                                          <p:spTgt spid="4"/>
                                        </p:tgtEl>
                                      </p:cBhvr>
                                    </p:animEffect>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523295-35A0-5B3D-5E34-7EE90A863060}"/>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FD3792D2-FC4A-90DC-E42E-0F3F6B129647}"/>
              </a:ext>
            </a:extLst>
          </p:cNvPr>
          <p:cNvSpPr txBox="1"/>
          <p:nvPr/>
        </p:nvSpPr>
        <p:spPr>
          <a:xfrm>
            <a:off x="2779494" y="-132677"/>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أساليب تحليل المشكلات وتشخيص أسبابها</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58E42C4E-8DFB-FD63-EF20-1C45848395E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49" name="Group 48">
            <a:extLst>
              <a:ext uri="{FF2B5EF4-FFF2-40B4-BE49-F238E27FC236}">
                <a16:creationId xmlns:a16="http://schemas.microsoft.com/office/drawing/2014/main" id="{05B1603C-82C9-4845-5DB4-04326A253F51}"/>
              </a:ext>
            </a:extLst>
          </p:cNvPr>
          <p:cNvGrpSpPr/>
          <p:nvPr/>
        </p:nvGrpSpPr>
        <p:grpSpPr>
          <a:xfrm>
            <a:off x="8558491" y="1809746"/>
            <a:ext cx="2820622" cy="4148057"/>
            <a:chOff x="-393646" y="1809746"/>
            <a:chExt cx="2820622" cy="4148057"/>
          </a:xfrm>
        </p:grpSpPr>
        <p:grpSp>
          <p:nvGrpSpPr>
            <p:cNvPr id="14" name="Group 13">
              <a:extLst>
                <a:ext uri="{FF2B5EF4-FFF2-40B4-BE49-F238E27FC236}">
                  <a16:creationId xmlns:a16="http://schemas.microsoft.com/office/drawing/2014/main" id="{6218A33F-738D-D258-CE7F-AD23B9CB697D}"/>
                </a:ext>
              </a:extLst>
            </p:cNvPr>
            <p:cNvGrpSpPr/>
            <p:nvPr/>
          </p:nvGrpSpPr>
          <p:grpSpPr>
            <a:xfrm>
              <a:off x="-393646" y="1809746"/>
              <a:ext cx="2820622" cy="4148057"/>
              <a:chOff x="1168153" y="167308"/>
              <a:chExt cx="1547730" cy="2276926"/>
            </a:xfrm>
          </p:grpSpPr>
          <p:grpSp>
            <p:nvGrpSpPr>
              <p:cNvPr id="26" name="Group 25">
                <a:extLst>
                  <a:ext uri="{FF2B5EF4-FFF2-40B4-BE49-F238E27FC236}">
                    <a16:creationId xmlns:a16="http://schemas.microsoft.com/office/drawing/2014/main" id="{1A09EAA3-5540-C642-F50B-A2D2AB550C22}"/>
                  </a:ext>
                </a:extLst>
              </p:cNvPr>
              <p:cNvGrpSpPr/>
              <p:nvPr/>
            </p:nvGrpSpPr>
            <p:grpSpPr>
              <a:xfrm>
                <a:off x="1168153" y="221730"/>
                <a:ext cx="1547730" cy="2222504"/>
                <a:chOff x="1168153" y="221730"/>
                <a:chExt cx="1547730" cy="2222504"/>
              </a:xfrm>
            </p:grpSpPr>
            <p:sp>
              <p:nvSpPr>
                <p:cNvPr id="29" name="Rectangle: Rounded Corners 28">
                  <a:extLst>
                    <a:ext uri="{FF2B5EF4-FFF2-40B4-BE49-F238E27FC236}">
                      <a16:creationId xmlns:a16="http://schemas.microsoft.com/office/drawing/2014/main" id="{6AC27302-D8E0-A5C7-A268-E9D6E10A948F}"/>
                    </a:ext>
                  </a:extLst>
                </p:cNvPr>
                <p:cNvSpPr/>
                <p:nvPr/>
              </p:nvSpPr>
              <p:spPr>
                <a:xfrm rot="2700000">
                  <a:off x="1394813" y="221730"/>
                  <a:ext cx="1094410" cy="1094410"/>
                </a:xfrm>
                <a:prstGeom prst="roundRect">
                  <a:avLst>
                    <a:gd name="adj" fmla="val 29796"/>
                  </a:avLst>
                </a:prstGeom>
                <a:solidFill>
                  <a:srgbClr val="2E75B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0" name="Rectangle: Rounded Corners 29">
                  <a:extLst>
                    <a:ext uri="{FF2B5EF4-FFF2-40B4-BE49-F238E27FC236}">
                      <a16:creationId xmlns:a16="http://schemas.microsoft.com/office/drawing/2014/main" id="{D64DFE77-E518-5DD1-D6DB-C2A3A586ED7B}"/>
                    </a:ext>
                  </a:extLst>
                </p:cNvPr>
                <p:cNvSpPr/>
                <p:nvPr/>
              </p:nvSpPr>
              <p:spPr>
                <a:xfrm>
                  <a:off x="1168153" y="519600"/>
                  <a:ext cx="1547730" cy="1924634"/>
                </a:xfrm>
                <a:prstGeom prst="roundRect">
                  <a:avLst/>
                </a:prstGeom>
                <a:solidFill>
                  <a:schemeClr val="bg1"/>
                </a:solidFill>
                <a:ln>
                  <a:solidFill>
                    <a:srgbClr val="2E75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27" name="مربع نص 166">
                <a:extLst>
                  <a:ext uri="{FF2B5EF4-FFF2-40B4-BE49-F238E27FC236}">
                    <a16:creationId xmlns:a16="http://schemas.microsoft.com/office/drawing/2014/main" id="{1370050F-1B86-82FF-A67F-3317C515F4C5}"/>
                  </a:ext>
                </a:extLst>
              </p:cNvPr>
              <p:cNvSpPr txBox="1"/>
              <p:nvPr/>
            </p:nvSpPr>
            <p:spPr>
              <a:xfrm>
                <a:off x="1470933" y="1544139"/>
                <a:ext cx="942170" cy="831782"/>
              </a:xfrm>
              <a:prstGeom prst="rect">
                <a:avLst/>
              </a:prstGeom>
            </p:spPr>
            <p:txBody>
              <a:bodyPr wrap="square" rtlCol="1">
                <a:noAutofit/>
              </a:bodyPr>
              <a:lstStyle/>
              <a:p>
                <a:pPr algn="ctr" rtl="1">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تطوير الحلول وتقييمها</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8" name="مربع نص 166">
                <a:extLst>
                  <a:ext uri="{FF2B5EF4-FFF2-40B4-BE49-F238E27FC236}">
                    <a16:creationId xmlns:a16="http://schemas.microsoft.com/office/drawing/2014/main" id="{1C1C8EC3-469F-6462-4C06-F687C6E534EC}"/>
                  </a:ext>
                </a:extLst>
              </p:cNvPr>
              <p:cNvSpPr txBox="1"/>
              <p:nvPr/>
            </p:nvSpPr>
            <p:spPr>
              <a:xfrm>
                <a:off x="1291181" y="167308"/>
                <a:ext cx="1301674" cy="768935"/>
              </a:xfrm>
              <a:prstGeom prst="rect">
                <a:avLst/>
              </a:prstGeom>
            </p:spPr>
            <p:txBody>
              <a:bodyPr wrap="square" rtlCol="1">
                <a:noAutofit/>
              </a:bodyPr>
              <a:lstStyle/>
              <a:p>
                <a:pPr algn="ctr" rtl="1">
                  <a:lnSpc>
                    <a:spcPct val="115000"/>
                  </a:lnSpc>
                </a:pPr>
                <a:r>
                  <a:rPr lang="en-US" sz="3200" b="1" kern="1200">
                    <a:solidFill>
                      <a:srgbClr val="FFFFFF"/>
                    </a:solidFill>
                    <a:effectLst/>
                    <a:latin typeface="ADLaM Display" panose="02010000000000000000" pitchFamily="2" charset="0"/>
                    <a:ea typeface="ADLaM Display" panose="02010000000000000000" pitchFamily="2" charset="0"/>
                    <a:cs typeface="ADLaM Display" panose="02010000000000000000" pitchFamily="2" charset="0"/>
                  </a:rPr>
                  <a:t>04</a:t>
                </a:r>
                <a:endParaRPr lang="en-US" sz="3200">
                  <a:solidFill>
                    <a:srgbClr val="000000"/>
                  </a:solidFill>
                  <a:effectLst/>
                  <a:latin typeface="ADLaM Display" panose="02010000000000000000" pitchFamily="2" charset="0"/>
                  <a:ea typeface="ADLaM Display" panose="02010000000000000000" pitchFamily="2" charset="0"/>
                  <a:cs typeface="ADLaM Display" panose="02010000000000000000" pitchFamily="2" charset="0"/>
                </a:endParaRPr>
              </a:p>
            </p:txBody>
          </p:sp>
        </p:grpSp>
        <p:pic>
          <p:nvPicPr>
            <p:cNvPr id="19" name="Picture 18" descr="Research and development ">
              <a:extLst>
                <a:ext uri="{FF2B5EF4-FFF2-40B4-BE49-F238E27FC236}">
                  <a16:creationId xmlns:a16="http://schemas.microsoft.com/office/drawing/2014/main" id="{08AE45BA-D27F-0C47-5BEB-97225550609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2254" y="2680730"/>
              <a:ext cx="1444870" cy="1444357"/>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1">
            <a:extLst>
              <a:ext uri="{FF2B5EF4-FFF2-40B4-BE49-F238E27FC236}">
                <a16:creationId xmlns:a16="http://schemas.microsoft.com/office/drawing/2014/main" id="{AD828420-AFB0-054A-D54B-92257651B28B}"/>
              </a:ext>
            </a:extLst>
          </p:cNvPr>
          <p:cNvSpPr txBox="1"/>
          <p:nvPr/>
        </p:nvSpPr>
        <p:spPr>
          <a:xfrm>
            <a:off x="1320278" y="1495717"/>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توليد أكبر عدد من البدائل والحلول المحتملة</a:t>
            </a:r>
            <a:endParaRPr lang="en-US"/>
          </a:p>
        </p:txBody>
      </p:sp>
      <p:sp>
        <p:nvSpPr>
          <p:cNvPr id="3" name="TextBox 2">
            <a:extLst>
              <a:ext uri="{FF2B5EF4-FFF2-40B4-BE49-F238E27FC236}">
                <a16:creationId xmlns:a16="http://schemas.microsoft.com/office/drawing/2014/main" id="{16391532-A70C-BDC1-6AEA-4F82F2648207}"/>
              </a:ext>
            </a:extLst>
          </p:cNvPr>
          <p:cNvSpPr txBox="1"/>
          <p:nvPr/>
        </p:nvSpPr>
        <p:spPr>
          <a:xfrm>
            <a:off x="1320278" y="3060149"/>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تقييم الحلول وفق معايير: الفعالية، التكلفة، الوقت، المخاطر، الآثار الجانبية</a:t>
            </a:r>
            <a:endParaRPr lang="en-US" dirty="0"/>
          </a:p>
        </p:txBody>
      </p:sp>
      <p:sp>
        <p:nvSpPr>
          <p:cNvPr id="4" name="TextBox 3">
            <a:extLst>
              <a:ext uri="{FF2B5EF4-FFF2-40B4-BE49-F238E27FC236}">
                <a16:creationId xmlns:a16="http://schemas.microsoft.com/office/drawing/2014/main" id="{5DF04BB1-5F5D-5003-618A-E98A11216DCE}"/>
              </a:ext>
            </a:extLst>
          </p:cNvPr>
          <p:cNvSpPr txBox="1"/>
          <p:nvPr/>
        </p:nvSpPr>
        <p:spPr>
          <a:xfrm>
            <a:off x="1320278" y="5085604"/>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اختيار الحلّ الأنسب أو مجموعة الحلول المتكاملة</a:t>
            </a:r>
            <a:endParaRPr lang="en-US" dirty="0"/>
          </a:p>
        </p:txBody>
      </p:sp>
    </p:spTree>
    <p:extLst>
      <p:ext uri="{BB962C8B-B14F-4D97-AF65-F5344CB8AC3E}">
        <p14:creationId xmlns:p14="http://schemas.microsoft.com/office/powerpoint/2010/main" val="265589114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down)">
                                      <p:cBhvr>
                                        <p:cTn id="7" dur="500"/>
                                        <p:tgtEl>
                                          <p:spTgt spid="49"/>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anim calcmode="lin" valueType="num">
                                      <p:cBhvr>
                                        <p:cTn id="11" dur="1000" fill="hold"/>
                                        <p:tgtEl>
                                          <p:spTgt spid="2"/>
                                        </p:tgtEl>
                                        <p:attrNameLst>
                                          <p:attrName>ppt_x</p:attrName>
                                        </p:attrNameLst>
                                      </p:cBhvr>
                                      <p:tavLst>
                                        <p:tav tm="0">
                                          <p:val>
                                            <p:strVal val="#ppt_x"/>
                                          </p:val>
                                        </p:tav>
                                        <p:tav tm="100000">
                                          <p:val>
                                            <p:strVal val="#ppt_x"/>
                                          </p:val>
                                        </p:tav>
                                      </p:tavLst>
                                    </p:anim>
                                    <p:anim calcmode="lin" valueType="num">
                                      <p:cBhvr>
                                        <p:cTn id="12"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1000"/>
                                        <p:tgtEl>
                                          <p:spTgt spid="4"/>
                                        </p:tgtEl>
                                      </p:cBhvr>
                                    </p:animEffect>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D665C7-1E7D-3D27-A4DE-537E9464F6D8}"/>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245989CF-AB5E-1B27-1F5A-BC280F80BA31}"/>
              </a:ext>
            </a:extLst>
          </p:cNvPr>
          <p:cNvSpPr txBox="1"/>
          <p:nvPr/>
        </p:nvSpPr>
        <p:spPr>
          <a:xfrm>
            <a:off x="2779494" y="-132677"/>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أساليب تحليل المشكلات وتشخيص أسبابها</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1088463D-8BEF-F15F-1297-BC6D9444836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50" name="Group 49">
            <a:extLst>
              <a:ext uri="{FF2B5EF4-FFF2-40B4-BE49-F238E27FC236}">
                <a16:creationId xmlns:a16="http://schemas.microsoft.com/office/drawing/2014/main" id="{8D7FA879-DCBE-746D-DF70-212B937491B0}"/>
              </a:ext>
            </a:extLst>
          </p:cNvPr>
          <p:cNvGrpSpPr/>
          <p:nvPr/>
        </p:nvGrpSpPr>
        <p:grpSpPr>
          <a:xfrm>
            <a:off x="8558491" y="1809746"/>
            <a:ext cx="2820622" cy="4148054"/>
            <a:chOff x="-3442086" y="1809746"/>
            <a:chExt cx="2820622" cy="4148054"/>
          </a:xfrm>
        </p:grpSpPr>
        <p:grpSp>
          <p:nvGrpSpPr>
            <p:cNvPr id="13" name="Group 12">
              <a:extLst>
                <a:ext uri="{FF2B5EF4-FFF2-40B4-BE49-F238E27FC236}">
                  <a16:creationId xmlns:a16="http://schemas.microsoft.com/office/drawing/2014/main" id="{CD79C861-B339-8877-23B9-47BAA433C0FA}"/>
                </a:ext>
              </a:extLst>
            </p:cNvPr>
            <p:cNvGrpSpPr/>
            <p:nvPr/>
          </p:nvGrpSpPr>
          <p:grpSpPr>
            <a:xfrm>
              <a:off x="-3442086" y="1809746"/>
              <a:ext cx="2820622" cy="4148054"/>
              <a:chOff x="0" y="167308"/>
              <a:chExt cx="1547730" cy="2276926"/>
            </a:xfrm>
          </p:grpSpPr>
          <p:grpSp>
            <p:nvGrpSpPr>
              <p:cNvPr id="31" name="Group 30">
                <a:extLst>
                  <a:ext uri="{FF2B5EF4-FFF2-40B4-BE49-F238E27FC236}">
                    <a16:creationId xmlns:a16="http://schemas.microsoft.com/office/drawing/2014/main" id="{F78491FF-945E-6209-0C62-49FC2484D99A}"/>
                  </a:ext>
                </a:extLst>
              </p:cNvPr>
              <p:cNvGrpSpPr/>
              <p:nvPr/>
            </p:nvGrpSpPr>
            <p:grpSpPr>
              <a:xfrm>
                <a:off x="0" y="221730"/>
                <a:ext cx="1547730" cy="2222504"/>
                <a:chOff x="0" y="221730"/>
                <a:chExt cx="1547730" cy="2222504"/>
              </a:xfrm>
            </p:grpSpPr>
            <p:sp>
              <p:nvSpPr>
                <p:cNvPr id="34" name="Rectangle: Rounded Corners 33">
                  <a:extLst>
                    <a:ext uri="{FF2B5EF4-FFF2-40B4-BE49-F238E27FC236}">
                      <a16:creationId xmlns:a16="http://schemas.microsoft.com/office/drawing/2014/main" id="{53516A08-C95B-338A-4E90-154A12B0830E}"/>
                    </a:ext>
                  </a:extLst>
                </p:cNvPr>
                <p:cNvSpPr/>
                <p:nvPr/>
              </p:nvSpPr>
              <p:spPr>
                <a:xfrm rot="2700000">
                  <a:off x="226660" y="221730"/>
                  <a:ext cx="1094410" cy="1094410"/>
                </a:xfrm>
                <a:prstGeom prst="roundRect">
                  <a:avLst>
                    <a:gd name="adj" fmla="val 29796"/>
                  </a:avLst>
                </a:prstGeom>
                <a:solidFill>
                  <a:srgbClr val="1684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5" name="Rectangle: Rounded Corners 34">
                  <a:extLst>
                    <a:ext uri="{FF2B5EF4-FFF2-40B4-BE49-F238E27FC236}">
                      <a16:creationId xmlns:a16="http://schemas.microsoft.com/office/drawing/2014/main" id="{D2A9126E-9A12-2F71-66E7-E878070925B2}"/>
                    </a:ext>
                  </a:extLst>
                </p:cNvPr>
                <p:cNvSpPr/>
                <p:nvPr/>
              </p:nvSpPr>
              <p:spPr>
                <a:xfrm>
                  <a:off x="0" y="519600"/>
                  <a:ext cx="1547730" cy="1924634"/>
                </a:xfrm>
                <a:prstGeom prst="roundRect">
                  <a:avLst/>
                </a:prstGeom>
                <a:solidFill>
                  <a:schemeClr val="bg1"/>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32" name="مربع نص 166">
                <a:extLst>
                  <a:ext uri="{FF2B5EF4-FFF2-40B4-BE49-F238E27FC236}">
                    <a16:creationId xmlns:a16="http://schemas.microsoft.com/office/drawing/2014/main" id="{B6287066-DF3A-9F64-A956-5C2FFA3001B6}"/>
                  </a:ext>
                </a:extLst>
              </p:cNvPr>
              <p:cNvSpPr txBox="1"/>
              <p:nvPr/>
            </p:nvSpPr>
            <p:spPr>
              <a:xfrm>
                <a:off x="302780" y="1558028"/>
                <a:ext cx="942170" cy="861757"/>
              </a:xfrm>
              <a:prstGeom prst="rect">
                <a:avLst/>
              </a:prstGeom>
            </p:spPr>
            <p:txBody>
              <a:bodyPr wrap="square" rtlCol="1">
                <a:noAutofit/>
              </a:bodyPr>
              <a:lstStyle/>
              <a:p>
                <a:pPr algn="ctr" rtl="1">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تنفيذ الحلّ ومتابعته</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3" name="مربع نص 166">
                <a:extLst>
                  <a:ext uri="{FF2B5EF4-FFF2-40B4-BE49-F238E27FC236}">
                    <a16:creationId xmlns:a16="http://schemas.microsoft.com/office/drawing/2014/main" id="{A9B5B5BF-98AD-1424-D3E2-FF563187B3B5}"/>
                  </a:ext>
                </a:extLst>
              </p:cNvPr>
              <p:cNvSpPr txBox="1"/>
              <p:nvPr/>
            </p:nvSpPr>
            <p:spPr>
              <a:xfrm>
                <a:off x="123028" y="167308"/>
                <a:ext cx="1301674" cy="768935"/>
              </a:xfrm>
              <a:prstGeom prst="rect">
                <a:avLst/>
              </a:prstGeom>
            </p:spPr>
            <p:txBody>
              <a:bodyPr wrap="square" rtlCol="1">
                <a:noAutofit/>
              </a:bodyPr>
              <a:lstStyle/>
              <a:p>
                <a:pPr algn="ctr" rtl="1">
                  <a:lnSpc>
                    <a:spcPct val="115000"/>
                  </a:lnSpc>
                </a:pPr>
                <a:r>
                  <a:rPr lang="en-US" sz="3200" b="1" kern="1200">
                    <a:solidFill>
                      <a:srgbClr val="FFFFFF"/>
                    </a:solidFill>
                    <a:effectLst/>
                    <a:latin typeface="ADLaM Display" panose="02010000000000000000" pitchFamily="2" charset="0"/>
                    <a:ea typeface="ADLaM Display" panose="02010000000000000000" pitchFamily="2" charset="0"/>
                    <a:cs typeface="ADLaM Display" panose="02010000000000000000" pitchFamily="2" charset="0"/>
                  </a:rPr>
                  <a:t>05</a:t>
                </a:r>
                <a:endParaRPr lang="en-US" sz="3200">
                  <a:solidFill>
                    <a:srgbClr val="000000"/>
                  </a:solidFill>
                  <a:effectLst/>
                  <a:latin typeface="ADLaM Display" panose="02010000000000000000" pitchFamily="2" charset="0"/>
                  <a:ea typeface="ADLaM Display" panose="02010000000000000000" pitchFamily="2" charset="0"/>
                  <a:cs typeface="ADLaM Display" panose="02010000000000000000" pitchFamily="2" charset="0"/>
                </a:endParaRPr>
              </a:p>
            </p:txBody>
          </p:sp>
        </p:grpSp>
        <p:pic>
          <p:nvPicPr>
            <p:cNvPr id="20" name="Picture 19" descr="Implementation ">
              <a:extLst>
                <a:ext uri="{FF2B5EF4-FFF2-40B4-BE49-F238E27FC236}">
                  <a16:creationId xmlns:a16="http://schemas.microsoft.com/office/drawing/2014/main" id="{6AC435D6-271A-AC13-6F1E-4249731F58A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45946" y="2680730"/>
              <a:ext cx="1444870" cy="1444357"/>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1">
            <a:extLst>
              <a:ext uri="{FF2B5EF4-FFF2-40B4-BE49-F238E27FC236}">
                <a16:creationId xmlns:a16="http://schemas.microsoft.com/office/drawing/2014/main" id="{D4E5A491-A42E-811C-85F8-FADE2543515F}"/>
              </a:ext>
            </a:extLst>
          </p:cNvPr>
          <p:cNvSpPr txBox="1"/>
          <p:nvPr/>
        </p:nvSpPr>
        <p:spPr>
          <a:xfrm>
            <a:off x="1320278" y="1495717"/>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وضع خطّة تنفيذية واضحة مع مؤشّرات أداء</a:t>
            </a:r>
            <a:endParaRPr lang="en-US"/>
          </a:p>
        </p:txBody>
      </p:sp>
      <p:sp>
        <p:nvSpPr>
          <p:cNvPr id="3" name="TextBox 2">
            <a:extLst>
              <a:ext uri="{FF2B5EF4-FFF2-40B4-BE49-F238E27FC236}">
                <a16:creationId xmlns:a16="http://schemas.microsoft.com/office/drawing/2014/main" id="{8248D68B-2906-6BE1-05C3-11B97EA43346}"/>
              </a:ext>
            </a:extLst>
          </p:cNvPr>
          <p:cNvSpPr txBox="1"/>
          <p:nvPr/>
        </p:nvSpPr>
        <p:spPr>
          <a:xfrm>
            <a:off x="1320278" y="3290661"/>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تحديد المسؤوليات والجدول الزمني</a:t>
            </a:r>
            <a:endParaRPr lang="en-US" dirty="0"/>
          </a:p>
        </p:txBody>
      </p:sp>
      <p:sp>
        <p:nvSpPr>
          <p:cNvPr id="4" name="TextBox 3">
            <a:extLst>
              <a:ext uri="{FF2B5EF4-FFF2-40B4-BE49-F238E27FC236}">
                <a16:creationId xmlns:a16="http://schemas.microsoft.com/office/drawing/2014/main" id="{7A983747-070B-1FF6-28C7-C9FC36BE0CDF}"/>
              </a:ext>
            </a:extLst>
          </p:cNvPr>
          <p:cNvSpPr txBox="1"/>
          <p:nvPr/>
        </p:nvSpPr>
        <p:spPr>
          <a:xfrm>
            <a:off x="1320278" y="5085604"/>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متابعة التنفيذ وقياس النتائج</a:t>
            </a:r>
            <a:endParaRPr lang="en-US" dirty="0"/>
          </a:p>
        </p:txBody>
      </p:sp>
    </p:spTree>
    <p:extLst>
      <p:ext uri="{BB962C8B-B14F-4D97-AF65-F5344CB8AC3E}">
        <p14:creationId xmlns:p14="http://schemas.microsoft.com/office/powerpoint/2010/main" val="241436446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ipe(down)">
                                      <p:cBhvr>
                                        <p:cTn id="7" dur="500"/>
                                        <p:tgtEl>
                                          <p:spTgt spid="50"/>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anim calcmode="lin" valueType="num">
                                      <p:cBhvr>
                                        <p:cTn id="11" dur="1000" fill="hold"/>
                                        <p:tgtEl>
                                          <p:spTgt spid="2"/>
                                        </p:tgtEl>
                                        <p:attrNameLst>
                                          <p:attrName>ppt_x</p:attrName>
                                        </p:attrNameLst>
                                      </p:cBhvr>
                                      <p:tavLst>
                                        <p:tav tm="0">
                                          <p:val>
                                            <p:strVal val="#ppt_x"/>
                                          </p:val>
                                        </p:tav>
                                        <p:tav tm="100000">
                                          <p:val>
                                            <p:strVal val="#ppt_x"/>
                                          </p:val>
                                        </p:tav>
                                      </p:tavLst>
                                    </p:anim>
                                    <p:anim calcmode="lin" valueType="num">
                                      <p:cBhvr>
                                        <p:cTn id="12"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1000"/>
                                        <p:tgtEl>
                                          <p:spTgt spid="4"/>
                                        </p:tgtEl>
                                      </p:cBhvr>
                                    </p:animEffect>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F1DC45-5B6D-B31F-0C02-D6711B5040C7}"/>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DF85ED17-FAD7-BDA3-0860-0C3F06410C17}"/>
              </a:ext>
            </a:extLst>
          </p:cNvPr>
          <p:cNvSpPr txBox="1"/>
          <p:nvPr/>
        </p:nvSpPr>
        <p:spPr>
          <a:xfrm>
            <a:off x="2779494" y="-174919"/>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المهارات الأساسية للمشرف الناجح</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92628F11-B5B1-0FC4-1111-9106179424A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43" name="Group 42">
            <a:extLst>
              <a:ext uri="{FF2B5EF4-FFF2-40B4-BE49-F238E27FC236}">
                <a16:creationId xmlns:a16="http://schemas.microsoft.com/office/drawing/2014/main" id="{5A701B92-5724-DD9E-0F07-11D21B08B900}"/>
              </a:ext>
            </a:extLst>
          </p:cNvPr>
          <p:cNvGrpSpPr/>
          <p:nvPr/>
        </p:nvGrpSpPr>
        <p:grpSpPr>
          <a:xfrm>
            <a:off x="8651365" y="1790714"/>
            <a:ext cx="2727748" cy="4040400"/>
            <a:chOff x="5913799" y="1790714"/>
            <a:chExt cx="2727748" cy="4040400"/>
          </a:xfrm>
        </p:grpSpPr>
        <p:grpSp>
          <p:nvGrpSpPr>
            <p:cNvPr id="5" name="Group 4">
              <a:extLst>
                <a:ext uri="{FF2B5EF4-FFF2-40B4-BE49-F238E27FC236}">
                  <a16:creationId xmlns:a16="http://schemas.microsoft.com/office/drawing/2014/main" id="{3CBE624F-42CB-1453-73B2-3588EB27D050}"/>
                </a:ext>
              </a:extLst>
            </p:cNvPr>
            <p:cNvGrpSpPr/>
            <p:nvPr/>
          </p:nvGrpSpPr>
          <p:grpSpPr>
            <a:xfrm>
              <a:off x="5913799" y="1790714"/>
              <a:ext cx="2727748" cy="4040400"/>
              <a:chOff x="3527473" y="151354"/>
              <a:chExt cx="1547731" cy="2292881"/>
            </a:xfrm>
          </p:grpSpPr>
          <p:grpSp>
            <p:nvGrpSpPr>
              <p:cNvPr id="37" name="Group 36">
                <a:extLst>
                  <a:ext uri="{FF2B5EF4-FFF2-40B4-BE49-F238E27FC236}">
                    <a16:creationId xmlns:a16="http://schemas.microsoft.com/office/drawing/2014/main" id="{273100FC-B144-49A1-4EA0-7C2D58230257}"/>
                  </a:ext>
                </a:extLst>
              </p:cNvPr>
              <p:cNvGrpSpPr/>
              <p:nvPr/>
            </p:nvGrpSpPr>
            <p:grpSpPr>
              <a:xfrm>
                <a:off x="3527473" y="221731"/>
                <a:ext cx="1547731" cy="2222504"/>
                <a:chOff x="3527473" y="221731"/>
                <a:chExt cx="1547730" cy="2222504"/>
              </a:xfrm>
            </p:grpSpPr>
            <p:sp>
              <p:nvSpPr>
                <p:cNvPr id="40" name="Rectangle: Rounded Corners 39">
                  <a:extLst>
                    <a:ext uri="{FF2B5EF4-FFF2-40B4-BE49-F238E27FC236}">
                      <a16:creationId xmlns:a16="http://schemas.microsoft.com/office/drawing/2014/main" id="{0E3544DD-4D10-BB4C-5275-05FEEEA52651}"/>
                    </a:ext>
                  </a:extLst>
                </p:cNvPr>
                <p:cNvSpPr/>
                <p:nvPr/>
              </p:nvSpPr>
              <p:spPr>
                <a:xfrm rot="2700000">
                  <a:off x="3754133" y="221731"/>
                  <a:ext cx="1094410" cy="1094410"/>
                </a:xfrm>
                <a:prstGeom prst="roundRect">
                  <a:avLst>
                    <a:gd name="adj" fmla="val 29796"/>
                  </a:avLst>
                </a:prstGeom>
                <a:solidFill>
                  <a:srgbClr val="7F7F7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1" name="Rectangle: Rounded Corners 40">
                  <a:extLst>
                    <a:ext uri="{FF2B5EF4-FFF2-40B4-BE49-F238E27FC236}">
                      <a16:creationId xmlns:a16="http://schemas.microsoft.com/office/drawing/2014/main" id="{3EC718C8-A85C-2D12-C576-20907DEAC4DB}"/>
                    </a:ext>
                  </a:extLst>
                </p:cNvPr>
                <p:cNvSpPr/>
                <p:nvPr/>
              </p:nvSpPr>
              <p:spPr>
                <a:xfrm>
                  <a:off x="3527473" y="519601"/>
                  <a:ext cx="1547730" cy="1924634"/>
                </a:xfrm>
                <a:prstGeom prst="roundRect">
                  <a:avLst/>
                </a:prstGeom>
                <a:solidFill>
                  <a:schemeClr val="bg1"/>
                </a:solidFill>
                <a:ln>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38" name="مربع نص 166">
                <a:extLst>
                  <a:ext uri="{FF2B5EF4-FFF2-40B4-BE49-F238E27FC236}">
                    <a16:creationId xmlns:a16="http://schemas.microsoft.com/office/drawing/2014/main" id="{F865E32B-77D0-F9DC-95D2-E95EFBA44C17}"/>
                  </a:ext>
                </a:extLst>
              </p:cNvPr>
              <p:cNvSpPr txBox="1"/>
              <p:nvPr/>
            </p:nvSpPr>
            <p:spPr>
              <a:xfrm>
                <a:off x="3722777" y="1742925"/>
                <a:ext cx="1155720" cy="369413"/>
              </a:xfrm>
              <a:prstGeom prst="rect">
                <a:avLst/>
              </a:prstGeom>
            </p:spPr>
            <p:txBody>
              <a:bodyPr wrap="square" rtlCol="1">
                <a:noAutofit/>
              </a:bodyPr>
              <a:lstStyle/>
              <a:p>
                <a:pPr algn="ctr">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المهارات الإداريّة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9" name="مربع نص 166">
                <a:extLst>
                  <a:ext uri="{FF2B5EF4-FFF2-40B4-BE49-F238E27FC236}">
                    <a16:creationId xmlns:a16="http://schemas.microsoft.com/office/drawing/2014/main" id="{F91C9ED5-CDAB-7073-553B-0FBA0538835A}"/>
                  </a:ext>
                </a:extLst>
              </p:cNvPr>
              <p:cNvSpPr txBox="1"/>
              <p:nvPr/>
            </p:nvSpPr>
            <p:spPr>
              <a:xfrm>
                <a:off x="3650501" y="151354"/>
                <a:ext cx="1301674" cy="468553"/>
              </a:xfrm>
              <a:prstGeom prst="rect">
                <a:avLst/>
              </a:prstGeom>
            </p:spPr>
            <p:txBody>
              <a:bodyPr wrap="square" rtlCol="1">
                <a:noAutofit/>
              </a:bodyPr>
              <a:lstStyle/>
              <a:p>
                <a:pPr algn="ctr">
                  <a:lnSpc>
                    <a:spcPct val="115000"/>
                  </a:lnSpc>
                </a:pPr>
                <a:r>
                  <a:rPr lang="en-US" sz="3200" b="1" kern="1200">
                    <a:solidFill>
                      <a:srgbClr val="FFFFFF"/>
                    </a:solidFill>
                    <a:effectLst/>
                    <a:latin typeface="ADLaM Display" panose="02010000000000000000" pitchFamily="2" charset="0"/>
                    <a:ea typeface="ADLaM Display" panose="02010000000000000000" pitchFamily="2" charset="0"/>
                    <a:cs typeface="ADLaM Display" panose="02010000000000000000" pitchFamily="2" charset="0"/>
                  </a:rPr>
                  <a:t>02</a:t>
                </a:r>
                <a:endParaRPr lang="en-US" sz="3200">
                  <a:solidFill>
                    <a:srgbClr val="000000"/>
                  </a:solidFill>
                  <a:effectLst/>
                  <a:latin typeface="ADLaM Display" panose="02010000000000000000" pitchFamily="2" charset="0"/>
                  <a:ea typeface="ADLaM Display" panose="02010000000000000000" pitchFamily="2" charset="0"/>
                  <a:cs typeface="ADLaM Display" panose="02010000000000000000" pitchFamily="2" charset="0"/>
                </a:endParaRPr>
              </a:p>
            </p:txBody>
          </p:sp>
        </p:grpSp>
        <p:pic>
          <p:nvPicPr>
            <p:cNvPr id="13" name="Picture 12" descr="CRM ">
              <a:extLst>
                <a:ext uri="{FF2B5EF4-FFF2-40B4-BE49-F238E27FC236}">
                  <a16:creationId xmlns:a16="http://schemas.microsoft.com/office/drawing/2014/main" id="{13D0DDCA-09BE-607C-5679-D6BFA2B22A4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27824" y="2616372"/>
              <a:ext cx="1435590" cy="1435372"/>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1">
            <a:extLst>
              <a:ext uri="{FF2B5EF4-FFF2-40B4-BE49-F238E27FC236}">
                <a16:creationId xmlns:a16="http://schemas.microsoft.com/office/drawing/2014/main" id="{B3AD11C1-42E0-6210-3C50-0CB473F53D6C}"/>
              </a:ext>
            </a:extLst>
          </p:cNvPr>
          <p:cNvSpPr txBox="1"/>
          <p:nvPr/>
        </p:nvSpPr>
        <p:spPr>
          <a:xfrm>
            <a:off x="1063445" y="1280615"/>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التخطيط وتنظيم العمل</a:t>
            </a:r>
            <a:endParaRPr lang="en-US" dirty="0"/>
          </a:p>
        </p:txBody>
      </p:sp>
      <p:sp>
        <p:nvSpPr>
          <p:cNvPr id="3" name="TextBox 2">
            <a:extLst>
              <a:ext uri="{FF2B5EF4-FFF2-40B4-BE49-F238E27FC236}">
                <a16:creationId xmlns:a16="http://schemas.microsoft.com/office/drawing/2014/main" id="{E166A099-E50A-E62D-C9B6-AA4E6ADDE3D8}"/>
              </a:ext>
            </a:extLst>
          </p:cNvPr>
          <p:cNvSpPr txBox="1"/>
          <p:nvPr/>
        </p:nvSpPr>
        <p:spPr>
          <a:xfrm>
            <a:off x="1063445" y="2693354"/>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إدارة الوقت وتحديد الأولويّات</a:t>
            </a:r>
            <a:endParaRPr lang="en-US" dirty="0"/>
          </a:p>
        </p:txBody>
      </p:sp>
      <p:sp>
        <p:nvSpPr>
          <p:cNvPr id="4" name="TextBox 3">
            <a:extLst>
              <a:ext uri="{FF2B5EF4-FFF2-40B4-BE49-F238E27FC236}">
                <a16:creationId xmlns:a16="http://schemas.microsoft.com/office/drawing/2014/main" id="{D91B7420-471F-26B3-68AD-BCB2F2E65D45}"/>
              </a:ext>
            </a:extLst>
          </p:cNvPr>
          <p:cNvSpPr txBox="1"/>
          <p:nvPr/>
        </p:nvSpPr>
        <p:spPr>
          <a:xfrm>
            <a:off x="1063445" y="4106093"/>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اتّخاذ القرارات وحلّ المشكلات</a:t>
            </a:r>
            <a:endParaRPr lang="en-US"/>
          </a:p>
        </p:txBody>
      </p:sp>
      <p:sp>
        <p:nvSpPr>
          <p:cNvPr id="47" name="TextBox 46">
            <a:extLst>
              <a:ext uri="{FF2B5EF4-FFF2-40B4-BE49-F238E27FC236}">
                <a16:creationId xmlns:a16="http://schemas.microsoft.com/office/drawing/2014/main" id="{E9FB6332-1485-4DE5-3DB9-F0A5193AC98F}"/>
              </a:ext>
            </a:extLst>
          </p:cNvPr>
          <p:cNvSpPr txBox="1"/>
          <p:nvPr/>
        </p:nvSpPr>
        <p:spPr>
          <a:xfrm>
            <a:off x="1063445" y="5518832"/>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إدارة الموارد وتوزيع المهام</a:t>
            </a:r>
            <a:endParaRPr lang="en-US" dirty="0"/>
          </a:p>
        </p:txBody>
      </p:sp>
    </p:spTree>
    <p:extLst>
      <p:ext uri="{BB962C8B-B14F-4D97-AF65-F5344CB8AC3E}">
        <p14:creationId xmlns:p14="http://schemas.microsoft.com/office/powerpoint/2010/main" val="313573265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down)">
                                      <p:cBhvr>
                                        <p:cTn id="7" dur="500"/>
                                        <p:tgtEl>
                                          <p:spTgt spid="43"/>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anim calcmode="lin" valueType="num">
                                      <p:cBhvr>
                                        <p:cTn id="11" dur="1000" fill="hold"/>
                                        <p:tgtEl>
                                          <p:spTgt spid="2"/>
                                        </p:tgtEl>
                                        <p:attrNameLst>
                                          <p:attrName>ppt_x</p:attrName>
                                        </p:attrNameLst>
                                      </p:cBhvr>
                                      <p:tavLst>
                                        <p:tav tm="0">
                                          <p:val>
                                            <p:strVal val="#ppt_x"/>
                                          </p:val>
                                        </p:tav>
                                        <p:tav tm="100000">
                                          <p:val>
                                            <p:strVal val="#ppt_x"/>
                                          </p:val>
                                        </p:tav>
                                      </p:tavLst>
                                    </p:anim>
                                    <p:anim calcmode="lin" valueType="num">
                                      <p:cBhvr>
                                        <p:cTn id="12"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1000"/>
                                        <p:tgtEl>
                                          <p:spTgt spid="4"/>
                                        </p:tgtEl>
                                      </p:cBhvr>
                                    </p:animEffect>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47"/>
                                        </p:tgtEl>
                                        <p:attrNameLst>
                                          <p:attrName>style.visibility</p:attrName>
                                        </p:attrNameLst>
                                      </p:cBhvr>
                                      <p:to>
                                        <p:strVal val="visible"/>
                                      </p:to>
                                    </p:set>
                                    <p:animEffect transition="in" filter="fade">
                                      <p:cBhvr>
                                        <p:cTn id="31" dur="1000"/>
                                        <p:tgtEl>
                                          <p:spTgt spid="47"/>
                                        </p:tgtEl>
                                      </p:cBhvr>
                                    </p:animEffect>
                                    <p:anim calcmode="lin" valueType="num">
                                      <p:cBhvr>
                                        <p:cTn id="32" dur="1000" fill="hold"/>
                                        <p:tgtEl>
                                          <p:spTgt spid="47"/>
                                        </p:tgtEl>
                                        <p:attrNameLst>
                                          <p:attrName>ppt_x</p:attrName>
                                        </p:attrNameLst>
                                      </p:cBhvr>
                                      <p:tavLst>
                                        <p:tav tm="0">
                                          <p:val>
                                            <p:strVal val="#ppt_x"/>
                                          </p:val>
                                        </p:tav>
                                        <p:tav tm="100000">
                                          <p:val>
                                            <p:strVal val="#ppt_x"/>
                                          </p:val>
                                        </p:tav>
                                      </p:tavLst>
                                    </p:anim>
                                    <p:anim calcmode="lin" valueType="num">
                                      <p:cBhvr>
                                        <p:cTn id="33"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47" grpId="0"/>
    </p:bld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C8E4C1-D06C-219A-47D6-723BC0FBB121}"/>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FE74B970-6CF3-A91E-15F1-8DBBEA5D9061}"/>
              </a:ext>
            </a:extLst>
          </p:cNvPr>
          <p:cNvSpPr txBox="1"/>
          <p:nvPr/>
        </p:nvSpPr>
        <p:spPr>
          <a:xfrm>
            <a:off x="2779494" y="-132677"/>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أدوات التحليل الإداري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9C210717-0548-32E1-3FFC-A0A7A84F92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5" name="Picture 4" descr="Ishikawa ">
            <a:extLst>
              <a:ext uri="{FF2B5EF4-FFF2-40B4-BE49-F238E27FC236}">
                <a16:creationId xmlns:a16="http://schemas.microsoft.com/office/drawing/2014/main" id="{22595FEA-9FF2-9231-2F3A-4270ADE3E725}"/>
              </a:ext>
            </a:extLst>
          </p:cNvPr>
          <p:cNvPicPr>
            <a:picLocks noChangeAspect="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162050" y="2109787"/>
            <a:ext cx="3814763" cy="3814763"/>
          </a:xfrm>
          <a:prstGeom prst="rect">
            <a:avLst/>
          </a:prstGeom>
          <a:noFill/>
          <a:ln>
            <a:noFill/>
          </a:ln>
        </p:spPr>
      </p:pic>
      <p:sp>
        <p:nvSpPr>
          <p:cNvPr id="7" name="TextBox 6">
            <a:extLst>
              <a:ext uri="{FF2B5EF4-FFF2-40B4-BE49-F238E27FC236}">
                <a16:creationId xmlns:a16="http://schemas.microsoft.com/office/drawing/2014/main" id="{AA14B824-25AE-9E3C-5EE4-97AC95DFD0AC}"/>
              </a:ext>
            </a:extLst>
          </p:cNvPr>
          <p:cNvSpPr txBox="1"/>
          <p:nvPr/>
        </p:nvSpPr>
        <p:spPr>
          <a:xfrm>
            <a:off x="5535526" y="1659113"/>
            <a:ext cx="5843587"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مخطّط عظم السمكة (</a:t>
            </a:r>
            <a:r>
              <a:rPr lang="en-US"/>
              <a:t>Ishikawa Diagram</a:t>
            </a:r>
            <a:r>
              <a:rPr lang="ar-EG"/>
              <a:t>):</a:t>
            </a:r>
            <a:endParaRPr lang="en-US"/>
          </a:p>
        </p:txBody>
      </p:sp>
      <p:sp>
        <p:nvSpPr>
          <p:cNvPr id="10" name="TextBox 9">
            <a:extLst>
              <a:ext uri="{FF2B5EF4-FFF2-40B4-BE49-F238E27FC236}">
                <a16:creationId xmlns:a16="http://schemas.microsoft.com/office/drawing/2014/main" id="{0DAF2DC3-8D3B-CC59-8036-EE7B7D6185A5}"/>
              </a:ext>
            </a:extLst>
          </p:cNvPr>
          <p:cNvSpPr txBox="1"/>
          <p:nvPr/>
        </p:nvSpPr>
        <p:spPr>
          <a:xfrm>
            <a:off x="5535526" y="3540114"/>
            <a:ext cx="5843587" cy="954107"/>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هي أداة تحليلية طوّرها كاورو إيشيكاوا لتحديد الأسباب المحتملة لمشكلة ما من خلال ترتيبها في مجموعات رئيسية</a:t>
            </a:r>
            <a:endParaRPr lang="en-US" dirty="0"/>
          </a:p>
        </p:txBody>
      </p:sp>
    </p:spTree>
    <p:extLst>
      <p:ext uri="{BB962C8B-B14F-4D97-AF65-F5344CB8AC3E}">
        <p14:creationId xmlns:p14="http://schemas.microsoft.com/office/powerpoint/2010/main" val="191423992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down)">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459A5F-BDEC-8ED8-8B4C-9A1ECDF251F4}"/>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9C2DAB7C-58C4-486C-5CA3-DE3142D2ACF6}"/>
              </a:ext>
            </a:extLst>
          </p:cNvPr>
          <p:cNvSpPr txBox="1"/>
          <p:nvPr/>
        </p:nvSpPr>
        <p:spPr>
          <a:xfrm>
            <a:off x="2779494" y="-132677"/>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أدوات التحليل الإداري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164F65C8-A9C4-4DAD-ACB6-620242F6FA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5" name="Picture 4" descr="Ishikawa ">
            <a:extLst>
              <a:ext uri="{FF2B5EF4-FFF2-40B4-BE49-F238E27FC236}">
                <a16:creationId xmlns:a16="http://schemas.microsoft.com/office/drawing/2014/main" id="{C3B2FF86-5151-250F-FBC3-6E27B3011915}"/>
              </a:ext>
            </a:extLst>
          </p:cNvPr>
          <p:cNvPicPr>
            <a:picLocks noChangeAspect="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162050" y="2109787"/>
            <a:ext cx="3814763" cy="3814763"/>
          </a:xfrm>
          <a:prstGeom prst="rect">
            <a:avLst/>
          </a:prstGeom>
          <a:noFill/>
          <a:ln>
            <a:noFill/>
          </a:ln>
        </p:spPr>
      </p:pic>
      <p:sp>
        <p:nvSpPr>
          <p:cNvPr id="7" name="TextBox 6">
            <a:extLst>
              <a:ext uri="{FF2B5EF4-FFF2-40B4-BE49-F238E27FC236}">
                <a16:creationId xmlns:a16="http://schemas.microsoft.com/office/drawing/2014/main" id="{09AEEE3D-D778-7F4B-5EBB-EA59D49485FC}"/>
              </a:ext>
            </a:extLst>
          </p:cNvPr>
          <p:cNvSpPr txBox="1"/>
          <p:nvPr/>
        </p:nvSpPr>
        <p:spPr>
          <a:xfrm>
            <a:off x="5535526" y="1091660"/>
            <a:ext cx="5843587"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مخطّط عظم السمكة (</a:t>
            </a:r>
            <a:r>
              <a:rPr lang="en-US"/>
              <a:t>Ishikawa Diagram</a:t>
            </a:r>
            <a:r>
              <a:rPr lang="ar-EG"/>
              <a:t>):</a:t>
            </a:r>
            <a:endParaRPr lang="en-US"/>
          </a:p>
        </p:txBody>
      </p:sp>
      <p:sp>
        <p:nvSpPr>
          <p:cNvPr id="2" name="TextBox 1">
            <a:extLst>
              <a:ext uri="{FF2B5EF4-FFF2-40B4-BE49-F238E27FC236}">
                <a16:creationId xmlns:a16="http://schemas.microsoft.com/office/drawing/2014/main" id="{8554A104-2B4A-D97C-F758-0DD0CDF0151A}"/>
              </a:ext>
            </a:extLst>
          </p:cNvPr>
          <p:cNvSpPr txBox="1"/>
          <p:nvPr/>
        </p:nvSpPr>
        <p:spPr>
          <a:xfrm>
            <a:off x="5014452" y="1854946"/>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الخطوات:</a:t>
            </a:r>
            <a:endParaRPr lang="en-US"/>
          </a:p>
        </p:txBody>
      </p:sp>
      <p:sp>
        <p:nvSpPr>
          <p:cNvPr id="3" name="TextBox 2">
            <a:extLst>
              <a:ext uri="{FF2B5EF4-FFF2-40B4-BE49-F238E27FC236}">
                <a16:creationId xmlns:a16="http://schemas.microsoft.com/office/drawing/2014/main" id="{5B884E26-8B96-345C-1E18-0DA7B9D32B89}"/>
              </a:ext>
            </a:extLst>
          </p:cNvPr>
          <p:cNvSpPr txBox="1"/>
          <p:nvPr/>
        </p:nvSpPr>
        <p:spPr>
          <a:xfrm>
            <a:off x="5014452" y="2648369"/>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رسم خط أفقي يمثّل المشكلة</a:t>
            </a:r>
            <a:endParaRPr lang="en-US"/>
          </a:p>
        </p:txBody>
      </p:sp>
      <p:sp>
        <p:nvSpPr>
          <p:cNvPr id="4" name="TextBox 3">
            <a:extLst>
              <a:ext uri="{FF2B5EF4-FFF2-40B4-BE49-F238E27FC236}">
                <a16:creationId xmlns:a16="http://schemas.microsoft.com/office/drawing/2014/main" id="{3BF75B81-89D3-0E02-67DD-6D6A22FC1F48}"/>
              </a:ext>
            </a:extLst>
          </p:cNvPr>
          <p:cNvSpPr txBox="1"/>
          <p:nvPr/>
        </p:nvSpPr>
        <p:spPr>
          <a:xfrm>
            <a:off x="5014452" y="3441792"/>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رسم خطوط مائلة تمثّل فئات الأسباب الرئيسية (عادةً 6</a:t>
            </a:r>
            <a:r>
              <a:rPr lang="en-US"/>
              <a:t>M</a:t>
            </a:r>
            <a:r>
              <a:rPr lang="ar-SA"/>
              <a:t>: القوى البشرية، الآلات، المواد، الطرق، القياس، البيئة)</a:t>
            </a:r>
            <a:endParaRPr lang="en-US"/>
          </a:p>
        </p:txBody>
      </p:sp>
      <p:sp>
        <p:nvSpPr>
          <p:cNvPr id="6" name="TextBox 5">
            <a:extLst>
              <a:ext uri="{FF2B5EF4-FFF2-40B4-BE49-F238E27FC236}">
                <a16:creationId xmlns:a16="http://schemas.microsoft.com/office/drawing/2014/main" id="{34E91728-43C9-D3C6-47A5-425D7F341780}"/>
              </a:ext>
            </a:extLst>
          </p:cNvPr>
          <p:cNvSpPr txBox="1"/>
          <p:nvPr/>
        </p:nvSpPr>
        <p:spPr>
          <a:xfrm>
            <a:off x="5014452" y="4696238"/>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إضافة الأسباب الفرعية على كلّ خط رئيسي</a:t>
            </a:r>
            <a:endParaRPr lang="en-US" dirty="0"/>
          </a:p>
        </p:txBody>
      </p:sp>
      <p:sp>
        <p:nvSpPr>
          <p:cNvPr id="11" name="TextBox 10">
            <a:extLst>
              <a:ext uri="{FF2B5EF4-FFF2-40B4-BE49-F238E27FC236}">
                <a16:creationId xmlns:a16="http://schemas.microsoft.com/office/drawing/2014/main" id="{8F50D4D6-E5A3-2925-B090-86BEEBE243BE}"/>
              </a:ext>
            </a:extLst>
          </p:cNvPr>
          <p:cNvSpPr txBox="1"/>
          <p:nvPr/>
        </p:nvSpPr>
        <p:spPr>
          <a:xfrm>
            <a:off x="5014452" y="5489661"/>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تحليل الأسباب وتحديد الأكثر تأثيراً</a:t>
            </a:r>
            <a:endParaRPr lang="en-US" dirty="0"/>
          </a:p>
        </p:txBody>
      </p:sp>
    </p:spTree>
    <p:extLst>
      <p:ext uri="{BB962C8B-B14F-4D97-AF65-F5344CB8AC3E}">
        <p14:creationId xmlns:p14="http://schemas.microsoft.com/office/powerpoint/2010/main" val="267706218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anim calcmode="lin" valueType="num">
                                      <p:cBhvr>
                                        <p:cTn id="11" dur="1000" fill="hold"/>
                                        <p:tgtEl>
                                          <p:spTgt spid="2"/>
                                        </p:tgtEl>
                                        <p:attrNameLst>
                                          <p:attrName>ppt_x</p:attrName>
                                        </p:attrNameLst>
                                      </p:cBhvr>
                                      <p:tavLst>
                                        <p:tav tm="0">
                                          <p:val>
                                            <p:strVal val="#ppt_x"/>
                                          </p:val>
                                        </p:tav>
                                        <p:tav tm="100000">
                                          <p:val>
                                            <p:strVal val="#ppt_x"/>
                                          </p:val>
                                        </p:tav>
                                      </p:tavLst>
                                    </p:anim>
                                    <p:anim calcmode="lin" valueType="num">
                                      <p:cBhvr>
                                        <p:cTn id="12"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1000"/>
                                        <p:tgtEl>
                                          <p:spTgt spid="4"/>
                                        </p:tgtEl>
                                      </p:cBhvr>
                                    </p:animEffect>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1000"/>
                                        <p:tgtEl>
                                          <p:spTgt spid="11"/>
                                        </p:tgtEl>
                                      </p:cBhvr>
                                    </p:animEffect>
                                    <p:anim calcmode="lin" valueType="num">
                                      <p:cBhvr>
                                        <p:cTn id="39" dur="1000" fill="hold"/>
                                        <p:tgtEl>
                                          <p:spTgt spid="11"/>
                                        </p:tgtEl>
                                        <p:attrNameLst>
                                          <p:attrName>ppt_x</p:attrName>
                                        </p:attrNameLst>
                                      </p:cBhvr>
                                      <p:tavLst>
                                        <p:tav tm="0">
                                          <p:val>
                                            <p:strVal val="#ppt_x"/>
                                          </p:val>
                                        </p:tav>
                                        <p:tav tm="100000">
                                          <p:val>
                                            <p:strVal val="#ppt_x"/>
                                          </p:val>
                                        </p:tav>
                                      </p:tavLst>
                                    </p:anim>
                                    <p:anim calcmode="lin" valueType="num">
                                      <p:cBhvr>
                                        <p:cTn id="4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P spid="3" grpId="0"/>
      <p:bldP spid="4" grpId="0"/>
      <p:bldP spid="6" grpId="0"/>
      <p:bldP spid="11" grpId="0"/>
    </p:bld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D49A12-76C2-281B-8885-85BDD2884EB2}"/>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97E2FE57-3E6E-0A9D-5089-F9CD869F1CB7}"/>
              </a:ext>
            </a:extLst>
          </p:cNvPr>
          <p:cNvSpPr txBox="1"/>
          <p:nvPr/>
        </p:nvSpPr>
        <p:spPr>
          <a:xfrm>
            <a:off x="2779494" y="-132677"/>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أدوات التحليل الإداري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54E50BDD-8D63-6A40-4573-DE6627D4BCA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5" name="Picture 4" descr="Ishikawa ">
            <a:extLst>
              <a:ext uri="{FF2B5EF4-FFF2-40B4-BE49-F238E27FC236}">
                <a16:creationId xmlns:a16="http://schemas.microsoft.com/office/drawing/2014/main" id="{05A85BE4-A284-805A-D25E-3A3790F373F7}"/>
              </a:ext>
            </a:extLst>
          </p:cNvPr>
          <p:cNvPicPr>
            <a:picLocks noChangeAspect="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162050" y="2109787"/>
            <a:ext cx="3814763" cy="3814763"/>
          </a:xfrm>
          <a:prstGeom prst="rect">
            <a:avLst/>
          </a:prstGeom>
          <a:noFill/>
          <a:ln>
            <a:noFill/>
          </a:ln>
        </p:spPr>
      </p:pic>
      <p:sp>
        <p:nvSpPr>
          <p:cNvPr id="7" name="TextBox 6">
            <a:extLst>
              <a:ext uri="{FF2B5EF4-FFF2-40B4-BE49-F238E27FC236}">
                <a16:creationId xmlns:a16="http://schemas.microsoft.com/office/drawing/2014/main" id="{EBA86001-C903-03E7-8EE3-2D2019C23532}"/>
              </a:ext>
            </a:extLst>
          </p:cNvPr>
          <p:cNvSpPr txBox="1"/>
          <p:nvPr/>
        </p:nvSpPr>
        <p:spPr>
          <a:xfrm>
            <a:off x="5535526" y="1091660"/>
            <a:ext cx="5843587"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مخطّط عظم السمكة (</a:t>
            </a:r>
            <a:r>
              <a:rPr lang="en-US"/>
              <a:t>Ishikawa Diagram</a:t>
            </a:r>
            <a:r>
              <a:rPr lang="ar-EG"/>
              <a:t>):</a:t>
            </a:r>
            <a:endParaRPr lang="en-US"/>
          </a:p>
        </p:txBody>
      </p:sp>
      <p:sp>
        <p:nvSpPr>
          <p:cNvPr id="2" name="TextBox 1">
            <a:extLst>
              <a:ext uri="{FF2B5EF4-FFF2-40B4-BE49-F238E27FC236}">
                <a16:creationId xmlns:a16="http://schemas.microsoft.com/office/drawing/2014/main" id="{D08E051E-857B-02E8-6502-0E921CC05474}"/>
              </a:ext>
            </a:extLst>
          </p:cNvPr>
          <p:cNvSpPr txBox="1"/>
          <p:nvPr/>
        </p:nvSpPr>
        <p:spPr>
          <a:xfrm>
            <a:off x="5014452" y="1690136"/>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مثال تطبيقي:</a:t>
            </a:r>
            <a:endParaRPr lang="en-US"/>
          </a:p>
        </p:txBody>
      </p:sp>
      <p:sp>
        <p:nvSpPr>
          <p:cNvPr id="3" name="TextBox 2">
            <a:extLst>
              <a:ext uri="{FF2B5EF4-FFF2-40B4-BE49-F238E27FC236}">
                <a16:creationId xmlns:a16="http://schemas.microsoft.com/office/drawing/2014/main" id="{4616C8A8-1602-2069-9A7E-346161E1C1D7}"/>
              </a:ext>
            </a:extLst>
          </p:cNvPr>
          <p:cNvSpPr txBox="1"/>
          <p:nvPr/>
        </p:nvSpPr>
        <p:spPr>
          <a:xfrm>
            <a:off x="5014452" y="2318749"/>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a:t>مشكلة: "انخفاض جودة الخدمة المقدّمة للعملاء"</a:t>
            </a:r>
            <a:endParaRPr lang="en-US"/>
          </a:p>
        </p:txBody>
      </p:sp>
      <p:sp>
        <p:nvSpPr>
          <p:cNvPr id="4" name="TextBox 3">
            <a:extLst>
              <a:ext uri="{FF2B5EF4-FFF2-40B4-BE49-F238E27FC236}">
                <a16:creationId xmlns:a16="http://schemas.microsoft.com/office/drawing/2014/main" id="{22C129A0-791B-7816-0BCA-B28157ABE9E4}"/>
              </a:ext>
            </a:extLst>
          </p:cNvPr>
          <p:cNvSpPr txBox="1"/>
          <p:nvPr/>
        </p:nvSpPr>
        <p:spPr>
          <a:xfrm>
            <a:off x="4495800" y="2947363"/>
            <a:ext cx="6883313" cy="3935052"/>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a:t>الأسباب وفق عظم السمكة:</a:t>
            </a:r>
            <a:endParaRPr lang="en-US"/>
          </a:p>
          <a:p>
            <a:pPr marL="0" indent="0">
              <a:buNone/>
            </a:pPr>
            <a:r>
              <a:rPr lang="ar-SA"/>
              <a:t>- القوى البشرية: نقص التدريب، ضعف التحفيز، عبء العمل المرتفع.</a:t>
            </a:r>
            <a:endParaRPr lang="en-US"/>
          </a:p>
          <a:p>
            <a:pPr marL="0" indent="0">
              <a:buNone/>
            </a:pPr>
            <a:r>
              <a:rPr lang="ar-SA"/>
              <a:t>- الأنظمة: برمجيات قديمة، بطء الاستجابة، تعقيد الإجراءات.</a:t>
            </a:r>
            <a:endParaRPr lang="en-US"/>
          </a:p>
          <a:p>
            <a:pPr marL="0" indent="0">
              <a:buNone/>
            </a:pPr>
            <a:r>
              <a:rPr lang="ar-SA"/>
              <a:t>- المواد والموارد: نقص الأدوات اللازمة، ميزانية محدودة.</a:t>
            </a:r>
            <a:endParaRPr lang="en-US"/>
          </a:p>
          <a:p>
            <a:pPr marL="0" indent="0">
              <a:buNone/>
            </a:pPr>
            <a:r>
              <a:rPr lang="ar-SA"/>
              <a:t>- الطرق والإجراءات: تعقيد خطوات تقديم الخدمة، غياب معايير موحّدة.</a:t>
            </a:r>
            <a:endParaRPr lang="en-US"/>
          </a:p>
          <a:p>
            <a:pPr marL="0" indent="0">
              <a:buNone/>
            </a:pPr>
            <a:r>
              <a:rPr lang="ar-SA"/>
              <a:t>- القياس: غياب مؤشّرات أداء واضحة، عدم وجود نظام متابعة.</a:t>
            </a:r>
            <a:endParaRPr lang="en-US"/>
          </a:p>
          <a:p>
            <a:pPr marL="0" indent="0">
              <a:buNone/>
            </a:pPr>
            <a:r>
              <a:rPr lang="ar-SA"/>
              <a:t>- البيئة: مكان عمل غير مناسب، ضغوط خارجية.</a:t>
            </a:r>
            <a:endParaRPr lang="en-US"/>
          </a:p>
        </p:txBody>
      </p:sp>
    </p:spTree>
    <p:extLst>
      <p:ext uri="{BB962C8B-B14F-4D97-AF65-F5344CB8AC3E}">
        <p14:creationId xmlns:p14="http://schemas.microsoft.com/office/powerpoint/2010/main" val="184970264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anim calcmode="lin" valueType="num">
                                      <p:cBhvr>
                                        <p:cTn id="11" dur="1000" fill="hold"/>
                                        <p:tgtEl>
                                          <p:spTgt spid="2"/>
                                        </p:tgtEl>
                                        <p:attrNameLst>
                                          <p:attrName>ppt_x</p:attrName>
                                        </p:attrNameLst>
                                      </p:cBhvr>
                                      <p:tavLst>
                                        <p:tav tm="0">
                                          <p:val>
                                            <p:strVal val="#ppt_x"/>
                                          </p:val>
                                        </p:tav>
                                        <p:tav tm="100000">
                                          <p:val>
                                            <p:strVal val="#ppt_x"/>
                                          </p:val>
                                        </p:tav>
                                      </p:tavLst>
                                    </p:anim>
                                    <p:anim calcmode="lin" valueType="num">
                                      <p:cBhvr>
                                        <p:cTn id="12"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1000"/>
                                        <p:tgtEl>
                                          <p:spTgt spid="4"/>
                                        </p:tgtEl>
                                      </p:cBhvr>
                                    </p:animEffect>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P spid="3" grpId="0"/>
      <p:bldP spid="4" grpId="0"/>
    </p:bld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167D03-280C-2FCB-D22C-BD7B0CE7D3B6}"/>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60C589E1-F7CF-803E-D4A7-D8E52A7BB30C}"/>
              </a:ext>
            </a:extLst>
          </p:cNvPr>
          <p:cNvSpPr txBox="1"/>
          <p:nvPr/>
        </p:nvSpPr>
        <p:spPr>
          <a:xfrm>
            <a:off x="2779494" y="-132677"/>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أدوات التحليل الإداري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9B539D65-DD08-09F7-705B-5D819D90438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7" name="TextBox 6">
            <a:extLst>
              <a:ext uri="{FF2B5EF4-FFF2-40B4-BE49-F238E27FC236}">
                <a16:creationId xmlns:a16="http://schemas.microsoft.com/office/drawing/2014/main" id="{CE184A0A-C1B6-F126-81E3-67174C2C97B1}"/>
              </a:ext>
            </a:extLst>
          </p:cNvPr>
          <p:cNvSpPr txBox="1"/>
          <p:nvPr/>
        </p:nvSpPr>
        <p:spPr>
          <a:xfrm>
            <a:off x="5535526" y="1659113"/>
            <a:ext cx="5843587"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تحليل </a:t>
            </a:r>
            <a:r>
              <a:rPr lang="en-US"/>
              <a:t>SWOT</a:t>
            </a:r>
            <a:r>
              <a:rPr lang="ar-EG"/>
              <a:t>:</a:t>
            </a:r>
            <a:endParaRPr lang="en-US"/>
          </a:p>
        </p:txBody>
      </p:sp>
      <p:sp>
        <p:nvSpPr>
          <p:cNvPr id="10" name="TextBox 9">
            <a:extLst>
              <a:ext uri="{FF2B5EF4-FFF2-40B4-BE49-F238E27FC236}">
                <a16:creationId xmlns:a16="http://schemas.microsoft.com/office/drawing/2014/main" id="{FE590845-8B5A-7AA4-6613-02092931E534}"/>
              </a:ext>
            </a:extLst>
          </p:cNvPr>
          <p:cNvSpPr txBox="1"/>
          <p:nvPr/>
        </p:nvSpPr>
        <p:spPr>
          <a:xfrm>
            <a:off x="5535526" y="3540114"/>
            <a:ext cx="5843587" cy="1384995"/>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أداة استراتيجية لتقييم الوضع الحالي من خلال تحديد نقاط القوّة والضعف (داخلياً) والفرص والتهديدات (خارجياً). </a:t>
            </a:r>
            <a:endParaRPr lang="en-US"/>
          </a:p>
        </p:txBody>
      </p:sp>
      <p:pic>
        <p:nvPicPr>
          <p:cNvPr id="2" name="Picture 1" descr="Swot analysis ">
            <a:extLst>
              <a:ext uri="{FF2B5EF4-FFF2-40B4-BE49-F238E27FC236}">
                <a16:creationId xmlns:a16="http://schemas.microsoft.com/office/drawing/2014/main" id="{A6A3F262-6F15-9914-1B1F-B8175CCE95E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16441" y="2182333"/>
            <a:ext cx="3926106" cy="3926106"/>
          </a:xfrm>
          <a:prstGeom prst="rect">
            <a:avLst/>
          </a:prstGeom>
          <a:noFill/>
          <a:ln>
            <a:noFill/>
          </a:ln>
        </p:spPr>
      </p:pic>
    </p:spTree>
    <p:extLst>
      <p:ext uri="{BB962C8B-B14F-4D97-AF65-F5344CB8AC3E}">
        <p14:creationId xmlns:p14="http://schemas.microsoft.com/office/powerpoint/2010/main" val="250828668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down)">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743CA0-4737-A77F-844D-2DFB2DCAF528}"/>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8645C936-8D23-72C0-EA98-F1ED8688F234}"/>
              </a:ext>
            </a:extLst>
          </p:cNvPr>
          <p:cNvSpPr txBox="1"/>
          <p:nvPr/>
        </p:nvSpPr>
        <p:spPr>
          <a:xfrm>
            <a:off x="2779494" y="-132677"/>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أدوات التحليل الإداري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B0985B1F-5C4E-6AEA-0A86-89E73197654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7" name="TextBox 6">
            <a:extLst>
              <a:ext uri="{FF2B5EF4-FFF2-40B4-BE49-F238E27FC236}">
                <a16:creationId xmlns:a16="http://schemas.microsoft.com/office/drawing/2014/main" id="{D25197E8-6B78-175D-232A-ED47D4E76B9D}"/>
              </a:ext>
            </a:extLst>
          </p:cNvPr>
          <p:cNvSpPr txBox="1"/>
          <p:nvPr/>
        </p:nvSpPr>
        <p:spPr>
          <a:xfrm>
            <a:off x="5535526" y="956256"/>
            <a:ext cx="5843587"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تحليل </a:t>
            </a:r>
            <a:r>
              <a:rPr lang="en-US"/>
              <a:t>SWOT</a:t>
            </a:r>
            <a:r>
              <a:rPr lang="ar-EG"/>
              <a:t>:</a:t>
            </a:r>
            <a:endParaRPr lang="en-US"/>
          </a:p>
        </p:txBody>
      </p:sp>
      <p:pic>
        <p:nvPicPr>
          <p:cNvPr id="3" name="Picture 2" descr="Swot analysis ">
            <a:extLst>
              <a:ext uri="{FF2B5EF4-FFF2-40B4-BE49-F238E27FC236}">
                <a16:creationId xmlns:a16="http://schemas.microsoft.com/office/drawing/2014/main" id="{CC5C9CAC-4076-B252-F61E-4C66CB9572E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50694" y="2362200"/>
            <a:ext cx="3657600" cy="3657600"/>
          </a:xfrm>
          <a:prstGeom prst="rect">
            <a:avLst/>
          </a:prstGeom>
          <a:noFill/>
          <a:ln>
            <a:noFill/>
          </a:ln>
        </p:spPr>
      </p:pic>
      <p:sp>
        <p:nvSpPr>
          <p:cNvPr id="4" name="TextBox 3">
            <a:extLst>
              <a:ext uri="{FF2B5EF4-FFF2-40B4-BE49-F238E27FC236}">
                <a16:creationId xmlns:a16="http://schemas.microsoft.com/office/drawing/2014/main" id="{E576E571-628C-FFAF-D42B-65E115451779}"/>
              </a:ext>
            </a:extLst>
          </p:cNvPr>
          <p:cNvSpPr txBox="1"/>
          <p:nvPr/>
        </p:nvSpPr>
        <p:spPr>
          <a:xfrm>
            <a:off x="5014452" y="1606405"/>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المكوّنات: </a:t>
            </a:r>
            <a:endParaRPr lang="en-US"/>
          </a:p>
        </p:txBody>
      </p:sp>
      <p:sp>
        <p:nvSpPr>
          <p:cNvPr id="5" name="TextBox 4">
            <a:extLst>
              <a:ext uri="{FF2B5EF4-FFF2-40B4-BE49-F238E27FC236}">
                <a16:creationId xmlns:a16="http://schemas.microsoft.com/office/drawing/2014/main" id="{A5071DA1-8C31-F098-D656-64CA145E6F9F}"/>
              </a:ext>
            </a:extLst>
          </p:cNvPr>
          <p:cNvSpPr txBox="1"/>
          <p:nvPr/>
        </p:nvSpPr>
        <p:spPr>
          <a:xfrm>
            <a:off x="5014452" y="2286691"/>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نقاط القوّة (</a:t>
            </a:r>
            <a:r>
              <a:rPr lang="en-US"/>
              <a:t>Strengths</a:t>
            </a:r>
            <a:r>
              <a:rPr lang="ar-SA"/>
              <a:t>): الموارد والقدرات الداخلية التي تساهم في معالجة المشكلة</a:t>
            </a:r>
            <a:endParaRPr lang="en-US"/>
          </a:p>
        </p:txBody>
      </p:sp>
      <p:sp>
        <p:nvSpPr>
          <p:cNvPr id="6" name="TextBox 5">
            <a:extLst>
              <a:ext uri="{FF2B5EF4-FFF2-40B4-BE49-F238E27FC236}">
                <a16:creationId xmlns:a16="http://schemas.microsoft.com/office/drawing/2014/main" id="{D09E89B8-E3A7-DDA5-2974-446BE2300131}"/>
              </a:ext>
            </a:extLst>
          </p:cNvPr>
          <p:cNvSpPr txBox="1"/>
          <p:nvPr/>
        </p:nvSpPr>
        <p:spPr>
          <a:xfrm>
            <a:off x="5014452" y="3428000"/>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نقاط الضعف (</a:t>
            </a:r>
            <a:r>
              <a:rPr lang="en-US"/>
              <a:t>Weaknesses</a:t>
            </a:r>
            <a:r>
              <a:rPr lang="ar-SA"/>
              <a:t>): العوامل الداخلية التي تعيق حلّ المشكلة</a:t>
            </a:r>
            <a:endParaRPr lang="en-US"/>
          </a:p>
        </p:txBody>
      </p:sp>
      <p:sp>
        <p:nvSpPr>
          <p:cNvPr id="11" name="TextBox 10">
            <a:extLst>
              <a:ext uri="{FF2B5EF4-FFF2-40B4-BE49-F238E27FC236}">
                <a16:creationId xmlns:a16="http://schemas.microsoft.com/office/drawing/2014/main" id="{4BAADD9C-AA11-5353-26FD-5D765650856F}"/>
              </a:ext>
            </a:extLst>
          </p:cNvPr>
          <p:cNvSpPr txBox="1"/>
          <p:nvPr/>
        </p:nvSpPr>
        <p:spPr>
          <a:xfrm>
            <a:off x="5014452" y="4569309"/>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الفرص (</a:t>
            </a:r>
            <a:r>
              <a:rPr lang="en-US"/>
              <a:t>Opportunities</a:t>
            </a:r>
            <a:r>
              <a:rPr lang="ar-SA"/>
              <a:t>): العوامل الخارجية التي يمكن استثمارها في الحلّ</a:t>
            </a:r>
            <a:endParaRPr lang="en-US" dirty="0"/>
          </a:p>
        </p:txBody>
      </p:sp>
      <p:sp>
        <p:nvSpPr>
          <p:cNvPr id="12" name="TextBox 11">
            <a:extLst>
              <a:ext uri="{FF2B5EF4-FFF2-40B4-BE49-F238E27FC236}">
                <a16:creationId xmlns:a16="http://schemas.microsoft.com/office/drawing/2014/main" id="{F156D71C-0407-F9AF-18CA-58E1BC4EF81E}"/>
              </a:ext>
            </a:extLst>
          </p:cNvPr>
          <p:cNvSpPr txBox="1"/>
          <p:nvPr/>
        </p:nvSpPr>
        <p:spPr>
          <a:xfrm>
            <a:off x="5014452" y="5710618"/>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التهديدات (</a:t>
            </a:r>
            <a:r>
              <a:rPr lang="en-US"/>
              <a:t>Threats</a:t>
            </a:r>
            <a:r>
              <a:rPr lang="ar-SA"/>
              <a:t>): العوامل الخارجية التي قد تزيد المشكلة تعقيداً</a:t>
            </a:r>
            <a:endParaRPr lang="en-US" dirty="0"/>
          </a:p>
        </p:txBody>
      </p:sp>
    </p:spTree>
    <p:extLst>
      <p:ext uri="{BB962C8B-B14F-4D97-AF65-F5344CB8AC3E}">
        <p14:creationId xmlns:p14="http://schemas.microsoft.com/office/powerpoint/2010/main" val="407958480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anim calcmode="lin" valueType="num">
                                      <p:cBhvr>
                                        <p:cTn id="11" dur="1000" fill="hold"/>
                                        <p:tgtEl>
                                          <p:spTgt spid="4"/>
                                        </p:tgtEl>
                                        <p:attrNameLst>
                                          <p:attrName>ppt_x</p:attrName>
                                        </p:attrNameLst>
                                      </p:cBhvr>
                                      <p:tavLst>
                                        <p:tav tm="0">
                                          <p:val>
                                            <p:strVal val="#ppt_x"/>
                                          </p:val>
                                        </p:tav>
                                        <p:tav tm="100000">
                                          <p:val>
                                            <p:strVal val="#ppt_x"/>
                                          </p:val>
                                        </p:tav>
                                      </p:tavLst>
                                    </p:anim>
                                    <p:anim calcmode="lin" valueType="num">
                                      <p:cBhvr>
                                        <p:cTn id="12"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anim calcmode="lin" valueType="num">
                                      <p:cBhvr>
                                        <p:cTn id="25" dur="1000" fill="hold"/>
                                        <p:tgtEl>
                                          <p:spTgt spid="6"/>
                                        </p:tgtEl>
                                        <p:attrNameLst>
                                          <p:attrName>ppt_x</p:attrName>
                                        </p:attrNameLst>
                                      </p:cBhvr>
                                      <p:tavLst>
                                        <p:tav tm="0">
                                          <p:val>
                                            <p:strVal val="#ppt_x"/>
                                          </p:val>
                                        </p:tav>
                                        <p:tav tm="100000">
                                          <p:val>
                                            <p:strVal val="#ppt_x"/>
                                          </p:val>
                                        </p:tav>
                                      </p:tavLst>
                                    </p:anim>
                                    <p:anim calcmode="lin" valueType="num">
                                      <p:cBhvr>
                                        <p:cTn id="2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anim calcmode="lin" valueType="num">
                                      <p:cBhvr>
                                        <p:cTn id="32" dur="1000" fill="hold"/>
                                        <p:tgtEl>
                                          <p:spTgt spid="11"/>
                                        </p:tgtEl>
                                        <p:attrNameLst>
                                          <p:attrName>ppt_x</p:attrName>
                                        </p:attrNameLst>
                                      </p:cBhvr>
                                      <p:tavLst>
                                        <p:tav tm="0">
                                          <p:val>
                                            <p:strVal val="#ppt_x"/>
                                          </p:val>
                                        </p:tav>
                                        <p:tav tm="100000">
                                          <p:val>
                                            <p:strVal val="#ppt_x"/>
                                          </p:val>
                                        </p:tav>
                                      </p:tavLst>
                                    </p:anim>
                                    <p:anim calcmode="lin" valueType="num">
                                      <p:cBhvr>
                                        <p:cTn id="3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1000"/>
                                        <p:tgtEl>
                                          <p:spTgt spid="12"/>
                                        </p:tgtEl>
                                      </p:cBhvr>
                                    </p:animEffect>
                                    <p:anim calcmode="lin" valueType="num">
                                      <p:cBhvr>
                                        <p:cTn id="39" dur="1000" fill="hold"/>
                                        <p:tgtEl>
                                          <p:spTgt spid="12"/>
                                        </p:tgtEl>
                                        <p:attrNameLst>
                                          <p:attrName>ppt_x</p:attrName>
                                        </p:attrNameLst>
                                      </p:cBhvr>
                                      <p:tavLst>
                                        <p:tav tm="0">
                                          <p:val>
                                            <p:strVal val="#ppt_x"/>
                                          </p:val>
                                        </p:tav>
                                        <p:tav tm="100000">
                                          <p:val>
                                            <p:strVal val="#ppt_x"/>
                                          </p:val>
                                        </p:tav>
                                      </p:tavLst>
                                    </p:anim>
                                    <p:anim calcmode="lin" valueType="num">
                                      <p:cBhvr>
                                        <p:cTn id="4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P spid="5" grpId="0"/>
      <p:bldP spid="6" grpId="0"/>
      <p:bldP spid="11" grpId="0"/>
      <p:bldP spid="12" grpId="0"/>
    </p:bld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E3E352-D158-66EF-BB2A-017C471B7525}"/>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8E88DCBE-4598-0A80-6130-F5B69E424B70}"/>
              </a:ext>
            </a:extLst>
          </p:cNvPr>
          <p:cNvSpPr txBox="1"/>
          <p:nvPr/>
        </p:nvSpPr>
        <p:spPr>
          <a:xfrm>
            <a:off x="2779494" y="-132677"/>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أدوات التحليل الإداري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E0DD97D0-E9C3-7E6B-F965-D9F8ED0588C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7" name="TextBox 6">
            <a:extLst>
              <a:ext uri="{FF2B5EF4-FFF2-40B4-BE49-F238E27FC236}">
                <a16:creationId xmlns:a16="http://schemas.microsoft.com/office/drawing/2014/main" id="{72A9F326-4C0C-F31E-80B0-3ED69C845D5C}"/>
              </a:ext>
            </a:extLst>
          </p:cNvPr>
          <p:cNvSpPr txBox="1"/>
          <p:nvPr/>
        </p:nvSpPr>
        <p:spPr>
          <a:xfrm>
            <a:off x="5535526" y="956256"/>
            <a:ext cx="5843587"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تحليل </a:t>
            </a:r>
            <a:r>
              <a:rPr lang="en-US"/>
              <a:t>SWOT</a:t>
            </a:r>
            <a:r>
              <a:rPr lang="ar-EG"/>
              <a:t>:</a:t>
            </a:r>
            <a:endParaRPr lang="en-US"/>
          </a:p>
        </p:txBody>
      </p:sp>
      <p:sp>
        <p:nvSpPr>
          <p:cNvPr id="2" name="TextBox 1">
            <a:extLst>
              <a:ext uri="{FF2B5EF4-FFF2-40B4-BE49-F238E27FC236}">
                <a16:creationId xmlns:a16="http://schemas.microsoft.com/office/drawing/2014/main" id="{7553D35C-3AF8-4372-EBCA-1254509B6E0F}"/>
              </a:ext>
            </a:extLst>
          </p:cNvPr>
          <p:cNvSpPr txBox="1"/>
          <p:nvPr/>
        </p:nvSpPr>
        <p:spPr>
          <a:xfrm>
            <a:off x="5014452" y="1487585"/>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مثال تطبيقي:</a:t>
            </a:r>
            <a:endParaRPr lang="en-US"/>
          </a:p>
        </p:txBody>
      </p:sp>
      <p:sp>
        <p:nvSpPr>
          <p:cNvPr id="10" name="TextBox 9">
            <a:extLst>
              <a:ext uri="{FF2B5EF4-FFF2-40B4-BE49-F238E27FC236}">
                <a16:creationId xmlns:a16="http://schemas.microsoft.com/office/drawing/2014/main" id="{183AA855-D269-6957-F34A-91FEE920F36B}"/>
              </a:ext>
            </a:extLst>
          </p:cNvPr>
          <p:cNvSpPr txBox="1"/>
          <p:nvPr/>
        </p:nvSpPr>
        <p:spPr>
          <a:xfrm>
            <a:off x="5014452" y="2049051"/>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dirty="0"/>
              <a:t>تحليل </a:t>
            </a:r>
            <a:r>
              <a:rPr lang="en-US" dirty="0"/>
              <a:t>SWOT</a:t>
            </a:r>
            <a:r>
              <a:rPr lang="ar-SA" dirty="0"/>
              <a:t> لمشكلة "ضعف الإبداع والابتكار في المؤسّسة": </a:t>
            </a:r>
            <a:endParaRPr lang="en-US" dirty="0"/>
          </a:p>
        </p:txBody>
      </p:sp>
      <p:pic>
        <p:nvPicPr>
          <p:cNvPr id="14" name="Picture 13" descr="Swot ">
            <a:extLst>
              <a:ext uri="{FF2B5EF4-FFF2-40B4-BE49-F238E27FC236}">
                <a16:creationId xmlns:a16="http://schemas.microsoft.com/office/drawing/2014/main" id="{A8592271-ACD0-54B1-F534-2AF4D04465F1}"/>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69694" y="2318749"/>
            <a:ext cx="3514272" cy="3514272"/>
          </a:xfrm>
          <a:prstGeom prst="rect">
            <a:avLst/>
          </a:prstGeom>
          <a:noFill/>
          <a:ln>
            <a:noFill/>
          </a:ln>
        </p:spPr>
      </p:pic>
      <p:sp>
        <p:nvSpPr>
          <p:cNvPr id="15" name="TextBox 14">
            <a:extLst>
              <a:ext uri="{FF2B5EF4-FFF2-40B4-BE49-F238E27FC236}">
                <a16:creationId xmlns:a16="http://schemas.microsoft.com/office/drawing/2014/main" id="{8360BDE0-7938-6D8E-AD9A-07F18F9F198B}"/>
              </a:ext>
            </a:extLst>
          </p:cNvPr>
          <p:cNvSpPr txBox="1"/>
          <p:nvPr/>
        </p:nvSpPr>
        <p:spPr>
          <a:xfrm>
            <a:off x="5014452" y="2610517"/>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نقاط القوّة: كفاءات بشرية متنوّعة، بنية تحتية تكنولوجية جيّدة، خبرات متراكمة</a:t>
            </a:r>
            <a:endParaRPr lang="en-US"/>
          </a:p>
        </p:txBody>
      </p:sp>
      <p:sp>
        <p:nvSpPr>
          <p:cNvPr id="16" name="TextBox 15">
            <a:extLst>
              <a:ext uri="{FF2B5EF4-FFF2-40B4-BE49-F238E27FC236}">
                <a16:creationId xmlns:a16="http://schemas.microsoft.com/office/drawing/2014/main" id="{AA3581EC-9D93-2BEA-B35A-6E557000F2D3}"/>
              </a:ext>
            </a:extLst>
          </p:cNvPr>
          <p:cNvSpPr txBox="1"/>
          <p:nvPr/>
        </p:nvSpPr>
        <p:spPr>
          <a:xfrm>
            <a:off x="5014452" y="3633006"/>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نقاط الضعف: ثقافة تنظيمية تقليدية، مركزية القرارات، ضعف نظام المكافآت الإبداعية</a:t>
            </a:r>
            <a:endParaRPr lang="en-US" dirty="0"/>
          </a:p>
        </p:txBody>
      </p:sp>
      <p:sp>
        <p:nvSpPr>
          <p:cNvPr id="17" name="TextBox 16">
            <a:extLst>
              <a:ext uri="{FF2B5EF4-FFF2-40B4-BE49-F238E27FC236}">
                <a16:creationId xmlns:a16="http://schemas.microsoft.com/office/drawing/2014/main" id="{9DCC9161-228D-EFEC-8DC6-FA8D8996167A}"/>
              </a:ext>
            </a:extLst>
          </p:cNvPr>
          <p:cNvSpPr txBox="1"/>
          <p:nvPr/>
        </p:nvSpPr>
        <p:spPr>
          <a:xfrm>
            <a:off x="5014452" y="4655495"/>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الفرص: برامج دعم الابتكار الحكومية، شراكات مع مراكز بحثية، تقنيات حديثة متاحة</a:t>
            </a:r>
            <a:endParaRPr lang="en-US" dirty="0"/>
          </a:p>
        </p:txBody>
      </p:sp>
      <p:sp>
        <p:nvSpPr>
          <p:cNvPr id="18" name="TextBox 17">
            <a:extLst>
              <a:ext uri="{FF2B5EF4-FFF2-40B4-BE49-F238E27FC236}">
                <a16:creationId xmlns:a16="http://schemas.microsoft.com/office/drawing/2014/main" id="{170D5D23-5F7E-3D16-708E-8A7D8A10D72F}"/>
              </a:ext>
            </a:extLst>
          </p:cNvPr>
          <p:cNvSpPr txBox="1"/>
          <p:nvPr/>
        </p:nvSpPr>
        <p:spPr>
          <a:xfrm>
            <a:off x="5014452" y="5677983"/>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التهديدات: المنافسة الشديدة، تغيّر احتياجات العملاء بسرعة، محدودية التمويل</a:t>
            </a:r>
            <a:endParaRPr lang="en-US" dirty="0"/>
          </a:p>
        </p:txBody>
      </p:sp>
    </p:spTree>
    <p:extLst>
      <p:ext uri="{BB962C8B-B14F-4D97-AF65-F5344CB8AC3E}">
        <p14:creationId xmlns:p14="http://schemas.microsoft.com/office/powerpoint/2010/main" val="36610829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anim calcmode="lin" valueType="num">
                                      <p:cBhvr>
                                        <p:cTn id="11" dur="1000" fill="hold"/>
                                        <p:tgtEl>
                                          <p:spTgt spid="2"/>
                                        </p:tgtEl>
                                        <p:attrNameLst>
                                          <p:attrName>ppt_x</p:attrName>
                                        </p:attrNameLst>
                                      </p:cBhvr>
                                      <p:tavLst>
                                        <p:tav tm="0">
                                          <p:val>
                                            <p:strVal val="#ppt_x"/>
                                          </p:val>
                                        </p:tav>
                                        <p:tav tm="100000">
                                          <p:val>
                                            <p:strVal val="#ppt_x"/>
                                          </p:val>
                                        </p:tav>
                                      </p:tavLst>
                                    </p:anim>
                                    <p:anim calcmode="lin" valueType="num">
                                      <p:cBhvr>
                                        <p:cTn id="12"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1000"/>
                                        <p:tgtEl>
                                          <p:spTgt spid="15"/>
                                        </p:tgtEl>
                                      </p:cBhvr>
                                    </p:animEffect>
                                    <p:anim calcmode="lin" valueType="num">
                                      <p:cBhvr>
                                        <p:cTn id="25" dur="1000" fill="hold"/>
                                        <p:tgtEl>
                                          <p:spTgt spid="15"/>
                                        </p:tgtEl>
                                        <p:attrNameLst>
                                          <p:attrName>ppt_x</p:attrName>
                                        </p:attrNameLst>
                                      </p:cBhvr>
                                      <p:tavLst>
                                        <p:tav tm="0">
                                          <p:val>
                                            <p:strVal val="#ppt_x"/>
                                          </p:val>
                                        </p:tav>
                                        <p:tav tm="100000">
                                          <p:val>
                                            <p:strVal val="#ppt_x"/>
                                          </p:val>
                                        </p:tav>
                                      </p:tavLst>
                                    </p:anim>
                                    <p:anim calcmode="lin" valueType="num">
                                      <p:cBhvr>
                                        <p:cTn id="2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1000"/>
                                        <p:tgtEl>
                                          <p:spTgt spid="16"/>
                                        </p:tgtEl>
                                      </p:cBhvr>
                                    </p:animEffect>
                                    <p:anim calcmode="lin" valueType="num">
                                      <p:cBhvr>
                                        <p:cTn id="32" dur="1000" fill="hold"/>
                                        <p:tgtEl>
                                          <p:spTgt spid="16"/>
                                        </p:tgtEl>
                                        <p:attrNameLst>
                                          <p:attrName>ppt_x</p:attrName>
                                        </p:attrNameLst>
                                      </p:cBhvr>
                                      <p:tavLst>
                                        <p:tav tm="0">
                                          <p:val>
                                            <p:strVal val="#ppt_x"/>
                                          </p:val>
                                        </p:tav>
                                        <p:tav tm="100000">
                                          <p:val>
                                            <p:strVal val="#ppt_x"/>
                                          </p:val>
                                        </p:tav>
                                      </p:tavLst>
                                    </p:anim>
                                    <p:anim calcmode="lin" valueType="num">
                                      <p:cBhvr>
                                        <p:cTn id="3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1000"/>
                                        <p:tgtEl>
                                          <p:spTgt spid="17"/>
                                        </p:tgtEl>
                                      </p:cBhvr>
                                    </p:animEffect>
                                    <p:anim calcmode="lin" valueType="num">
                                      <p:cBhvr>
                                        <p:cTn id="39" dur="1000" fill="hold"/>
                                        <p:tgtEl>
                                          <p:spTgt spid="17"/>
                                        </p:tgtEl>
                                        <p:attrNameLst>
                                          <p:attrName>ppt_x</p:attrName>
                                        </p:attrNameLst>
                                      </p:cBhvr>
                                      <p:tavLst>
                                        <p:tav tm="0">
                                          <p:val>
                                            <p:strVal val="#ppt_x"/>
                                          </p:val>
                                        </p:tav>
                                        <p:tav tm="100000">
                                          <p:val>
                                            <p:strVal val="#ppt_x"/>
                                          </p:val>
                                        </p:tav>
                                      </p:tavLst>
                                    </p:anim>
                                    <p:anim calcmode="lin" valueType="num">
                                      <p:cBhvr>
                                        <p:cTn id="40"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1000"/>
                                        <p:tgtEl>
                                          <p:spTgt spid="18"/>
                                        </p:tgtEl>
                                      </p:cBhvr>
                                    </p:animEffect>
                                    <p:anim calcmode="lin" valueType="num">
                                      <p:cBhvr>
                                        <p:cTn id="46" dur="1000" fill="hold"/>
                                        <p:tgtEl>
                                          <p:spTgt spid="18"/>
                                        </p:tgtEl>
                                        <p:attrNameLst>
                                          <p:attrName>ppt_x</p:attrName>
                                        </p:attrNameLst>
                                      </p:cBhvr>
                                      <p:tavLst>
                                        <p:tav tm="0">
                                          <p:val>
                                            <p:strVal val="#ppt_x"/>
                                          </p:val>
                                        </p:tav>
                                        <p:tav tm="100000">
                                          <p:val>
                                            <p:strVal val="#ppt_x"/>
                                          </p:val>
                                        </p:tav>
                                      </p:tavLst>
                                    </p:anim>
                                    <p:anim calcmode="lin" valueType="num">
                                      <p:cBhvr>
                                        <p:cTn id="47"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P spid="10" grpId="0"/>
      <p:bldP spid="15" grpId="0"/>
      <p:bldP spid="16" grpId="0"/>
      <p:bldP spid="17" grpId="0"/>
      <p:bldP spid="18" grpId="0"/>
    </p:bld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4640A3-6DA3-DD0A-52BA-B5C6C1A1F51B}"/>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1CAF3FA-C619-9AE9-3576-A6E8FAE5BF32}"/>
              </a:ext>
            </a:extLst>
          </p:cNvPr>
          <p:cNvSpPr txBox="1"/>
          <p:nvPr/>
        </p:nvSpPr>
        <p:spPr>
          <a:xfrm>
            <a:off x="2779494" y="-132677"/>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أدوات التحليل الإداري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4E9C8589-D9CD-8263-F472-CCF2AE7016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7" name="TextBox 6">
            <a:extLst>
              <a:ext uri="{FF2B5EF4-FFF2-40B4-BE49-F238E27FC236}">
                <a16:creationId xmlns:a16="http://schemas.microsoft.com/office/drawing/2014/main" id="{B5C728E2-ED12-0598-45C4-C704C69C891B}"/>
              </a:ext>
            </a:extLst>
          </p:cNvPr>
          <p:cNvSpPr txBox="1"/>
          <p:nvPr/>
        </p:nvSpPr>
        <p:spPr>
          <a:xfrm>
            <a:off x="5535526" y="1659113"/>
            <a:ext cx="5843587"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تحليل السبب والأثر (</a:t>
            </a:r>
            <a:r>
              <a:rPr lang="en-US"/>
              <a:t>Cause and Effect Analysis</a:t>
            </a:r>
            <a:r>
              <a:rPr lang="ar-EG"/>
              <a:t>):</a:t>
            </a:r>
            <a:endParaRPr lang="en-US"/>
          </a:p>
        </p:txBody>
      </p:sp>
      <p:sp>
        <p:nvSpPr>
          <p:cNvPr id="10" name="TextBox 9">
            <a:extLst>
              <a:ext uri="{FF2B5EF4-FFF2-40B4-BE49-F238E27FC236}">
                <a16:creationId xmlns:a16="http://schemas.microsoft.com/office/drawing/2014/main" id="{8F9DCD61-6F20-AF5B-BFA8-B00D611F9A22}"/>
              </a:ext>
            </a:extLst>
          </p:cNvPr>
          <p:cNvSpPr txBox="1"/>
          <p:nvPr/>
        </p:nvSpPr>
        <p:spPr>
          <a:xfrm>
            <a:off x="5535526" y="3839683"/>
            <a:ext cx="5843587" cy="954107"/>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منهجية تعتمد على دراسة العلاقات بين الأسباب والنتائج لفهم كيفية ارتباط العوامل المختلفة بالمشكلة</a:t>
            </a:r>
            <a:endParaRPr lang="en-US"/>
          </a:p>
        </p:txBody>
      </p:sp>
      <p:pic>
        <p:nvPicPr>
          <p:cNvPr id="3" name="Picture 2" descr="Analysis ">
            <a:extLst>
              <a:ext uri="{FF2B5EF4-FFF2-40B4-BE49-F238E27FC236}">
                <a16:creationId xmlns:a16="http://schemas.microsoft.com/office/drawing/2014/main" id="{A62A5586-ED6A-0B87-2D86-49F35AD1806A}"/>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12887" y="2182333"/>
            <a:ext cx="3276600" cy="3276600"/>
          </a:xfrm>
          <a:prstGeom prst="rect">
            <a:avLst/>
          </a:prstGeom>
          <a:noFill/>
          <a:ln>
            <a:noFill/>
          </a:ln>
        </p:spPr>
      </p:pic>
    </p:spTree>
    <p:extLst>
      <p:ext uri="{BB962C8B-B14F-4D97-AF65-F5344CB8AC3E}">
        <p14:creationId xmlns:p14="http://schemas.microsoft.com/office/powerpoint/2010/main" val="226305665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down)">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CE053B-AAB6-6337-5CA2-406B8FF45371}"/>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8EFA6825-2C8F-2531-AD67-9AD45BCEAC64}"/>
              </a:ext>
            </a:extLst>
          </p:cNvPr>
          <p:cNvSpPr txBox="1"/>
          <p:nvPr/>
        </p:nvSpPr>
        <p:spPr>
          <a:xfrm>
            <a:off x="2779494" y="-132677"/>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أدوات التحليل الإداري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CABB16B1-03C5-D4DC-81AF-86EBDB3A6B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7" name="TextBox 6">
            <a:extLst>
              <a:ext uri="{FF2B5EF4-FFF2-40B4-BE49-F238E27FC236}">
                <a16:creationId xmlns:a16="http://schemas.microsoft.com/office/drawing/2014/main" id="{663D686B-51C5-3CAF-4FC9-42CA38622380}"/>
              </a:ext>
            </a:extLst>
          </p:cNvPr>
          <p:cNvSpPr txBox="1"/>
          <p:nvPr/>
        </p:nvSpPr>
        <p:spPr>
          <a:xfrm>
            <a:off x="5535526" y="1163813"/>
            <a:ext cx="5843587"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تحليل السبب والأثر (</a:t>
            </a:r>
            <a:r>
              <a:rPr lang="en-US"/>
              <a:t>Cause and Effect Analysis</a:t>
            </a:r>
            <a:r>
              <a:rPr lang="ar-EG"/>
              <a:t>):</a:t>
            </a:r>
            <a:endParaRPr lang="en-US"/>
          </a:p>
        </p:txBody>
      </p:sp>
      <p:sp>
        <p:nvSpPr>
          <p:cNvPr id="2" name="TextBox 1">
            <a:extLst>
              <a:ext uri="{FF2B5EF4-FFF2-40B4-BE49-F238E27FC236}">
                <a16:creationId xmlns:a16="http://schemas.microsoft.com/office/drawing/2014/main" id="{3E9B151C-FD02-D1D7-97D5-A1671BE0E4F1}"/>
              </a:ext>
            </a:extLst>
          </p:cNvPr>
          <p:cNvSpPr txBox="1"/>
          <p:nvPr/>
        </p:nvSpPr>
        <p:spPr>
          <a:xfrm>
            <a:off x="5014452" y="1917614"/>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الخطوات:</a:t>
            </a:r>
            <a:endParaRPr lang="en-US"/>
          </a:p>
        </p:txBody>
      </p:sp>
      <p:sp>
        <p:nvSpPr>
          <p:cNvPr id="4" name="TextBox 3">
            <a:extLst>
              <a:ext uri="{FF2B5EF4-FFF2-40B4-BE49-F238E27FC236}">
                <a16:creationId xmlns:a16="http://schemas.microsoft.com/office/drawing/2014/main" id="{91D2CC72-9171-570E-AAA3-CE84817F4504}"/>
              </a:ext>
            </a:extLst>
          </p:cNvPr>
          <p:cNvSpPr txBox="1"/>
          <p:nvPr/>
        </p:nvSpPr>
        <p:spPr>
          <a:xfrm>
            <a:off x="5014452" y="2701552"/>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تحديد النتيجة (المشكلة) بوضوح</a:t>
            </a:r>
            <a:endParaRPr lang="en-US"/>
          </a:p>
        </p:txBody>
      </p:sp>
      <p:sp>
        <p:nvSpPr>
          <p:cNvPr id="5" name="TextBox 4">
            <a:extLst>
              <a:ext uri="{FF2B5EF4-FFF2-40B4-BE49-F238E27FC236}">
                <a16:creationId xmlns:a16="http://schemas.microsoft.com/office/drawing/2014/main" id="{D536031F-5E32-D31E-C354-0445229B498A}"/>
              </a:ext>
            </a:extLst>
          </p:cNvPr>
          <p:cNvSpPr txBox="1"/>
          <p:nvPr/>
        </p:nvSpPr>
        <p:spPr>
          <a:xfrm>
            <a:off x="5014452" y="3485490"/>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استخدام أسلوب العصف الذهني لتحديد الأسباب المحتملة</a:t>
            </a:r>
            <a:endParaRPr lang="en-US" dirty="0"/>
          </a:p>
        </p:txBody>
      </p:sp>
      <p:sp>
        <p:nvSpPr>
          <p:cNvPr id="6" name="TextBox 5">
            <a:extLst>
              <a:ext uri="{FF2B5EF4-FFF2-40B4-BE49-F238E27FC236}">
                <a16:creationId xmlns:a16="http://schemas.microsoft.com/office/drawing/2014/main" id="{171DDEF0-ABEC-5C62-9827-AC3B120BE854}"/>
              </a:ext>
            </a:extLst>
          </p:cNvPr>
          <p:cNvSpPr txBox="1"/>
          <p:nvPr/>
        </p:nvSpPr>
        <p:spPr>
          <a:xfrm>
            <a:off x="5014452" y="4269428"/>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تصنيف الأسباب إلى مباشرة وغير مباشرة</a:t>
            </a:r>
            <a:endParaRPr lang="en-US" dirty="0"/>
          </a:p>
        </p:txBody>
      </p:sp>
      <p:sp>
        <p:nvSpPr>
          <p:cNvPr id="11" name="TextBox 10">
            <a:extLst>
              <a:ext uri="{FF2B5EF4-FFF2-40B4-BE49-F238E27FC236}">
                <a16:creationId xmlns:a16="http://schemas.microsoft.com/office/drawing/2014/main" id="{4F9C061E-F631-B22B-97CF-9A7BFB77740F}"/>
              </a:ext>
            </a:extLst>
          </p:cNvPr>
          <p:cNvSpPr txBox="1"/>
          <p:nvPr/>
        </p:nvSpPr>
        <p:spPr>
          <a:xfrm>
            <a:off x="5014452" y="5053366"/>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ترتيب الأسباب حسب قوّة تأثيرها</a:t>
            </a:r>
            <a:endParaRPr lang="en-US" dirty="0"/>
          </a:p>
        </p:txBody>
      </p:sp>
      <p:pic>
        <p:nvPicPr>
          <p:cNvPr id="12" name="Picture 11" descr="Failure ">
            <a:extLst>
              <a:ext uri="{FF2B5EF4-FFF2-40B4-BE49-F238E27FC236}">
                <a16:creationId xmlns:a16="http://schemas.microsoft.com/office/drawing/2014/main" id="{29B5A82E-8DA1-60E2-1371-6D575C3CE88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12887" y="2408303"/>
            <a:ext cx="3429000" cy="3429000"/>
          </a:xfrm>
          <a:prstGeom prst="rect">
            <a:avLst/>
          </a:prstGeom>
          <a:noFill/>
          <a:ln>
            <a:noFill/>
          </a:ln>
        </p:spPr>
      </p:pic>
      <p:sp>
        <p:nvSpPr>
          <p:cNvPr id="15" name="TextBox 14">
            <a:extLst>
              <a:ext uri="{FF2B5EF4-FFF2-40B4-BE49-F238E27FC236}">
                <a16:creationId xmlns:a16="http://schemas.microsoft.com/office/drawing/2014/main" id="{B6963A6B-8871-E73B-040B-983A3290D68B}"/>
              </a:ext>
            </a:extLst>
          </p:cNvPr>
          <p:cNvSpPr txBox="1"/>
          <p:nvPr/>
        </p:nvSpPr>
        <p:spPr>
          <a:xfrm>
            <a:off x="5014452" y="5837303"/>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رسم خريطة توضّح تسلسل العلاقة بين الأسباب والنتائج</a:t>
            </a:r>
            <a:endParaRPr lang="en-US" dirty="0"/>
          </a:p>
        </p:txBody>
      </p:sp>
    </p:spTree>
    <p:extLst>
      <p:ext uri="{BB962C8B-B14F-4D97-AF65-F5344CB8AC3E}">
        <p14:creationId xmlns:p14="http://schemas.microsoft.com/office/powerpoint/2010/main" val="419189889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anim calcmode="lin" valueType="num">
                                      <p:cBhvr>
                                        <p:cTn id="11" dur="1000" fill="hold"/>
                                        <p:tgtEl>
                                          <p:spTgt spid="2"/>
                                        </p:tgtEl>
                                        <p:attrNameLst>
                                          <p:attrName>ppt_x</p:attrName>
                                        </p:attrNameLst>
                                      </p:cBhvr>
                                      <p:tavLst>
                                        <p:tav tm="0">
                                          <p:val>
                                            <p:strVal val="#ppt_x"/>
                                          </p:val>
                                        </p:tav>
                                        <p:tav tm="100000">
                                          <p:val>
                                            <p:strVal val="#ppt_x"/>
                                          </p:val>
                                        </p:tav>
                                      </p:tavLst>
                                    </p:anim>
                                    <p:anim calcmode="lin" valueType="num">
                                      <p:cBhvr>
                                        <p:cTn id="12"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ppt_x</p:attrName>
                                        </p:attrNameLst>
                                      </p:cBhvr>
                                      <p:tavLst>
                                        <p:tav tm="0">
                                          <p:val>
                                            <p:strVal val="#ppt_x"/>
                                          </p:val>
                                        </p:tav>
                                        <p:tav tm="100000">
                                          <p:val>
                                            <p:strVal val="#ppt_x"/>
                                          </p:val>
                                        </p:tav>
                                      </p:tavLst>
                                    </p:anim>
                                    <p:anim calcmode="lin" valueType="num">
                                      <p:cBhvr>
                                        <p:cTn id="2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1000"/>
                                        <p:tgtEl>
                                          <p:spTgt spid="11"/>
                                        </p:tgtEl>
                                      </p:cBhvr>
                                    </p:animEffect>
                                    <p:anim calcmode="lin" valueType="num">
                                      <p:cBhvr>
                                        <p:cTn id="39" dur="1000" fill="hold"/>
                                        <p:tgtEl>
                                          <p:spTgt spid="11"/>
                                        </p:tgtEl>
                                        <p:attrNameLst>
                                          <p:attrName>ppt_x</p:attrName>
                                        </p:attrNameLst>
                                      </p:cBhvr>
                                      <p:tavLst>
                                        <p:tav tm="0">
                                          <p:val>
                                            <p:strVal val="#ppt_x"/>
                                          </p:val>
                                        </p:tav>
                                        <p:tav tm="100000">
                                          <p:val>
                                            <p:strVal val="#ppt_x"/>
                                          </p:val>
                                        </p:tav>
                                      </p:tavLst>
                                    </p:anim>
                                    <p:anim calcmode="lin" valueType="num">
                                      <p:cBhvr>
                                        <p:cTn id="4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fade">
                                      <p:cBhvr>
                                        <p:cTn id="45" dur="1000"/>
                                        <p:tgtEl>
                                          <p:spTgt spid="15"/>
                                        </p:tgtEl>
                                      </p:cBhvr>
                                    </p:animEffect>
                                    <p:anim calcmode="lin" valueType="num">
                                      <p:cBhvr>
                                        <p:cTn id="46" dur="1000" fill="hold"/>
                                        <p:tgtEl>
                                          <p:spTgt spid="15"/>
                                        </p:tgtEl>
                                        <p:attrNameLst>
                                          <p:attrName>ppt_x</p:attrName>
                                        </p:attrNameLst>
                                      </p:cBhvr>
                                      <p:tavLst>
                                        <p:tav tm="0">
                                          <p:val>
                                            <p:strVal val="#ppt_x"/>
                                          </p:val>
                                        </p:tav>
                                        <p:tav tm="100000">
                                          <p:val>
                                            <p:strVal val="#ppt_x"/>
                                          </p:val>
                                        </p:tav>
                                      </p:tavLst>
                                    </p:anim>
                                    <p:anim calcmode="lin" valueType="num">
                                      <p:cBhvr>
                                        <p:cTn id="47"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P spid="4" grpId="0"/>
      <p:bldP spid="5" grpId="0"/>
      <p:bldP spid="6" grpId="0"/>
      <p:bldP spid="11" grpId="0"/>
      <p:bldP spid="15" grpId="0"/>
    </p:bld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06EE21-85E1-D0F7-7597-7C288FA3B051}"/>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AE092CA8-767D-C047-6464-710FC9B242FC}"/>
              </a:ext>
            </a:extLst>
          </p:cNvPr>
          <p:cNvSpPr txBox="1"/>
          <p:nvPr/>
        </p:nvSpPr>
        <p:spPr>
          <a:xfrm>
            <a:off x="2779494" y="-132677"/>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أدوات التحليل الإداري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D778410C-F4B7-1B37-69E9-FA08844F3CB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7" name="TextBox 6">
            <a:extLst>
              <a:ext uri="{FF2B5EF4-FFF2-40B4-BE49-F238E27FC236}">
                <a16:creationId xmlns:a16="http://schemas.microsoft.com/office/drawing/2014/main" id="{8DF9A40D-7A73-3DC3-F015-12991A53AB1C}"/>
              </a:ext>
            </a:extLst>
          </p:cNvPr>
          <p:cNvSpPr txBox="1"/>
          <p:nvPr/>
        </p:nvSpPr>
        <p:spPr>
          <a:xfrm>
            <a:off x="5535526" y="926515"/>
            <a:ext cx="5843587"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تحليل السبب والأثر (</a:t>
            </a:r>
            <a:r>
              <a:rPr lang="en-US"/>
              <a:t>Cause and Effect Analysis</a:t>
            </a:r>
            <a:r>
              <a:rPr lang="ar-EG"/>
              <a:t>):</a:t>
            </a:r>
            <a:endParaRPr lang="en-US"/>
          </a:p>
        </p:txBody>
      </p:sp>
      <p:pic>
        <p:nvPicPr>
          <p:cNvPr id="3" name="Picture 2" descr="Failure ">
            <a:extLst>
              <a:ext uri="{FF2B5EF4-FFF2-40B4-BE49-F238E27FC236}">
                <a16:creationId xmlns:a16="http://schemas.microsoft.com/office/drawing/2014/main" id="{FBFB9F5F-23AE-78D3-1CC7-5A94DDC04B2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026894" y="2171700"/>
            <a:ext cx="3926106" cy="3926106"/>
          </a:xfrm>
          <a:prstGeom prst="rect">
            <a:avLst/>
          </a:prstGeom>
          <a:noFill/>
          <a:ln>
            <a:noFill/>
          </a:ln>
        </p:spPr>
      </p:pic>
      <p:sp>
        <p:nvSpPr>
          <p:cNvPr id="10" name="TextBox 9">
            <a:extLst>
              <a:ext uri="{FF2B5EF4-FFF2-40B4-BE49-F238E27FC236}">
                <a16:creationId xmlns:a16="http://schemas.microsoft.com/office/drawing/2014/main" id="{BD0E8501-BE2D-5216-F08B-55764C099009}"/>
              </a:ext>
            </a:extLst>
          </p:cNvPr>
          <p:cNvSpPr txBox="1"/>
          <p:nvPr/>
        </p:nvSpPr>
        <p:spPr>
          <a:xfrm>
            <a:off x="5014452" y="1539638"/>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مثال تطبيقي:</a:t>
            </a:r>
            <a:endParaRPr lang="en-US"/>
          </a:p>
        </p:txBody>
      </p:sp>
      <p:sp>
        <p:nvSpPr>
          <p:cNvPr id="13" name="TextBox 12">
            <a:extLst>
              <a:ext uri="{FF2B5EF4-FFF2-40B4-BE49-F238E27FC236}">
                <a16:creationId xmlns:a16="http://schemas.microsoft.com/office/drawing/2014/main" id="{01507CE6-91DA-1EA4-C8C1-0EB2C65C0D8F}"/>
              </a:ext>
            </a:extLst>
          </p:cNvPr>
          <p:cNvSpPr txBox="1"/>
          <p:nvPr/>
        </p:nvSpPr>
        <p:spPr>
          <a:xfrm>
            <a:off x="5014452" y="2182898"/>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تحليل السبب والأثر لمشكلة "تأخّر تنفيذ المشاريع":</a:t>
            </a:r>
            <a:endParaRPr lang="en-US"/>
          </a:p>
        </p:txBody>
      </p:sp>
      <p:sp>
        <p:nvSpPr>
          <p:cNvPr id="14" name="TextBox 13">
            <a:extLst>
              <a:ext uri="{FF2B5EF4-FFF2-40B4-BE49-F238E27FC236}">
                <a16:creationId xmlns:a16="http://schemas.microsoft.com/office/drawing/2014/main" id="{C1431CA2-5BC4-F861-F60F-B1163D726698}"/>
              </a:ext>
            </a:extLst>
          </p:cNvPr>
          <p:cNvSpPr txBox="1"/>
          <p:nvPr/>
        </p:nvSpPr>
        <p:spPr>
          <a:xfrm>
            <a:off x="5014452" y="2826158"/>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الأثر: تجاوز المدّة الزمنية المخطّطة للمشروع بنسبة 30%.</a:t>
            </a:r>
            <a:endParaRPr lang="en-US"/>
          </a:p>
        </p:txBody>
      </p:sp>
      <p:sp>
        <p:nvSpPr>
          <p:cNvPr id="16" name="TextBox 15">
            <a:extLst>
              <a:ext uri="{FF2B5EF4-FFF2-40B4-BE49-F238E27FC236}">
                <a16:creationId xmlns:a16="http://schemas.microsoft.com/office/drawing/2014/main" id="{D86AB128-53E0-16FA-3544-56D972D4A4DD}"/>
              </a:ext>
            </a:extLst>
          </p:cNvPr>
          <p:cNvSpPr txBox="1"/>
          <p:nvPr/>
        </p:nvSpPr>
        <p:spPr>
          <a:xfrm>
            <a:off x="5014452" y="3469418"/>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الأسباب المباشرة: تغيير نطاق العمل أثناء التنفيذ، نقص الموارد، ضعف التنسيق</a:t>
            </a:r>
            <a:endParaRPr lang="en-US" dirty="0"/>
          </a:p>
        </p:txBody>
      </p:sp>
      <p:sp>
        <p:nvSpPr>
          <p:cNvPr id="17" name="TextBox 16">
            <a:extLst>
              <a:ext uri="{FF2B5EF4-FFF2-40B4-BE49-F238E27FC236}">
                <a16:creationId xmlns:a16="http://schemas.microsoft.com/office/drawing/2014/main" id="{8781328A-3A4E-FFFD-0CED-C9BD8784944B}"/>
              </a:ext>
            </a:extLst>
          </p:cNvPr>
          <p:cNvSpPr txBox="1"/>
          <p:nvPr/>
        </p:nvSpPr>
        <p:spPr>
          <a:xfrm>
            <a:off x="5014452" y="4573701"/>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الأسباب غير المباشرة: ضعف التخطيط الأوّلي، عدم دقّة تقديرات الوقت، غياب آلية متابعة فعّالة</a:t>
            </a:r>
            <a:endParaRPr lang="en-US" dirty="0"/>
          </a:p>
        </p:txBody>
      </p:sp>
      <p:sp>
        <p:nvSpPr>
          <p:cNvPr id="18" name="TextBox 17">
            <a:extLst>
              <a:ext uri="{FF2B5EF4-FFF2-40B4-BE49-F238E27FC236}">
                <a16:creationId xmlns:a16="http://schemas.microsoft.com/office/drawing/2014/main" id="{350BC3CC-4909-61F2-C8FE-AEEF23BF93DF}"/>
              </a:ext>
            </a:extLst>
          </p:cNvPr>
          <p:cNvSpPr txBox="1"/>
          <p:nvPr/>
        </p:nvSpPr>
        <p:spPr>
          <a:xfrm>
            <a:off x="5014452" y="5677983"/>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العلاقات: ضعف التخطيط أدّى إلى عدم دقّة التقديرات، مما سبّب نقصاً في الموارد وتغييراً في النطاق</a:t>
            </a:r>
            <a:endParaRPr lang="en-US" dirty="0"/>
          </a:p>
        </p:txBody>
      </p:sp>
    </p:spTree>
    <p:extLst>
      <p:ext uri="{BB962C8B-B14F-4D97-AF65-F5344CB8AC3E}">
        <p14:creationId xmlns:p14="http://schemas.microsoft.com/office/powerpoint/2010/main" val="199645542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1000"/>
                                        <p:tgtEl>
                                          <p:spTgt spid="10"/>
                                        </p:tgtEl>
                                      </p:cBhvr>
                                    </p:animEffect>
                                    <p:anim calcmode="lin" valueType="num">
                                      <p:cBhvr>
                                        <p:cTn id="11" dur="1000" fill="hold"/>
                                        <p:tgtEl>
                                          <p:spTgt spid="10"/>
                                        </p:tgtEl>
                                        <p:attrNameLst>
                                          <p:attrName>ppt_x</p:attrName>
                                        </p:attrNameLst>
                                      </p:cBhvr>
                                      <p:tavLst>
                                        <p:tav tm="0">
                                          <p:val>
                                            <p:strVal val="#ppt_x"/>
                                          </p:val>
                                        </p:tav>
                                        <p:tav tm="100000">
                                          <p:val>
                                            <p:strVal val="#ppt_x"/>
                                          </p:val>
                                        </p:tav>
                                      </p:tavLst>
                                    </p:anim>
                                    <p:anim calcmode="lin" valueType="num">
                                      <p:cBhvr>
                                        <p:cTn id="12"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1000"/>
                                        <p:tgtEl>
                                          <p:spTgt spid="14"/>
                                        </p:tgtEl>
                                      </p:cBhvr>
                                    </p:animEffect>
                                    <p:anim calcmode="lin" valueType="num">
                                      <p:cBhvr>
                                        <p:cTn id="25" dur="1000" fill="hold"/>
                                        <p:tgtEl>
                                          <p:spTgt spid="14"/>
                                        </p:tgtEl>
                                        <p:attrNameLst>
                                          <p:attrName>ppt_x</p:attrName>
                                        </p:attrNameLst>
                                      </p:cBhvr>
                                      <p:tavLst>
                                        <p:tav tm="0">
                                          <p:val>
                                            <p:strVal val="#ppt_x"/>
                                          </p:val>
                                        </p:tav>
                                        <p:tav tm="100000">
                                          <p:val>
                                            <p:strVal val="#ppt_x"/>
                                          </p:val>
                                        </p:tav>
                                      </p:tavLst>
                                    </p:anim>
                                    <p:anim calcmode="lin" valueType="num">
                                      <p:cBhvr>
                                        <p:cTn id="2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1000"/>
                                        <p:tgtEl>
                                          <p:spTgt spid="16"/>
                                        </p:tgtEl>
                                      </p:cBhvr>
                                    </p:animEffect>
                                    <p:anim calcmode="lin" valueType="num">
                                      <p:cBhvr>
                                        <p:cTn id="32" dur="1000" fill="hold"/>
                                        <p:tgtEl>
                                          <p:spTgt spid="16"/>
                                        </p:tgtEl>
                                        <p:attrNameLst>
                                          <p:attrName>ppt_x</p:attrName>
                                        </p:attrNameLst>
                                      </p:cBhvr>
                                      <p:tavLst>
                                        <p:tav tm="0">
                                          <p:val>
                                            <p:strVal val="#ppt_x"/>
                                          </p:val>
                                        </p:tav>
                                        <p:tav tm="100000">
                                          <p:val>
                                            <p:strVal val="#ppt_x"/>
                                          </p:val>
                                        </p:tav>
                                      </p:tavLst>
                                    </p:anim>
                                    <p:anim calcmode="lin" valueType="num">
                                      <p:cBhvr>
                                        <p:cTn id="3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1000"/>
                                        <p:tgtEl>
                                          <p:spTgt spid="17"/>
                                        </p:tgtEl>
                                      </p:cBhvr>
                                    </p:animEffect>
                                    <p:anim calcmode="lin" valueType="num">
                                      <p:cBhvr>
                                        <p:cTn id="39" dur="1000" fill="hold"/>
                                        <p:tgtEl>
                                          <p:spTgt spid="17"/>
                                        </p:tgtEl>
                                        <p:attrNameLst>
                                          <p:attrName>ppt_x</p:attrName>
                                        </p:attrNameLst>
                                      </p:cBhvr>
                                      <p:tavLst>
                                        <p:tav tm="0">
                                          <p:val>
                                            <p:strVal val="#ppt_x"/>
                                          </p:val>
                                        </p:tav>
                                        <p:tav tm="100000">
                                          <p:val>
                                            <p:strVal val="#ppt_x"/>
                                          </p:val>
                                        </p:tav>
                                      </p:tavLst>
                                    </p:anim>
                                    <p:anim calcmode="lin" valueType="num">
                                      <p:cBhvr>
                                        <p:cTn id="40"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1000"/>
                                        <p:tgtEl>
                                          <p:spTgt spid="18"/>
                                        </p:tgtEl>
                                      </p:cBhvr>
                                    </p:animEffect>
                                    <p:anim calcmode="lin" valueType="num">
                                      <p:cBhvr>
                                        <p:cTn id="46" dur="1000" fill="hold"/>
                                        <p:tgtEl>
                                          <p:spTgt spid="18"/>
                                        </p:tgtEl>
                                        <p:attrNameLst>
                                          <p:attrName>ppt_x</p:attrName>
                                        </p:attrNameLst>
                                      </p:cBhvr>
                                      <p:tavLst>
                                        <p:tav tm="0">
                                          <p:val>
                                            <p:strVal val="#ppt_x"/>
                                          </p:val>
                                        </p:tav>
                                        <p:tav tm="100000">
                                          <p:val>
                                            <p:strVal val="#ppt_x"/>
                                          </p:val>
                                        </p:tav>
                                      </p:tavLst>
                                    </p:anim>
                                    <p:anim calcmode="lin" valueType="num">
                                      <p:cBhvr>
                                        <p:cTn id="47"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13" grpId="0"/>
      <p:bldP spid="14" grpId="0"/>
      <p:bldP spid="16" grpId="0"/>
      <p:bldP spid="17" grpId="0"/>
      <p:bldP spid="18" grpId="0"/>
    </p:bld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79F80D-B5A0-BB9F-86A4-13C29B6BE968}"/>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B72377C4-3670-DE36-4CD7-ED6FBBBCB514}"/>
              </a:ext>
            </a:extLst>
          </p:cNvPr>
          <p:cNvSpPr txBox="1"/>
          <p:nvPr/>
        </p:nvSpPr>
        <p:spPr>
          <a:xfrm>
            <a:off x="2779494" y="-132677"/>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التفكير المنطقي والإبداعي في معالجة المشكلات</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2D21793F-153F-577E-E1C9-39BFC9885E1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7" name="TextBox 6">
            <a:extLst>
              <a:ext uri="{FF2B5EF4-FFF2-40B4-BE49-F238E27FC236}">
                <a16:creationId xmlns:a16="http://schemas.microsoft.com/office/drawing/2014/main" id="{AA44EBFE-5DCC-C348-FCD2-8FCE5DAA2BA1}"/>
              </a:ext>
            </a:extLst>
          </p:cNvPr>
          <p:cNvSpPr txBox="1"/>
          <p:nvPr/>
        </p:nvSpPr>
        <p:spPr>
          <a:xfrm>
            <a:off x="5535526" y="926515"/>
            <a:ext cx="5843587"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التفكير المنطقي (التحليلي):</a:t>
            </a:r>
            <a:endParaRPr lang="en-US"/>
          </a:p>
        </p:txBody>
      </p:sp>
      <p:sp>
        <p:nvSpPr>
          <p:cNvPr id="10" name="TextBox 9">
            <a:extLst>
              <a:ext uri="{FF2B5EF4-FFF2-40B4-BE49-F238E27FC236}">
                <a16:creationId xmlns:a16="http://schemas.microsoft.com/office/drawing/2014/main" id="{3CB9F26E-7211-8597-2B39-155C469A496A}"/>
              </a:ext>
            </a:extLst>
          </p:cNvPr>
          <p:cNvSpPr txBox="1"/>
          <p:nvPr/>
        </p:nvSpPr>
        <p:spPr>
          <a:xfrm>
            <a:off x="5014452" y="1852699"/>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يعتمد على:</a:t>
            </a:r>
            <a:endParaRPr lang="en-US"/>
          </a:p>
        </p:txBody>
      </p:sp>
      <p:sp>
        <p:nvSpPr>
          <p:cNvPr id="14" name="TextBox 13">
            <a:extLst>
              <a:ext uri="{FF2B5EF4-FFF2-40B4-BE49-F238E27FC236}">
                <a16:creationId xmlns:a16="http://schemas.microsoft.com/office/drawing/2014/main" id="{CF540CAB-C02F-E254-B3C9-14E026995E79}"/>
              </a:ext>
            </a:extLst>
          </p:cNvPr>
          <p:cNvSpPr txBox="1"/>
          <p:nvPr/>
        </p:nvSpPr>
        <p:spPr>
          <a:xfrm>
            <a:off x="5014452" y="2809020"/>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تجزئة المشكلة إلى مكوّنات أصغر يسهل التعامل معها</a:t>
            </a:r>
            <a:endParaRPr lang="en-US"/>
          </a:p>
        </p:txBody>
      </p:sp>
      <p:sp>
        <p:nvSpPr>
          <p:cNvPr id="16" name="TextBox 15">
            <a:extLst>
              <a:ext uri="{FF2B5EF4-FFF2-40B4-BE49-F238E27FC236}">
                <a16:creationId xmlns:a16="http://schemas.microsoft.com/office/drawing/2014/main" id="{263AD76B-68CF-FD53-248A-333766658F04}"/>
              </a:ext>
            </a:extLst>
          </p:cNvPr>
          <p:cNvSpPr txBox="1"/>
          <p:nvPr/>
        </p:nvSpPr>
        <p:spPr>
          <a:xfrm>
            <a:off x="5014452" y="3765341"/>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التسلسل المنطقي في تحليل العلاقات السببية</a:t>
            </a:r>
            <a:endParaRPr lang="en-US" dirty="0"/>
          </a:p>
        </p:txBody>
      </p:sp>
      <p:sp>
        <p:nvSpPr>
          <p:cNvPr id="17" name="TextBox 16">
            <a:extLst>
              <a:ext uri="{FF2B5EF4-FFF2-40B4-BE49-F238E27FC236}">
                <a16:creationId xmlns:a16="http://schemas.microsoft.com/office/drawing/2014/main" id="{7251ECC7-2691-3149-7E88-8C5E6B279906}"/>
              </a:ext>
            </a:extLst>
          </p:cNvPr>
          <p:cNvSpPr txBox="1"/>
          <p:nvPr/>
        </p:nvSpPr>
        <p:spPr>
          <a:xfrm>
            <a:off x="5014452" y="4721662"/>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استخدام البيانات والأدلّة للوصول إلى استنتاجات</a:t>
            </a:r>
            <a:endParaRPr lang="en-US" dirty="0"/>
          </a:p>
        </p:txBody>
      </p:sp>
      <p:sp>
        <p:nvSpPr>
          <p:cNvPr id="18" name="TextBox 17">
            <a:extLst>
              <a:ext uri="{FF2B5EF4-FFF2-40B4-BE49-F238E27FC236}">
                <a16:creationId xmlns:a16="http://schemas.microsoft.com/office/drawing/2014/main" id="{79651C6C-7508-5FD7-13DB-7AE472979450}"/>
              </a:ext>
            </a:extLst>
          </p:cNvPr>
          <p:cNvSpPr txBox="1"/>
          <p:nvPr/>
        </p:nvSpPr>
        <p:spPr>
          <a:xfrm>
            <a:off x="5014452" y="5677983"/>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تقييم البدائل وفق معايير موضوعية</a:t>
            </a:r>
            <a:endParaRPr lang="en-US" dirty="0"/>
          </a:p>
        </p:txBody>
      </p:sp>
      <p:pic>
        <p:nvPicPr>
          <p:cNvPr id="2" name="Picture 1" descr="Logic ">
            <a:extLst>
              <a:ext uri="{FF2B5EF4-FFF2-40B4-BE49-F238E27FC236}">
                <a16:creationId xmlns:a16="http://schemas.microsoft.com/office/drawing/2014/main" id="{477E2440-571B-4771-2DD0-0EC8894DE47B}"/>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12887" y="2129377"/>
            <a:ext cx="3714750" cy="3714750"/>
          </a:xfrm>
          <a:prstGeom prst="rect">
            <a:avLst/>
          </a:prstGeom>
          <a:noFill/>
          <a:ln>
            <a:noFill/>
          </a:ln>
        </p:spPr>
      </p:pic>
    </p:spTree>
    <p:extLst>
      <p:ext uri="{BB962C8B-B14F-4D97-AF65-F5344CB8AC3E}">
        <p14:creationId xmlns:p14="http://schemas.microsoft.com/office/powerpoint/2010/main" val="4653482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1000"/>
                                        <p:tgtEl>
                                          <p:spTgt spid="10"/>
                                        </p:tgtEl>
                                      </p:cBhvr>
                                    </p:animEffect>
                                    <p:anim calcmode="lin" valueType="num">
                                      <p:cBhvr>
                                        <p:cTn id="11" dur="1000" fill="hold"/>
                                        <p:tgtEl>
                                          <p:spTgt spid="10"/>
                                        </p:tgtEl>
                                        <p:attrNameLst>
                                          <p:attrName>ppt_x</p:attrName>
                                        </p:attrNameLst>
                                      </p:cBhvr>
                                      <p:tavLst>
                                        <p:tav tm="0">
                                          <p:val>
                                            <p:strVal val="#ppt_x"/>
                                          </p:val>
                                        </p:tav>
                                        <p:tav tm="100000">
                                          <p:val>
                                            <p:strVal val="#ppt_x"/>
                                          </p:val>
                                        </p:tav>
                                      </p:tavLst>
                                    </p:anim>
                                    <p:anim calcmode="lin" valueType="num">
                                      <p:cBhvr>
                                        <p:cTn id="12"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1000"/>
                                        <p:tgtEl>
                                          <p:spTgt spid="16"/>
                                        </p:tgtEl>
                                      </p:cBhvr>
                                    </p:animEffect>
                                    <p:anim calcmode="lin" valueType="num">
                                      <p:cBhvr>
                                        <p:cTn id="25" dur="1000" fill="hold"/>
                                        <p:tgtEl>
                                          <p:spTgt spid="16"/>
                                        </p:tgtEl>
                                        <p:attrNameLst>
                                          <p:attrName>ppt_x</p:attrName>
                                        </p:attrNameLst>
                                      </p:cBhvr>
                                      <p:tavLst>
                                        <p:tav tm="0">
                                          <p:val>
                                            <p:strVal val="#ppt_x"/>
                                          </p:val>
                                        </p:tav>
                                        <p:tav tm="100000">
                                          <p:val>
                                            <p:strVal val="#ppt_x"/>
                                          </p:val>
                                        </p:tav>
                                      </p:tavLst>
                                    </p:anim>
                                    <p:anim calcmode="lin" valueType="num">
                                      <p:cBhvr>
                                        <p:cTn id="2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1000"/>
                                        <p:tgtEl>
                                          <p:spTgt spid="17"/>
                                        </p:tgtEl>
                                      </p:cBhvr>
                                    </p:animEffect>
                                    <p:anim calcmode="lin" valueType="num">
                                      <p:cBhvr>
                                        <p:cTn id="32" dur="1000" fill="hold"/>
                                        <p:tgtEl>
                                          <p:spTgt spid="17"/>
                                        </p:tgtEl>
                                        <p:attrNameLst>
                                          <p:attrName>ppt_x</p:attrName>
                                        </p:attrNameLst>
                                      </p:cBhvr>
                                      <p:tavLst>
                                        <p:tav tm="0">
                                          <p:val>
                                            <p:strVal val="#ppt_x"/>
                                          </p:val>
                                        </p:tav>
                                        <p:tav tm="100000">
                                          <p:val>
                                            <p:strVal val="#ppt_x"/>
                                          </p:val>
                                        </p:tav>
                                      </p:tavLst>
                                    </p:anim>
                                    <p:anim calcmode="lin" valueType="num">
                                      <p:cBhvr>
                                        <p:cTn id="33"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1000"/>
                                        <p:tgtEl>
                                          <p:spTgt spid="18"/>
                                        </p:tgtEl>
                                      </p:cBhvr>
                                    </p:animEffect>
                                    <p:anim calcmode="lin" valueType="num">
                                      <p:cBhvr>
                                        <p:cTn id="39" dur="1000" fill="hold"/>
                                        <p:tgtEl>
                                          <p:spTgt spid="18"/>
                                        </p:tgtEl>
                                        <p:attrNameLst>
                                          <p:attrName>ppt_x</p:attrName>
                                        </p:attrNameLst>
                                      </p:cBhvr>
                                      <p:tavLst>
                                        <p:tav tm="0">
                                          <p:val>
                                            <p:strVal val="#ppt_x"/>
                                          </p:val>
                                        </p:tav>
                                        <p:tav tm="100000">
                                          <p:val>
                                            <p:strVal val="#ppt_x"/>
                                          </p:val>
                                        </p:tav>
                                      </p:tavLst>
                                    </p:anim>
                                    <p:anim calcmode="lin" valueType="num">
                                      <p:cBhvr>
                                        <p:cTn id="40"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14" grpId="0"/>
      <p:bldP spid="16" grpId="0"/>
      <p:bldP spid="17" grpId="0"/>
      <p:bldP spid="1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CA04C4-6BA8-A2AB-3E92-FD249DF24B22}"/>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5985FD51-2CEC-57D2-DE8A-5095B99761C7}"/>
              </a:ext>
            </a:extLst>
          </p:cNvPr>
          <p:cNvSpPr txBox="1"/>
          <p:nvPr/>
        </p:nvSpPr>
        <p:spPr>
          <a:xfrm>
            <a:off x="2779494" y="-174919"/>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المهارات الأساسية للمشرف الناجح</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A62140C8-24BE-8F21-2D67-A5289989E79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44" name="Group 43">
            <a:extLst>
              <a:ext uri="{FF2B5EF4-FFF2-40B4-BE49-F238E27FC236}">
                <a16:creationId xmlns:a16="http://schemas.microsoft.com/office/drawing/2014/main" id="{9516B0F6-971A-D9B0-A288-A0C19160A3E6}"/>
              </a:ext>
            </a:extLst>
          </p:cNvPr>
          <p:cNvGrpSpPr/>
          <p:nvPr/>
        </p:nvGrpSpPr>
        <p:grpSpPr>
          <a:xfrm>
            <a:off x="8303055" y="1790714"/>
            <a:ext cx="3076058" cy="4040398"/>
            <a:chOff x="2791539" y="1790714"/>
            <a:chExt cx="3076058" cy="4040398"/>
          </a:xfrm>
        </p:grpSpPr>
        <p:grpSp>
          <p:nvGrpSpPr>
            <p:cNvPr id="11" name="Group 10">
              <a:extLst>
                <a:ext uri="{FF2B5EF4-FFF2-40B4-BE49-F238E27FC236}">
                  <a16:creationId xmlns:a16="http://schemas.microsoft.com/office/drawing/2014/main" id="{DC87255F-1597-8274-8F73-67D7E1D21247}"/>
                </a:ext>
              </a:extLst>
            </p:cNvPr>
            <p:cNvGrpSpPr/>
            <p:nvPr/>
          </p:nvGrpSpPr>
          <p:grpSpPr>
            <a:xfrm>
              <a:off x="2791539" y="1790714"/>
              <a:ext cx="3076058" cy="4040398"/>
              <a:chOff x="2252161" y="151354"/>
              <a:chExt cx="1745362" cy="2292880"/>
            </a:xfrm>
          </p:grpSpPr>
          <p:grpSp>
            <p:nvGrpSpPr>
              <p:cNvPr id="17" name="Group 16">
                <a:extLst>
                  <a:ext uri="{FF2B5EF4-FFF2-40B4-BE49-F238E27FC236}">
                    <a16:creationId xmlns:a16="http://schemas.microsoft.com/office/drawing/2014/main" id="{5A3DA48B-3D85-861C-AA6F-D0A17E591CE1}"/>
                  </a:ext>
                </a:extLst>
              </p:cNvPr>
              <p:cNvGrpSpPr/>
              <p:nvPr/>
            </p:nvGrpSpPr>
            <p:grpSpPr>
              <a:xfrm>
                <a:off x="2351001" y="221730"/>
                <a:ext cx="1547730" cy="2222504"/>
                <a:chOff x="2351001" y="221730"/>
                <a:chExt cx="1547730" cy="2222504"/>
              </a:xfrm>
            </p:grpSpPr>
            <p:sp>
              <p:nvSpPr>
                <p:cNvPr id="20" name="Rectangle: Rounded Corners 19">
                  <a:extLst>
                    <a:ext uri="{FF2B5EF4-FFF2-40B4-BE49-F238E27FC236}">
                      <a16:creationId xmlns:a16="http://schemas.microsoft.com/office/drawing/2014/main" id="{A1E1E646-00E0-FF3B-0D85-F37DAAA73684}"/>
                    </a:ext>
                  </a:extLst>
                </p:cNvPr>
                <p:cNvSpPr/>
                <p:nvPr/>
              </p:nvSpPr>
              <p:spPr>
                <a:xfrm rot="2700000">
                  <a:off x="2577661" y="221730"/>
                  <a:ext cx="1094410" cy="1094410"/>
                </a:xfrm>
                <a:prstGeom prst="roundRect">
                  <a:avLst>
                    <a:gd name="adj" fmla="val 29796"/>
                  </a:avLst>
                </a:prstGeom>
                <a:solidFill>
                  <a:srgbClr val="FFD36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1" name="Rectangle: Rounded Corners 20">
                  <a:extLst>
                    <a:ext uri="{FF2B5EF4-FFF2-40B4-BE49-F238E27FC236}">
                      <a16:creationId xmlns:a16="http://schemas.microsoft.com/office/drawing/2014/main" id="{D334C384-AA96-0161-133C-6F2854EEC04B}"/>
                    </a:ext>
                  </a:extLst>
                </p:cNvPr>
                <p:cNvSpPr/>
                <p:nvPr/>
              </p:nvSpPr>
              <p:spPr>
                <a:xfrm>
                  <a:off x="2351001" y="519600"/>
                  <a:ext cx="1547730" cy="1924634"/>
                </a:xfrm>
                <a:prstGeom prst="roundRect">
                  <a:avLst/>
                </a:prstGeom>
                <a:solidFill>
                  <a:schemeClr val="bg1"/>
                </a:solidFill>
                <a:ln>
                  <a:solidFill>
                    <a:srgbClr val="FFD3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18" name="مربع نص 166">
                <a:extLst>
                  <a:ext uri="{FF2B5EF4-FFF2-40B4-BE49-F238E27FC236}">
                    <a16:creationId xmlns:a16="http://schemas.microsoft.com/office/drawing/2014/main" id="{ADC4F9F6-FAD6-C7DE-B7BD-9FAD57F3D655}"/>
                  </a:ext>
                </a:extLst>
              </p:cNvPr>
              <p:cNvSpPr txBox="1"/>
              <p:nvPr/>
            </p:nvSpPr>
            <p:spPr>
              <a:xfrm>
                <a:off x="2252161" y="1613933"/>
                <a:ext cx="1745362" cy="553182"/>
              </a:xfrm>
              <a:prstGeom prst="rect">
                <a:avLst/>
              </a:prstGeom>
            </p:spPr>
            <p:txBody>
              <a:bodyPr wrap="square" rtlCol="1">
                <a:noAutofit/>
              </a:bodyPr>
              <a:lstStyle/>
              <a:p>
                <a:pPr algn="ctr">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المهارات الإنسانيّة (الشخصيّة)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9" name="مربع نص 166">
                <a:extLst>
                  <a:ext uri="{FF2B5EF4-FFF2-40B4-BE49-F238E27FC236}">
                    <a16:creationId xmlns:a16="http://schemas.microsoft.com/office/drawing/2014/main" id="{C6390627-567C-F272-31C8-2E2BEBCC8F8F}"/>
                  </a:ext>
                </a:extLst>
              </p:cNvPr>
              <p:cNvSpPr txBox="1"/>
              <p:nvPr/>
            </p:nvSpPr>
            <p:spPr>
              <a:xfrm>
                <a:off x="2474029" y="151354"/>
                <a:ext cx="1301674" cy="468554"/>
              </a:xfrm>
              <a:prstGeom prst="rect">
                <a:avLst/>
              </a:prstGeom>
            </p:spPr>
            <p:txBody>
              <a:bodyPr wrap="square" rtlCol="1">
                <a:noAutofit/>
              </a:bodyPr>
              <a:lstStyle/>
              <a:p>
                <a:pPr algn="ctr">
                  <a:lnSpc>
                    <a:spcPct val="115000"/>
                  </a:lnSpc>
                </a:pPr>
                <a:r>
                  <a:rPr lang="en-US" sz="3200" b="1" kern="1200">
                    <a:solidFill>
                      <a:srgbClr val="FFFFFF"/>
                    </a:solidFill>
                    <a:effectLst/>
                    <a:latin typeface="ADLaM Display" panose="02010000000000000000" pitchFamily="2" charset="0"/>
                    <a:ea typeface="ADLaM Display" panose="02010000000000000000" pitchFamily="2" charset="0"/>
                    <a:cs typeface="ADLaM Display" panose="02010000000000000000" pitchFamily="2" charset="0"/>
                  </a:rPr>
                  <a:t>03</a:t>
                </a:r>
                <a:endParaRPr lang="en-US" sz="3200">
                  <a:solidFill>
                    <a:srgbClr val="000000"/>
                  </a:solidFill>
                  <a:effectLst/>
                  <a:latin typeface="ADLaM Display" panose="02010000000000000000" pitchFamily="2" charset="0"/>
                  <a:ea typeface="ADLaM Display" panose="02010000000000000000" pitchFamily="2" charset="0"/>
                  <a:cs typeface="ADLaM Display" panose="02010000000000000000" pitchFamily="2" charset="0"/>
                </a:endParaRPr>
              </a:p>
            </p:txBody>
          </p:sp>
        </p:grpSp>
        <p:pic>
          <p:nvPicPr>
            <p:cNvPr id="14" name="Picture 13" descr="Together ">
              <a:extLst>
                <a:ext uri="{FF2B5EF4-FFF2-40B4-BE49-F238E27FC236}">
                  <a16:creationId xmlns:a16="http://schemas.microsoft.com/office/drawing/2014/main" id="{5D7D4BD6-53A4-CCA7-3C78-B54B29BB1F9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93454" y="2616372"/>
              <a:ext cx="1435590" cy="1435372"/>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1">
            <a:extLst>
              <a:ext uri="{FF2B5EF4-FFF2-40B4-BE49-F238E27FC236}">
                <a16:creationId xmlns:a16="http://schemas.microsoft.com/office/drawing/2014/main" id="{D93C114D-5044-B888-183A-ED69B3B5C9E2}"/>
              </a:ext>
            </a:extLst>
          </p:cNvPr>
          <p:cNvSpPr txBox="1"/>
          <p:nvPr/>
        </p:nvSpPr>
        <p:spPr>
          <a:xfrm>
            <a:off x="1063445" y="1280615"/>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التواصل الفعّال (الاستماع، التحدّث، الكتابة)</a:t>
            </a:r>
            <a:endParaRPr lang="en-US" dirty="0"/>
          </a:p>
        </p:txBody>
      </p:sp>
      <p:sp>
        <p:nvSpPr>
          <p:cNvPr id="3" name="TextBox 2">
            <a:extLst>
              <a:ext uri="{FF2B5EF4-FFF2-40B4-BE49-F238E27FC236}">
                <a16:creationId xmlns:a16="http://schemas.microsoft.com/office/drawing/2014/main" id="{46204AA2-4FFE-75DE-338E-5402008DD4AE}"/>
              </a:ext>
            </a:extLst>
          </p:cNvPr>
          <p:cNvSpPr txBox="1"/>
          <p:nvPr/>
        </p:nvSpPr>
        <p:spPr>
          <a:xfrm>
            <a:off x="1063445" y="2372009"/>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بناء العلاقات الإيجابيّة وإدارة فرق العمل</a:t>
            </a:r>
            <a:endParaRPr lang="en-US" dirty="0"/>
          </a:p>
        </p:txBody>
      </p:sp>
      <p:sp>
        <p:nvSpPr>
          <p:cNvPr id="4" name="TextBox 3">
            <a:extLst>
              <a:ext uri="{FF2B5EF4-FFF2-40B4-BE49-F238E27FC236}">
                <a16:creationId xmlns:a16="http://schemas.microsoft.com/office/drawing/2014/main" id="{5D303682-964A-20E0-8848-5B6B66E60B49}"/>
              </a:ext>
            </a:extLst>
          </p:cNvPr>
          <p:cNvSpPr txBox="1"/>
          <p:nvPr/>
        </p:nvSpPr>
        <p:spPr>
          <a:xfrm>
            <a:off x="1063445" y="3463403"/>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التحفيز والتأثير في الآخرين</a:t>
            </a:r>
            <a:endParaRPr lang="en-US"/>
          </a:p>
        </p:txBody>
      </p:sp>
      <p:sp>
        <p:nvSpPr>
          <p:cNvPr id="47" name="TextBox 46">
            <a:extLst>
              <a:ext uri="{FF2B5EF4-FFF2-40B4-BE49-F238E27FC236}">
                <a16:creationId xmlns:a16="http://schemas.microsoft.com/office/drawing/2014/main" id="{2107E663-8FD2-E56D-5501-FC59FA998FD7}"/>
              </a:ext>
            </a:extLst>
          </p:cNvPr>
          <p:cNvSpPr txBox="1"/>
          <p:nvPr/>
        </p:nvSpPr>
        <p:spPr>
          <a:xfrm>
            <a:off x="1063445" y="4554797"/>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الذكاء العاطفي والتعاطف</a:t>
            </a:r>
            <a:endParaRPr lang="en-US" dirty="0"/>
          </a:p>
        </p:txBody>
      </p:sp>
      <p:sp>
        <p:nvSpPr>
          <p:cNvPr id="48" name="TextBox 47">
            <a:extLst>
              <a:ext uri="{FF2B5EF4-FFF2-40B4-BE49-F238E27FC236}">
                <a16:creationId xmlns:a16="http://schemas.microsoft.com/office/drawing/2014/main" id="{5D683109-159C-D628-0C20-B1BA72EA04F0}"/>
              </a:ext>
            </a:extLst>
          </p:cNvPr>
          <p:cNvSpPr txBox="1"/>
          <p:nvPr/>
        </p:nvSpPr>
        <p:spPr>
          <a:xfrm>
            <a:off x="1063445" y="5646192"/>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إدارة الصراعات والنزاعات</a:t>
            </a:r>
            <a:endParaRPr lang="en-US" dirty="0"/>
          </a:p>
        </p:txBody>
      </p:sp>
    </p:spTree>
    <p:extLst>
      <p:ext uri="{BB962C8B-B14F-4D97-AF65-F5344CB8AC3E}">
        <p14:creationId xmlns:p14="http://schemas.microsoft.com/office/powerpoint/2010/main" val="178192532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wipe(down)">
                                      <p:cBhvr>
                                        <p:cTn id="7" dur="500"/>
                                        <p:tgtEl>
                                          <p:spTgt spid="44"/>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anim calcmode="lin" valueType="num">
                                      <p:cBhvr>
                                        <p:cTn id="11" dur="1000" fill="hold"/>
                                        <p:tgtEl>
                                          <p:spTgt spid="2"/>
                                        </p:tgtEl>
                                        <p:attrNameLst>
                                          <p:attrName>ppt_x</p:attrName>
                                        </p:attrNameLst>
                                      </p:cBhvr>
                                      <p:tavLst>
                                        <p:tav tm="0">
                                          <p:val>
                                            <p:strVal val="#ppt_x"/>
                                          </p:val>
                                        </p:tav>
                                        <p:tav tm="100000">
                                          <p:val>
                                            <p:strVal val="#ppt_x"/>
                                          </p:val>
                                        </p:tav>
                                      </p:tavLst>
                                    </p:anim>
                                    <p:anim calcmode="lin" valueType="num">
                                      <p:cBhvr>
                                        <p:cTn id="12"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1000"/>
                                        <p:tgtEl>
                                          <p:spTgt spid="4"/>
                                        </p:tgtEl>
                                      </p:cBhvr>
                                    </p:animEffect>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47"/>
                                        </p:tgtEl>
                                        <p:attrNameLst>
                                          <p:attrName>style.visibility</p:attrName>
                                        </p:attrNameLst>
                                      </p:cBhvr>
                                      <p:to>
                                        <p:strVal val="visible"/>
                                      </p:to>
                                    </p:set>
                                    <p:animEffect transition="in" filter="fade">
                                      <p:cBhvr>
                                        <p:cTn id="31" dur="1000"/>
                                        <p:tgtEl>
                                          <p:spTgt spid="47"/>
                                        </p:tgtEl>
                                      </p:cBhvr>
                                    </p:animEffect>
                                    <p:anim calcmode="lin" valueType="num">
                                      <p:cBhvr>
                                        <p:cTn id="32" dur="1000" fill="hold"/>
                                        <p:tgtEl>
                                          <p:spTgt spid="47"/>
                                        </p:tgtEl>
                                        <p:attrNameLst>
                                          <p:attrName>ppt_x</p:attrName>
                                        </p:attrNameLst>
                                      </p:cBhvr>
                                      <p:tavLst>
                                        <p:tav tm="0">
                                          <p:val>
                                            <p:strVal val="#ppt_x"/>
                                          </p:val>
                                        </p:tav>
                                        <p:tav tm="100000">
                                          <p:val>
                                            <p:strVal val="#ppt_x"/>
                                          </p:val>
                                        </p:tav>
                                      </p:tavLst>
                                    </p:anim>
                                    <p:anim calcmode="lin" valueType="num">
                                      <p:cBhvr>
                                        <p:cTn id="33"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48"/>
                                        </p:tgtEl>
                                        <p:attrNameLst>
                                          <p:attrName>style.visibility</p:attrName>
                                        </p:attrNameLst>
                                      </p:cBhvr>
                                      <p:to>
                                        <p:strVal val="visible"/>
                                      </p:to>
                                    </p:set>
                                    <p:animEffect transition="in" filter="fade">
                                      <p:cBhvr>
                                        <p:cTn id="38" dur="1000"/>
                                        <p:tgtEl>
                                          <p:spTgt spid="48"/>
                                        </p:tgtEl>
                                      </p:cBhvr>
                                    </p:animEffect>
                                    <p:anim calcmode="lin" valueType="num">
                                      <p:cBhvr>
                                        <p:cTn id="39" dur="1000" fill="hold"/>
                                        <p:tgtEl>
                                          <p:spTgt spid="48"/>
                                        </p:tgtEl>
                                        <p:attrNameLst>
                                          <p:attrName>ppt_x</p:attrName>
                                        </p:attrNameLst>
                                      </p:cBhvr>
                                      <p:tavLst>
                                        <p:tav tm="0">
                                          <p:val>
                                            <p:strVal val="#ppt_x"/>
                                          </p:val>
                                        </p:tav>
                                        <p:tav tm="100000">
                                          <p:val>
                                            <p:strVal val="#ppt_x"/>
                                          </p:val>
                                        </p:tav>
                                      </p:tavLst>
                                    </p:anim>
                                    <p:anim calcmode="lin" valueType="num">
                                      <p:cBhvr>
                                        <p:cTn id="40"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47" grpId="0"/>
      <p:bldP spid="48" grpId="0"/>
    </p:bld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CF3568-0AC9-5B4A-8EA8-4C8CA6A26674}"/>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DE562545-0E1F-F2BF-840D-248F5CC63ADF}"/>
              </a:ext>
            </a:extLst>
          </p:cNvPr>
          <p:cNvSpPr txBox="1"/>
          <p:nvPr/>
        </p:nvSpPr>
        <p:spPr>
          <a:xfrm>
            <a:off x="2779494" y="-132677"/>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التفكير المنطقي والإبداعي في معالجة المشكلات</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A1EFE70D-E567-3B93-857D-2DC7620F11B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7" name="TextBox 6">
            <a:extLst>
              <a:ext uri="{FF2B5EF4-FFF2-40B4-BE49-F238E27FC236}">
                <a16:creationId xmlns:a16="http://schemas.microsoft.com/office/drawing/2014/main" id="{A6310D71-173B-43CA-9A40-11AFFE2D7084}"/>
              </a:ext>
            </a:extLst>
          </p:cNvPr>
          <p:cNvSpPr txBox="1"/>
          <p:nvPr/>
        </p:nvSpPr>
        <p:spPr>
          <a:xfrm>
            <a:off x="5535526" y="926515"/>
            <a:ext cx="5843587"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التفكير المنطقي (التحليلي):</a:t>
            </a:r>
            <a:endParaRPr lang="en-US"/>
          </a:p>
        </p:txBody>
      </p:sp>
      <p:sp>
        <p:nvSpPr>
          <p:cNvPr id="10" name="TextBox 9">
            <a:extLst>
              <a:ext uri="{FF2B5EF4-FFF2-40B4-BE49-F238E27FC236}">
                <a16:creationId xmlns:a16="http://schemas.microsoft.com/office/drawing/2014/main" id="{69A3BE19-EF46-7CD7-B7C4-689E8F3B0BB7}"/>
              </a:ext>
            </a:extLst>
          </p:cNvPr>
          <p:cNvSpPr txBox="1"/>
          <p:nvPr/>
        </p:nvSpPr>
        <p:spPr>
          <a:xfrm>
            <a:off x="5014452" y="2091779"/>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تقنيات التفكير المنطقي:</a:t>
            </a:r>
            <a:endParaRPr lang="en-US"/>
          </a:p>
        </p:txBody>
      </p:sp>
      <p:sp>
        <p:nvSpPr>
          <p:cNvPr id="14" name="TextBox 13">
            <a:extLst>
              <a:ext uri="{FF2B5EF4-FFF2-40B4-BE49-F238E27FC236}">
                <a16:creationId xmlns:a16="http://schemas.microsoft.com/office/drawing/2014/main" id="{77CFD30D-E10D-38DD-9F14-FF771D290BB3}"/>
              </a:ext>
            </a:extLst>
          </p:cNvPr>
          <p:cNvSpPr txBox="1"/>
          <p:nvPr/>
        </p:nvSpPr>
        <p:spPr>
          <a:xfrm>
            <a:off x="5014452" y="3287180"/>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تحليل باريتو (80/20): تحديد العوامل القليلة ذات التأثير الكبير</a:t>
            </a:r>
            <a:endParaRPr lang="en-US" dirty="0"/>
          </a:p>
        </p:txBody>
      </p:sp>
      <p:sp>
        <p:nvSpPr>
          <p:cNvPr id="16" name="TextBox 15">
            <a:extLst>
              <a:ext uri="{FF2B5EF4-FFF2-40B4-BE49-F238E27FC236}">
                <a16:creationId xmlns:a16="http://schemas.microsoft.com/office/drawing/2014/main" id="{41AE6DD3-CF48-72C3-6131-776E2065C0B5}"/>
              </a:ext>
            </a:extLst>
          </p:cNvPr>
          <p:cNvSpPr txBox="1"/>
          <p:nvPr/>
        </p:nvSpPr>
        <p:spPr>
          <a:xfrm>
            <a:off x="5014452" y="4482581"/>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شجرة القرارات: رسم مسارات القرارات المحتملة ونتائجها</a:t>
            </a:r>
            <a:endParaRPr lang="en-US" dirty="0"/>
          </a:p>
        </p:txBody>
      </p:sp>
      <p:sp>
        <p:nvSpPr>
          <p:cNvPr id="18" name="TextBox 17">
            <a:extLst>
              <a:ext uri="{FF2B5EF4-FFF2-40B4-BE49-F238E27FC236}">
                <a16:creationId xmlns:a16="http://schemas.microsoft.com/office/drawing/2014/main" id="{C7BD13C3-7A5F-E395-0183-EB3F1E10056F}"/>
              </a:ext>
            </a:extLst>
          </p:cNvPr>
          <p:cNvSpPr txBox="1"/>
          <p:nvPr/>
        </p:nvSpPr>
        <p:spPr>
          <a:xfrm>
            <a:off x="5014452" y="5677983"/>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تحليل المنافع والتكاليف: مقارنة الفوائد والتكاليف لكلّ بديل</a:t>
            </a:r>
            <a:endParaRPr lang="en-US" dirty="0"/>
          </a:p>
        </p:txBody>
      </p:sp>
      <p:pic>
        <p:nvPicPr>
          <p:cNvPr id="3" name="Picture 2" descr="Puzzle ">
            <a:extLst>
              <a:ext uri="{FF2B5EF4-FFF2-40B4-BE49-F238E27FC236}">
                <a16:creationId xmlns:a16="http://schemas.microsoft.com/office/drawing/2014/main" id="{A7E535DD-E5BD-A541-6375-1F159651100C}"/>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23452" y="1946519"/>
            <a:ext cx="4191000" cy="4191000"/>
          </a:xfrm>
          <a:prstGeom prst="rect">
            <a:avLst/>
          </a:prstGeom>
          <a:noFill/>
          <a:ln>
            <a:noFill/>
          </a:ln>
        </p:spPr>
      </p:pic>
    </p:spTree>
    <p:extLst>
      <p:ext uri="{BB962C8B-B14F-4D97-AF65-F5344CB8AC3E}">
        <p14:creationId xmlns:p14="http://schemas.microsoft.com/office/powerpoint/2010/main" val="356159752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1000"/>
                                        <p:tgtEl>
                                          <p:spTgt spid="10"/>
                                        </p:tgtEl>
                                      </p:cBhvr>
                                    </p:animEffect>
                                    <p:anim calcmode="lin" valueType="num">
                                      <p:cBhvr>
                                        <p:cTn id="11" dur="1000" fill="hold"/>
                                        <p:tgtEl>
                                          <p:spTgt spid="10"/>
                                        </p:tgtEl>
                                        <p:attrNameLst>
                                          <p:attrName>ppt_x</p:attrName>
                                        </p:attrNameLst>
                                      </p:cBhvr>
                                      <p:tavLst>
                                        <p:tav tm="0">
                                          <p:val>
                                            <p:strVal val="#ppt_x"/>
                                          </p:val>
                                        </p:tav>
                                        <p:tav tm="100000">
                                          <p:val>
                                            <p:strVal val="#ppt_x"/>
                                          </p:val>
                                        </p:tav>
                                      </p:tavLst>
                                    </p:anim>
                                    <p:anim calcmode="lin" valueType="num">
                                      <p:cBhvr>
                                        <p:cTn id="12"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1000"/>
                                        <p:tgtEl>
                                          <p:spTgt spid="16"/>
                                        </p:tgtEl>
                                      </p:cBhvr>
                                    </p:animEffect>
                                    <p:anim calcmode="lin" valueType="num">
                                      <p:cBhvr>
                                        <p:cTn id="25" dur="1000" fill="hold"/>
                                        <p:tgtEl>
                                          <p:spTgt spid="16"/>
                                        </p:tgtEl>
                                        <p:attrNameLst>
                                          <p:attrName>ppt_x</p:attrName>
                                        </p:attrNameLst>
                                      </p:cBhvr>
                                      <p:tavLst>
                                        <p:tav tm="0">
                                          <p:val>
                                            <p:strVal val="#ppt_x"/>
                                          </p:val>
                                        </p:tav>
                                        <p:tav tm="100000">
                                          <p:val>
                                            <p:strVal val="#ppt_x"/>
                                          </p:val>
                                        </p:tav>
                                      </p:tavLst>
                                    </p:anim>
                                    <p:anim calcmode="lin" valueType="num">
                                      <p:cBhvr>
                                        <p:cTn id="2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1000"/>
                                        <p:tgtEl>
                                          <p:spTgt spid="18"/>
                                        </p:tgtEl>
                                      </p:cBhvr>
                                    </p:animEffect>
                                    <p:anim calcmode="lin" valueType="num">
                                      <p:cBhvr>
                                        <p:cTn id="32" dur="1000" fill="hold"/>
                                        <p:tgtEl>
                                          <p:spTgt spid="18"/>
                                        </p:tgtEl>
                                        <p:attrNameLst>
                                          <p:attrName>ppt_x</p:attrName>
                                        </p:attrNameLst>
                                      </p:cBhvr>
                                      <p:tavLst>
                                        <p:tav tm="0">
                                          <p:val>
                                            <p:strVal val="#ppt_x"/>
                                          </p:val>
                                        </p:tav>
                                        <p:tav tm="100000">
                                          <p:val>
                                            <p:strVal val="#ppt_x"/>
                                          </p:val>
                                        </p:tav>
                                      </p:tavLst>
                                    </p:anim>
                                    <p:anim calcmode="lin" valueType="num">
                                      <p:cBhvr>
                                        <p:cTn id="33"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14" grpId="0"/>
      <p:bldP spid="16" grpId="0"/>
      <p:bldP spid="18" grpId="0"/>
    </p:bld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594E6C-3050-97A8-9C8B-5DF3534F28BE}"/>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3A6FAFC2-1C34-90C2-18DD-62A335B5BC32}"/>
              </a:ext>
            </a:extLst>
          </p:cNvPr>
          <p:cNvSpPr txBox="1"/>
          <p:nvPr/>
        </p:nvSpPr>
        <p:spPr>
          <a:xfrm>
            <a:off x="2779494" y="-132677"/>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التفكير المنطقي والإبداعي في معالجة المشكلات</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75F807AF-BE10-1C9A-FD7C-E6433FFC94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7" name="TextBox 6">
            <a:extLst>
              <a:ext uri="{FF2B5EF4-FFF2-40B4-BE49-F238E27FC236}">
                <a16:creationId xmlns:a16="http://schemas.microsoft.com/office/drawing/2014/main" id="{2576A07D-E443-DF5B-DB92-AEDB8FF277D8}"/>
              </a:ext>
            </a:extLst>
          </p:cNvPr>
          <p:cNvSpPr txBox="1"/>
          <p:nvPr/>
        </p:nvSpPr>
        <p:spPr>
          <a:xfrm>
            <a:off x="5535526" y="926515"/>
            <a:ext cx="5843587"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التفكير الإبداعي:</a:t>
            </a:r>
            <a:endParaRPr lang="en-US"/>
          </a:p>
        </p:txBody>
      </p:sp>
      <p:sp>
        <p:nvSpPr>
          <p:cNvPr id="10" name="TextBox 9">
            <a:extLst>
              <a:ext uri="{FF2B5EF4-FFF2-40B4-BE49-F238E27FC236}">
                <a16:creationId xmlns:a16="http://schemas.microsoft.com/office/drawing/2014/main" id="{6B521340-AEA1-3B87-F242-4D6338E99896}"/>
              </a:ext>
            </a:extLst>
          </p:cNvPr>
          <p:cNvSpPr txBox="1"/>
          <p:nvPr/>
        </p:nvSpPr>
        <p:spPr>
          <a:xfrm>
            <a:off x="5014452" y="1852699"/>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يعتمد على:</a:t>
            </a:r>
            <a:endParaRPr lang="en-US"/>
          </a:p>
        </p:txBody>
      </p:sp>
      <p:sp>
        <p:nvSpPr>
          <p:cNvPr id="14" name="TextBox 13">
            <a:extLst>
              <a:ext uri="{FF2B5EF4-FFF2-40B4-BE49-F238E27FC236}">
                <a16:creationId xmlns:a16="http://schemas.microsoft.com/office/drawing/2014/main" id="{E9971D91-DB64-4870-5B7B-D612458FB38F}"/>
              </a:ext>
            </a:extLst>
          </p:cNvPr>
          <p:cNvSpPr txBox="1"/>
          <p:nvPr/>
        </p:nvSpPr>
        <p:spPr>
          <a:xfrm>
            <a:off x="5014452" y="2809020"/>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توليد أفكار جديدة وغير تقليدية</a:t>
            </a:r>
            <a:endParaRPr lang="en-US"/>
          </a:p>
        </p:txBody>
      </p:sp>
      <p:sp>
        <p:nvSpPr>
          <p:cNvPr id="16" name="TextBox 15">
            <a:extLst>
              <a:ext uri="{FF2B5EF4-FFF2-40B4-BE49-F238E27FC236}">
                <a16:creationId xmlns:a16="http://schemas.microsoft.com/office/drawing/2014/main" id="{C8091245-80C5-D16E-7F40-4A9558479E46}"/>
              </a:ext>
            </a:extLst>
          </p:cNvPr>
          <p:cNvSpPr txBox="1"/>
          <p:nvPr/>
        </p:nvSpPr>
        <p:spPr>
          <a:xfrm>
            <a:off x="5014452" y="3765341"/>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كسر الأنماط الذهنية المعتادة</a:t>
            </a:r>
            <a:endParaRPr lang="en-US" dirty="0"/>
          </a:p>
        </p:txBody>
      </p:sp>
      <p:sp>
        <p:nvSpPr>
          <p:cNvPr id="17" name="TextBox 16">
            <a:extLst>
              <a:ext uri="{FF2B5EF4-FFF2-40B4-BE49-F238E27FC236}">
                <a16:creationId xmlns:a16="http://schemas.microsoft.com/office/drawing/2014/main" id="{6B025C35-C6D0-C770-140D-822A4E0DCAE3}"/>
              </a:ext>
            </a:extLst>
          </p:cNvPr>
          <p:cNvSpPr txBox="1"/>
          <p:nvPr/>
        </p:nvSpPr>
        <p:spPr>
          <a:xfrm>
            <a:off x="5014452" y="4721662"/>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النظر للمشكلة من زوايا مختلفة</a:t>
            </a:r>
            <a:endParaRPr lang="en-US" dirty="0"/>
          </a:p>
        </p:txBody>
      </p:sp>
      <p:sp>
        <p:nvSpPr>
          <p:cNvPr id="18" name="TextBox 17">
            <a:extLst>
              <a:ext uri="{FF2B5EF4-FFF2-40B4-BE49-F238E27FC236}">
                <a16:creationId xmlns:a16="http://schemas.microsoft.com/office/drawing/2014/main" id="{86EB1075-51AB-07C1-3644-50EBCC39F3DB}"/>
              </a:ext>
            </a:extLst>
          </p:cNvPr>
          <p:cNvSpPr txBox="1"/>
          <p:nvPr/>
        </p:nvSpPr>
        <p:spPr>
          <a:xfrm>
            <a:off x="5014452" y="5677983"/>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ربط عناصر غير مترابطة للوصول إلى حلول مبتكرة</a:t>
            </a:r>
            <a:endParaRPr lang="en-US" dirty="0"/>
          </a:p>
        </p:txBody>
      </p:sp>
      <p:pic>
        <p:nvPicPr>
          <p:cNvPr id="3" name="Picture 2" descr="Creativity ">
            <a:extLst>
              <a:ext uri="{FF2B5EF4-FFF2-40B4-BE49-F238E27FC236}">
                <a16:creationId xmlns:a16="http://schemas.microsoft.com/office/drawing/2014/main" id="{EE9CA589-5A73-29EC-7039-998703DA88D6}"/>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12887" y="1770902"/>
            <a:ext cx="3907081" cy="3907081"/>
          </a:xfrm>
          <a:prstGeom prst="rect">
            <a:avLst/>
          </a:prstGeom>
          <a:noFill/>
          <a:ln>
            <a:noFill/>
          </a:ln>
        </p:spPr>
      </p:pic>
    </p:spTree>
    <p:extLst>
      <p:ext uri="{BB962C8B-B14F-4D97-AF65-F5344CB8AC3E}">
        <p14:creationId xmlns:p14="http://schemas.microsoft.com/office/powerpoint/2010/main" val="59630506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1000"/>
                                        <p:tgtEl>
                                          <p:spTgt spid="10"/>
                                        </p:tgtEl>
                                      </p:cBhvr>
                                    </p:animEffect>
                                    <p:anim calcmode="lin" valueType="num">
                                      <p:cBhvr>
                                        <p:cTn id="11" dur="1000" fill="hold"/>
                                        <p:tgtEl>
                                          <p:spTgt spid="10"/>
                                        </p:tgtEl>
                                        <p:attrNameLst>
                                          <p:attrName>ppt_x</p:attrName>
                                        </p:attrNameLst>
                                      </p:cBhvr>
                                      <p:tavLst>
                                        <p:tav tm="0">
                                          <p:val>
                                            <p:strVal val="#ppt_x"/>
                                          </p:val>
                                        </p:tav>
                                        <p:tav tm="100000">
                                          <p:val>
                                            <p:strVal val="#ppt_x"/>
                                          </p:val>
                                        </p:tav>
                                      </p:tavLst>
                                    </p:anim>
                                    <p:anim calcmode="lin" valueType="num">
                                      <p:cBhvr>
                                        <p:cTn id="12"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1000"/>
                                        <p:tgtEl>
                                          <p:spTgt spid="16"/>
                                        </p:tgtEl>
                                      </p:cBhvr>
                                    </p:animEffect>
                                    <p:anim calcmode="lin" valueType="num">
                                      <p:cBhvr>
                                        <p:cTn id="25" dur="1000" fill="hold"/>
                                        <p:tgtEl>
                                          <p:spTgt spid="16"/>
                                        </p:tgtEl>
                                        <p:attrNameLst>
                                          <p:attrName>ppt_x</p:attrName>
                                        </p:attrNameLst>
                                      </p:cBhvr>
                                      <p:tavLst>
                                        <p:tav tm="0">
                                          <p:val>
                                            <p:strVal val="#ppt_x"/>
                                          </p:val>
                                        </p:tav>
                                        <p:tav tm="100000">
                                          <p:val>
                                            <p:strVal val="#ppt_x"/>
                                          </p:val>
                                        </p:tav>
                                      </p:tavLst>
                                    </p:anim>
                                    <p:anim calcmode="lin" valueType="num">
                                      <p:cBhvr>
                                        <p:cTn id="2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1000"/>
                                        <p:tgtEl>
                                          <p:spTgt spid="17"/>
                                        </p:tgtEl>
                                      </p:cBhvr>
                                    </p:animEffect>
                                    <p:anim calcmode="lin" valueType="num">
                                      <p:cBhvr>
                                        <p:cTn id="32" dur="1000" fill="hold"/>
                                        <p:tgtEl>
                                          <p:spTgt spid="17"/>
                                        </p:tgtEl>
                                        <p:attrNameLst>
                                          <p:attrName>ppt_x</p:attrName>
                                        </p:attrNameLst>
                                      </p:cBhvr>
                                      <p:tavLst>
                                        <p:tav tm="0">
                                          <p:val>
                                            <p:strVal val="#ppt_x"/>
                                          </p:val>
                                        </p:tav>
                                        <p:tav tm="100000">
                                          <p:val>
                                            <p:strVal val="#ppt_x"/>
                                          </p:val>
                                        </p:tav>
                                      </p:tavLst>
                                    </p:anim>
                                    <p:anim calcmode="lin" valueType="num">
                                      <p:cBhvr>
                                        <p:cTn id="33"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1000"/>
                                        <p:tgtEl>
                                          <p:spTgt spid="18"/>
                                        </p:tgtEl>
                                      </p:cBhvr>
                                    </p:animEffect>
                                    <p:anim calcmode="lin" valueType="num">
                                      <p:cBhvr>
                                        <p:cTn id="39" dur="1000" fill="hold"/>
                                        <p:tgtEl>
                                          <p:spTgt spid="18"/>
                                        </p:tgtEl>
                                        <p:attrNameLst>
                                          <p:attrName>ppt_x</p:attrName>
                                        </p:attrNameLst>
                                      </p:cBhvr>
                                      <p:tavLst>
                                        <p:tav tm="0">
                                          <p:val>
                                            <p:strVal val="#ppt_x"/>
                                          </p:val>
                                        </p:tav>
                                        <p:tav tm="100000">
                                          <p:val>
                                            <p:strVal val="#ppt_x"/>
                                          </p:val>
                                        </p:tav>
                                      </p:tavLst>
                                    </p:anim>
                                    <p:anim calcmode="lin" valueType="num">
                                      <p:cBhvr>
                                        <p:cTn id="40"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14" grpId="0"/>
      <p:bldP spid="16" grpId="0"/>
      <p:bldP spid="17" grpId="0"/>
      <p:bldP spid="18" grpId="0"/>
    </p:bldLst>
  </p:timing>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7F8703-7296-3E3A-BAE1-D5F857F95E3A}"/>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E6DAA7A5-6E24-641E-2513-492B644D013E}"/>
              </a:ext>
            </a:extLst>
          </p:cNvPr>
          <p:cNvSpPr txBox="1"/>
          <p:nvPr/>
        </p:nvSpPr>
        <p:spPr>
          <a:xfrm>
            <a:off x="2779494" y="-132677"/>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التفكير المنطقي والإبداعي في معالجة المشكلات</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2A0285E3-FA9E-EE6A-E4AB-EC305898DE8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7" name="TextBox 6">
            <a:extLst>
              <a:ext uri="{FF2B5EF4-FFF2-40B4-BE49-F238E27FC236}">
                <a16:creationId xmlns:a16="http://schemas.microsoft.com/office/drawing/2014/main" id="{1937E037-7DE6-3D04-9B7F-C1F81A53263C}"/>
              </a:ext>
            </a:extLst>
          </p:cNvPr>
          <p:cNvSpPr txBox="1"/>
          <p:nvPr/>
        </p:nvSpPr>
        <p:spPr>
          <a:xfrm>
            <a:off x="5535526" y="926515"/>
            <a:ext cx="5843587"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التفكير الإبداعي:</a:t>
            </a:r>
            <a:endParaRPr lang="en-US"/>
          </a:p>
        </p:txBody>
      </p:sp>
      <p:sp>
        <p:nvSpPr>
          <p:cNvPr id="10" name="TextBox 9">
            <a:extLst>
              <a:ext uri="{FF2B5EF4-FFF2-40B4-BE49-F238E27FC236}">
                <a16:creationId xmlns:a16="http://schemas.microsoft.com/office/drawing/2014/main" id="{F3EEC539-07C9-1A65-25B2-7592EBD1F7DB}"/>
              </a:ext>
            </a:extLst>
          </p:cNvPr>
          <p:cNvSpPr txBox="1"/>
          <p:nvPr/>
        </p:nvSpPr>
        <p:spPr>
          <a:xfrm>
            <a:off x="5014452" y="1760494"/>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تقنيات التفكير الإبداعي:</a:t>
            </a:r>
            <a:endParaRPr lang="en-US"/>
          </a:p>
        </p:txBody>
      </p:sp>
      <p:sp>
        <p:nvSpPr>
          <p:cNvPr id="14" name="TextBox 13">
            <a:extLst>
              <a:ext uri="{FF2B5EF4-FFF2-40B4-BE49-F238E27FC236}">
                <a16:creationId xmlns:a16="http://schemas.microsoft.com/office/drawing/2014/main" id="{26A1E49E-534D-B56A-9183-02C7AF047FC5}"/>
              </a:ext>
            </a:extLst>
          </p:cNvPr>
          <p:cNvSpPr txBox="1"/>
          <p:nvPr/>
        </p:nvSpPr>
        <p:spPr>
          <a:xfrm>
            <a:off x="5014452" y="2624610"/>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العصف الذهني: توليد أكبر قدر من الأفكار دون تقييم أوّلي</a:t>
            </a:r>
            <a:endParaRPr lang="en-US"/>
          </a:p>
        </p:txBody>
      </p:sp>
      <p:sp>
        <p:nvSpPr>
          <p:cNvPr id="16" name="TextBox 15">
            <a:extLst>
              <a:ext uri="{FF2B5EF4-FFF2-40B4-BE49-F238E27FC236}">
                <a16:creationId xmlns:a16="http://schemas.microsoft.com/office/drawing/2014/main" id="{238F207B-99BE-9895-83AD-8AB760ED5A84}"/>
              </a:ext>
            </a:extLst>
          </p:cNvPr>
          <p:cNvSpPr txBox="1"/>
          <p:nvPr/>
        </p:nvSpPr>
        <p:spPr>
          <a:xfrm>
            <a:off x="5014452" y="3488726"/>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تقنية </a:t>
            </a:r>
            <a:r>
              <a:rPr lang="en-US"/>
              <a:t>SCAMPER</a:t>
            </a:r>
            <a:r>
              <a:rPr lang="ar-SA"/>
              <a:t>: (الاستبدال، الجمع، التكييف، التعديل، إعادة التوظيف، الحذف، العكس)</a:t>
            </a:r>
            <a:endParaRPr lang="en-US" dirty="0"/>
          </a:p>
        </p:txBody>
      </p:sp>
      <p:sp>
        <p:nvSpPr>
          <p:cNvPr id="17" name="TextBox 16">
            <a:extLst>
              <a:ext uri="{FF2B5EF4-FFF2-40B4-BE49-F238E27FC236}">
                <a16:creationId xmlns:a16="http://schemas.microsoft.com/office/drawing/2014/main" id="{9A6A8E32-CED9-C322-AA83-11E6C1DB867F}"/>
              </a:ext>
            </a:extLst>
          </p:cNvPr>
          <p:cNvSpPr txBox="1"/>
          <p:nvPr/>
        </p:nvSpPr>
        <p:spPr>
          <a:xfrm>
            <a:off x="5014452" y="4813865"/>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التفكير الموازي (قبعات التفكير الستّ لإدوارد دي بونو).</a:t>
            </a:r>
            <a:endParaRPr lang="en-US"/>
          </a:p>
        </p:txBody>
      </p:sp>
      <p:sp>
        <p:nvSpPr>
          <p:cNvPr id="18" name="TextBox 17">
            <a:extLst>
              <a:ext uri="{FF2B5EF4-FFF2-40B4-BE49-F238E27FC236}">
                <a16:creationId xmlns:a16="http://schemas.microsoft.com/office/drawing/2014/main" id="{BCDDEDA9-CC05-1B21-2435-82C8DC483D75}"/>
              </a:ext>
            </a:extLst>
          </p:cNvPr>
          <p:cNvSpPr txBox="1"/>
          <p:nvPr/>
        </p:nvSpPr>
        <p:spPr>
          <a:xfrm>
            <a:off x="5014452" y="5677983"/>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خرائط الذهن: تنظيم الأفكار بطريقة بصرية مترابطة</a:t>
            </a:r>
            <a:endParaRPr lang="en-US" dirty="0"/>
          </a:p>
        </p:txBody>
      </p:sp>
      <p:pic>
        <p:nvPicPr>
          <p:cNvPr id="2" name="Picture 1" descr="Creativity ">
            <a:extLst>
              <a:ext uri="{FF2B5EF4-FFF2-40B4-BE49-F238E27FC236}">
                <a16:creationId xmlns:a16="http://schemas.microsoft.com/office/drawing/2014/main" id="{B20ECDF2-3BC2-1320-BB23-DD7D7637EC42}"/>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12887" y="2076449"/>
            <a:ext cx="3773731" cy="3773731"/>
          </a:xfrm>
          <a:prstGeom prst="rect">
            <a:avLst/>
          </a:prstGeom>
          <a:noFill/>
          <a:ln>
            <a:noFill/>
          </a:ln>
        </p:spPr>
      </p:pic>
    </p:spTree>
    <p:extLst>
      <p:ext uri="{BB962C8B-B14F-4D97-AF65-F5344CB8AC3E}">
        <p14:creationId xmlns:p14="http://schemas.microsoft.com/office/powerpoint/2010/main" val="394025126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1000"/>
                                        <p:tgtEl>
                                          <p:spTgt spid="10"/>
                                        </p:tgtEl>
                                      </p:cBhvr>
                                    </p:animEffect>
                                    <p:anim calcmode="lin" valueType="num">
                                      <p:cBhvr>
                                        <p:cTn id="11" dur="1000" fill="hold"/>
                                        <p:tgtEl>
                                          <p:spTgt spid="10"/>
                                        </p:tgtEl>
                                        <p:attrNameLst>
                                          <p:attrName>ppt_x</p:attrName>
                                        </p:attrNameLst>
                                      </p:cBhvr>
                                      <p:tavLst>
                                        <p:tav tm="0">
                                          <p:val>
                                            <p:strVal val="#ppt_x"/>
                                          </p:val>
                                        </p:tav>
                                        <p:tav tm="100000">
                                          <p:val>
                                            <p:strVal val="#ppt_x"/>
                                          </p:val>
                                        </p:tav>
                                      </p:tavLst>
                                    </p:anim>
                                    <p:anim calcmode="lin" valueType="num">
                                      <p:cBhvr>
                                        <p:cTn id="12"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1000"/>
                                        <p:tgtEl>
                                          <p:spTgt spid="16"/>
                                        </p:tgtEl>
                                      </p:cBhvr>
                                    </p:animEffect>
                                    <p:anim calcmode="lin" valueType="num">
                                      <p:cBhvr>
                                        <p:cTn id="25" dur="1000" fill="hold"/>
                                        <p:tgtEl>
                                          <p:spTgt spid="16"/>
                                        </p:tgtEl>
                                        <p:attrNameLst>
                                          <p:attrName>ppt_x</p:attrName>
                                        </p:attrNameLst>
                                      </p:cBhvr>
                                      <p:tavLst>
                                        <p:tav tm="0">
                                          <p:val>
                                            <p:strVal val="#ppt_x"/>
                                          </p:val>
                                        </p:tav>
                                        <p:tav tm="100000">
                                          <p:val>
                                            <p:strVal val="#ppt_x"/>
                                          </p:val>
                                        </p:tav>
                                      </p:tavLst>
                                    </p:anim>
                                    <p:anim calcmode="lin" valueType="num">
                                      <p:cBhvr>
                                        <p:cTn id="2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1000"/>
                                        <p:tgtEl>
                                          <p:spTgt spid="17"/>
                                        </p:tgtEl>
                                      </p:cBhvr>
                                    </p:animEffect>
                                    <p:anim calcmode="lin" valueType="num">
                                      <p:cBhvr>
                                        <p:cTn id="32" dur="1000" fill="hold"/>
                                        <p:tgtEl>
                                          <p:spTgt spid="17"/>
                                        </p:tgtEl>
                                        <p:attrNameLst>
                                          <p:attrName>ppt_x</p:attrName>
                                        </p:attrNameLst>
                                      </p:cBhvr>
                                      <p:tavLst>
                                        <p:tav tm="0">
                                          <p:val>
                                            <p:strVal val="#ppt_x"/>
                                          </p:val>
                                        </p:tav>
                                        <p:tav tm="100000">
                                          <p:val>
                                            <p:strVal val="#ppt_x"/>
                                          </p:val>
                                        </p:tav>
                                      </p:tavLst>
                                    </p:anim>
                                    <p:anim calcmode="lin" valueType="num">
                                      <p:cBhvr>
                                        <p:cTn id="33"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1000"/>
                                        <p:tgtEl>
                                          <p:spTgt spid="18"/>
                                        </p:tgtEl>
                                      </p:cBhvr>
                                    </p:animEffect>
                                    <p:anim calcmode="lin" valueType="num">
                                      <p:cBhvr>
                                        <p:cTn id="39" dur="1000" fill="hold"/>
                                        <p:tgtEl>
                                          <p:spTgt spid="18"/>
                                        </p:tgtEl>
                                        <p:attrNameLst>
                                          <p:attrName>ppt_x</p:attrName>
                                        </p:attrNameLst>
                                      </p:cBhvr>
                                      <p:tavLst>
                                        <p:tav tm="0">
                                          <p:val>
                                            <p:strVal val="#ppt_x"/>
                                          </p:val>
                                        </p:tav>
                                        <p:tav tm="100000">
                                          <p:val>
                                            <p:strVal val="#ppt_x"/>
                                          </p:val>
                                        </p:tav>
                                      </p:tavLst>
                                    </p:anim>
                                    <p:anim calcmode="lin" valueType="num">
                                      <p:cBhvr>
                                        <p:cTn id="40"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14" grpId="0"/>
      <p:bldP spid="16" grpId="0"/>
      <p:bldP spid="17" grpId="0"/>
      <p:bldP spid="18" grpId="0"/>
    </p:bldLst>
  </p:timing>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4C7B00-0662-773D-0E43-19D7016D159D}"/>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75913128-3781-CFE6-B269-0605992343EB}"/>
              </a:ext>
            </a:extLst>
          </p:cNvPr>
          <p:cNvSpPr txBox="1"/>
          <p:nvPr/>
        </p:nvSpPr>
        <p:spPr>
          <a:xfrm>
            <a:off x="2779494" y="-132677"/>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دراسة حالة تطبيقية على مشكلات إشرافية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92898368-8481-7AD6-AE26-604B11639E5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3" name="Picture 2" descr="Caution ">
            <a:extLst>
              <a:ext uri="{FF2B5EF4-FFF2-40B4-BE49-F238E27FC236}">
                <a16:creationId xmlns:a16="http://schemas.microsoft.com/office/drawing/2014/main" id="{DD85DB27-2EE0-948A-9C4D-7E4B2E0ED3D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84018" y="1937569"/>
            <a:ext cx="4297581" cy="4297581"/>
          </a:xfrm>
          <a:prstGeom prst="rect">
            <a:avLst/>
          </a:prstGeom>
          <a:noFill/>
          <a:ln>
            <a:noFill/>
          </a:ln>
        </p:spPr>
      </p:pic>
      <p:sp>
        <p:nvSpPr>
          <p:cNvPr id="4" name="TextBox 3">
            <a:extLst>
              <a:ext uri="{FF2B5EF4-FFF2-40B4-BE49-F238E27FC236}">
                <a16:creationId xmlns:a16="http://schemas.microsoft.com/office/drawing/2014/main" id="{54E5E855-8FB8-F515-069B-578FC0906867}"/>
              </a:ext>
            </a:extLst>
          </p:cNvPr>
          <p:cNvSpPr txBox="1"/>
          <p:nvPr/>
        </p:nvSpPr>
        <p:spPr>
          <a:xfrm>
            <a:off x="5535526" y="3004813"/>
            <a:ext cx="5843587" cy="1815882"/>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b="1"/>
              <a:t>المشكلة:</a:t>
            </a:r>
            <a:r>
              <a:rPr lang="ar-SA"/>
              <a:t> انخفاض مستوى التعاون بين أقسام إدارة المشاريع وإدارة خدمة العملاء في شركة خدمية، مما أدّى إلى تأخير في الاستجابة لطلبات العملاء وانخفاض مستوى رضاهم</a:t>
            </a:r>
            <a:endParaRPr lang="en-US"/>
          </a:p>
        </p:txBody>
      </p:sp>
    </p:spTree>
    <p:extLst>
      <p:ext uri="{BB962C8B-B14F-4D97-AF65-F5344CB8AC3E}">
        <p14:creationId xmlns:p14="http://schemas.microsoft.com/office/powerpoint/2010/main" val="91555482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94DCD7-A558-FCDC-A65B-BD3BD674E8DF}"/>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791257F5-3192-FE16-C2A6-349AC8991520}"/>
              </a:ext>
            </a:extLst>
          </p:cNvPr>
          <p:cNvSpPr txBox="1"/>
          <p:nvPr/>
        </p:nvSpPr>
        <p:spPr>
          <a:xfrm>
            <a:off x="2779494" y="-132677"/>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دراسة حالة تطبيقية على مشكلات إشرافية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BC466C86-7EEB-76C8-5FA9-88321CCC55E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Problem solving ">
            <a:extLst>
              <a:ext uri="{FF2B5EF4-FFF2-40B4-BE49-F238E27FC236}">
                <a16:creationId xmlns:a16="http://schemas.microsoft.com/office/drawing/2014/main" id="{439F95E8-AF47-FF8C-38E7-94BB05D6C99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12887" y="2134683"/>
            <a:ext cx="3543300" cy="3543300"/>
          </a:xfrm>
          <a:prstGeom prst="rect">
            <a:avLst/>
          </a:prstGeom>
          <a:noFill/>
          <a:ln>
            <a:noFill/>
          </a:ln>
        </p:spPr>
      </p:pic>
      <p:sp>
        <p:nvSpPr>
          <p:cNvPr id="5" name="TextBox 4">
            <a:extLst>
              <a:ext uri="{FF2B5EF4-FFF2-40B4-BE49-F238E27FC236}">
                <a16:creationId xmlns:a16="http://schemas.microsoft.com/office/drawing/2014/main" id="{00411EE5-8647-5061-6C2F-9E553D30CCD6}"/>
              </a:ext>
            </a:extLst>
          </p:cNvPr>
          <p:cNvSpPr txBox="1"/>
          <p:nvPr/>
        </p:nvSpPr>
        <p:spPr>
          <a:xfrm>
            <a:off x="5535526" y="1179666"/>
            <a:ext cx="5843587"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الأعراض:</a:t>
            </a:r>
            <a:endParaRPr lang="en-US"/>
          </a:p>
        </p:txBody>
      </p:sp>
      <p:sp>
        <p:nvSpPr>
          <p:cNvPr id="6" name="TextBox 5">
            <a:extLst>
              <a:ext uri="{FF2B5EF4-FFF2-40B4-BE49-F238E27FC236}">
                <a16:creationId xmlns:a16="http://schemas.microsoft.com/office/drawing/2014/main" id="{51DB669E-E9A5-50DE-CAB7-11A10F90DD5B}"/>
              </a:ext>
            </a:extLst>
          </p:cNvPr>
          <p:cNvSpPr txBox="1"/>
          <p:nvPr/>
        </p:nvSpPr>
        <p:spPr>
          <a:xfrm>
            <a:off x="5014452" y="2281642"/>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شكاوى متزايدة من العملاء بنسبة 40%. </a:t>
            </a:r>
            <a:endParaRPr lang="en-US" dirty="0"/>
          </a:p>
        </p:txBody>
      </p:sp>
      <p:sp>
        <p:nvSpPr>
          <p:cNvPr id="7" name="TextBox 6">
            <a:extLst>
              <a:ext uri="{FF2B5EF4-FFF2-40B4-BE49-F238E27FC236}">
                <a16:creationId xmlns:a16="http://schemas.microsoft.com/office/drawing/2014/main" id="{747997C0-F9E1-8F7F-20F2-36B064691766}"/>
              </a:ext>
            </a:extLst>
          </p:cNvPr>
          <p:cNvSpPr txBox="1"/>
          <p:nvPr/>
        </p:nvSpPr>
        <p:spPr>
          <a:xfrm>
            <a:off x="5014452" y="3413755"/>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تبادل اللوم المستمرّ بين الإدارتين</a:t>
            </a:r>
            <a:endParaRPr lang="en-US" dirty="0"/>
          </a:p>
        </p:txBody>
      </p:sp>
      <p:sp>
        <p:nvSpPr>
          <p:cNvPr id="10" name="TextBox 9">
            <a:extLst>
              <a:ext uri="{FF2B5EF4-FFF2-40B4-BE49-F238E27FC236}">
                <a16:creationId xmlns:a16="http://schemas.microsoft.com/office/drawing/2014/main" id="{2F1F64C6-9364-7F19-418A-E259EABB526D}"/>
              </a:ext>
            </a:extLst>
          </p:cNvPr>
          <p:cNvSpPr txBox="1"/>
          <p:nvPr/>
        </p:nvSpPr>
        <p:spPr>
          <a:xfrm>
            <a:off x="5014452" y="4545868"/>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تأخّر متوسّط زمن الاستجابة من يومين إلى خمسة أيام</a:t>
            </a:r>
            <a:endParaRPr lang="en-US" dirty="0"/>
          </a:p>
        </p:txBody>
      </p:sp>
      <p:sp>
        <p:nvSpPr>
          <p:cNvPr id="11" name="TextBox 10">
            <a:extLst>
              <a:ext uri="{FF2B5EF4-FFF2-40B4-BE49-F238E27FC236}">
                <a16:creationId xmlns:a16="http://schemas.microsoft.com/office/drawing/2014/main" id="{74E6BE31-1594-7EC2-9E76-D02126A48772}"/>
              </a:ext>
            </a:extLst>
          </p:cNvPr>
          <p:cNvSpPr txBox="1"/>
          <p:nvPr/>
        </p:nvSpPr>
        <p:spPr>
          <a:xfrm>
            <a:off x="5014452" y="5677983"/>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انخفاض معدّلات الإنتاجية في كلتا الإدارتين</a:t>
            </a:r>
            <a:endParaRPr lang="en-US" dirty="0"/>
          </a:p>
        </p:txBody>
      </p:sp>
    </p:spTree>
    <p:extLst>
      <p:ext uri="{BB962C8B-B14F-4D97-AF65-F5344CB8AC3E}">
        <p14:creationId xmlns:p14="http://schemas.microsoft.com/office/powerpoint/2010/main" val="201339267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1000"/>
                                        <p:tgtEl>
                                          <p:spTgt spid="11"/>
                                        </p:tgtEl>
                                      </p:cBhvr>
                                    </p:animEffect>
                                    <p:anim calcmode="lin" valueType="num">
                                      <p:cBhvr>
                                        <p:cTn id="34" dur="1000" fill="hold"/>
                                        <p:tgtEl>
                                          <p:spTgt spid="11"/>
                                        </p:tgtEl>
                                        <p:attrNameLst>
                                          <p:attrName>ppt_x</p:attrName>
                                        </p:attrNameLst>
                                      </p:cBhvr>
                                      <p:tavLst>
                                        <p:tav tm="0">
                                          <p:val>
                                            <p:strVal val="#ppt_x"/>
                                          </p:val>
                                        </p:tav>
                                        <p:tav tm="100000">
                                          <p:val>
                                            <p:strVal val="#ppt_x"/>
                                          </p:val>
                                        </p:tav>
                                      </p:tavLst>
                                    </p:anim>
                                    <p:anim calcmode="lin" valueType="num">
                                      <p:cBhvr>
                                        <p:cTn id="3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10" grpId="0"/>
      <p:bldP spid="11" grpId="0"/>
    </p:bldLst>
  </p:timing>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B42587-9F14-A58F-47F5-7E7E687576D3}"/>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5D4C2CB2-3FDA-F62A-2FD8-5481A050AABB}"/>
              </a:ext>
            </a:extLst>
          </p:cNvPr>
          <p:cNvSpPr txBox="1"/>
          <p:nvPr/>
        </p:nvSpPr>
        <p:spPr>
          <a:xfrm>
            <a:off x="2779494" y="-132677"/>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دراسة حالة تطبيقية على مشكلات إشرافية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91A5A3D1-721F-B794-2AC7-F18989744C0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3" name="Picture 2" descr="Fishbone ">
            <a:extLst>
              <a:ext uri="{FF2B5EF4-FFF2-40B4-BE49-F238E27FC236}">
                <a16:creationId xmlns:a16="http://schemas.microsoft.com/office/drawing/2014/main" id="{BD3F83CE-2EFA-CE2F-883F-78573CA359E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028700" y="1887033"/>
            <a:ext cx="3790950" cy="3790950"/>
          </a:xfrm>
          <a:prstGeom prst="rect">
            <a:avLst/>
          </a:prstGeom>
          <a:noFill/>
          <a:ln>
            <a:noFill/>
          </a:ln>
        </p:spPr>
      </p:pic>
      <p:sp>
        <p:nvSpPr>
          <p:cNvPr id="4" name="TextBox 3">
            <a:extLst>
              <a:ext uri="{FF2B5EF4-FFF2-40B4-BE49-F238E27FC236}">
                <a16:creationId xmlns:a16="http://schemas.microsoft.com/office/drawing/2014/main" id="{2B53D3D0-87A0-AB5D-C173-FBD0605A2728}"/>
              </a:ext>
            </a:extLst>
          </p:cNvPr>
          <p:cNvSpPr txBox="1"/>
          <p:nvPr/>
        </p:nvSpPr>
        <p:spPr>
          <a:xfrm>
            <a:off x="5535526" y="926515"/>
            <a:ext cx="5843587"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تطبيق مخطّط عظم السمكة:</a:t>
            </a:r>
            <a:endParaRPr lang="en-US"/>
          </a:p>
        </p:txBody>
      </p:sp>
      <p:sp>
        <p:nvSpPr>
          <p:cNvPr id="12" name="TextBox 11">
            <a:extLst>
              <a:ext uri="{FF2B5EF4-FFF2-40B4-BE49-F238E27FC236}">
                <a16:creationId xmlns:a16="http://schemas.microsoft.com/office/drawing/2014/main" id="{82713140-452F-028D-BEF5-80A242CD6A53}"/>
              </a:ext>
            </a:extLst>
          </p:cNvPr>
          <p:cNvSpPr txBox="1"/>
          <p:nvPr/>
        </p:nvSpPr>
        <p:spPr>
          <a:xfrm>
            <a:off x="5014452" y="2091779"/>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 القوى البشرية: </a:t>
            </a:r>
            <a:endParaRPr lang="en-US"/>
          </a:p>
        </p:txBody>
      </p:sp>
      <p:sp>
        <p:nvSpPr>
          <p:cNvPr id="13" name="TextBox 12">
            <a:extLst>
              <a:ext uri="{FF2B5EF4-FFF2-40B4-BE49-F238E27FC236}">
                <a16:creationId xmlns:a16="http://schemas.microsoft.com/office/drawing/2014/main" id="{E21626B5-EF0E-1D2C-95BD-32A1A708D46D}"/>
              </a:ext>
            </a:extLst>
          </p:cNvPr>
          <p:cNvSpPr txBox="1"/>
          <p:nvPr/>
        </p:nvSpPr>
        <p:spPr>
          <a:xfrm>
            <a:off x="5014452" y="3287180"/>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نقص التدريب المشترك بين الإدارتين</a:t>
            </a:r>
            <a:endParaRPr lang="en-US"/>
          </a:p>
        </p:txBody>
      </p:sp>
      <p:sp>
        <p:nvSpPr>
          <p:cNvPr id="14" name="TextBox 13">
            <a:extLst>
              <a:ext uri="{FF2B5EF4-FFF2-40B4-BE49-F238E27FC236}">
                <a16:creationId xmlns:a16="http://schemas.microsoft.com/office/drawing/2014/main" id="{FF9AC926-3BA7-EE5C-0228-7C7F4DCDA18A}"/>
              </a:ext>
            </a:extLst>
          </p:cNvPr>
          <p:cNvSpPr txBox="1"/>
          <p:nvPr/>
        </p:nvSpPr>
        <p:spPr>
          <a:xfrm>
            <a:off x="5014452" y="4482581"/>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عدم وضوح المسؤوليات والصلاحيات</a:t>
            </a:r>
            <a:endParaRPr lang="en-US" dirty="0"/>
          </a:p>
        </p:txBody>
      </p:sp>
      <p:sp>
        <p:nvSpPr>
          <p:cNvPr id="16" name="TextBox 15">
            <a:extLst>
              <a:ext uri="{FF2B5EF4-FFF2-40B4-BE49-F238E27FC236}">
                <a16:creationId xmlns:a16="http://schemas.microsoft.com/office/drawing/2014/main" id="{8D76BC48-B269-F16A-97FF-3100E4CE7CDA}"/>
              </a:ext>
            </a:extLst>
          </p:cNvPr>
          <p:cNvSpPr txBox="1"/>
          <p:nvPr/>
        </p:nvSpPr>
        <p:spPr>
          <a:xfrm>
            <a:off x="5014452" y="5677983"/>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ضعف مهارات الاتّصال</a:t>
            </a:r>
            <a:endParaRPr lang="en-US" dirty="0"/>
          </a:p>
        </p:txBody>
      </p:sp>
    </p:spTree>
    <p:extLst>
      <p:ext uri="{BB962C8B-B14F-4D97-AF65-F5344CB8AC3E}">
        <p14:creationId xmlns:p14="http://schemas.microsoft.com/office/powerpoint/2010/main" val="298392836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1000"/>
                                        <p:tgtEl>
                                          <p:spTgt spid="12"/>
                                        </p:tgtEl>
                                      </p:cBhvr>
                                    </p:animEffect>
                                    <p:anim calcmode="lin" valueType="num">
                                      <p:cBhvr>
                                        <p:cTn id="11" dur="1000" fill="hold"/>
                                        <p:tgtEl>
                                          <p:spTgt spid="12"/>
                                        </p:tgtEl>
                                        <p:attrNameLst>
                                          <p:attrName>ppt_x</p:attrName>
                                        </p:attrNameLst>
                                      </p:cBhvr>
                                      <p:tavLst>
                                        <p:tav tm="0">
                                          <p:val>
                                            <p:strVal val="#ppt_x"/>
                                          </p:val>
                                        </p:tav>
                                        <p:tav tm="100000">
                                          <p:val>
                                            <p:strVal val="#ppt_x"/>
                                          </p:val>
                                        </p:tav>
                                      </p:tavLst>
                                    </p:anim>
                                    <p:anim calcmode="lin" valueType="num">
                                      <p:cBhvr>
                                        <p:cTn id="12"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1000"/>
                                        <p:tgtEl>
                                          <p:spTgt spid="14"/>
                                        </p:tgtEl>
                                      </p:cBhvr>
                                    </p:animEffect>
                                    <p:anim calcmode="lin" valueType="num">
                                      <p:cBhvr>
                                        <p:cTn id="25" dur="1000" fill="hold"/>
                                        <p:tgtEl>
                                          <p:spTgt spid="14"/>
                                        </p:tgtEl>
                                        <p:attrNameLst>
                                          <p:attrName>ppt_x</p:attrName>
                                        </p:attrNameLst>
                                      </p:cBhvr>
                                      <p:tavLst>
                                        <p:tav tm="0">
                                          <p:val>
                                            <p:strVal val="#ppt_x"/>
                                          </p:val>
                                        </p:tav>
                                        <p:tav tm="100000">
                                          <p:val>
                                            <p:strVal val="#ppt_x"/>
                                          </p:val>
                                        </p:tav>
                                      </p:tavLst>
                                    </p:anim>
                                    <p:anim calcmode="lin" valueType="num">
                                      <p:cBhvr>
                                        <p:cTn id="2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1000"/>
                                        <p:tgtEl>
                                          <p:spTgt spid="16"/>
                                        </p:tgtEl>
                                      </p:cBhvr>
                                    </p:animEffect>
                                    <p:anim calcmode="lin" valueType="num">
                                      <p:cBhvr>
                                        <p:cTn id="32" dur="1000" fill="hold"/>
                                        <p:tgtEl>
                                          <p:spTgt spid="16"/>
                                        </p:tgtEl>
                                        <p:attrNameLst>
                                          <p:attrName>ppt_x</p:attrName>
                                        </p:attrNameLst>
                                      </p:cBhvr>
                                      <p:tavLst>
                                        <p:tav tm="0">
                                          <p:val>
                                            <p:strVal val="#ppt_x"/>
                                          </p:val>
                                        </p:tav>
                                        <p:tav tm="100000">
                                          <p:val>
                                            <p:strVal val="#ppt_x"/>
                                          </p:val>
                                        </p:tav>
                                      </p:tavLst>
                                    </p:anim>
                                    <p:anim calcmode="lin" valueType="num">
                                      <p:cBhvr>
                                        <p:cTn id="3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2" grpId="0"/>
      <p:bldP spid="13" grpId="0"/>
      <p:bldP spid="14" grpId="0"/>
      <p:bldP spid="16" grpId="0"/>
    </p:bldLst>
  </p:timing>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769514-84CD-B6D3-CC32-AE48D5FBF013}"/>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31BF12EF-E056-AF36-26E7-C7AE5DF4860A}"/>
              </a:ext>
            </a:extLst>
          </p:cNvPr>
          <p:cNvSpPr txBox="1"/>
          <p:nvPr/>
        </p:nvSpPr>
        <p:spPr>
          <a:xfrm>
            <a:off x="2779494" y="-132677"/>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دراسة حالة تطبيقية على مشكلات إشرافية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E34E9126-BA84-466F-201E-F02787D169F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4" name="TextBox 3">
            <a:extLst>
              <a:ext uri="{FF2B5EF4-FFF2-40B4-BE49-F238E27FC236}">
                <a16:creationId xmlns:a16="http://schemas.microsoft.com/office/drawing/2014/main" id="{669DFCFC-7BF4-D64E-27E0-97508939ECDD}"/>
              </a:ext>
            </a:extLst>
          </p:cNvPr>
          <p:cNvSpPr txBox="1"/>
          <p:nvPr/>
        </p:nvSpPr>
        <p:spPr>
          <a:xfrm>
            <a:off x="5535526" y="926515"/>
            <a:ext cx="5843587"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تطبيق مخطّط عظم السمكة:</a:t>
            </a:r>
            <a:endParaRPr lang="en-US"/>
          </a:p>
        </p:txBody>
      </p:sp>
      <p:sp>
        <p:nvSpPr>
          <p:cNvPr id="12" name="TextBox 11">
            <a:extLst>
              <a:ext uri="{FF2B5EF4-FFF2-40B4-BE49-F238E27FC236}">
                <a16:creationId xmlns:a16="http://schemas.microsoft.com/office/drawing/2014/main" id="{1CAB3567-4FC8-BF91-78BA-47F49B7F6E47}"/>
              </a:ext>
            </a:extLst>
          </p:cNvPr>
          <p:cNvSpPr txBox="1"/>
          <p:nvPr/>
        </p:nvSpPr>
        <p:spPr>
          <a:xfrm>
            <a:off x="5014452" y="2091779"/>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 الأنظمة: </a:t>
            </a:r>
            <a:endParaRPr lang="en-US" dirty="0"/>
          </a:p>
        </p:txBody>
      </p:sp>
      <p:sp>
        <p:nvSpPr>
          <p:cNvPr id="13" name="TextBox 12">
            <a:extLst>
              <a:ext uri="{FF2B5EF4-FFF2-40B4-BE49-F238E27FC236}">
                <a16:creationId xmlns:a16="http://schemas.microsoft.com/office/drawing/2014/main" id="{192EB2A8-9A1D-DB72-C0A8-60CCB6DBE13C}"/>
              </a:ext>
            </a:extLst>
          </p:cNvPr>
          <p:cNvSpPr txBox="1"/>
          <p:nvPr/>
        </p:nvSpPr>
        <p:spPr>
          <a:xfrm>
            <a:off x="5014452" y="3287180"/>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استخدام أنظمة معلومات منفصلة</a:t>
            </a:r>
            <a:endParaRPr lang="en-US"/>
          </a:p>
        </p:txBody>
      </p:sp>
      <p:sp>
        <p:nvSpPr>
          <p:cNvPr id="14" name="TextBox 13">
            <a:extLst>
              <a:ext uri="{FF2B5EF4-FFF2-40B4-BE49-F238E27FC236}">
                <a16:creationId xmlns:a16="http://schemas.microsoft.com/office/drawing/2014/main" id="{1CD82BAF-A4EE-CBED-1E95-D53550E92E4D}"/>
              </a:ext>
            </a:extLst>
          </p:cNvPr>
          <p:cNvSpPr txBox="1"/>
          <p:nvPr/>
        </p:nvSpPr>
        <p:spPr>
          <a:xfrm>
            <a:off x="5014452" y="4482581"/>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عدم تكامل قواعد البيانات</a:t>
            </a:r>
            <a:endParaRPr lang="en-US" dirty="0"/>
          </a:p>
        </p:txBody>
      </p:sp>
      <p:sp>
        <p:nvSpPr>
          <p:cNvPr id="16" name="TextBox 15">
            <a:extLst>
              <a:ext uri="{FF2B5EF4-FFF2-40B4-BE49-F238E27FC236}">
                <a16:creationId xmlns:a16="http://schemas.microsoft.com/office/drawing/2014/main" id="{DFBA605D-3AAB-2695-6A55-38805EEF02D4}"/>
              </a:ext>
            </a:extLst>
          </p:cNvPr>
          <p:cNvSpPr txBox="1"/>
          <p:nvPr/>
        </p:nvSpPr>
        <p:spPr>
          <a:xfrm>
            <a:off x="5014452" y="5677983"/>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بطء في تبادل المعلومات</a:t>
            </a:r>
            <a:endParaRPr lang="en-US" dirty="0"/>
          </a:p>
        </p:txBody>
      </p:sp>
      <p:pic>
        <p:nvPicPr>
          <p:cNvPr id="2" name="Picture 1" descr="Fishbone ">
            <a:extLst>
              <a:ext uri="{FF2B5EF4-FFF2-40B4-BE49-F238E27FC236}">
                <a16:creationId xmlns:a16="http://schemas.microsoft.com/office/drawing/2014/main" id="{57D5B762-20AA-F00F-4505-CF24C770EC7D}"/>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64944" y="2034629"/>
            <a:ext cx="3854208" cy="3854208"/>
          </a:xfrm>
          <a:prstGeom prst="rect">
            <a:avLst/>
          </a:prstGeom>
          <a:noFill/>
          <a:ln>
            <a:noFill/>
          </a:ln>
        </p:spPr>
      </p:pic>
    </p:spTree>
    <p:extLst>
      <p:ext uri="{BB962C8B-B14F-4D97-AF65-F5344CB8AC3E}">
        <p14:creationId xmlns:p14="http://schemas.microsoft.com/office/powerpoint/2010/main" val="111726894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1000"/>
                                        <p:tgtEl>
                                          <p:spTgt spid="12"/>
                                        </p:tgtEl>
                                      </p:cBhvr>
                                    </p:animEffect>
                                    <p:anim calcmode="lin" valueType="num">
                                      <p:cBhvr>
                                        <p:cTn id="11" dur="1000" fill="hold"/>
                                        <p:tgtEl>
                                          <p:spTgt spid="12"/>
                                        </p:tgtEl>
                                        <p:attrNameLst>
                                          <p:attrName>ppt_x</p:attrName>
                                        </p:attrNameLst>
                                      </p:cBhvr>
                                      <p:tavLst>
                                        <p:tav tm="0">
                                          <p:val>
                                            <p:strVal val="#ppt_x"/>
                                          </p:val>
                                        </p:tav>
                                        <p:tav tm="100000">
                                          <p:val>
                                            <p:strVal val="#ppt_x"/>
                                          </p:val>
                                        </p:tav>
                                      </p:tavLst>
                                    </p:anim>
                                    <p:anim calcmode="lin" valueType="num">
                                      <p:cBhvr>
                                        <p:cTn id="12"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1000"/>
                                        <p:tgtEl>
                                          <p:spTgt spid="14"/>
                                        </p:tgtEl>
                                      </p:cBhvr>
                                    </p:animEffect>
                                    <p:anim calcmode="lin" valueType="num">
                                      <p:cBhvr>
                                        <p:cTn id="25" dur="1000" fill="hold"/>
                                        <p:tgtEl>
                                          <p:spTgt spid="14"/>
                                        </p:tgtEl>
                                        <p:attrNameLst>
                                          <p:attrName>ppt_x</p:attrName>
                                        </p:attrNameLst>
                                      </p:cBhvr>
                                      <p:tavLst>
                                        <p:tav tm="0">
                                          <p:val>
                                            <p:strVal val="#ppt_x"/>
                                          </p:val>
                                        </p:tav>
                                        <p:tav tm="100000">
                                          <p:val>
                                            <p:strVal val="#ppt_x"/>
                                          </p:val>
                                        </p:tav>
                                      </p:tavLst>
                                    </p:anim>
                                    <p:anim calcmode="lin" valueType="num">
                                      <p:cBhvr>
                                        <p:cTn id="2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1000"/>
                                        <p:tgtEl>
                                          <p:spTgt spid="16"/>
                                        </p:tgtEl>
                                      </p:cBhvr>
                                    </p:animEffect>
                                    <p:anim calcmode="lin" valueType="num">
                                      <p:cBhvr>
                                        <p:cTn id="32" dur="1000" fill="hold"/>
                                        <p:tgtEl>
                                          <p:spTgt spid="16"/>
                                        </p:tgtEl>
                                        <p:attrNameLst>
                                          <p:attrName>ppt_x</p:attrName>
                                        </p:attrNameLst>
                                      </p:cBhvr>
                                      <p:tavLst>
                                        <p:tav tm="0">
                                          <p:val>
                                            <p:strVal val="#ppt_x"/>
                                          </p:val>
                                        </p:tav>
                                        <p:tav tm="100000">
                                          <p:val>
                                            <p:strVal val="#ppt_x"/>
                                          </p:val>
                                        </p:tav>
                                      </p:tavLst>
                                    </p:anim>
                                    <p:anim calcmode="lin" valueType="num">
                                      <p:cBhvr>
                                        <p:cTn id="3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2" grpId="0"/>
      <p:bldP spid="13" grpId="0"/>
      <p:bldP spid="14" grpId="0"/>
      <p:bldP spid="16" grpId="0"/>
    </p:bldLst>
  </p:timing>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30CA41-AB7D-0601-06CD-BA25B7FDB628}"/>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88E601F9-BF03-7F09-6BF2-694C400868B1}"/>
              </a:ext>
            </a:extLst>
          </p:cNvPr>
          <p:cNvSpPr txBox="1"/>
          <p:nvPr/>
        </p:nvSpPr>
        <p:spPr>
          <a:xfrm>
            <a:off x="2779494" y="-132677"/>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دراسة حالة تطبيقية على مشكلات إشرافية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97A04CB1-DE12-F93A-79F4-ED0BF023E38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4" name="TextBox 3">
            <a:extLst>
              <a:ext uri="{FF2B5EF4-FFF2-40B4-BE49-F238E27FC236}">
                <a16:creationId xmlns:a16="http://schemas.microsoft.com/office/drawing/2014/main" id="{22F715CD-1551-4E28-25CF-286FD0A50DD7}"/>
              </a:ext>
            </a:extLst>
          </p:cNvPr>
          <p:cNvSpPr txBox="1"/>
          <p:nvPr/>
        </p:nvSpPr>
        <p:spPr>
          <a:xfrm>
            <a:off x="5535526" y="926515"/>
            <a:ext cx="5843587"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تطبيق مخطّط عظم السمكة:</a:t>
            </a:r>
            <a:endParaRPr lang="en-US"/>
          </a:p>
        </p:txBody>
      </p:sp>
      <p:sp>
        <p:nvSpPr>
          <p:cNvPr id="12" name="TextBox 11">
            <a:extLst>
              <a:ext uri="{FF2B5EF4-FFF2-40B4-BE49-F238E27FC236}">
                <a16:creationId xmlns:a16="http://schemas.microsoft.com/office/drawing/2014/main" id="{9B83A947-B9A8-5535-6336-5F0586FA9684}"/>
              </a:ext>
            </a:extLst>
          </p:cNvPr>
          <p:cNvSpPr txBox="1"/>
          <p:nvPr/>
        </p:nvSpPr>
        <p:spPr>
          <a:xfrm>
            <a:off x="5014452" y="2091779"/>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 الإجراءات: </a:t>
            </a:r>
            <a:endParaRPr lang="en-US" dirty="0"/>
          </a:p>
        </p:txBody>
      </p:sp>
      <p:sp>
        <p:nvSpPr>
          <p:cNvPr id="13" name="TextBox 12">
            <a:extLst>
              <a:ext uri="{FF2B5EF4-FFF2-40B4-BE49-F238E27FC236}">
                <a16:creationId xmlns:a16="http://schemas.microsoft.com/office/drawing/2014/main" id="{2A05E620-31E3-F4FB-72BC-74D3045F3D90}"/>
              </a:ext>
            </a:extLst>
          </p:cNvPr>
          <p:cNvSpPr txBox="1"/>
          <p:nvPr/>
        </p:nvSpPr>
        <p:spPr>
          <a:xfrm>
            <a:off x="5014452" y="3287180"/>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عدم توحيد إجراءات العمل</a:t>
            </a:r>
            <a:endParaRPr lang="en-US"/>
          </a:p>
        </p:txBody>
      </p:sp>
      <p:sp>
        <p:nvSpPr>
          <p:cNvPr id="14" name="TextBox 13">
            <a:extLst>
              <a:ext uri="{FF2B5EF4-FFF2-40B4-BE49-F238E27FC236}">
                <a16:creationId xmlns:a16="http://schemas.microsoft.com/office/drawing/2014/main" id="{33738071-5736-E60E-C9A2-A923A943A02F}"/>
              </a:ext>
            </a:extLst>
          </p:cNvPr>
          <p:cNvSpPr txBox="1"/>
          <p:nvPr/>
        </p:nvSpPr>
        <p:spPr>
          <a:xfrm>
            <a:off x="5014452" y="4482581"/>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تعقيد عملية الموافقات</a:t>
            </a:r>
            <a:endParaRPr lang="en-US" dirty="0"/>
          </a:p>
        </p:txBody>
      </p:sp>
      <p:sp>
        <p:nvSpPr>
          <p:cNvPr id="16" name="TextBox 15">
            <a:extLst>
              <a:ext uri="{FF2B5EF4-FFF2-40B4-BE49-F238E27FC236}">
                <a16:creationId xmlns:a16="http://schemas.microsoft.com/office/drawing/2014/main" id="{A7F39AB2-167B-3F65-2ABC-474083A001D7}"/>
              </a:ext>
            </a:extLst>
          </p:cNvPr>
          <p:cNvSpPr txBox="1"/>
          <p:nvPr/>
        </p:nvSpPr>
        <p:spPr>
          <a:xfrm>
            <a:off x="5014452" y="5677983"/>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غياب بروتوكول واضح للتعامل مع الحالات الطارئة</a:t>
            </a:r>
            <a:endParaRPr lang="en-US" dirty="0"/>
          </a:p>
        </p:txBody>
      </p:sp>
      <p:pic>
        <p:nvPicPr>
          <p:cNvPr id="3" name="Picture 2" descr="Fishbone ">
            <a:extLst>
              <a:ext uri="{FF2B5EF4-FFF2-40B4-BE49-F238E27FC236}">
                <a16:creationId xmlns:a16="http://schemas.microsoft.com/office/drawing/2014/main" id="{E8BA42C0-5648-0827-83D8-1AE49F28D99A}"/>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055469" y="2229933"/>
            <a:ext cx="3448050" cy="3448050"/>
          </a:xfrm>
          <a:prstGeom prst="rect">
            <a:avLst/>
          </a:prstGeom>
          <a:noFill/>
          <a:ln>
            <a:noFill/>
          </a:ln>
        </p:spPr>
      </p:pic>
    </p:spTree>
    <p:extLst>
      <p:ext uri="{BB962C8B-B14F-4D97-AF65-F5344CB8AC3E}">
        <p14:creationId xmlns:p14="http://schemas.microsoft.com/office/powerpoint/2010/main" val="253711226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1000"/>
                                        <p:tgtEl>
                                          <p:spTgt spid="12"/>
                                        </p:tgtEl>
                                      </p:cBhvr>
                                    </p:animEffect>
                                    <p:anim calcmode="lin" valueType="num">
                                      <p:cBhvr>
                                        <p:cTn id="11" dur="1000" fill="hold"/>
                                        <p:tgtEl>
                                          <p:spTgt spid="12"/>
                                        </p:tgtEl>
                                        <p:attrNameLst>
                                          <p:attrName>ppt_x</p:attrName>
                                        </p:attrNameLst>
                                      </p:cBhvr>
                                      <p:tavLst>
                                        <p:tav tm="0">
                                          <p:val>
                                            <p:strVal val="#ppt_x"/>
                                          </p:val>
                                        </p:tav>
                                        <p:tav tm="100000">
                                          <p:val>
                                            <p:strVal val="#ppt_x"/>
                                          </p:val>
                                        </p:tav>
                                      </p:tavLst>
                                    </p:anim>
                                    <p:anim calcmode="lin" valueType="num">
                                      <p:cBhvr>
                                        <p:cTn id="12"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1000"/>
                                        <p:tgtEl>
                                          <p:spTgt spid="14"/>
                                        </p:tgtEl>
                                      </p:cBhvr>
                                    </p:animEffect>
                                    <p:anim calcmode="lin" valueType="num">
                                      <p:cBhvr>
                                        <p:cTn id="25" dur="1000" fill="hold"/>
                                        <p:tgtEl>
                                          <p:spTgt spid="14"/>
                                        </p:tgtEl>
                                        <p:attrNameLst>
                                          <p:attrName>ppt_x</p:attrName>
                                        </p:attrNameLst>
                                      </p:cBhvr>
                                      <p:tavLst>
                                        <p:tav tm="0">
                                          <p:val>
                                            <p:strVal val="#ppt_x"/>
                                          </p:val>
                                        </p:tav>
                                        <p:tav tm="100000">
                                          <p:val>
                                            <p:strVal val="#ppt_x"/>
                                          </p:val>
                                        </p:tav>
                                      </p:tavLst>
                                    </p:anim>
                                    <p:anim calcmode="lin" valueType="num">
                                      <p:cBhvr>
                                        <p:cTn id="2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1000"/>
                                        <p:tgtEl>
                                          <p:spTgt spid="16"/>
                                        </p:tgtEl>
                                      </p:cBhvr>
                                    </p:animEffect>
                                    <p:anim calcmode="lin" valueType="num">
                                      <p:cBhvr>
                                        <p:cTn id="32" dur="1000" fill="hold"/>
                                        <p:tgtEl>
                                          <p:spTgt spid="16"/>
                                        </p:tgtEl>
                                        <p:attrNameLst>
                                          <p:attrName>ppt_x</p:attrName>
                                        </p:attrNameLst>
                                      </p:cBhvr>
                                      <p:tavLst>
                                        <p:tav tm="0">
                                          <p:val>
                                            <p:strVal val="#ppt_x"/>
                                          </p:val>
                                        </p:tav>
                                        <p:tav tm="100000">
                                          <p:val>
                                            <p:strVal val="#ppt_x"/>
                                          </p:val>
                                        </p:tav>
                                      </p:tavLst>
                                    </p:anim>
                                    <p:anim calcmode="lin" valueType="num">
                                      <p:cBhvr>
                                        <p:cTn id="3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2" grpId="0"/>
      <p:bldP spid="13" grpId="0"/>
      <p:bldP spid="14" grpId="0"/>
      <p:bldP spid="16" grpId="0"/>
    </p:bldLst>
  </p:timing>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73F5A5-4697-85DA-5998-0701FA786793}"/>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91224A5B-D4E5-CADE-2DC2-DE8B3C0D946F}"/>
              </a:ext>
            </a:extLst>
          </p:cNvPr>
          <p:cNvSpPr txBox="1"/>
          <p:nvPr/>
        </p:nvSpPr>
        <p:spPr>
          <a:xfrm>
            <a:off x="2779494" y="-132677"/>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دراسة حالة تطبيقية على مشكلات إشرافية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146A5CEC-9C84-94A0-9325-E62B7E36FEE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4" name="TextBox 3">
            <a:extLst>
              <a:ext uri="{FF2B5EF4-FFF2-40B4-BE49-F238E27FC236}">
                <a16:creationId xmlns:a16="http://schemas.microsoft.com/office/drawing/2014/main" id="{0CB4C1AE-9A1B-5F60-2E9F-9F4F137BDF47}"/>
              </a:ext>
            </a:extLst>
          </p:cNvPr>
          <p:cNvSpPr txBox="1"/>
          <p:nvPr/>
        </p:nvSpPr>
        <p:spPr>
          <a:xfrm>
            <a:off x="5535526" y="926515"/>
            <a:ext cx="5843587"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تطبيق مخطّط عظم السمكة:</a:t>
            </a:r>
            <a:endParaRPr lang="en-US"/>
          </a:p>
        </p:txBody>
      </p:sp>
      <p:sp>
        <p:nvSpPr>
          <p:cNvPr id="12" name="TextBox 11">
            <a:extLst>
              <a:ext uri="{FF2B5EF4-FFF2-40B4-BE49-F238E27FC236}">
                <a16:creationId xmlns:a16="http://schemas.microsoft.com/office/drawing/2014/main" id="{588A28DC-7E06-E858-05B8-06966B79A815}"/>
              </a:ext>
            </a:extLst>
          </p:cNvPr>
          <p:cNvSpPr txBox="1"/>
          <p:nvPr/>
        </p:nvSpPr>
        <p:spPr>
          <a:xfrm>
            <a:off x="5014452" y="2091779"/>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 الثقافة التنظيمية: </a:t>
            </a:r>
            <a:endParaRPr lang="en-US" dirty="0"/>
          </a:p>
        </p:txBody>
      </p:sp>
      <p:sp>
        <p:nvSpPr>
          <p:cNvPr id="13" name="TextBox 12">
            <a:extLst>
              <a:ext uri="{FF2B5EF4-FFF2-40B4-BE49-F238E27FC236}">
                <a16:creationId xmlns:a16="http://schemas.microsoft.com/office/drawing/2014/main" id="{4004816B-A532-DE17-594C-59D946F1E2C9}"/>
              </a:ext>
            </a:extLst>
          </p:cNvPr>
          <p:cNvSpPr txBox="1"/>
          <p:nvPr/>
        </p:nvSpPr>
        <p:spPr>
          <a:xfrm>
            <a:off x="5014452" y="3287180"/>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التنافس السلبي بين الإدارات</a:t>
            </a:r>
            <a:endParaRPr lang="en-US" dirty="0"/>
          </a:p>
        </p:txBody>
      </p:sp>
      <p:sp>
        <p:nvSpPr>
          <p:cNvPr id="14" name="TextBox 13">
            <a:extLst>
              <a:ext uri="{FF2B5EF4-FFF2-40B4-BE49-F238E27FC236}">
                <a16:creationId xmlns:a16="http://schemas.microsoft.com/office/drawing/2014/main" id="{6DA59D96-AB54-8719-DAC0-AFA5192AF11B}"/>
              </a:ext>
            </a:extLst>
          </p:cNvPr>
          <p:cNvSpPr txBox="1"/>
          <p:nvPr/>
        </p:nvSpPr>
        <p:spPr>
          <a:xfrm>
            <a:off x="5014452" y="4482581"/>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مقاومة مشاركة المعلومات</a:t>
            </a:r>
            <a:endParaRPr lang="en-US" dirty="0"/>
          </a:p>
        </p:txBody>
      </p:sp>
      <p:sp>
        <p:nvSpPr>
          <p:cNvPr id="16" name="TextBox 15">
            <a:extLst>
              <a:ext uri="{FF2B5EF4-FFF2-40B4-BE49-F238E27FC236}">
                <a16:creationId xmlns:a16="http://schemas.microsoft.com/office/drawing/2014/main" id="{79D3E571-96C4-9B71-8335-FE27F3A2D097}"/>
              </a:ext>
            </a:extLst>
          </p:cNvPr>
          <p:cNvSpPr txBox="1"/>
          <p:nvPr/>
        </p:nvSpPr>
        <p:spPr>
          <a:xfrm>
            <a:off x="5014452" y="5677983"/>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غياب ثقافة العمل الجماعي</a:t>
            </a:r>
            <a:endParaRPr lang="en-US" dirty="0"/>
          </a:p>
        </p:txBody>
      </p:sp>
      <p:pic>
        <p:nvPicPr>
          <p:cNvPr id="2" name="Picture 1" descr="Fishbone ">
            <a:extLst>
              <a:ext uri="{FF2B5EF4-FFF2-40B4-BE49-F238E27FC236}">
                <a16:creationId xmlns:a16="http://schemas.microsoft.com/office/drawing/2014/main" id="{F751338F-B2D7-D3CF-4539-A81C6C95A04B}"/>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12887" y="1877484"/>
            <a:ext cx="3926106" cy="3926106"/>
          </a:xfrm>
          <a:prstGeom prst="rect">
            <a:avLst/>
          </a:prstGeom>
          <a:noFill/>
          <a:ln>
            <a:noFill/>
          </a:ln>
        </p:spPr>
      </p:pic>
    </p:spTree>
    <p:extLst>
      <p:ext uri="{BB962C8B-B14F-4D97-AF65-F5344CB8AC3E}">
        <p14:creationId xmlns:p14="http://schemas.microsoft.com/office/powerpoint/2010/main" val="34716683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1000"/>
                                        <p:tgtEl>
                                          <p:spTgt spid="12"/>
                                        </p:tgtEl>
                                      </p:cBhvr>
                                    </p:animEffect>
                                    <p:anim calcmode="lin" valueType="num">
                                      <p:cBhvr>
                                        <p:cTn id="11" dur="1000" fill="hold"/>
                                        <p:tgtEl>
                                          <p:spTgt spid="12"/>
                                        </p:tgtEl>
                                        <p:attrNameLst>
                                          <p:attrName>ppt_x</p:attrName>
                                        </p:attrNameLst>
                                      </p:cBhvr>
                                      <p:tavLst>
                                        <p:tav tm="0">
                                          <p:val>
                                            <p:strVal val="#ppt_x"/>
                                          </p:val>
                                        </p:tav>
                                        <p:tav tm="100000">
                                          <p:val>
                                            <p:strVal val="#ppt_x"/>
                                          </p:val>
                                        </p:tav>
                                      </p:tavLst>
                                    </p:anim>
                                    <p:anim calcmode="lin" valueType="num">
                                      <p:cBhvr>
                                        <p:cTn id="12"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1000"/>
                                        <p:tgtEl>
                                          <p:spTgt spid="14"/>
                                        </p:tgtEl>
                                      </p:cBhvr>
                                    </p:animEffect>
                                    <p:anim calcmode="lin" valueType="num">
                                      <p:cBhvr>
                                        <p:cTn id="25" dur="1000" fill="hold"/>
                                        <p:tgtEl>
                                          <p:spTgt spid="14"/>
                                        </p:tgtEl>
                                        <p:attrNameLst>
                                          <p:attrName>ppt_x</p:attrName>
                                        </p:attrNameLst>
                                      </p:cBhvr>
                                      <p:tavLst>
                                        <p:tav tm="0">
                                          <p:val>
                                            <p:strVal val="#ppt_x"/>
                                          </p:val>
                                        </p:tav>
                                        <p:tav tm="100000">
                                          <p:val>
                                            <p:strVal val="#ppt_x"/>
                                          </p:val>
                                        </p:tav>
                                      </p:tavLst>
                                    </p:anim>
                                    <p:anim calcmode="lin" valueType="num">
                                      <p:cBhvr>
                                        <p:cTn id="2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1000"/>
                                        <p:tgtEl>
                                          <p:spTgt spid="16"/>
                                        </p:tgtEl>
                                      </p:cBhvr>
                                    </p:animEffect>
                                    <p:anim calcmode="lin" valueType="num">
                                      <p:cBhvr>
                                        <p:cTn id="32" dur="1000" fill="hold"/>
                                        <p:tgtEl>
                                          <p:spTgt spid="16"/>
                                        </p:tgtEl>
                                        <p:attrNameLst>
                                          <p:attrName>ppt_x</p:attrName>
                                        </p:attrNameLst>
                                      </p:cBhvr>
                                      <p:tavLst>
                                        <p:tav tm="0">
                                          <p:val>
                                            <p:strVal val="#ppt_x"/>
                                          </p:val>
                                        </p:tav>
                                        <p:tav tm="100000">
                                          <p:val>
                                            <p:strVal val="#ppt_x"/>
                                          </p:val>
                                        </p:tav>
                                      </p:tavLst>
                                    </p:anim>
                                    <p:anim calcmode="lin" valueType="num">
                                      <p:cBhvr>
                                        <p:cTn id="3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2" grpId="0"/>
      <p:bldP spid="13" grpId="0"/>
      <p:bldP spid="14" grpId="0"/>
      <p:bldP spid="16" grpId="0"/>
    </p:bldLst>
  </p:timing>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DAC478-66B5-686D-8804-1611537FB401}"/>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BCFD51C3-ED38-A9C7-5CE9-38CD47641DC3}"/>
              </a:ext>
            </a:extLst>
          </p:cNvPr>
          <p:cNvSpPr txBox="1"/>
          <p:nvPr/>
        </p:nvSpPr>
        <p:spPr>
          <a:xfrm>
            <a:off x="2779494" y="-132677"/>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دراسة حالة تطبيقية على مشكلات إشرافية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FA271972-4B0A-4730-3EC1-D6CE698A8D3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4" name="TextBox 3">
            <a:extLst>
              <a:ext uri="{FF2B5EF4-FFF2-40B4-BE49-F238E27FC236}">
                <a16:creationId xmlns:a16="http://schemas.microsoft.com/office/drawing/2014/main" id="{1CCAD732-0729-8F10-E6F2-36AA08A277A8}"/>
              </a:ext>
            </a:extLst>
          </p:cNvPr>
          <p:cNvSpPr txBox="1"/>
          <p:nvPr/>
        </p:nvSpPr>
        <p:spPr>
          <a:xfrm>
            <a:off x="5535526" y="926515"/>
            <a:ext cx="5843587"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الحلول المقترحة:</a:t>
            </a:r>
            <a:endParaRPr lang="en-US"/>
          </a:p>
        </p:txBody>
      </p:sp>
      <p:sp>
        <p:nvSpPr>
          <p:cNvPr id="12" name="TextBox 11">
            <a:extLst>
              <a:ext uri="{FF2B5EF4-FFF2-40B4-BE49-F238E27FC236}">
                <a16:creationId xmlns:a16="http://schemas.microsoft.com/office/drawing/2014/main" id="{BBD776FF-D146-7090-7713-6E1A681DF577}"/>
              </a:ext>
            </a:extLst>
          </p:cNvPr>
          <p:cNvSpPr txBox="1"/>
          <p:nvPr/>
        </p:nvSpPr>
        <p:spPr>
          <a:xfrm>
            <a:off x="5014452" y="1689449"/>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إنشاء فريق عمل مشترك من الإدارتين لمعالجة طلبات العملاء</a:t>
            </a:r>
            <a:endParaRPr lang="en-US" dirty="0"/>
          </a:p>
        </p:txBody>
      </p:sp>
      <p:sp>
        <p:nvSpPr>
          <p:cNvPr id="13" name="TextBox 12">
            <a:extLst>
              <a:ext uri="{FF2B5EF4-FFF2-40B4-BE49-F238E27FC236}">
                <a16:creationId xmlns:a16="http://schemas.microsoft.com/office/drawing/2014/main" id="{11F92F3C-AB70-41B6-A477-260CE71C4878}"/>
              </a:ext>
            </a:extLst>
          </p:cNvPr>
          <p:cNvSpPr txBox="1"/>
          <p:nvPr/>
        </p:nvSpPr>
        <p:spPr>
          <a:xfrm>
            <a:off x="5014452" y="2482520"/>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توحيد أنظمة المعلومات أو تطوير واجهة ربط بينها</a:t>
            </a:r>
            <a:endParaRPr lang="en-US" dirty="0"/>
          </a:p>
        </p:txBody>
      </p:sp>
      <p:sp>
        <p:nvSpPr>
          <p:cNvPr id="14" name="TextBox 13">
            <a:extLst>
              <a:ext uri="{FF2B5EF4-FFF2-40B4-BE49-F238E27FC236}">
                <a16:creationId xmlns:a16="http://schemas.microsoft.com/office/drawing/2014/main" id="{F9B54A64-537D-18EB-58B6-7B4C5EAB464D}"/>
              </a:ext>
            </a:extLst>
          </p:cNvPr>
          <p:cNvSpPr txBox="1"/>
          <p:nvPr/>
        </p:nvSpPr>
        <p:spPr>
          <a:xfrm>
            <a:off x="5014452" y="3275591"/>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تصميم مؤشّرات أداء مشتركة تعتمد على رضا العملاء</a:t>
            </a:r>
            <a:endParaRPr lang="en-US" dirty="0"/>
          </a:p>
        </p:txBody>
      </p:sp>
      <p:sp>
        <p:nvSpPr>
          <p:cNvPr id="16" name="TextBox 15">
            <a:extLst>
              <a:ext uri="{FF2B5EF4-FFF2-40B4-BE49-F238E27FC236}">
                <a16:creationId xmlns:a16="http://schemas.microsoft.com/office/drawing/2014/main" id="{67B0DE88-5313-0C12-802B-1B109AB3E5F6}"/>
              </a:ext>
            </a:extLst>
          </p:cNvPr>
          <p:cNvSpPr txBox="1"/>
          <p:nvPr/>
        </p:nvSpPr>
        <p:spPr>
          <a:xfrm>
            <a:off x="5014452" y="4068662"/>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تنظيم ورش عمل لبناء الفريق وتعزيز التواصل</a:t>
            </a:r>
            <a:endParaRPr lang="en-US" dirty="0"/>
          </a:p>
        </p:txBody>
      </p:sp>
      <p:pic>
        <p:nvPicPr>
          <p:cNvPr id="3" name="Picture 2" descr="Light bulb speech bubble ">
            <a:extLst>
              <a:ext uri="{FF2B5EF4-FFF2-40B4-BE49-F238E27FC236}">
                <a16:creationId xmlns:a16="http://schemas.microsoft.com/office/drawing/2014/main" id="{5189747F-3137-FF43-68C0-32738003AC31}"/>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331694" y="2444318"/>
            <a:ext cx="3299371" cy="3299371"/>
          </a:xfrm>
          <a:prstGeom prst="rect">
            <a:avLst/>
          </a:prstGeom>
          <a:noFill/>
          <a:ln>
            <a:noFill/>
          </a:ln>
        </p:spPr>
      </p:pic>
      <p:sp>
        <p:nvSpPr>
          <p:cNvPr id="5" name="TextBox 4">
            <a:extLst>
              <a:ext uri="{FF2B5EF4-FFF2-40B4-BE49-F238E27FC236}">
                <a16:creationId xmlns:a16="http://schemas.microsoft.com/office/drawing/2014/main" id="{E95DD5D0-6010-1F87-BB03-E2DBB9A513C5}"/>
              </a:ext>
            </a:extLst>
          </p:cNvPr>
          <p:cNvSpPr txBox="1"/>
          <p:nvPr/>
        </p:nvSpPr>
        <p:spPr>
          <a:xfrm>
            <a:off x="5014452" y="4861733"/>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تبسيط إجراءات العمل وخفض مستويات الموافقة</a:t>
            </a:r>
            <a:endParaRPr lang="en-US" dirty="0"/>
          </a:p>
        </p:txBody>
      </p:sp>
      <p:sp>
        <p:nvSpPr>
          <p:cNvPr id="6" name="TextBox 5">
            <a:extLst>
              <a:ext uri="{FF2B5EF4-FFF2-40B4-BE49-F238E27FC236}">
                <a16:creationId xmlns:a16="http://schemas.microsoft.com/office/drawing/2014/main" id="{AEC45E41-7BBC-ACD5-D024-B47CB0F91886}"/>
              </a:ext>
            </a:extLst>
          </p:cNvPr>
          <p:cNvSpPr txBox="1"/>
          <p:nvPr/>
        </p:nvSpPr>
        <p:spPr>
          <a:xfrm>
            <a:off x="5014452" y="5654806"/>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تطوير نظام حوافز يشجّع على التعاون بين الإدارات</a:t>
            </a:r>
            <a:endParaRPr lang="en-US" dirty="0"/>
          </a:p>
        </p:txBody>
      </p:sp>
    </p:spTree>
    <p:extLst>
      <p:ext uri="{BB962C8B-B14F-4D97-AF65-F5344CB8AC3E}">
        <p14:creationId xmlns:p14="http://schemas.microsoft.com/office/powerpoint/2010/main" val="158765535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1000"/>
                                        <p:tgtEl>
                                          <p:spTgt spid="12"/>
                                        </p:tgtEl>
                                      </p:cBhvr>
                                    </p:animEffect>
                                    <p:anim calcmode="lin" valueType="num">
                                      <p:cBhvr>
                                        <p:cTn id="11" dur="1000" fill="hold"/>
                                        <p:tgtEl>
                                          <p:spTgt spid="12"/>
                                        </p:tgtEl>
                                        <p:attrNameLst>
                                          <p:attrName>ppt_x</p:attrName>
                                        </p:attrNameLst>
                                      </p:cBhvr>
                                      <p:tavLst>
                                        <p:tav tm="0">
                                          <p:val>
                                            <p:strVal val="#ppt_x"/>
                                          </p:val>
                                        </p:tav>
                                        <p:tav tm="100000">
                                          <p:val>
                                            <p:strVal val="#ppt_x"/>
                                          </p:val>
                                        </p:tav>
                                      </p:tavLst>
                                    </p:anim>
                                    <p:anim calcmode="lin" valueType="num">
                                      <p:cBhvr>
                                        <p:cTn id="12"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1000"/>
                                        <p:tgtEl>
                                          <p:spTgt spid="14"/>
                                        </p:tgtEl>
                                      </p:cBhvr>
                                    </p:animEffect>
                                    <p:anim calcmode="lin" valueType="num">
                                      <p:cBhvr>
                                        <p:cTn id="25" dur="1000" fill="hold"/>
                                        <p:tgtEl>
                                          <p:spTgt spid="14"/>
                                        </p:tgtEl>
                                        <p:attrNameLst>
                                          <p:attrName>ppt_x</p:attrName>
                                        </p:attrNameLst>
                                      </p:cBhvr>
                                      <p:tavLst>
                                        <p:tav tm="0">
                                          <p:val>
                                            <p:strVal val="#ppt_x"/>
                                          </p:val>
                                        </p:tav>
                                        <p:tav tm="100000">
                                          <p:val>
                                            <p:strVal val="#ppt_x"/>
                                          </p:val>
                                        </p:tav>
                                      </p:tavLst>
                                    </p:anim>
                                    <p:anim calcmode="lin" valueType="num">
                                      <p:cBhvr>
                                        <p:cTn id="2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1000"/>
                                        <p:tgtEl>
                                          <p:spTgt spid="16"/>
                                        </p:tgtEl>
                                      </p:cBhvr>
                                    </p:animEffect>
                                    <p:anim calcmode="lin" valueType="num">
                                      <p:cBhvr>
                                        <p:cTn id="32" dur="1000" fill="hold"/>
                                        <p:tgtEl>
                                          <p:spTgt spid="16"/>
                                        </p:tgtEl>
                                        <p:attrNameLst>
                                          <p:attrName>ppt_x</p:attrName>
                                        </p:attrNameLst>
                                      </p:cBhvr>
                                      <p:tavLst>
                                        <p:tav tm="0">
                                          <p:val>
                                            <p:strVal val="#ppt_x"/>
                                          </p:val>
                                        </p:tav>
                                        <p:tav tm="100000">
                                          <p:val>
                                            <p:strVal val="#ppt_x"/>
                                          </p:val>
                                        </p:tav>
                                      </p:tavLst>
                                    </p:anim>
                                    <p:anim calcmode="lin" valueType="num">
                                      <p:cBhvr>
                                        <p:cTn id="3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fade">
                                      <p:cBhvr>
                                        <p:cTn id="38" dur="1000"/>
                                        <p:tgtEl>
                                          <p:spTgt spid="5"/>
                                        </p:tgtEl>
                                      </p:cBhvr>
                                    </p:animEffect>
                                    <p:anim calcmode="lin" valueType="num">
                                      <p:cBhvr>
                                        <p:cTn id="39" dur="1000" fill="hold"/>
                                        <p:tgtEl>
                                          <p:spTgt spid="5"/>
                                        </p:tgtEl>
                                        <p:attrNameLst>
                                          <p:attrName>ppt_x</p:attrName>
                                        </p:attrNameLst>
                                      </p:cBhvr>
                                      <p:tavLst>
                                        <p:tav tm="0">
                                          <p:val>
                                            <p:strVal val="#ppt_x"/>
                                          </p:val>
                                        </p:tav>
                                        <p:tav tm="100000">
                                          <p:val>
                                            <p:strVal val="#ppt_x"/>
                                          </p:val>
                                        </p:tav>
                                      </p:tavLst>
                                    </p:anim>
                                    <p:anim calcmode="lin" valueType="num">
                                      <p:cBhvr>
                                        <p:cTn id="4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fade">
                                      <p:cBhvr>
                                        <p:cTn id="45" dur="1000"/>
                                        <p:tgtEl>
                                          <p:spTgt spid="6"/>
                                        </p:tgtEl>
                                      </p:cBhvr>
                                    </p:animEffect>
                                    <p:anim calcmode="lin" valueType="num">
                                      <p:cBhvr>
                                        <p:cTn id="46" dur="1000" fill="hold"/>
                                        <p:tgtEl>
                                          <p:spTgt spid="6"/>
                                        </p:tgtEl>
                                        <p:attrNameLst>
                                          <p:attrName>ppt_x</p:attrName>
                                        </p:attrNameLst>
                                      </p:cBhvr>
                                      <p:tavLst>
                                        <p:tav tm="0">
                                          <p:val>
                                            <p:strVal val="#ppt_x"/>
                                          </p:val>
                                        </p:tav>
                                        <p:tav tm="100000">
                                          <p:val>
                                            <p:strVal val="#ppt_x"/>
                                          </p:val>
                                        </p:tav>
                                      </p:tavLst>
                                    </p:anim>
                                    <p:anim calcmode="lin" valueType="num">
                                      <p:cBhvr>
                                        <p:cTn id="4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2" grpId="0"/>
      <p:bldP spid="13" grpId="0"/>
      <p:bldP spid="14" grpId="0"/>
      <p:bldP spid="16" grpId="0"/>
      <p:bldP spid="5" grpId="0"/>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4ABF8E-0AEC-EF92-EBD3-6E09114033F2}"/>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C1E13B85-5C2D-E7A4-95A1-B9D0AD8F1682}"/>
              </a:ext>
            </a:extLst>
          </p:cNvPr>
          <p:cNvSpPr txBox="1"/>
          <p:nvPr/>
        </p:nvSpPr>
        <p:spPr>
          <a:xfrm>
            <a:off x="2779494" y="-174919"/>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المهارات الأساسية للمشرف الناجح</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BAA34A45-12FA-D5B2-1603-34574BD793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45" name="Group 44">
            <a:extLst>
              <a:ext uri="{FF2B5EF4-FFF2-40B4-BE49-F238E27FC236}">
                <a16:creationId xmlns:a16="http://schemas.microsoft.com/office/drawing/2014/main" id="{6858982B-1E3B-1A5C-5BC7-47C349A9EA8B}"/>
              </a:ext>
            </a:extLst>
          </p:cNvPr>
          <p:cNvGrpSpPr/>
          <p:nvPr/>
        </p:nvGrpSpPr>
        <p:grpSpPr>
          <a:xfrm>
            <a:off x="8367939" y="1790711"/>
            <a:ext cx="3011174" cy="4040398"/>
            <a:chOff x="-124317" y="1790711"/>
            <a:chExt cx="3011174" cy="4040398"/>
          </a:xfrm>
        </p:grpSpPr>
        <p:grpSp>
          <p:nvGrpSpPr>
            <p:cNvPr id="10" name="Group 9">
              <a:extLst>
                <a:ext uri="{FF2B5EF4-FFF2-40B4-BE49-F238E27FC236}">
                  <a16:creationId xmlns:a16="http://schemas.microsoft.com/office/drawing/2014/main" id="{FB060501-3E71-9B35-FB21-0C02B6F055E1}"/>
                </a:ext>
              </a:extLst>
            </p:cNvPr>
            <p:cNvGrpSpPr/>
            <p:nvPr/>
          </p:nvGrpSpPr>
          <p:grpSpPr>
            <a:xfrm>
              <a:off x="-124317" y="1790711"/>
              <a:ext cx="3011174" cy="4040398"/>
              <a:chOff x="1087589" y="151353"/>
              <a:chExt cx="1708547" cy="2292881"/>
            </a:xfrm>
          </p:grpSpPr>
          <p:grpSp>
            <p:nvGrpSpPr>
              <p:cNvPr id="22" name="Group 21">
                <a:extLst>
                  <a:ext uri="{FF2B5EF4-FFF2-40B4-BE49-F238E27FC236}">
                    <a16:creationId xmlns:a16="http://schemas.microsoft.com/office/drawing/2014/main" id="{6DB60B3B-9EA8-5DD3-A35E-7710671DBEB2}"/>
                  </a:ext>
                </a:extLst>
              </p:cNvPr>
              <p:cNvGrpSpPr/>
              <p:nvPr/>
            </p:nvGrpSpPr>
            <p:grpSpPr>
              <a:xfrm>
                <a:off x="1168153" y="221730"/>
                <a:ext cx="1547730" cy="2222504"/>
                <a:chOff x="1168153" y="221730"/>
                <a:chExt cx="1547730" cy="2222504"/>
              </a:xfrm>
            </p:grpSpPr>
            <p:sp>
              <p:nvSpPr>
                <p:cNvPr id="25" name="Rectangle: Rounded Corners 24">
                  <a:extLst>
                    <a:ext uri="{FF2B5EF4-FFF2-40B4-BE49-F238E27FC236}">
                      <a16:creationId xmlns:a16="http://schemas.microsoft.com/office/drawing/2014/main" id="{5BE4E2E5-72F0-F04D-E7A0-04CB04B8FB71}"/>
                    </a:ext>
                  </a:extLst>
                </p:cNvPr>
                <p:cNvSpPr/>
                <p:nvPr/>
              </p:nvSpPr>
              <p:spPr>
                <a:xfrm rot="2700000">
                  <a:off x="1394813" y="221730"/>
                  <a:ext cx="1094410" cy="1094410"/>
                </a:xfrm>
                <a:prstGeom prst="roundRect">
                  <a:avLst>
                    <a:gd name="adj" fmla="val 29796"/>
                  </a:avLst>
                </a:prstGeom>
                <a:solidFill>
                  <a:srgbClr val="2E75B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6" name="Rectangle: Rounded Corners 25">
                  <a:extLst>
                    <a:ext uri="{FF2B5EF4-FFF2-40B4-BE49-F238E27FC236}">
                      <a16:creationId xmlns:a16="http://schemas.microsoft.com/office/drawing/2014/main" id="{C4593721-C6DD-DC58-1EB2-E74E7F8EFBD0}"/>
                    </a:ext>
                  </a:extLst>
                </p:cNvPr>
                <p:cNvSpPr/>
                <p:nvPr/>
              </p:nvSpPr>
              <p:spPr>
                <a:xfrm>
                  <a:off x="1168153" y="519600"/>
                  <a:ext cx="1547730" cy="1924634"/>
                </a:xfrm>
                <a:prstGeom prst="roundRect">
                  <a:avLst/>
                </a:prstGeom>
                <a:solidFill>
                  <a:schemeClr val="bg1"/>
                </a:solidFill>
                <a:ln>
                  <a:solidFill>
                    <a:srgbClr val="2E75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23" name="مربع نص 166">
                <a:extLst>
                  <a:ext uri="{FF2B5EF4-FFF2-40B4-BE49-F238E27FC236}">
                    <a16:creationId xmlns:a16="http://schemas.microsoft.com/office/drawing/2014/main" id="{4E46544F-F908-B874-2335-39A473E58CEB}"/>
                  </a:ext>
                </a:extLst>
              </p:cNvPr>
              <p:cNvSpPr txBox="1"/>
              <p:nvPr/>
            </p:nvSpPr>
            <p:spPr>
              <a:xfrm>
                <a:off x="1087589" y="1585132"/>
                <a:ext cx="1708547" cy="695915"/>
              </a:xfrm>
              <a:prstGeom prst="rect">
                <a:avLst/>
              </a:prstGeom>
            </p:spPr>
            <p:txBody>
              <a:bodyPr wrap="square" rtlCol="1">
                <a:noAutofit/>
              </a:bodyPr>
              <a:lstStyle/>
              <a:p>
                <a:pPr algn="ctr">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المهارات التحليليّة والإدراكيّة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4" name="مربع نص 166">
                <a:extLst>
                  <a:ext uri="{FF2B5EF4-FFF2-40B4-BE49-F238E27FC236}">
                    <a16:creationId xmlns:a16="http://schemas.microsoft.com/office/drawing/2014/main" id="{D54C3A53-0481-F2D4-EDB4-D453D9FFAFE8}"/>
                  </a:ext>
                </a:extLst>
              </p:cNvPr>
              <p:cNvSpPr txBox="1"/>
              <p:nvPr/>
            </p:nvSpPr>
            <p:spPr>
              <a:xfrm>
                <a:off x="1291181" y="151353"/>
                <a:ext cx="1301674" cy="468553"/>
              </a:xfrm>
              <a:prstGeom prst="rect">
                <a:avLst/>
              </a:prstGeom>
            </p:spPr>
            <p:txBody>
              <a:bodyPr wrap="square" rtlCol="1">
                <a:noAutofit/>
              </a:bodyPr>
              <a:lstStyle/>
              <a:p>
                <a:pPr algn="ctr">
                  <a:lnSpc>
                    <a:spcPct val="115000"/>
                  </a:lnSpc>
                </a:pPr>
                <a:r>
                  <a:rPr lang="en-US" sz="3200" b="1" kern="1200">
                    <a:solidFill>
                      <a:srgbClr val="FFFFFF"/>
                    </a:solidFill>
                    <a:effectLst/>
                    <a:latin typeface="ADLaM Display" panose="02010000000000000000" pitchFamily="2" charset="0"/>
                    <a:ea typeface="ADLaM Display" panose="02010000000000000000" pitchFamily="2" charset="0"/>
                    <a:cs typeface="ADLaM Display" panose="02010000000000000000" pitchFamily="2" charset="0"/>
                  </a:rPr>
                  <a:t>04</a:t>
                </a:r>
                <a:endParaRPr lang="en-US" sz="3200">
                  <a:solidFill>
                    <a:srgbClr val="000000"/>
                  </a:solidFill>
                  <a:effectLst/>
                  <a:latin typeface="ADLaM Display" panose="02010000000000000000" pitchFamily="2" charset="0"/>
                  <a:ea typeface="ADLaM Display" panose="02010000000000000000" pitchFamily="2" charset="0"/>
                  <a:cs typeface="ADLaM Display" panose="02010000000000000000" pitchFamily="2" charset="0"/>
                </a:endParaRPr>
              </a:p>
            </p:txBody>
          </p:sp>
        </p:grpSp>
        <p:pic>
          <p:nvPicPr>
            <p:cNvPr id="15" name="Picture 14" descr="Pyramid chart ">
              <a:extLst>
                <a:ext uri="{FF2B5EF4-FFF2-40B4-BE49-F238E27FC236}">
                  <a16:creationId xmlns:a16="http://schemas.microsoft.com/office/drawing/2014/main" id="{97960372-71F4-0138-D5FF-49AF4B31A89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9084" y="2616372"/>
              <a:ext cx="1435590" cy="1435372"/>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1">
            <a:extLst>
              <a:ext uri="{FF2B5EF4-FFF2-40B4-BE49-F238E27FC236}">
                <a16:creationId xmlns:a16="http://schemas.microsoft.com/office/drawing/2014/main" id="{8011E2C4-D218-BCB1-C624-9C381FED9705}"/>
              </a:ext>
            </a:extLst>
          </p:cNvPr>
          <p:cNvSpPr txBox="1"/>
          <p:nvPr/>
        </p:nvSpPr>
        <p:spPr>
          <a:xfrm>
            <a:off x="1063445" y="1280615"/>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التفكير النقدي والتحليلي</a:t>
            </a:r>
            <a:endParaRPr lang="en-US" dirty="0"/>
          </a:p>
        </p:txBody>
      </p:sp>
      <p:sp>
        <p:nvSpPr>
          <p:cNvPr id="3" name="TextBox 2">
            <a:extLst>
              <a:ext uri="{FF2B5EF4-FFF2-40B4-BE49-F238E27FC236}">
                <a16:creationId xmlns:a16="http://schemas.microsoft.com/office/drawing/2014/main" id="{493503D1-2F78-78F8-A40E-962F96CCEE86}"/>
              </a:ext>
            </a:extLst>
          </p:cNvPr>
          <p:cNvSpPr txBox="1"/>
          <p:nvPr/>
        </p:nvSpPr>
        <p:spPr>
          <a:xfrm>
            <a:off x="1063445" y="2693354"/>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القدرة على فهم الصورة الكاملة للعمل</a:t>
            </a:r>
            <a:endParaRPr lang="en-US" dirty="0"/>
          </a:p>
        </p:txBody>
      </p:sp>
      <p:sp>
        <p:nvSpPr>
          <p:cNvPr id="4" name="TextBox 3">
            <a:extLst>
              <a:ext uri="{FF2B5EF4-FFF2-40B4-BE49-F238E27FC236}">
                <a16:creationId xmlns:a16="http://schemas.microsoft.com/office/drawing/2014/main" id="{75A1438C-3755-EB65-120D-296CAD908A28}"/>
              </a:ext>
            </a:extLst>
          </p:cNvPr>
          <p:cNvSpPr txBox="1"/>
          <p:nvPr/>
        </p:nvSpPr>
        <p:spPr>
          <a:xfrm>
            <a:off x="1063445" y="4106093"/>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التفكير الاستراتيجي</a:t>
            </a:r>
            <a:endParaRPr lang="en-US"/>
          </a:p>
        </p:txBody>
      </p:sp>
      <p:sp>
        <p:nvSpPr>
          <p:cNvPr id="47" name="TextBox 46">
            <a:extLst>
              <a:ext uri="{FF2B5EF4-FFF2-40B4-BE49-F238E27FC236}">
                <a16:creationId xmlns:a16="http://schemas.microsoft.com/office/drawing/2014/main" id="{B167732A-1180-CCC2-FBA3-E90AEF248022}"/>
              </a:ext>
            </a:extLst>
          </p:cNvPr>
          <p:cNvSpPr txBox="1"/>
          <p:nvPr/>
        </p:nvSpPr>
        <p:spPr>
          <a:xfrm>
            <a:off x="1063445" y="5518832"/>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الإبداع وابتكار الحلول</a:t>
            </a:r>
            <a:endParaRPr lang="en-US" dirty="0"/>
          </a:p>
        </p:txBody>
      </p:sp>
    </p:spTree>
    <p:extLst>
      <p:ext uri="{BB962C8B-B14F-4D97-AF65-F5344CB8AC3E}">
        <p14:creationId xmlns:p14="http://schemas.microsoft.com/office/powerpoint/2010/main" val="846175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down)">
                                      <p:cBhvr>
                                        <p:cTn id="7" dur="500"/>
                                        <p:tgtEl>
                                          <p:spTgt spid="45"/>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anim calcmode="lin" valueType="num">
                                      <p:cBhvr>
                                        <p:cTn id="11" dur="1000" fill="hold"/>
                                        <p:tgtEl>
                                          <p:spTgt spid="2"/>
                                        </p:tgtEl>
                                        <p:attrNameLst>
                                          <p:attrName>ppt_x</p:attrName>
                                        </p:attrNameLst>
                                      </p:cBhvr>
                                      <p:tavLst>
                                        <p:tav tm="0">
                                          <p:val>
                                            <p:strVal val="#ppt_x"/>
                                          </p:val>
                                        </p:tav>
                                        <p:tav tm="100000">
                                          <p:val>
                                            <p:strVal val="#ppt_x"/>
                                          </p:val>
                                        </p:tav>
                                      </p:tavLst>
                                    </p:anim>
                                    <p:anim calcmode="lin" valueType="num">
                                      <p:cBhvr>
                                        <p:cTn id="12"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1000"/>
                                        <p:tgtEl>
                                          <p:spTgt spid="4"/>
                                        </p:tgtEl>
                                      </p:cBhvr>
                                    </p:animEffect>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47"/>
                                        </p:tgtEl>
                                        <p:attrNameLst>
                                          <p:attrName>style.visibility</p:attrName>
                                        </p:attrNameLst>
                                      </p:cBhvr>
                                      <p:to>
                                        <p:strVal val="visible"/>
                                      </p:to>
                                    </p:set>
                                    <p:animEffect transition="in" filter="fade">
                                      <p:cBhvr>
                                        <p:cTn id="31" dur="1000"/>
                                        <p:tgtEl>
                                          <p:spTgt spid="47"/>
                                        </p:tgtEl>
                                      </p:cBhvr>
                                    </p:animEffect>
                                    <p:anim calcmode="lin" valueType="num">
                                      <p:cBhvr>
                                        <p:cTn id="32" dur="1000" fill="hold"/>
                                        <p:tgtEl>
                                          <p:spTgt spid="47"/>
                                        </p:tgtEl>
                                        <p:attrNameLst>
                                          <p:attrName>ppt_x</p:attrName>
                                        </p:attrNameLst>
                                      </p:cBhvr>
                                      <p:tavLst>
                                        <p:tav tm="0">
                                          <p:val>
                                            <p:strVal val="#ppt_x"/>
                                          </p:val>
                                        </p:tav>
                                        <p:tav tm="100000">
                                          <p:val>
                                            <p:strVal val="#ppt_x"/>
                                          </p:val>
                                        </p:tav>
                                      </p:tavLst>
                                    </p:anim>
                                    <p:anim calcmode="lin" valueType="num">
                                      <p:cBhvr>
                                        <p:cTn id="33"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47" grpId="0"/>
    </p:bldLst>
  </p:timing>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C53231-95BF-C537-653D-9CC916E51DF0}"/>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4886637A-8FE4-8B0D-47ED-5998AF07893A}"/>
              </a:ext>
            </a:extLst>
          </p:cNvPr>
          <p:cNvSpPr txBox="1"/>
          <p:nvPr/>
        </p:nvSpPr>
        <p:spPr>
          <a:xfrm>
            <a:off x="2779494" y="-132677"/>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دراسة حالة تطبيقية على مشكلات إشرافية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F560C939-CF76-FB7C-00B2-255958A308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4" name="TextBox 3">
            <a:extLst>
              <a:ext uri="{FF2B5EF4-FFF2-40B4-BE49-F238E27FC236}">
                <a16:creationId xmlns:a16="http://schemas.microsoft.com/office/drawing/2014/main" id="{C907232F-BC38-0BA8-CF29-D01CD759040E}"/>
              </a:ext>
            </a:extLst>
          </p:cNvPr>
          <p:cNvSpPr txBox="1"/>
          <p:nvPr/>
        </p:nvSpPr>
        <p:spPr>
          <a:xfrm>
            <a:off x="5535526" y="926515"/>
            <a:ext cx="5843587"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النتائج بعد التنفيذ:</a:t>
            </a:r>
            <a:endParaRPr lang="en-US"/>
          </a:p>
        </p:txBody>
      </p:sp>
      <p:sp>
        <p:nvSpPr>
          <p:cNvPr id="12" name="TextBox 11">
            <a:extLst>
              <a:ext uri="{FF2B5EF4-FFF2-40B4-BE49-F238E27FC236}">
                <a16:creationId xmlns:a16="http://schemas.microsoft.com/office/drawing/2014/main" id="{4C99B55F-3604-8E3B-FC13-9D1F516BF28F}"/>
              </a:ext>
            </a:extLst>
          </p:cNvPr>
          <p:cNvSpPr txBox="1"/>
          <p:nvPr/>
        </p:nvSpPr>
        <p:spPr>
          <a:xfrm>
            <a:off x="5014452" y="2085985"/>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انخفاض شكاوى العملاء بنسبة 65%.</a:t>
            </a:r>
            <a:endParaRPr lang="en-US" dirty="0"/>
          </a:p>
        </p:txBody>
      </p:sp>
      <p:sp>
        <p:nvSpPr>
          <p:cNvPr id="13" name="TextBox 12">
            <a:extLst>
              <a:ext uri="{FF2B5EF4-FFF2-40B4-BE49-F238E27FC236}">
                <a16:creationId xmlns:a16="http://schemas.microsoft.com/office/drawing/2014/main" id="{B48F6C9C-AE3D-F714-593E-815CC5CDD67F}"/>
              </a:ext>
            </a:extLst>
          </p:cNvPr>
          <p:cNvSpPr txBox="1"/>
          <p:nvPr/>
        </p:nvSpPr>
        <p:spPr>
          <a:xfrm>
            <a:off x="5014452" y="3275592"/>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تقليص زمن الاستجابة إلى 24 ساعة</a:t>
            </a:r>
            <a:endParaRPr lang="en-US" dirty="0"/>
          </a:p>
        </p:txBody>
      </p:sp>
      <p:sp>
        <p:nvSpPr>
          <p:cNvPr id="16" name="TextBox 15">
            <a:extLst>
              <a:ext uri="{FF2B5EF4-FFF2-40B4-BE49-F238E27FC236}">
                <a16:creationId xmlns:a16="http://schemas.microsoft.com/office/drawing/2014/main" id="{E84E254C-EB1A-553F-59B1-16AFB7016B97}"/>
              </a:ext>
            </a:extLst>
          </p:cNvPr>
          <p:cNvSpPr txBox="1"/>
          <p:nvPr/>
        </p:nvSpPr>
        <p:spPr>
          <a:xfrm>
            <a:off x="5014452" y="4465199"/>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زيادة الإنتاجية بنسبة 28%.</a:t>
            </a:r>
            <a:endParaRPr lang="en-US" dirty="0"/>
          </a:p>
        </p:txBody>
      </p:sp>
      <p:sp>
        <p:nvSpPr>
          <p:cNvPr id="6" name="TextBox 5">
            <a:extLst>
              <a:ext uri="{FF2B5EF4-FFF2-40B4-BE49-F238E27FC236}">
                <a16:creationId xmlns:a16="http://schemas.microsoft.com/office/drawing/2014/main" id="{16B0C345-16B9-5619-4E0C-8C76BBDD58D6}"/>
              </a:ext>
            </a:extLst>
          </p:cNvPr>
          <p:cNvSpPr txBox="1"/>
          <p:nvPr/>
        </p:nvSpPr>
        <p:spPr>
          <a:xfrm>
            <a:off x="5014452" y="5654806"/>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تحسّن مناخ العمل وانخفاض الصراعات التنظيمية</a:t>
            </a:r>
            <a:endParaRPr lang="en-US" dirty="0"/>
          </a:p>
        </p:txBody>
      </p:sp>
      <p:pic>
        <p:nvPicPr>
          <p:cNvPr id="2" name="Picture 1" descr="Result ">
            <a:extLst>
              <a:ext uri="{FF2B5EF4-FFF2-40B4-BE49-F238E27FC236}">
                <a16:creationId xmlns:a16="http://schemas.microsoft.com/office/drawing/2014/main" id="{828DA918-C7A3-7E2D-7EA1-E52FC6D7F3C6}"/>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12887" y="2206756"/>
            <a:ext cx="3448050" cy="3448050"/>
          </a:xfrm>
          <a:prstGeom prst="rect">
            <a:avLst/>
          </a:prstGeom>
          <a:noFill/>
          <a:ln>
            <a:noFill/>
          </a:ln>
        </p:spPr>
      </p:pic>
    </p:spTree>
    <p:extLst>
      <p:ext uri="{BB962C8B-B14F-4D97-AF65-F5344CB8AC3E}">
        <p14:creationId xmlns:p14="http://schemas.microsoft.com/office/powerpoint/2010/main" val="213382337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1000"/>
                                        <p:tgtEl>
                                          <p:spTgt spid="12"/>
                                        </p:tgtEl>
                                      </p:cBhvr>
                                    </p:animEffect>
                                    <p:anim calcmode="lin" valueType="num">
                                      <p:cBhvr>
                                        <p:cTn id="11" dur="1000" fill="hold"/>
                                        <p:tgtEl>
                                          <p:spTgt spid="12"/>
                                        </p:tgtEl>
                                        <p:attrNameLst>
                                          <p:attrName>ppt_x</p:attrName>
                                        </p:attrNameLst>
                                      </p:cBhvr>
                                      <p:tavLst>
                                        <p:tav tm="0">
                                          <p:val>
                                            <p:strVal val="#ppt_x"/>
                                          </p:val>
                                        </p:tav>
                                        <p:tav tm="100000">
                                          <p:val>
                                            <p:strVal val="#ppt_x"/>
                                          </p:val>
                                        </p:tav>
                                      </p:tavLst>
                                    </p:anim>
                                    <p:anim calcmode="lin" valueType="num">
                                      <p:cBhvr>
                                        <p:cTn id="12"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1000"/>
                                        <p:tgtEl>
                                          <p:spTgt spid="16"/>
                                        </p:tgtEl>
                                      </p:cBhvr>
                                    </p:animEffect>
                                    <p:anim calcmode="lin" valueType="num">
                                      <p:cBhvr>
                                        <p:cTn id="25" dur="1000" fill="hold"/>
                                        <p:tgtEl>
                                          <p:spTgt spid="16"/>
                                        </p:tgtEl>
                                        <p:attrNameLst>
                                          <p:attrName>ppt_x</p:attrName>
                                        </p:attrNameLst>
                                      </p:cBhvr>
                                      <p:tavLst>
                                        <p:tav tm="0">
                                          <p:val>
                                            <p:strVal val="#ppt_x"/>
                                          </p:val>
                                        </p:tav>
                                        <p:tav tm="100000">
                                          <p:val>
                                            <p:strVal val="#ppt_x"/>
                                          </p:val>
                                        </p:tav>
                                      </p:tavLst>
                                    </p:anim>
                                    <p:anim calcmode="lin" valueType="num">
                                      <p:cBhvr>
                                        <p:cTn id="2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2" grpId="0"/>
      <p:bldP spid="13" grpId="0"/>
      <p:bldP spid="16" grpId="0"/>
      <p:bldP spid="6" grpId="0"/>
    </p:bldLst>
  </p:timing>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FE8ED0-7F04-2E89-7F20-D29C7C55CEC6}"/>
            </a:ext>
          </a:extLst>
        </p:cNvPr>
        <p:cNvGrpSpPr/>
        <p:nvPr/>
      </p:nvGrpSpPr>
      <p:grpSpPr>
        <a:xfrm>
          <a:off x="0" y="0"/>
          <a:ext cx="0" cy="0"/>
          <a:chOff x="0" y="0"/>
          <a:chExt cx="0" cy="0"/>
        </a:xfrm>
      </p:grpSpPr>
      <p:sp>
        <p:nvSpPr>
          <p:cNvPr id="29" name="TextBox 28">
            <a:extLst>
              <a:ext uri="{FF2B5EF4-FFF2-40B4-BE49-F238E27FC236}">
                <a16:creationId xmlns:a16="http://schemas.microsoft.com/office/drawing/2014/main" id="{55AEB41B-6186-B345-1822-DE069EA8CC46}"/>
              </a:ext>
            </a:extLst>
          </p:cNvPr>
          <p:cNvSpPr txBox="1"/>
          <p:nvPr/>
        </p:nvSpPr>
        <p:spPr>
          <a:xfrm>
            <a:off x="1002401" y="3155737"/>
            <a:ext cx="5009702" cy="1224951"/>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EG"/>
              <a:t>تحليل مشكلة إدارية واقعية باستخدام أدوات التحليل المنهجي</a:t>
            </a:r>
            <a:endParaRPr lang="en-US" dirty="0"/>
          </a:p>
        </p:txBody>
      </p:sp>
      <p:sp>
        <p:nvSpPr>
          <p:cNvPr id="8" name="TextBox 7">
            <a:extLst>
              <a:ext uri="{FF2B5EF4-FFF2-40B4-BE49-F238E27FC236}">
                <a16:creationId xmlns:a16="http://schemas.microsoft.com/office/drawing/2014/main" id="{8319A4C3-3BC7-64FD-499B-05918C5D2A53}"/>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 تدريبي</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1E8D9852-8AE7-8087-D176-BE3A59ECC2A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3" name="Picture 2">
            <a:extLst>
              <a:ext uri="{FF2B5EF4-FFF2-40B4-BE49-F238E27FC236}">
                <a16:creationId xmlns:a16="http://schemas.microsoft.com/office/drawing/2014/main" id="{1E365B92-8099-CA96-1124-D82981B04D5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79898" y="1386963"/>
            <a:ext cx="4762500" cy="4762500"/>
          </a:xfrm>
          <a:prstGeom prst="rect">
            <a:avLst/>
          </a:prstGeom>
        </p:spPr>
      </p:pic>
    </p:spTree>
    <p:extLst>
      <p:ext uri="{BB962C8B-B14F-4D97-AF65-F5344CB8AC3E}">
        <p14:creationId xmlns:p14="http://schemas.microsoft.com/office/powerpoint/2010/main" val="2031993194"/>
      </p:ext>
    </p:extLst>
  </p:cSld>
  <p:clrMapOvr>
    <a:masterClrMapping/>
  </p:clrMapOvr>
  <p:transition spd="slow">
    <p:wipe/>
  </p:transition>
</p:sld>
</file>

<file path=ppt/slides/slide232.xml><?xml version="1.0" encoding="utf-8"?>
<p:sld xmlns:a="http://schemas.openxmlformats.org/drawingml/2006/main" xmlns:r="http://schemas.openxmlformats.org/officeDocument/2006/relationships" xmlns:p="http://schemas.openxmlformats.org/presentationml/2006/main">
  <p:cSld>
    <p:bg>
      <p:bgPr>
        <a:solidFill>
          <a:srgbClr val="A0C9CA"/>
        </a:solidFill>
        <a:effectLst/>
      </p:bgPr>
    </p:bg>
    <p:spTree>
      <p:nvGrpSpPr>
        <p:cNvPr id="1" name="">
          <a:extLst>
            <a:ext uri="{FF2B5EF4-FFF2-40B4-BE49-F238E27FC236}">
              <a16:creationId xmlns:a16="http://schemas.microsoft.com/office/drawing/2014/main" id="{788DD969-BAB1-59F5-3324-4C1EDD328880}"/>
            </a:ext>
          </a:extLst>
        </p:cNvPr>
        <p:cNvGrpSpPr/>
        <p:nvPr/>
      </p:nvGrpSpPr>
      <p:grpSpPr>
        <a:xfrm>
          <a:off x="0" y="0"/>
          <a:ext cx="0" cy="0"/>
          <a:chOff x="0" y="0"/>
          <a:chExt cx="0" cy="0"/>
        </a:xfrm>
      </p:grpSpPr>
      <p:sp>
        <p:nvSpPr>
          <p:cNvPr id="35" name="Rectangle: Rounded Corners 34">
            <a:extLst>
              <a:ext uri="{FF2B5EF4-FFF2-40B4-BE49-F238E27FC236}">
                <a16:creationId xmlns:a16="http://schemas.microsoft.com/office/drawing/2014/main" id="{4CF7456B-B554-20FE-A313-FC30F7D122BB}"/>
              </a:ext>
            </a:extLst>
          </p:cNvPr>
          <p:cNvSpPr/>
          <p:nvPr/>
        </p:nvSpPr>
        <p:spPr>
          <a:xfrm>
            <a:off x="4739621" y="1447801"/>
            <a:ext cx="7650048" cy="8235084"/>
          </a:xfrm>
          <a:prstGeom prst="roundRect">
            <a:avLst>
              <a:gd name="adj" fmla="val 6240"/>
            </a:avLst>
          </a:prstGeom>
          <a:solidFill>
            <a:schemeClr val="bg1"/>
          </a:solidFill>
          <a:ln>
            <a:noFill/>
          </a:ln>
          <a:scene3d>
            <a:camera prst="isometricTopUp"/>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9" name="Rectangle: Rounded Corners 98">
            <a:extLst>
              <a:ext uri="{FF2B5EF4-FFF2-40B4-BE49-F238E27FC236}">
                <a16:creationId xmlns:a16="http://schemas.microsoft.com/office/drawing/2014/main" id="{1C617627-08A1-35DC-2DF0-56005012E876}"/>
              </a:ext>
            </a:extLst>
          </p:cNvPr>
          <p:cNvSpPr/>
          <p:nvPr/>
        </p:nvSpPr>
        <p:spPr>
          <a:xfrm>
            <a:off x="4737292" y="2162437"/>
            <a:ext cx="7860092" cy="6964236"/>
          </a:xfrm>
          <a:prstGeom prst="roundRect">
            <a:avLst>
              <a:gd name="adj" fmla="val 3329"/>
            </a:avLst>
          </a:prstGeom>
          <a:noFill/>
          <a:ln w="28575">
            <a:solidFill>
              <a:schemeClr val="bg1">
                <a:lumMod val="65000"/>
              </a:schemeClr>
            </a:solidFill>
            <a:prstDash val="dash"/>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nvGrpSpPr>
          <p:cNvPr id="50" name="Group 49">
            <a:extLst>
              <a:ext uri="{FF2B5EF4-FFF2-40B4-BE49-F238E27FC236}">
                <a16:creationId xmlns:a16="http://schemas.microsoft.com/office/drawing/2014/main" id="{12525AFC-0977-F592-3C3C-AAC9BC4689F5}"/>
              </a:ext>
            </a:extLst>
          </p:cNvPr>
          <p:cNvGrpSpPr/>
          <p:nvPr/>
        </p:nvGrpSpPr>
        <p:grpSpPr>
          <a:xfrm>
            <a:off x="7979267" y="-972868"/>
            <a:ext cx="5613451" cy="4492039"/>
            <a:chOff x="8034976" y="-699337"/>
            <a:chExt cx="5613451" cy="4492039"/>
          </a:xfrm>
        </p:grpSpPr>
        <p:sp>
          <p:nvSpPr>
            <p:cNvPr id="46" name="Rectangle: Rounded Corners 45">
              <a:extLst>
                <a:ext uri="{FF2B5EF4-FFF2-40B4-BE49-F238E27FC236}">
                  <a16:creationId xmlns:a16="http://schemas.microsoft.com/office/drawing/2014/main" id="{27D21153-D0B8-EFD2-2657-51F275D1E84B}"/>
                </a:ext>
              </a:extLst>
            </p:cNvPr>
            <p:cNvSpPr/>
            <p:nvPr/>
          </p:nvSpPr>
          <p:spPr>
            <a:xfrm>
              <a:off x="9169208" y="-699337"/>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7" name="Rectangle: Rounded Corners 46">
              <a:extLst>
                <a:ext uri="{FF2B5EF4-FFF2-40B4-BE49-F238E27FC236}">
                  <a16:creationId xmlns:a16="http://schemas.microsoft.com/office/drawing/2014/main" id="{1A954A8F-ED74-1050-8E12-FEAC4BF5A460}"/>
                </a:ext>
              </a:extLst>
            </p:cNvPr>
            <p:cNvSpPr/>
            <p:nvPr/>
          </p:nvSpPr>
          <p:spPr>
            <a:xfrm>
              <a:off x="8803305" y="-424622"/>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8" name="Rectangle: Rounded Corners 47">
              <a:extLst>
                <a:ext uri="{FF2B5EF4-FFF2-40B4-BE49-F238E27FC236}">
                  <a16:creationId xmlns:a16="http://schemas.microsoft.com/office/drawing/2014/main" id="{7E3ACF6D-7681-A3A0-4515-BBE9FAA238E4}"/>
                </a:ext>
              </a:extLst>
            </p:cNvPr>
            <p:cNvSpPr/>
            <p:nvPr/>
          </p:nvSpPr>
          <p:spPr>
            <a:xfrm>
              <a:off x="8437402" y="-175427"/>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9" name="Rectangle: Rounded Corners 48">
              <a:extLst>
                <a:ext uri="{FF2B5EF4-FFF2-40B4-BE49-F238E27FC236}">
                  <a16:creationId xmlns:a16="http://schemas.microsoft.com/office/drawing/2014/main" id="{6CA62A5E-6A5C-50F9-0FA7-107398F0E7AD}"/>
                </a:ext>
              </a:extLst>
            </p:cNvPr>
            <p:cNvSpPr/>
            <p:nvPr/>
          </p:nvSpPr>
          <p:spPr>
            <a:xfrm>
              <a:off x="8034976" y="76904"/>
              <a:ext cx="4479219" cy="3715798"/>
            </a:xfrm>
            <a:prstGeom prst="roundRect">
              <a:avLst>
                <a:gd name="adj" fmla="val 6240"/>
              </a:avLst>
            </a:prstGeom>
            <a:gradFill flip="none" rotWithShape="1">
              <a:gsLst>
                <a:gs pos="0">
                  <a:srgbClr val="168489"/>
                </a:gs>
                <a:gs pos="58000">
                  <a:srgbClr val="82ADD1"/>
                </a:gs>
                <a:gs pos="100000">
                  <a:srgbClr val="A0C9CA"/>
                </a:gs>
              </a:gsLst>
              <a:lin ang="2700000" scaled="1"/>
              <a:tileRect/>
            </a:gra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pic>
        <p:nvPicPr>
          <p:cNvPr id="9" name="Picture 8">
            <a:extLst>
              <a:ext uri="{FF2B5EF4-FFF2-40B4-BE49-F238E27FC236}">
                <a16:creationId xmlns:a16="http://schemas.microsoft.com/office/drawing/2014/main" id="{32112CA8-48FE-D820-27D8-AB1F71722FAD}"/>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100000"/>
                    </a14:imgEffect>
                  </a14:imgLayer>
                </a14:imgProps>
              </a:ext>
            </a:extLst>
          </a:blip>
          <a:stretch>
            <a:fillRect/>
          </a:stretch>
        </p:blipFill>
        <p:spPr>
          <a:xfrm>
            <a:off x="6260762" y="3379748"/>
            <a:ext cx="4102964" cy="2365453"/>
          </a:xfrm>
          <a:prstGeom prst="rect">
            <a:avLst/>
          </a:prstGeom>
        </p:spPr>
      </p:pic>
      <p:sp>
        <p:nvSpPr>
          <p:cNvPr id="4" name="Rectangle: Rounded Corners 3">
            <a:extLst>
              <a:ext uri="{FF2B5EF4-FFF2-40B4-BE49-F238E27FC236}">
                <a16:creationId xmlns:a16="http://schemas.microsoft.com/office/drawing/2014/main" id="{922424BE-6AF8-8863-C994-62924CDCAC5C}"/>
              </a:ext>
            </a:extLst>
          </p:cNvPr>
          <p:cNvSpPr/>
          <p:nvPr/>
        </p:nvSpPr>
        <p:spPr>
          <a:xfrm>
            <a:off x="6877051" y="2790825"/>
            <a:ext cx="2876550" cy="2876550"/>
          </a:xfrm>
          <a:prstGeom prst="roundRect">
            <a:avLst>
              <a:gd name="adj" fmla="val 6240"/>
            </a:avLst>
          </a:prstGeom>
          <a:gradFill flip="none" rotWithShape="1">
            <a:gsLst>
              <a:gs pos="0">
                <a:srgbClr val="168489"/>
              </a:gs>
              <a:gs pos="43000">
                <a:srgbClr val="A0C9CA"/>
              </a:gs>
              <a:gs pos="100000">
                <a:srgbClr val="82ADD1"/>
              </a:gs>
            </a:gsLst>
            <a:path path="circle">
              <a:fillToRect l="100000" t="100000"/>
            </a:path>
            <a:tileRect r="-100000" b="-100000"/>
          </a:gradFill>
          <a:ln>
            <a:noFill/>
          </a:ln>
          <a:scene3d>
            <a:camera prst="isometricTopUp"/>
            <a:lightRig rig="threePt" dir="t"/>
          </a:scene3d>
          <a:sp3d extrusionH="20955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Freeform: Shape 6">
            <a:extLst>
              <a:ext uri="{FF2B5EF4-FFF2-40B4-BE49-F238E27FC236}">
                <a16:creationId xmlns:a16="http://schemas.microsoft.com/office/drawing/2014/main" id="{A903DB69-4116-61F6-40EE-7D48BB301A65}"/>
              </a:ext>
            </a:extLst>
          </p:cNvPr>
          <p:cNvSpPr/>
          <p:nvPr/>
        </p:nvSpPr>
        <p:spPr>
          <a:xfrm>
            <a:off x="6880412" y="2790825"/>
            <a:ext cx="2863664" cy="2876550"/>
          </a:xfrm>
          <a:custGeom>
            <a:avLst/>
            <a:gdLst>
              <a:gd name="connsiteX0" fmla="*/ 179497 w 2863664"/>
              <a:gd name="connsiteY0" fmla="*/ 0 h 2876550"/>
              <a:gd name="connsiteX1" fmla="*/ 2697053 w 2863664"/>
              <a:gd name="connsiteY1" fmla="*/ 0 h 2876550"/>
              <a:gd name="connsiteX2" fmla="*/ 2862444 w 2863664"/>
              <a:gd name="connsiteY2" fmla="*/ 109629 h 2876550"/>
              <a:gd name="connsiteX3" fmla="*/ 2863664 w 2863664"/>
              <a:gd name="connsiteY3" fmla="*/ 115668 h 2876550"/>
              <a:gd name="connsiteX4" fmla="*/ 2647949 w 2863664"/>
              <a:gd name="connsiteY4" fmla="*/ 104775 h 2876550"/>
              <a:gd name="connsiteX5" fmla="*/ 209549 w 2863664"/>
              <a:gd name="connsiteY5" fmla="*/ 2543175 h 2876550"/>
              <a:gd name="connsiteX6" fmla="*/ 222138 w 2863664"/>
              <a:gd name="connsiteY6" fmla="*/ 2792487 h 2876550"/>
              <a:gd name="connsiteX7" fmla="*/ 234968 w 2863664"/>
              <a:gd name="connsiteY7" fmla="*/ 2876550 h 2876550"/>
              <a:gd name="connsiteX8" fmla="*/ 179497 w 2863664"/>
              <a:gd name="connsiteY8" fmla="*/ 2876550 h 2876550"/>
              <a:gd name="connsiteX9" fmla="*/ 0 w 2863664"/>
              <a:gd name="connsiteY9" fmla="*/ 2697053 h 2876550"/>
              <a:gd name="connsiteX10" fmla="*/ 0 w 2863664"/>
              <a:gd name="connsiteY10" fmla="*/ 179497 h 2876550"/>
              <a:gd name="connsiteX11" fmla="*/ 179497 w 2863664"/>
              <a:gd name="connsiteY11" fmla="*/ 0 h 287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63664" h="2876550">
                <a:moveTo>
                  <a:pt x="179497" y="0"/>
                </a:moveTo>
                <a:lnTo>
                  <a:pt x="2697053" y="0"/>
                </a:lnTo>
                <a:cubicBezTo>
                  <a:pt x="2771403" y="0"/>
                  <a:pt x="2835195" y="45205"/>
                  <a:pt x="2862444" y="109629"/>
                </a:cubicBezTo>
                <a:lnTo>
                  <a:pt x="2863664" y="115668"/>
                </a:lnTo>
                <a:lnTo>
                  <a:pt x="2647949" y="104775"/>
                </a:lnTo>
                <a:cubicBezTo>
                  <a:pt x="1301258" y="104775"/>
                  <a:pt x="209549" y="1196484"/>
                  <a:pt x="209549" y="2543175"/>
                </a:cubicBezTo>
                <a:cubicBezTo>
                  <a:pt x="209549" y="2627343"/>
                  <a:pt x="213814" y="2710516"/>
                  <a:pt x="222138" y="2792487"/>
                </a:cubicBezTo>
                <a:lnTo>
                  <a:pt x="234968" y="2876550"/>
                </a:lnTo>
                <a:lnTo>
                  <a:pt x="179497" y="2876550"/>
                </a:lnTo>
                <a:cubicBezTo>
                  <a:pt x="80364" y="2876550"/>
                  <a:pt x="0" y="2796186"/>
                  <a:pt x="0" y="2697053"/>
                </a:cubicBezTo>
                <a:lnTo>
                  <a:pt x="0" y="179497"/>
                </a:lnTo>
                <a:cubicBezTo>
                  <a:pt x="0" y="80364"/>
                  <a:pt x="80364" y="0"/>
                  <a:pt x="179497" y="0"/>
                </a:cubicBezTo>
                <a:close/>
              </a:path>
            </a:pathLst>
          </a:custGeom>
          <a:solidFill>
            <a:schemeClr val="bg1">
              <a:alpha val="26000"/>
            </a:schemeClr>
          </a:solidFill>
          <a:ln>
            <a:noFill/>
          </a:ln>
          <a:scene3d>
            <a:camera prst="isometricTopUp"/>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6" name="Oval 15">
            <a:extLst>
              <a:ext uri="{FF2B5EF4-FFF2-40B4-BE49-F238E27FC236}">
                <a16:creationId xmlns:a16="http://schemas.microsoft.com/office/drawing/2014/main" id="{4C953705-F3D0-1F7B-BD46-A6AA7E6334ED}"/>
              </a:ext>
            </a:extLst>
          </p:cNvPr>
          <p:cNvSpPr/>
          <p:nvPr/>
        </p:nvSpPr>
        <p:spPr>
          <a:xfrm>
            <a:off x="6698914" y="1428752"/>
            <a:ext cx="3223300" cy="3124196"/>
          </a:xfrm>
          <a:prstGeom prst="ellipse">
            <a:avLst/>
          </a:prstGeom>
          <a:gradFill>
            <a:gsLst>
              <a:gs pos="57000">
                <a:schemeClr val="bg1">
                  <a:lumMod val="95000"/>
                  <a:alpha val="87000"/>
                </a:schemeClr>
              </a:gs>
              <a:gs pos="100000">
                <a:schemeClr val="tx2">
                  <a:lumMod val="40000"/>
                  <a:lumOff val="60000"/>
                </a:schemeClr>
              </a:gs>
            </a:gsLst>
            <a:path path="circle">
              <a:fillToRect l="100000" t="100000"/>
            </a:path>
          </a:gradFill>
          <a:ln>
            <a:solidFill>
              <a:schemeClr val="accent1">
                <a:shade val="50000"/>
              </a:schemeClr>
            </a:solidFill>
          </a:ln>
          <a:scene3d>
            <a:camera prst="isometricLeftDown"/>
            <a:lightRig rig="threePt" dir="t"/>
          </a:scene3d>
          <a:sp3d extrusionH="2095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2" name="TextBox 111">
            <a:extLst>
              <a:ext uri="{FF2B5EF4-FFF2-40B4-BE49-F238E27FC236}">
                <a16:creationId xmlns:a16="http://schemas.microsoft.com/office/drawing/2014/main" id="{EE034500-B3E4-1F9F-3505-854F91ECC351}"/>
              </a:ext>
            </a:extLst>
          </p:cNvPr>
          <p:cNvSpPr txBox="1"/>
          <p:nvPr/>
        </p:nvSpPr>
        <p:spPr>
          <a:xfrm>
            <a:off x="8776490" y="1033767"/>
            <a:ext cx="3167751" cy="646331"/>
          </a:xfrm>
          <a:prstGeom prst="rect">
            <a:avLst/>
          </a:prstGeom>
          <a:noFill/>
        </p:spPr>
        <p:txBody>
          <a:bodyPr wrap="square" rtlCol="0">
            <a:spAutoFit/>
            <a:scene3d>
              <a:camera prst="isometricLeftDown"/>
              <a:lightRig rig="threePt" dir="t"/>
            </a:scene3d>
            <a:sp3d extrusionH="31750" prstMaterial="metal"/>
          </a:bodyPr>
          <a:lstStyle/>
          <a:p>
            <a:pPr algn="ctr"/>
            <a:r>
              <a:rPr lang="ar-SY" sz="3600" dirty="0">
                <a:latin typeface="Adobe Arabic" panose="02040503050201020203" pitchFamily="18" charset="-78"/>
                <a:cs typeface="Adobe Arabic" panose="02040503050201020203" pitchFamily="18" charset="-78"/>
              </a:rPr>
              <a:t>اتخاذ القرارات الإدارية</a:t>
            </a:r>
            <a:endParaRPr lang="en-US" sz="3600" dirty="0">
              <a:latin typeface="Adobe Arabic" panose="02040503050201020203" pitchFamily="18" charset="-78"/>
              <a:cs typeface="Adobe Arabic" panose="02040503050201020203" pitchFamily="18" charset="-78"/>
            </a:endParaRPr>
          </a:p>
        </p:txBody>
      </p:sp>
      <p:grpSp>
        <p:nvGrpSpPr>
          <p:cNvPr id="28" name="Group 27">
            <a:extLst>
              <a:ext uri="{FF2B5EF4-FFF2-40B4-BE49-F238E27FC236}">
                <a16:creationId xmlns:a16="http://schemas.microsoft.com/office/drawing/2014/main" id="{E612E661-F3A8-E57D-831C-243F02D9FD6F}"/>
              </a:ext>
            </a:extLst>
          </p:cNvPr>
          <p:cNvGrpSpPr/>
          <p:nvPr/>
        </p:nvGrpSpPr>
        <p:grpSpPr>
          <a:xfrm>
            <a:off x="6945835" y="5057528"/>
            <a:ext cx="7105650" cy="1543500"/>
            <a:chOff x="6945835" y="5057528"/>
            <a:chExt cx="7105650" cy="1543500"/>
          </a:xfrm>
        </p:grpSpPr>
        <p:grpSp>
          <p:nvGrpSpPr>
            <p:cNvPr id="78" name="Group 77">
              <a:extLst>
                <a:ext uri="{FF2B5EF4-FFF2-40B4-BE49-F238E27FC236}">
                  <a16:creationId xmlns:a16="http://schemas.microsoft.com/office/drawing/2014/main" id="{5883876D-B5C5-113B-052C-48B72DA0BF56}"/>
                </a:ext>
              </a:extLst>
            </p:cNvPr>
            <p:cNvGrpSpPr/>
            <p:nvPr/>
          </p:nvGrpSpPr>
          <p:grpSpPr>
            <a:xfrm>
              <a:off x="9172624" y="5057528"/>
              <a:ext cx="2738477" cy="1543500"/>
              <a:chOff x="5099804" y="4684840"/>
              <a:chExt cx="2738477" cy="1543500"/>
            </a:xfrm>
          </p:grpSpPr>
          <p:sp>
            <p:nvSpPr>
              <p:cNvPr id="79" name="Rectangle: Rounded Corners 78">
                <a:extLst>
                  <a:ext uri="{FF2B5EF4-FFF2-40B4-BE49-F238E27FC236}">
                    <a16:creationId xmlns:a16="http://schemas.microsoft.com/office/drawing/2014/main" id="{4E8B294E-3B54-30B3-9049-B0E28F687DCA}"/>
                  </a:ext>
                </a:extLst>
              </p:cNvPr>
              <p:cNvSpPr/>
              <p:nvPr/>
            </p:nvSpPr>
            <p:spPr>
              <a:xfrm>
                <a:off x="5099804" y="4783195"/>
                <a:ext cx="2733715" cy="1445145"/>
              </a:xfrm>
              <a:prstGeom prst="roundRect">
                <a:avLst/>
              </a:prstGeom>
              <a:gradFill flip="none" rotWithShape="1">
                <a:gsLst>
                  <a:gs pos="0">
                    <a:srgbClr val="168489"/>
                  </a:gs>
                  <a:gs pos="85000">
                    <a:srgbClr val="168489"/>
                  </a:gs>
                </a:gsLst>
                <a:lin ang="2700000" scaled="1"/>
                <a:tileRect/>
              </a:gra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0" name="Rectangle: Rounded Corners 79">
                <a:extLst>
                  <a:ext uri="{FF2B5EF4-FFF2-40B4-BE49-F238E27FC236}">
                    <a16:creationId xmlns:a16="http://schemas.microsoft.com/office/drawing/2014/main" id="{5A46D37E-CA8A-17A1-AB68-60F53BAA8B21}"/>
                  </a:ext>
                </a:extLst>
              </p:cNvPr>
              <p:cNvSpPr/>
              <p:nvPr/>
            </p:nvSpPr>
            <p:spPr>
              <a:xfrm>
                <a:off x="5104566" y="4684840"/>
                <a:ext cx="2733715" cy="1445145"/>
              </a:xfrm>
              <a:prstGeom prst="roundRect">
                <a:avLst/>
              </a:prstGeom>
              <a:solidFill>
                <a:schemeClr val="bg1">
                  <a:alpha val="74000"/>
                </a:schemeClr>
              </a:soli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
          <p:nvSpPr>
            <p:cNvPr id="125" name="TextBox 124">
              <a:extLst>
                <a:ext uri="{FF2B5EF4-FFF2-40B4-BE49-F238E27FC236}">
                  <a16:creationId xmlns:a16="http://schemas.microsoft.com/office/drawing/2014/main" id="{19260A23-01B9-91D0-9E67-3FD3567B7DA7}"/>
                </a:ext>
              </a:extLst>
            </p:cNvPr>
            <p:cNvSpPr txBox="1"/>
            <p:nvPr/>
          </p:nvSpPr>
          <p:spPr>
            <a:xfrm>
              <a:off x="6945835" y="5124817"/>
              <a:ext cx="7105650" cy="800219"/>
            </a:xfrm>
            <a:prstGeom prst="rect">
              <a:avLst/>
            </a:prstGeom>
            <a:noFill/>
            <a:scene3d>
              <a:camera prst="isometricLeftDown"/>
              <a:lightRig rig="threePt" dir="t"/>
            </a:scene3d>
          </p:spPr>
          <p:txBody>
            <a:bodyPr wrap="square">
              <a:spAutoFit/>
              <a:scene3d>
                <a:camera prst="isometricTopUp"/>
                <a:lightRig rig="threePt" dir="t"/>
              </a:scene3d>
            </a:bodyPr>
            <a:lstStyle/>
            <a:p>
              <a:pPr algn="ctr">
                <a:lnSpc>
                  <a:spcPct val="115000"/>
                </a:lnSpc>
                <a:spcAft>
                  <a:spcPts val="800"/>
                </a:spcAft>
              </a:pPr>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اليوم </a:t>
              </a:r>
              <a:r>
                <a:rPr lang="ar-SA" sz="4000" b="1" dirty="0">
                  <a:latin typeface="Adobe Arabic" panose="02040503050201020203" pitchFamily="18" charset="-78"/>
                  <a:ea typeface="GE Dinar Two Medium" panose="020A0503020102020204" pitchFamily="18" charset="-78"/>
                  <a:cs typeface="Adobe Arabic" panose="02040503050201020203" pitchFamily="18" charset="-78"/>
                </a:rPr>
                <a:t>الرابع</a:t>
              </a:r>
              <a:endParaRPr lang="ar-SY"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17" name="Group 16">
            <a:extLst>
              <a:ext uri="{FF2B5EF4-FFF2-40B4-BE49-F238E27FC236}">
                <a16:creationId xmlns:a16="http://schemas.microsoft.com/office/drawing/2014/main" id="{B58CBCAE-9BC5-578B-7017-9F25C6C18804}"/>
              </a:ext>
            </a:extLst>
          </p:cNvPr>
          <p:cNvGrpSpPr/>
          <p:nvPr/>
        </p:nvGrpSpPr>
        <p:grpSpPr>
          <a:xfrm>
            <a:off x="6790840" y="1447801"/>
            <a:ext cx="3039448" cy="3095622"/>
            <a:chOff x="1216363" y="952500"/>
            <a:chExt cx="4276725" cy="4276725"/>
          </a:xfrm>
          <a:scene3d>
            <a:camera prst="isometricLeftDown"/>
            <a:lightRig rig="threePt" dir="t"/>
          </a:scene3d>
        </p:grpSpPr>
        <p:sp>
          <p:nvSpPr>
            <p:cNvPr id="10" name="Oval 9">
              <a:extLst>
                <a:ext uri="{FF2B5EF4-FFF2-40B4-BE49-F238E27FC236}">
                  <a16:creationId xmlns:a16="http://schemas.microsoft.com/office/drawing/2014/main" id="{C23D85C5-05E4-C585-C65A-677D8DADB961}"/>
                </a:ext>
              </a:extLst>
            </p:cNvPr>
            <p:cNvSpPr/>
            <p:nvPr/>
          </p:nvSpPr>
          <p:spPr>
            <a:xfrm>
              <a:off x="1216363" y="952500"/>
              <a:ext cx="4276725" cy="4276725"/>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Oval 10">
              <a:extLst>
                <a:ext uri="{FF2B5EF4-FFF2-40B4-BE49-F238E27FC236}">
                  <a16:creationId xmlns:a16="http://schemas.microsoft.com/office/drawing/2014/main" id="{40C2701A-940C-6667-752C-9BDB28E3C0F3}"/>
                </a:ext>
              </a:extLst>
            </p:cNvPr>
            <p:cNvSpPr/>
            <p:nvPr/>
          </p:nvSpPr>
          <p:spPr>
            <a:xfrm>
              <a:off x="1487825" y="1223962"/>
              <a:ext cx="3733800" cy="3733800"/>
            </a:xfrm>
            <a:prstGeom prst="ellipse">
              <a:avLst/>
            </a:prstGeom>
            <a:gradFill>
              <a:gsLst>
                <a:gs pos="0">
                  <a:srgbClr val="168489"/>
                </a:gs>
                <a:gs pos="43000">
                  <a:srgbClr val="82ADD1"/>
                </a:gs>
                <a:gs pos="100000">
                  <a:srgbClr val="A0C9CA"/>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2" name="Oval 11">
              <a:extLst>
                <a:ext uri="{FF2B5EF4-FFF2-40B4-BE49-F238E27FC236}">
                  <a16:creationId xmlns:a16="http://schemas.microsoft.com/office/drawing/2014/main" id="{1493E87C-3772-0C39-1D64-1E9A0DCEC4CE}"/>
                </a:ext>
              </a:extLst>
            </p:cNvPr>
            <p:cNvSpPr/>
            <p:nvPr/>
          </p:nvSpPr>
          <p:spPr>
            <a:xfrm>
              <a:off x="1854537" y="1590674"/>
              <a:ext cx="3000376" cy="300037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3" name="Oval 12">
              <a:extLst>
                <a:ext uri="{FF2B5EF4-FFF2-40B4-BE49-F238E27FC236}">
                  <a16:creationId xmlns:a16="http://schemas.microsoft.com/office/drawing/2014/main" id="{9E29C246-C8FC-4CBA-DC0D-3E951C565EA2}"/>
                </a:ext>
              </a:extLst>
            </p:cNvPr>
            <p:cNvSpPr/>
            <p:nvPr/>
          </p:nvSpPr>
          <p:spPr>
            <a:xfrm>
              <a:off x="2162295" y="1904999"/>
              <a:ext cx="2372400" cy="2371726"/>
            </a:xfrm>
            <a:prstGeom prst="ellipse">
              <a:avLst/>
            </a:prstGeom>
            <a:gradFill>
              <a:gsLst>
                <a:gs pos="0">
                  <a:srgbClr val="168489"/>
                </a:gs>
                <a:gs pos="43000">
                  <a:srgbClr val="A0C9CA"/>
                </a:gs>
                <a:gs pos="100000">
                  <a:srgbClr val="82ADD1"/>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4" name="Oval 13">
              <a:extLst>
                <a:ext uri="{FF2B5EF4-FFF2-40B4-BE49-F238E27FC236}">
                  <a16:creationId xmlns:a16="http://schemas.microsoft.com/office/drawing/2014/main" id="{DCE533B9-EB6C-C19C-F7C3-041E97351209}"/>
                </a:ext>
              </a:extLst>
            </p:cNvPr>
            <p:cNvSpPr/>
            <p:nvPr/>
          </p:nvSpPr>
          <p:spPr>
            <a:xfrm>
              <a:off x="2582190" y="2325371"/>
              <a:ext cx="1532610" cy="15309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Oval 14">
              <a:extLst>
                <a:ext uri="{FF2B5EF4-FFF2-40B4-BE49-F238E27FC236}">
                  <a16:creationId xmlns:a16="http://schemas.microsoft.com/office/drawing/2014/main" id="{AEDFB3CB-835E-3AA6-730C-24E036317200}"/>
                </a:ext>
              </a:extLst>
            </p:cNvPr>
            <p:cNvSpPr/>
            <p:nvPr/>
          </p:nvSpPr>
          <p:spPr>
            <a:xfrm>
              <a:off x="2895576" y="2638424"/>
              <a:ext cx="905838" cy="904876"/>
            </a:xfrm>
            <a:prstGeom prst="ellipse">
              <a:avLst/>
            </a:prstGeom>
            <a:gradFill>
              <a:gsLst>
                <a:gs pos="0">
                  <a:srgbClr val="168489"/>
                </a:gs>
                <a:gs pos="43000">
                  <a:srgbClr val="82ADD1"/>
                </a:gs>
                <a:gs pos="100000">
                  <a:srgbClr val="A0C9CA"/>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grpSp>
        <p:nvGrpSpPr>
          <p:cNvPr id="130" name="Group 129">
            <a:extLst>
              <a:ext uri="{FF2B5EF4-FFF2-40B4-BE49-F238E27FC236}">
                <a16:creationId xmlns:a16="http://schemas.microsoft.com/office/drawing/2014/main" id="{569432D0-2E98-5290-4A48-69519FAFC225}"/>
              </a:ext>
            </a:extLst>
          </p:cNvPr>
          <p:cNvGrpSpPr/>
          <p:nvPr/>
        </p:nvGrpSpPr>
        <p:grpSpPr>
          <a:xfrm>
            <a:off x="8681899" y="1820062"/>
            <a:ext cx="1300101" cy="1108933"/>
            <a:chOff x="8752423" y="2038437"/>
            <a:chExt cx="1300101" cy="1108933"/>
          </a:xfrm>
        </p:grpSpPr>
        <p:sp>
          <p:nvSpPr>
            <p:cNvPr id="27" name="Rectangle: Rounded Corners 26">
              <a:extLst>
                <a:ext uri="{FF2B5EF4-FFF2-40B4-BE49-F238E27FC236}">
                  <a16:creationId xmlns:a16="http://schemas.microsoft.com/office/drawing/2014/main" id="{ED959BD3-6830-DCA9-7CC7-64DD9D1CAEEF}"/>
                </a:ext>
              </a:extLst>
            </p:cNvPr>
            <p:cNvSpPr/>
            <p:nvPr/>
          </p:nvSpPr>
          <p:spPr>
            <a:xfrm>
              <a:off x="8752423" y="2038437"/>
              <a:ext cx="1300101" cy="1108933"/>
            </a:xfrm>
            <a:prstGeom prst="roundRect">
              <a:avLst>
                <a:gd name="adj" fmla="val 24190"/>
              </a:avLst>
            </a:prstGeom>
            <a:solidFill>
              <a:schemeClr val="bg1">
                <a:alpha val="91000"/>
              </a:schemeClr>
            </a:solidFill>
            <a:ln>
              <a:gradFill>
                <a:gsLst>
                  <a:gs pos="0">
                    <a:srgbClr val="0066FF"/>
                  </a:gs>
                  <a:gs pos="100000">
                    <a:srgbClr val="0000FF"/>
                  </a:gs>
                </a:gsLst>
                <a:lin ang="5400000" scaled="1"/>
              </a:gradFill>
            </a:ln>
            <a:effectLst>
              <a:reflection blurRad="38100" stA="45000" endPos="65000" dist="50800" dir="5400000" sy="-100000" algn="bl" rotWithShape="0"/>
            </a:effectLst>
            <a:scene3d>
              <a:camera prst="isometricLeftDown"/>
              <a:lightRig rig="threePt" dir="t"/>
            </a:scene3d>
            <a:sp3d extrusionH="15240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30" name="Graphic 29" descr="Checkmark with solid fill">
              <a:extLst>
                <a:ext uri="{FF2B5EF4-FFF2-40B4-BE49-F238E27FC236}">
                  <a16:creationId xmlns:a16="http://schemas.microsoft.com/office/drawing/2014/main" id="{43B08264-E98E-629D-83FF-6AA731DD7EDC}"/>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919540" y="2179148"/>
              <a:ext cx="914400" cy="914400"/>
            </a:xfrm>
            <a:prstGeom prst="rect">
              <a:avLst/>
            </a:prstGeom>
            <a:scene3d>
              <a:camera prst="isometricLeftDown"/>
              <a:lightRig rig="threePt" dir="t"/>
            </a:scene3d>
          </p:spPr>
        </p:pic>
      </p:grpSp>
      <p:grpSp>
        <p:nvGrpSpPr>
          <p:cNvPr id="2" name="Group 1">
            <a:extLst>
              <a:ext uri="{FF2B5EF4-FFF2-40B4-BE49-F238E27FC236}">
                <a16:creationId xmlns:a16="http://schemas.microsoft.com/office/drawing/2014/main" id="{EECA1F1E-8722-6ED7-6E33-4773B6FB2CD9}"/>
              </a:ext>
            </a:extLst>
          </p:cNvPr>
          <p:cNvGrpSpPr/>
          <p:nvPr/>
        </p:nvGrpSpPr>
        <p:grpSpPr>
          <a:xfrm>
            <a:off x="5032937" y="4236812"/>
            <a:ext cx="3115326" cy="2024047"/>
            <a:chOff x="5222454" y="4201683"/>
            <a:chExt cx="3115326" cy="2024047"/>
          </a:xfrm>
        </p:grpSpPr>
        <p:grpSp>
          <p:nvGrpSpPr>
            <p:cNvPr id="3" name="Group 2">
              <a:extLst>
                <a:ext uri="{FF2B5EF4-FFF2-40B4-BE49-F238E27FC236}">
                  <a16:creationId xmlns:a16="http://schemas.microsoft.com/office/drawing/2014/main" id="{74201D93-5277-8AFA-EB7C-5C70F8780103}"/>
                </a:ext>
              </a:extLst>
            </p:cNvPr>
            <p:cNvGrpSpPr/>
            <p:nvPr/>
          </p:nvGrpSpPr>
          <p:grpSpPr>
            <a:xfrm>
              <a:off x="5318415" y="4435758"/>
              <a:ext cx="411011" cy="411011"/>
              <a:chOff x="5318415" y="4435758"/>
              <a:chExt cx="411011" cy="411011"/>
            </a:xfrm>
          </p:grpSpPr>
          <p:sp>
            <p:nvSpPr>
              <p:cNvPr id="6" name="Oval 5">
                <a:extLst>
                  <a:ext uri="{FF2B5EF4-FFF2-40B4-BE49-F238E27FC236}">
                    <a16:creationId xmlns:a16="http://schemas.microsoft.com/office/drawing/2014/main" id="{8E35FA39-514E-BABD-6954-A631981CA915}"/>
                  </a:ext>
                </a:extLst>
              </p:cNvPr>
              <p:cNvSpPr/>
              <p:nvPr/>
            </p:nvSpPr>
            <p:spPr>
              <a:xfrm>
                <a:off x="5538447" y="4455558"/>
                <a:ext cx="175729" cy="175729"/>
              </a:xfrm>
              <a:prstGeom prst="ellipse">
                <a:avLst/>
              </a:prstGeom>
              <a:gradFill>
                <a:gsLst>
                  <a:gs pos="0">
                    <a:srgbClr val="168489"/>
                  </a:gs>
                  <a:gs pos="48000">
                    <a:srgbClr val="A0C9CA"/>
                  </a:gs>
                  <a:gs pos="100000">
                    <a:srgbClr val="82ADD1"/>
                  </a:gs>
                </a:gsLst>
                <a:path path="circle">
                  <a:fillToRect l="100000" t="100000"/>
                </a:path>
              </a:gradFill>
              <a:ln>
                <a:noFill/>
              </a:ln>
              <a:scene3d>
                <a:camera prst="isometricLeftDown"/>
                <a:lightRig rig="threePt" dir="t">
                  <a:rot lat="0" lon="0" rev="7200000"/>
                </a:lightRig>
              </a:scene3d>
              <a:sp3d extrusionH="3048000">
                <a:bevelT w="38100" h="127000" prst="relaxedInset"/>
                <a:bevelB h="6096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 name="Arrow: Chevron 7">
                <a:extLst>
                  <a:ext uri="{FF2B5EF4-FFF2-40B4-BE49-F238E27FC236}">
                    <a16:creationId xmlns:a16="http://schemas.microsoft.com/office/drawing/2014/main" id="{B67C1CC4-E141-2996-D3A9-7C2F83D60B09}"/>
                  </a:ext>
                </a:extLst>
              </p:cNvPr>
              <p:cNvSpPr/>
              <p:nvPr/>
            </p:nvSpPr>
            <p:spPr>
              <a:xfrm>
                <a:off x="5318415" y="4435758"/>
                <a:ext cx="411011" cy="411011"/>
              </a:xfrm>
              <a:prstGeom prst="chevron">
                <a:avLst/>
              </a:prstGeom>
              <a:gradFill>
                <a:gsLst>
                  <a:gs pos="0">
                    <a:srgbClr val="0000FF"/>
                  </a:gs>
                  <a:gs pos="48000">
                    <a:srgbClr val="0066FF"/>
                  </a:gs>
                  <a:gs pos="100000">
                    <a:srgbClr val="6600CC"/>
                  </a:gs>
                </a:gsLst>
                <a:path path="circle">
                  <a:fillToRect l="100000" t="100000"/>
                </a:path>
              </a:gradFill>
              <a:ln>
                <a:noFill/>
              </a:ln>
              <a:scene3d>
                <a:camera prst="isometricRightUp"/>
                <a:lightRig rig="threePt" dir="t"/>
              </a:scene3d>
              <a:sp3d extrusionH="139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pic>
          <p:nvPicPr>
            <p:cNvPr id="5" name="Picture 4">
              <a:extLst>
                <a:ext uri="{FF2B5EF4-FFF2-40B4-BE49-F238E27FC236}">
                  <a16:creationId xmlns:a16="http://schemas.microsoft.com/office/drawing/2014/main" id="{36CECF4A-5F50-D97E-D4EB-74B80D8BEAB4}"/>
                </a:ext>
              </a:extLst>
            </p:cNvPr>
            <p:cNvPicPr>
              <a:picLocks noChangeAspect="1"/>
            </p:cNvPicPr>
            <p:nvPr/>
          </p:nvPicPr>
          <p:blipFill>
            <a:blip r:embed="rId5">
              <a:alphaModFix amt="16000"/>
              <a:extLst>
                <a:ext uri="{BEBA8EAE-BF5A-486C-A8C5-ECC9F3942E4B}">
                  <a14:imgProps xmlns:a14="http://schemas.microsoft.com/office/drawing/2010/main">
                    <a14:imgLayer r:embed="rId6">
                      <a14:imgEffect>
                        <a14:sharpenSoften amount="-100000"/>
                      </a14:imgEffect>
                    </a14:imgLayer>
                  </a14:imgProps>
                </a:ext>
              </a:extLst>
            </a:blip>
            <a:stretch>
              <a:fillRect/>
            </a:stretch>
          </p:blipFill>
          <p:spPr>
            <a:xfrm>
              <a:off x="5222454" y="4201683"/>
              <a:ext cx="3115326" cy="2024047"/>
            </a:xfrm>
            <a:prstGeom prst="rect">
              <a:avLst/>
            </a:prstGeom>
          </p:spPr>
        </p:pic>
      </p:grpSp>
      <p:grpSp>
        <p:nvGrpSpPr>
          <p:cNvPr id="29" name="Group 28">
            <a:extLst>
              <a:ext uri="{FF2B5EF4-FFF2-40B4-BE49-F238E27FC236}">
                <a16:creationId xmlns:a16="http://schemas.microsoft.com/office/drawing/2014/main" id="{370C7C9A-82C8-683F-AC34-33760D8DC14F}"/>
              </a:ext>
            </a:extLst>
          </p:cNvPr>
          <p:cNvGrpSpPr/>
          <p:nvPr/>
        </p:nvGrpSpPr>
        <p:grpSpPr>
          <a:xfrm>
            <a:off x="3869882" y="3797084"/>
            <a:ext cx="7697281" cy="1672015"/>
            <a:chOff x="6945835" y="5057528"/>
            <a:chExt cx="7105650" cy="1543500"/>
          </a:xfrm>
        </p:grpSpPr>
        <p:grpSp>
          <p:nvGrpSpPr>
            <p:cNvPr id="31" name="Group 30">
              <a:extLst>
                <a:ext uri="{FF2B5EF4-FFF2-40B4-BE49-F238E27FC236}">
                  <a16:creationId xmlns:a16="http://schemas.microsoft.com/office/drawing/2014/main" id="{9AC71F16-D2D7-3931-53AC-5836FA10123C}"/>
                </a:ext>
              </a:extLst>
            </p:cNvPr>
            <p:cNvGrpSpPr/>
            <p:nvPr/>
          </p:nvGrpSpPr>
          <p:grpSpPr>
            <a:xfrm>
              <a:off x="9172624" y="5057528"/>
              <a:ext cx="2738477" cy="1543500"/>
              <a:chOff x="5099804" y="4684840"/>
              <a:chExt cx="2738477" cy="1543500"/>
            </a:xfrm>
          </p:grpSpPr>
          <p:sp>
            <p:nvSpPr>
              <p:cNvPr id="33" name="Rectangle: Rounded Corners 32">
                <a:extLst>
                  <a:ext uri="{FF2B5EF4-FFF2-40B4-BE49-F238E27FC236}">
                    <a16:creationId xmlns:a16="http://schemas.microsoft.com/office/drawing/2014/main" id="{73F29B68-C622-C0F1-D80B-DA82BFC55C83}"/>
                  </a:ext>
                </a:extLst>
              </p:cNvPr>
              <p:cNvSpPr/>
              <p:nvPr/>
            </p:nvSpPr>
            <p:spPr>
              <a:xfrm>
                <a:off x="5099804" y="4783195"/>
                <a:ext cx="2733715" cy="1445145"/>
              </a:xfrm>
              <a:prstGeom prst="roundRect">
                <a:avLst/>
              </a:prstGeom>
              <a:gradFill flip="none" rotWithShape="1">
                <a:gsLst>
                  <a:gs pos="0">
                    <a:srgbClr val="168489"/>
                  </a:gs>
                  <a:gs pos="85000">
                    <a:srgbClr val="168489"/>
                  </a:gs>
                </a:gsLst>
                <a:lin ang="2700000" scaled="1"/>
                <a:tileRect/>
              </a:gra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4" name="Rectangle: Rounded Corners 33">
                <a:extLst>
                  <a:ext uri="{FF2B5EF4-FFF2-40B4-BE49-F238E27FC236}">
                    <a16:creationId xmlns:a16="http://schemas.microsoft.com/office/drawing/2014/main" id="{88EE10C8-48CC-0D67-254E-0194BDA61865}"/>
                  </a:ext>
                </a:extLst>
              </p:cNvPr>
              <p:cNvSpPr/>
              <p:nvPr/>
            </p:nvSpPr>
            <p:spPr>
              <a:xfrm>
                <a:off x="5104566" y="4684840"/>
                <a:ext cx="2733715" cy="1445145"/>
              </a:xfrm>
              <a:prstGeom prst="roundRect">
                <a:avLst/>
              </a:prstGeom>
              <a:solidFill>
                <a:schemeClr val="bg1">
                  <a:alpha val="74000"/>
                </a:schemeClr>
              </a:soli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
          <p:nvSpPr>
            <p:cNvPr id="32" name="TextBox 31">
              <a:extLst>
                <a:ext uri="{FF2B5EF4-FFF2-40B4-BE49-F238E27FC236}">
                  <a16:creationId xmlns:a16="http://schemas.microsoft.com/office/drawing/2014/main" id="{28432E21-DC39-1DC2-2E2A-B95A16DC2030}"/>
                </a:ext>
              </a:extLst>
            </p:cNvPr>
            <p:cNvSpPr txBox="1"/>
            <p:nvPr/>
          </p:nvSpPr>
          <p:spPr>
            <a:xfrm>
              <a:off x="6945835" y="5124817"/>
              <a:ext cx="7105650" cy="738712"/>
            </a:xfrm>
            <a:prstGeom prst="rect">
              <a:avLst/>
            </a:prstGeom>
            <a:noFill/>
            <a:scene3d>
              <a:camera prst="isometricLeftDown"/>
              <a:lightRig rig="threePt" dir="t"/>
            </a:scene3d>
          </p:spPr>
          <p:txBody>
            <a:bodyPr wrap="square">
              <a:spAutoFit/>
              <a:scene3d>
                <a:camera prst="isometricTopUp"/>
                <a:lightRig rig="threePt" dir="t"/>
              </a:scene3d>
            </a:bodyPr>
            <a:lstStyle/>
            <a:p>
              <a:pPr algn="ctr">
                <a:lnSpc>
                  <a:spcPct val="115000"/>
                </a:lnSpc>
                <a:spcAft>
                  <a:spcPts val="800"/>
                </a:spcAft>
              </a:pPr>
              <a:r>
                <a:rPr lang="ar-SA" sz="4000" b="1" dirty="0">
                  <a:latin typeface="Adobe Arabic" panose="02040503050201020203" pitchFamily="18" charset="-78"/>
                  <a:ea typeface="GE Dinar Two Medium" panose="020A0503020102020204" pitchFamily="18" charset="-78"/>
                  <a:cs typeface="Adobe Arabic" panose="02040503050201020203" pitchFamily="18" charset="-78"/>
                </a:rPr>
                <a:t>الجلسة الثانية</a:t>
              </a:r>
              <a:endParaRPr lang="ar-SY"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40" name="Group 39">
            <a:extLst>
              <a:ext uri="{FF2B5EF4-FFF2-40B4-BE49-F238E27FC236}">
                <a16:creationId xmlns:a16="http://schemas.microsoft.com/office/drawing/2014/main" id="{306ED3C6-6EE3-57FF-D10F-329CB8238D03}"/>
              </a:ext>
            </a:extLst>
          </p:cNvPr>
          <p:cNvGrpSpPr/>
          <p:nvPr/>
        </p:nvGrpSpPr>
        <p:grpSpPr>
          <a:xfrm>
            <a:off x="717622" y="145668"/>
            <a:ext cx="4719172" cy="584775"/>
            <a:chOff x="862835" y="1183413"/>
            <a:chExt cx="4719172" cy="584775"/>
          </a:xfrm>
        </p:grpSpPr>
        <p:sp>
          <p:nvSpPr>
            <p:cNvPr id="18" name="TextBox 17">
              <a:extLst>
                <a:ext uri="{FF2B5EF4-FFF2-40B4-BE49-F238E27FC236}">
                  <a16:creationId xmlns:a16="http://schemas.microsoft.com/office/drawing/2014/main" id="{C017547D-17A5-232B-9A28-204728DF12B5}"/>
                </a:ext>
              </a:extLst>
            </p:cNvPr>
            <p:cNvSpPr txBox="1"/>
            <p:nvPr/>
          </p:nvSpPr>
          <p:spPr>
            <a:xfrm>
              <a:off x="862835" y="1183413"/>
              <a:ext cx="3985898" cy="584775"/>
            </a:xfrm>
            <a:prstGeom prst="rect">
              <a:avLst/>
            </a:prstGeom>
          </p:spPr>
          <p:txBody>
            <a:bodyPr wrap="square" rtlCol="0">
              <a:spAutoFit/>
            </a:bodyPr>
            <a:lstStyle/>
            <a:p>
              <a:pPr algn="r"/>
              <a:r>
                <a:rPr lang="ar-SY" sz="3200" b="1" dirty="0">
                  <a:solidFill>
                    <a:schemeClr val="bg1"/>
                  </a:solidFill>
                  <a:latin typeface="Adobe Arabic" panose="02040503050201020203" pitchFamily="18" charset="-78"/>
                  <a:cs typeface="Adobe Arabic" panose="02040503050201020203" pitchFamily="18" charset="-78"/>
                </a:rPr>
                <a:t>مفهوم القرار الإداري وأهميته</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39" name="Picture 38">
              <a:extLst>
                <a:ext uri="{FF2B5EF4-FFF2-40B4-BE49-F238E27FC236}">
                  <a16:creationId xmlns:a16="http://schemas.microsoft.com/office/drawing/2014/main" id="{0E2FA034-D4AA-ED07-2FBF-52079010403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067939" y="1218766"/>
              <a:ext cx="514068" cy="514068"/>
            </a:xfrm>
            <a:prstGeom prst="rect">
              <a:avLst/>
            </a:prstGeom>
          </p:spPr>
        </p:pic>
      </p:grpSp>
      <p:grpSp>
        <p:nvGrpSpPr>
          <p:cNvPr id="57" name="Group 56">
            <a:extLst>
              <a:ext uri="{FF2B5EF4-FFF2-40B4-BE49-F238E27FC236}">
                <a16:creationId xmlns:a16="http://schemas.microsoft.com/office/drawing/2014/main" id="{1B2896C2-E9AA-EB00-5D5F-9AAD73F51927}"/>
              </a:ext>
            </a:extLst>
          </p:cNvPr>
          <p:cNvGrpSpPr/>
          <p:nvPr/>
        </p:nvGrpSpPr>
        <p:grpSpPr>
          <a:xfrm>
            <a:off x="717622" y="763590"/>
            <a:ext cx="4719172" cy="584775"/>
            <a:chOff x="862835" y="1053289"/>
            <a:chExt cx="4719172" cy="584775"/>
          </a:xfrm>
        </p:grpSpPr>
        <p:sp>
          <p:nvSpPr>
            <p:cNvPr id="58" name="TextBox 57">
              <a:extLst>
                <a:ext uri="{FF2B5EF4-FFF2-40B4-BE49-F238E27FC236}">
                  <a16:creationId xmlns:a16="http://schemas.microsoft.com/office/drawing/2014/main" id="{B4937AE3-F4F9-6E4E-5DCC-B13F6352E2FC}"/>
                </a:ext>
              </a:extLst>
            </p:cNvPr>
            <p:cNvSpPr txBox="1"/>
            <p:nvPr/>
          </p:nvSpPr>
          <p:spPr>
            <a:xfrm>
              <a:off x="862835" y="1053289"/>
              <a:ext cx="3985898" cy="584775"/>
            </a:xfrm>
            <a:prstGeom prst="rect">
              <a:avLst/>
            </a:prstGeom>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مراحل اتخاذ القرار</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59" name="Picture 58">
              <a:extLst>
                <a:ext uri="{FF2B5EF4-FFF2-40B4-BE49-F238E27FC236}">
                  <a16:creationId xmlns:a16="http://schemas.microsoft.com/office/drawing/2014/main" id="{0E6888B2-53AF-8D87-E589-66799E4C701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067939" y="1088642"/>
              <a:ext cx="514068" cy="514068"/>
            </a:xfrm>
            <a:prstGeom prst="rect">
              <a:avLst/>
            </a:prstGeom>
          </p:spPr>
        </p:pic>
      </p:grpSp>
      <p:grpSp>
        <p:nvGrpSpPr>
          <p:cNvPr id="60" name="Group 59">
            <a:extLst>
              <a:ext uri="{FF2B5EF4-FFF2-40B4-BE49-F238E27FC236}">
                <a16:creationId xmlns:a16="http://schemas.microsoft.com/office/drawing/2014/main" id="{3DBA301F-BA88-51F7-B8E2-3ACDE12022E1}"/>
              </a:ext>
            </a:extLst>
          </p:cNvPr>
          <p:cNvGrpSpPr/>
          <p:nvPr/>
        </p:nvGrpSpPr>
        <p:grpSpPr>
          <a:xfrm>
            <a:off x="717622" y="1381512"/>
            <a:ext cx="4719172" cy="584775"/>
            <a:chOff x="862835" y="1414267"/>
            <a:chExt cx="4719172" cy="584775"/>
          </a:xfrm>
        </p:grpSpPr>
        <p:sp>
          <p:nvSpPr>
            <p:cNvPr id="61" name="TextBox 60">
              <a:extLst>
                <a:ext uri="{FF2B5EF4-FFF2-40B4-BE49-F238E27FC236}">
                  <a16:creationId xmlns:a16="http://schemas.microsoft.com/office/drawing/2014/main" id="{5540F553-5DF5-4058-FB4F-5ECCE575504F}"/>
                </a:ext>
              </a:extLst>
            </p:cNvPr>
            <p:cNvSpPr txBox="1"/>
            <p:nvPr/>
          </p:nvSpPr>
          <p:spPr>
            <a:xfrm>
              <a:off x="862835" y="1414267"/>
              <a:ext cx="3985898" cy="584775"/>
            </a:xfrm>
            <a:prstGeom prst="rect">
              <a:avLst/>
            </a:prstGeom>
            <a:noFill/>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خصائص القرار الإداري الفعّال</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62" name="Picture 61">
              <a:extLst>
                <a:ext uri="{FF2B5EF4-FFF2-40B4-BE49-F238E27FC236}">
                  <a16:creationId xmlns:a16="http://schemas.microsoft.com/office/drawing/2014/main" id="{A01DA4DA-1A3C-CA4D-BCBF-B78E2059854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067939" y="1449620"/>
              <a:ext cx="514068" cy="514068"/>
            </a:xfrm>
            <a:prstGeom prst="rect">
              <a:avLst/>
            </a:prstGeom>
          </p:spPr>
        </p:pic>
      </p:grpSp>
      <p:grpSp>
        <p:nvGrpSpPr>
          <p:cNvPr id="19" name="Group 18">
            <a:extLst>
              <a:ext uri="{FF2B5EF4-FFF2-40B4-BE49-F238E27FC236}">
                <a16:creationId xmlns:a16="http://schemas.microsoft.com/office/drawing/2014/main" id="{431E595E-5BED-302A-5DC3-DAE82F862887}"/>
              </a:ext>
            </a:extLst>
          </p:cNvPr>
          <p:cNvGrpSpPr/>
          <p:nvPr/>
        </p:nvGrpSpPr>
        <p:grpSpPr>
          <a:xfrm>
            <a:off x="436098" y="1999434"/>
            <a:ext cx="5000696" cy="1077218"/>
            <a:chOff x="581311" y="1313843"/>
            <a:chExt cx="5000696" cy="1077218"/>
          </a:xfrm>
        </p:grpSpPr>
        <p:sp>
          <p:nvSpPr>
            <p:cNvPr id="20" name="TextBox 19">
              <a:extLst>
                <a:ext uri="{FF2B5EF4-FFF2-40B4-BE49-F238E27FC236}">
                  <a16:creationId xmlns:a16="http://schemas.microsoft.com/office/drawing/2014/main" id="{FFEDA086-A9C6-5495-4D3A-6799FBDDDBD9}"/>
                </a:ext>
              </a:extLst>
            </p:cNvPr>
            <p:cNvSpPr txBox="1"/>
            <p:nvPr/>
          </p:nvSpPr>
          <p:spPr>
            <a:xfrm>
              <a:off x="581311" y="1313843"/>
              <a:ext cx="4267422" cy="1077218"/>
            </a:xfrm>
            <a:prstGeom prst="rect">
              <a:avLst/>
            </a:prstGeom>
            <a:noFill/>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معوّقات اتخاذ القرار وطرق التغلّب عليها</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21" name="Picture 20">
              <a:extLst>
                <a:ext uri="{FF2B5EF4-FFF2-40B4-BE49-F238E27FC236}">
                  <a16:creationId xmlns:a16="http://schemas.microsoft.com/office/drawing/2014/main" id="{24E40C44-B381-6EF4-CCC6-D1734873E47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067939" y="1595418"/>
              <a:ext cx="514068" cy="514068"/>
            </a:xfrm>
            <a:prstGeom prst="rect">
              <a:avLst/>
            </a:prstGeom>
          </p:spPr>
        </p:pic>
      </p:grpSp>
      <p:grpSp>
        <p:nvGrpSpPr>
          <p:cNvPr id="22" name="Group 21">
            <a:extLst>
              <a:ext uri="{FF2B5EF4-FFF2-40B4-BE49-F238E27FC236}">
                <a16:creationId xmlns:a16="http://schemas.microsoft.com/office/drawing/2014/main" id="{1E8E807F-FFE3-0FEC-4C16-24D7E5854FF1}"/>
              </a:ext>
            </a:extLst>
          </p:cNvPr>
          <p:cNvGrpSpPr/>
          <p:nvPr/>
        </p:nvGrpSpPr>
        <p:grpSpPr>
          <a:xfrm>
            <a:off x="717622" y="3109798"/>
            <a:ext cx="4719172" cy="1077218"/>
            <a:chOff x="862835" y="1414267"/>
            <a:chExt cx="4719172" cy="1077218"/>
          </a:xfrm>
        </p:grpSpPr>
        <p:sp>
          <p:nvSpPr>
            <p:cNvPr id="23" name="TextBox 22">
              <a:extLst>
                <a:ext uri="{FF2B5EF4-FFF2-40B4-BE49-F238E27FC236}">
                  <a16:creationId xmlns:a16="http://schemas.microsoft.com/office/drawing/2014/main" id="{DDFD86BD-B604-5016-AB45-1FBB9A5FA1C8}"/>
                </a:ext>
              </a:extLst>
            </p:cNvPr>
            <p:cNvSpPr txBox="1"/>
            <p:nvPr/>
          </p:nvSpPr>
          <p:spPr>
            <a:xfrm>
              <a:off x="862835" y="1414267"/>
              <a:ext cx="3985898" cy="1077218"/>
            </a:xfrm>
            <a:prstGeom prst="rect">
              <a:avLst/>
            </a:prstGeom>
            <a:noFill/>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اتخاذ القرار الجماعي ودور المشرف في المشاركة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24" name="Picture 23">
              <a:extLst>
                <a:ext uri="{FF2B5EF4-FFF2-40B4-BE49-F238E27FC236}">
                  <a16:creationId xmlns:a16="http://schemas.microsoft.com/office/drawing/2014/main" id="{E4F8B104-A48C-AD62-103C-4BEF1A06E42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067939" y="1695842"/>
              <a:ext cx="514068" cy="514068"/>
            </a:xfrm>
            <a:prstGeom prst="rect">
              <a:avLst/>
            </a:prstGeom>
          </p:spPr>
        </p:pic>
      </p:grpSp>
    </p:spTree>
    <p:extLst>
      <p:ext uri="{BB962C8B-B14F-4D97-AF65-F5344CB8AC3E}">
        <p14:creationId xmlns:p14="http://schemas.microsoft.com/office/powerpoint/2010/main" val="341409770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path" presetSubtype="0" repeatCount="indefinite" accel="50000" decel="50000" autoRev="1" fill="hold" nodeType="withEffect">
                                  <p:stCondLst>
                                    <p:cond delay="0"/>
                                  </p:stCondLst>
                                  <p:childTnLst>
                                    <p:animMotion origin="layout" path="M 0 0 L 0.25 0.25 E" pathEditMode="relative" ptsTypes="">
                                      <p:cBhvr>
                                        <p:cTn id="6" dur="5750" fill="hold"/>
                                        <p:tgtEl>
                                          <p:spTgt spid="130"/>
                                        </p:tgtEl>
                                        <p:attrNameLst>
                                          <p:attrName>ppt_x</p:attrName>
                                          <p:attrName>ppt_y</p:attrName>
                                        </p:attrNameLst>
                                      </p:cBhvr>
                                    </p:animMotion>
                                  </p:childTnLst>
                                </p:cTn>
                              </p:par>
                              <p:par>
                                <p:cTn id="7" presetID="56" presetClass="path" presetSubtype="0" repeatCount="indefinite" accel="50000" decel="50000" autoRev="1" fill="hold" grpId="0" nodeType="withEffect">
                                  <p:stCondLst>
                                    <p:cond delay="0"/>
                                  </p:stCondLst>
                                  <p:childTnLst>
                                    <p:animMotion origin="layout" path="M 4.16667E-7 4.81481E-6 L 0.02214 -0.02871 " pathEditMode="relative" rAng="0" ptsTypes="AA">
                                      <p:cBhvr>
                                        <p:cTn id="8" dur="9000" fill="hold"/>
                                        <p:tgtEl>
                                          <p:spTgt spid="112"/>
                                        </p:tgtEl>
                                        <p:attrNameLst>
                                          <p:attrName>ppt_x</p:attrName>
                                          <p:attrName>ppt_y</p:attrName>
                                        </p:attrNameLst>
                                      </p:cBhvr>
                                      <p:rCtr x="1107" y="-1435"/>
                                    </p:animMotion>
                                  </p:childTnLst>
                                </p:cTn>
                              </p:par>
                            </p:childTnLst>
                          </p:cTn>
                        </p:par>
                        <p:par>
                          <p:cTn id="9" fill="hold">
                            <p:stCondLst>
                              <p:cond delay="18000"/>
                            </p:stCondLst>
                            <p:childTnLst>
                              <p:par>
                                <p:cTn id="10" presetID="0" presetClass="path" presetSubtype="0" repeatCount="indefinite" accel="50000" decel="50000" autoRev="1" fill="hold" nodeType="afterEffect">
                                  <p:stCondLst>
                                    <p:cond delay="0"/>
                                  </p:stCondLst>
                                  <p:childTnLst>
                                    <p:animMotion origin="layout" path="M -0.00403 -0.00162 L -0.00403 -0.0007 C 0.00248 -0.00834 0.00951 -0.01459 0.01615 -0.02222 C 0.02344 -0.03056 0.02982 -0.04144 0.03737 -0.04931 C 0.05352 -0.06551 0.0474 -0.06528 0.05443 -0.06528 L 0.05443 -0.06505 " pathEditMode="relative" rAng="0" ptsTypes="AAAAAA">
                                      <p:cBhvr>
                                        <p:cTn id="11" dur="2000" fill="hold"/>
                                        <p:tgtEl>
                                          <p:spTgt spid="2"/>
                                        </p:tgtEl>
                                        <p:attrNameLst>
                                          <p:attrName>ppt_x</p:attrName>
                                          <p:attrName>ppt_y</p:attrName>
                                        </p:attrNameLst>
                                      </p:cBhvr>
                                      <p:rCtr x="2917" y="-31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p:bldLst>
  </p:timing>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E569C8-CF05-F196-5D38-165064EF6286}"/>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F872E41D-2D13-204E-48E3-7284EA01EB4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EA678259-EC9F-0E5A-1B4E-099944F7849A}"/>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المقدمة</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6" name="Picture 5">
            <a:extLst>
              <a:ext uri="{FF2B5EF4-FFF2-40B4-BE49-F238E27FC236}">
                <a16:creationId xmlns:a16="http://schemas.microsoft.com/office/drawing/2014/main" id="{175A25B6-6BE2-576D-043C-BD349D2C4D1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454046" y="2358016"/>
            <a:ext cx="2962301" cy="2860940"/>
          </a:xfrm>
          <a:prstGeom prst="rect">
            <a:avLst/>
          </a:prstGeom>
          <a:noFill/>
          <a:ln>
            <a:noFill/>
          </a:ln>
        </p:spPr>
      </p:pic>
      <p:sp>
        <p:nvSpPr>
          <p:cNvPr id="8" name="TextBox 7">
            <a:extLst>
              <a:ext uri="{FF2B5EF4-FFF2-40B4-BE49-F238E27FC236}">
                <a16:creationId xmlns:a16="http://schemas.microsoft.com/office/drawing/2014/main" id="{FD623572-228E-1E02-8B51-11E9544242EB}"/>
              </a:ext>
            </a:extLst>
          </p:cNvPr>
          <p:cNvSpPr txBox="1"/>
          <p:nvPr/>
        </p:nvSpPr>
        <p:spPr>
          <a:xfrm>
            <a:off x="5351490" y="1124148"/>
            <a:ext cx="6027624" cy="1815882"/>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تُعدّ عملية اتخاذ القرارات جوهر العملية الإدارية وأساس نجاح المؤسّسات أو فشلها. يقضي المديرون والمشرفون جزءاً كبيراً من وقتهم في اتخاذ قرارات متنوّعة، بدءاً من القرارات اليومية البسيطة وصولاً إلى القرارات الاستراتيجية المصيرية</a:t>
            </a:r>
            <a:endParaRPr lang="en-US" dirty="0"/>
          </a:p>
        </p:txBody>
      </p:sp>
      <p:sp>
        <p:nvSpPr>
          <p:cNvPr id="4" name="TextBox 3">
            <a:extLst>
              <a:ext uri="{FF2B5EF4-FFF2-40B4-BE49-F238E27FC236}">
                <a16:creationId xmlns:a16="http://schemas.microsoft.com/office/drawing/2014/main" id="{7FE192E2-E2F5-4FC7-3E9B-2EE00F8DBA10}"/>
              </a:ext>
            </a:extLst>
          </p:cNvPr>
          <p:cNvSpPr txBox="1"/>
          <p:nvPr/>
        </p:nvSpPr>
        <p:spPr>
          <a:xfrm>
            <a:off x="5351490" y="3429000"/>
            <a:ext cx="6027624" cy="3108543"/>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dirty="0"/>
              <a:t>وكما يقول بيتر </a:t>
            </a:r>
            <a:r>
              <a:rPr lang="ar-SA" dirty="0" err="1"/>
              <a:t>دراكر</a:t>
            </a:r>
            <a:r>
              <a:rPr lang="ar-SA" dirty="0"/>
              <a:t>: "لا توجد أعمال إدارية أكثر أهمية من اتخاذ القرارات"، حيث تشير الإحصاءات إلى أنّ المدير المتوسّط يتّخذ حوالي 70 قراراً يومياً، وأنّ نسبة نجاح المؤسّسات ترتبط ارتباطاً مباشراً بجودة القرارات التي يتّخذها قادتها ومشرفوها. لذلك، فإنّ إتقان مهارة اتخاذ القرارات الإدارية يُمثّل ضرورة أساسية لكلّ من يتولّى مهام إشرافية أو قيادية في أيّ تنظيم</a:t>
            </a:r>
            <a:endParaRPr lang="en-US" dirty="0"/>
          </a:p>
        </p:txBody>
      </p:sp>
    </p:spTree>
    <p:extLst>
      <p:ext uri="{BB962C8B-B14F-4D97-AF65-F5344CB8AC3E}">
        <p14:creationId xmlns:p14="http://schemas.microsoft.com/office/powerpoint/2010/main" val="260201539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 grpId="0"/>
    </p:bldLst>
  </p:timing>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B48722-1B24-C2E6-E214-42BC3158338F}"/>
            </a:ext>
          </a:extLst>
        </p:cNvPr>
        <p:cNvGrpSpPr/>
        <p:nvPr/>
      </p:nvGrpSpPr>
      <p:grpSpPr>
        <a:xfrm>
          <a:off x="0" y="0"/>
          <a:ext cx="0" cy="0"/>
          <a:chOff x="0" y="0"/>
          <a:chExt cx="0" cy="0"/>
        </a:xfrm>
      </p:grpSpPr>
      <p:sp>
        <p:nvSpPr>
          <p:cNvPr id="29" name="TextBox 28">
            <a:extLst>
              <a:ext uri="{FF2B5EF4-FFF2-40B4-BE49-F238E27FC236}">
                <a16:creationId xmlns:a16="http://schemas.microsoft.com/office/drawing/2014/main" id="{E244B911-ADEF-98EF-8328-A0FB209F19FA}"/>
              </a:ext>
            </a:extLst>
          </p:cNvPr>
          <p:cNvSpPr txBox="1"/>
          <p:nvPr/>
        </p:nvSpPr>
        <p:spPr>
          <a:xfrm>
            <a:off x="1002402" y="3768213"/>
            <a:ext cx="5009702" cy="65864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rtl="1">
              <a:lnSpc>
                <a:spcPct val="115000"/>
              </a:lnSpc>
            </a:pPr>
            <a:r>
              <a:rPr lang="ar-SA" dirty="0"/>
              <a:t>نشاط العصف الذهني</a:t>
            </a:r>
            <a:endParaRPr lang="en-US" dirty="0"/>
          </a:p>
        </p:txBody>
      </p:sp>
      <p:sp>
        <p:nvSpPr>
          <p:cNvPr id="8" name="TextBox 7">
            <a:extLst>
              <a:ext uri="{FF2B5EF4-FFF2-40B4-BE49-F238E27FC236}">
                <a16:creationId xmlns:a16="http://schemas.microsoft.com/office/drawing/2014/main" id="{5D151308-4E17-FE1F-D5F0-547FC76F7041}"/>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21BDB417-B08A-20C9-2830-D21AB6AC441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a:extLst>
              <a:ext uri="{FF2B5EF4-FFF2-40B4-BE49-F238E27FC236}">
                <a16:creationId xmlns:a16="http://schemas.microsoft.com/office/drawing/2014/main" id="{79A49487-01DB-68EB-01EC-A179195354D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35663" y="1725809"/>
            <a:ext cx="4743450" cy="4743450"/>
          </a:xfrm>
          <a:prstGeom prst="rect">
            <a:avLst/>
          </a:prstGeom>
        </p:spPr>
      </p:pic>
    </p:spTree>
    <p:extLst>
      <p:ext uri="{BB962C8B-B14F-4D97-AF65-F5344CB8AC3E}">
        <p14:creationId xmlns:p14="http://schemas.microsoft.com/office/powerpoint/2010/main" val="2854723388"/>
      </p:ext>
    </p:extLst>
  </p:cSld>
  <p:clrMapOvr>
    <a:masterClrMapping/>
  </p:clrMapOvr>
  <p:transition spd="slow">
    <p:wipe/>
  </p:transition>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2A51D4-BD6A-141C-A103-D59E29562BD3}"/>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01656638-C87B-59D8-48BE-EBFF4433908C}"/>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AD7FCDD8-64FF-1969-8AE1-F3471850D93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3" name="Picture 2">
            <a:extLst>
              <a:ext uri="{FF2B5EF4-FFF2-40B4-BE49-F238E27FC236}">
                <a16:creationId xmlns:a16="http://schemas.microsoft.com/office/drawing/2014/main" id="{74930914-91F3-F475-0EDD-168CB4E9CA7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27113" y="1428750"/>
            <a:ext cx="4762500" cy="4762500"/>
          </a:xfrm>
          <a:prstGeom prst="rect">
            <a:avLst/>
          </a:prstGeom>
        </p:spPr>
      </p:pic>
      <p:sp>
        <p:nvSpPr>
          <p:cNvPr id="5" name="TextBox 4">
            <a:extLst>
              <a:ext uri="{FF2B5EF4-FFF2-40B4-BE49-F238E27FC236}">
                <a16:creationId xmlns:a16="http://schemas.microsoft.com/office/drawing/2014/main" id="{C9EBE374-DCC6-05B5-E65A-5DC8D63060AE}"/>
              </a:ext>
            </a:extLst>
          </p:cNvPr>
          <p:cNvSpPr txBox="1"/>
          <p:nvPr/>
        </p:nvSpPr>
        <p:spPr>
          <a:xfrm>
            <a:off x="785156" y="3181350"/>
            <a:ext cx="5444194" cy="1791260"/>
          </a:xfrm>
          <a:prstGeom prst="rect">
            <a:avLst/>
          </a:prstGeom>
          <a:noFill/>
        </p:spPr>
        <p:txBody>
          <a:bodyPr wrap="square">
            <a:spAutoFit/>
          </a:bodyPr>
          <a:lstStyle>
            <a:defPPr>
              <a:defRPr lang="en-US"/>
            </a:defPPr>
            <a:lvl1pPr marR="0" algn="ctr" rtl="1">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A"/>
              <a:t>"ما هي العوامل التي تؤثّر في جودة القرارات الإدارية وكيف يمكن تجنّب الأخطاء الشائعة في اتخاذ القرارات؟"</a:t>
            </a:r>
            <a:endParaRPr lang="en-US" dirty="0"/>
          </a:p>
        </p:txBody>
      </p:sp>
    </p:spTree>
    <p:extLst>
      <p:ext uri="{BB962C8B-B14F-4D97-AF65-F5344CB8AC3E}">
        <p14:creationId xmlns:p14="http://schemas.microsoft.com/office/powerpoint/2010/main" val="844582262"/>
      </p:ext>
    </p:extLst>
  </p:cSld>
  <p:clrMapOvr>
    <a:masterClrMapping/>
  </p:clrMapOvr>
  <p:transition spd="slow">
    <p:wipe/>
  </p:transition>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E8247E-E9A7-B58A-1246-1BA9BE5750E9}"/>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A9D6605A-92FE-8731-24A2-1B857FCCDC27}"/>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cs typeface="Adobe Arabic" panose="02040503050201020203" pitchFamily="18" charset="-78"/>
              </a:rPr>
              <a:t>الإجابات النموذجية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992A9AD1-BB05-E694-DAA4-9786698F3E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Brainstorming ">
            <a:extLst>
              <a:ext uri="{FF2B5EF4-FFF2-40B4-BE49-F238E27FC236}">
                <a16:creationId xmlns:a16="http://schemas.microsoft.com/office/drawing/2014/main" id="{D44CAAE9-B834-28A9-202D-F062B6A4885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714501" y="2605002"/>
            <a:ext cx="2551112" cy="2551112"/>
          </a:xfrm>
          <a:prstGeom prst="rect">
            <a:avLst/>
          </a:prstGeom>
          <a:noFill/>
          <a:ln>
            <a:noFill/>
          </a:ln>
        </p:spPr>
      </p:pic>
      <p:sp>
        <p:nvSpPr>
          <p:cNvPr id="7" name="TextBox 6">
            <a:extLst>
              <a:ext uri="{FF2B5EF4-FFF2-40B4-BE49-F238E27FC236}">
                <a16:creationId xmlns:a16="http://schemas.microsoft.com/office/drawing/2014/main" id="{AA9A066C-C795-5FC6-F70F-ABD13CE7621F}"/>
              </a:ext>
            </a:extLst>
          </p:cNvPr>
          <p:cNvSpPr txBox="1"/>
          <p:nvPr/>
        </p:nvSpPr>
        <p:spPr>
          <a:xfrm>
            <a:off x="5435453" y="962566"/>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b="1">
                <a:solidFill>
                  <a:srgbClr val="168489"/>
                </a:solidFill>
              </a:rPr>
              <a:t>العوامل المؤثّرة في جودة القرارات:</a:t>
            </a:r>
            <a:endParaRPr lang="en-US" b="1">
              <a:solidFill>
                <a:srgbClr val="168489"/>
              </a:solidFill>
            </a:endParaRPr>
          </a:p>
        </p:txBody>
      </p:sp>
      <p:sp>
        <p:nvSpPr>
          <p:cNvPr id="12" name="TextBox 11">
            <a:extLst>
              <a:ext uri="{FF2B5EF4-FFF2-40B4-BE49-F238E27FC236}">
                <a16:creationId xmlns:a16="http://schemas.microsoft.com/office/drawing/2014/main" id="{190B8ECF-AF39-5571-25B7-C3BBB9EBE226}"/>
              </a:ext>
            </a:extLst>
          </p:cNvPr>
          <p:cNvSpPr txBox="1"/>
          <p:nvPr/>
        </p:nvSpPr>
        <p:spPr>
          <a:xfrm>
            <a:off x="5435453" y="1667261"/>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توفّر المعلومات الدقيقة والشاملة في الوقت المناسب</a:t>
            </a:r>
            <a:endParaRPr lang="en-US" dirty="0"/>
          </a:p>
        </p:txBody>
      </p:sp>
      <p:sp>
        <p:nvSpPr>
          <p:cNvPr id="13" name="TextBox 12">
            <a:extLst>
              <a:ext uri="{FF2B5EF4-FFF2-40B4-BE49-F238E27FC236}">
                <a16:creationId xmlns:a16="http://schemas.microsoft.com/office/drawing/2014/main" id="{2412C706-DDDE-9089-7CF3-50186A55B213}"/>
              </a:ext>
            </a:extLst>
          </p:cNvPr>
          <p:cNvSpPr txBox="1"/>
          <p:nvPr/>
        </p:nvSpPr>
        <p:spPr>
          <a:xfrm>
            <a:off x="5435453" y="2371956"/>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الخبرة والمعرفة السابقة لمتّخذ القرار</a:t>
            </a:r>
            <a:endParaRPr lang="en-US" dirty="0"/>
          </a:p>
        </p:txBody>
      </p:sp>
      <p:sp>
        <p:nvSpPr>
          <p:cNvPr id="15" name="TextBox 14">
            <a:extLst>
              <a:ext uri="{FF2B5EF4-FFF2-40B4-BE49-F238E27FC236}">
                <a16:creationId xmlns:a16="http://schemas.microsoft.com/office/drawing/2014/main" id="{BFDB11FB-C4B8-8F0B-42C7-C6D87AEABC5F}"/>
              </a:ext>
            </a:extLst>
          </p:cNvPr>
          <p:cNvSpPr txBox="1"/>
          <p:nvPr/>
        </p:nvSpPr>
        <p:spPr>
          <a:xfrm>
            <a:off x="5435453" y="3076651"/>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الضغوط الزمنية ومدى إلحاح القرار</a:t>
            </a:r>
            <a:endParaRPr lang="en-US" dirty="0"/>
          </a:p>
        </p:txBody>
      </p:sp>
      <p:sp>
        <p:nvSpPr>
          <p:cNvPr id="3" name="TextBox 2">
            <a:extLst>
              <a:ext uri="{FF2B5EF4-FFF2-40B4-BE49-F238E27FC236}">
                <a16:creationId xmlns:a16="http://schemas.microsoft.com/office/drawing/2014/main" id="{448EF1A6-F0D1-603E-C542-63794B51BA45}"/>
              </a:ext>
            </a:extLst>
          </p:cNvPr>
          <p:cNvSpPr txBox="1"/>
          <p:nvPr/>
        </p:nvSpPr>
        <p:spPr>
          <a:xfrm>
            <a:off x="5435453" y="3781346"/>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ثقافة المؤسّسة وأنماط القيادة السائدة</a:t>
            </a:r>
            <a:endParaRPr lang="en-US" dirty="0"/>
          </a:p>
        </p:txBody>
      </p:sp>
      <p:sp>
        <p:nvSpPr>
          <p:cNvPr id="4" name="TextBox 3">
            <a:extLst>
              <a:ext uri="{FF2B5EF4-FFF2-40B4-BE49-F238E27FC236}">
                <a16:creationId xmlns:a16="http://schemas.microsoft.com/office/drawing/2014/main" id="{0C101D0E-B5B6-A979-08DB-96B131576570}"/>
              </a:ext>
            </a:extLst>
          </p:cNvPr>
          <p:cNvSpPr txBox="1"/>
          <p:nvPr/>
        </p:nvSpPr>
        <p:spPr>
          <a:xfrm>
            <a:off x="5435453" y="4486041"/>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درجة المخاطرة وحالة عدم التأكّد في البيئة المحيطة</a:t>
            </a:r>
            <a:endParaRPr lang="en-US" dirty="0"/>
          </a:p>
        </p:txBody>
      </p:sp>
      <p:sp>
        <p:nvSpPr>
          <p:cNvPr id="5" name="TextBox 4">
            <a:extLst>
              <a:ext uri="{FF2B5EF4-FFF2-40B4-BE49-F238E27FC236}">
                <a16:creationId xmlns:a16="http://schemas.microsoft.com/office/drawing/2014/main" id="{ED65B9F5-FBCF-E44A-E242-37A3C945909A}"/>
              </a:ext>
            </a:extLst>
          </p:cNvPr>
          <p:cNvSpPr txBox="1"/>
          <p:nvPr/>
        </p:nvSpPr>
        <p:spPr>
          <a:xfrm>
            <a:off x="5435453" y="5190736"/>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أسلوب اتخاذ القرار (فردي/جماعي) ومدى مشاركة المعنيّين</a:t>
            </a:r>
            <a:endParaRPr lang="en-US" dirty="0"/>
          </a:p>
        </p:txBody>
      </p:sp>
      <p:sp>
        <p:nvSpPr>
          <p:cNvPr id="6" name="TextBox 5">
            <a:extLst>
              <a:ext uri="{FF2B5EF4-FFF2-40B4-BE49-F238E27FC236}">
                <a16:creationId xmlns:a16="http://schemas.microsoft.com/office/drawing/2014/main" id="{54FAC870-7258-23B9-F573-0A1D967C3D95}"/>
              </a:ext>
            </a:extLst>
          </p:cNvPr>
          <p:cNvSpPr txBox="1"/>
          <p:nvPr/>
        </p:nvSpPr>
        <p:spPr>
          <a:xfrm>
            <a:off x="5435453" y="5895434"/>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البيئة القانونية والتنظيمية ومحدّداتها</a:t>
            </a:r>
            <a:endParaRPr lang="en-US" dirty="0"/>
          </a:p>
        </p:txBody>
      </p:sp>
    </p:spTree>
    <p:extLst>
      <p:ext uri="{BB962C8B-B14F-4D97-AF65-F5344CB8AC3E}">
        <p14:creationId xmlns:p14="http://schemas.microsoft.com/office/powerpoint/2010/main" val="185840840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1000"/>
                                        <p:tgtEl>
                                          <p:spTgt spid="15"/>
                                        </p:tgtEl>
                                      </p:cBhvr>
                                    </p:animEffect>
                                    <p:anim calcmode="lin" valueType="num">
                                      <p:cBhvr>
                                        <p:cTn id="29" dur="1000" fill="hold"/>
                                        <p:tgtEl>
                                          <p:spTgt spid="15"/>
                                        </p:tgtEl>
                                        <p:attrNameLst>
                                          <p:attrName>ppt_x</p:attrName>
                                        </p:attrNameLst>
                                      </p:cBhvr>
                                      <p:tavLst>
                                        <p:tav tm="0">
                                          <p:val>
                                            <p:strVal val="#ppt_x"/>
                                          </p:val>
                                        </p:tav>
                                        <p:tav tm="100000">
                                          <p:val>
                                            <p:strVal val="#ppt_x"/>
                                          </p:val>
                                        </p:tav>
                                      </p:tavLst>
                                    </p:anim>
                                    <p:anim calcmode="lin" valueType="num">
                                      <p:cBhvr>
                                        <p:cTn id="30"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fade">
                                      <p:cBhvr>
                                        <p:cTn id="35" dur="1000"/>
                                        <p:tgtEl>
                                          <p:spTgt spid="3"/>
                                        </p:tgtEl>
                                      </p:cBhvr>
                                    </p:animEffect>
                                    <p:anim calcmode="lin" valueType="num">
                                      <p:cBhvr>
                                        <p:cTn id="36" dur="1000" fill="hold"/>
                                        <p:tgtEl>
                                          <p:spTgt spid="3"/>
                                        </p:tgtEl>
                                        <p:attrNameLst>
                                          <p:attrName>ppt_x</p:attrName>
                                        </p:attrNameLst>
                                      </p:cBhvr>
                                      <p:tavLst>
                                        <p:tav tm="0">
                                          <p:val>
                                            <p:strVal val="#ppt_x"/>
                                          </p:val>
                                        </p:tav>
                                        <p:tav tm="100000">
                                          <p:val>
                                            <p:strVal val="#ppt_x"/>
                                          </p:val>
                                        </p:tav>
                                      </p:tavLst>
                                    </p:anim>
                                    <p:anim calcmode="lin" valueType="num">
                                      <p:cBhvr>
                                        <p:cTn id="37"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fade">
                                      <p:cBhvr>
                                        <p:cTn id="42" dur="1000"/>
                                        <p:tgtEl>
                                          <p:spTgt spid="4"/>
                                        </p:tgtEl>
                                      </p:cBhvr>
                                    </p:animEffect>
                                    <p:anim calcmode="lin" valueType="num">
                                      <p:cBhvr>
                                        <p:cTn id="43" dur="1000" fill="hold"/>
                                        <p:tgtEl>
                                          <p:spTgt spid="4"/>
                                        </p:tgtEl>
                                        <p:attrNameLst>
                                          <p:attrName>ppt_x</p:attrName>
                                        </p:attrNameLst>
                                      </p:cBhvr>
                                      <p:tavLst>
                                        <p:tav tm="0">
                                          <p:val>
                                            <p:strVal val="#ppt_x"/>
                                          </p:val>
                                        </p:tav>
                                        <p:tav tm="100000">
                                          <p:val>
                                            <p:strVal val="#ppt_x"/>
                                          </p:val>
                                        </p:tav>
                                      </p:tavLst>
                                    </p:anim>
                                    <p:anim calcmode="lin" valueType="num">
                                      <p:cBhvr>
                                        <p:cTn id="4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fade">
                                      <p:cBhvr>
                                        <p:cTn id="49" dur="1000"/>
                                        <p:tgtEl>
                                          <p:spTgt spid="5"/>
                                        </p:tgtEl>
                                      </p:cBhvr>
                                    </p:animEffect>
                                    <p:anim calcmode="lin" valueType="num">
                                      <p:cBhvr>
                                        <p:cTn id="50" dur="1000" fill="hold"/>
                                        <p:tgtEl>
                                          <p:spTgt spid="5"/>
                                        </p:tgtEl>
                                        <p:attrNameLst>
                                          <p:attrName>ppt_x</p:attrName>
                                        </p:attrNameLst>
                                      </p:cBhvr>
                                      <p:tavLst>
                                        <p:tav tm="0">
                                          <p:val>
                                            <p:strVal val="#ppt_x"/>
                                          </p:val>
                                        </p:tav>
                                        <p:tav tm="100000">
                                          <p:val>
                                            <p:strVal val="#ppt_x"/>
                                          </p:val>
                                        </p:tav>
                                      </p:tavLst>
                                    </p:anim>
                                    <p:anim calcmode="lin" valueType="num">
                                      <p:cBhvr>
                                        <p:cTn id="5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6"/>
                                        </p:tgtEl>
                                        <p:attrNameLst>
                                          <p:attrName>style.visibility</p:attrName>
                                        </p:attrNameLst>
                                      </p:cBhvr>
                                      <p:to>
                                        <p:strVal val="visible"/>
                                      </p:to>
                                    </p:set>
                                    <p:animEffect transition="in" filter="fade">
                                      <p:cBhvr>
                                        <p:cTn id="56" dur="1000"/>
                                        <p:tgtEl>
                                          <p:spTgt spid="6"/>
                                        </p:tgtEl>
                                      </p:cBhvr>
                                    </p:animEffect>
                                    <p:anim calcmode="lin" valueType="num">
                                      <p:cBhvr>
                                        <p:cTn id="57" dur="1000" fill="hold"/>
                                        <p:tgtEl>
                                          <p:spTgt spid="6"/>
                                        </p:tgtEl>
                                        <p:attrNameLst>
                                          <p:attrName>ppt_x</p:attrName>
                                        </p:attrNameLst>
                                      </p:cBhvr>
                                      <p:tavLst>
                                        <p:tav tm="0">
                                          <p:val>
                                            <p:strVal val="#ppt_x"/>
                                          </p:val>
                                        </p:tav>
                                        <p:tav tm="100000">
                                          <p:val>
                                            <p:strVal val="#ppt_x"/>
                                          </p:val>
                                        </p:tav>
                                      </p:tavLst>
                                    </p:anim>
                                    <p:anim calcmode="lin" valueType="num">
                                      <p:cBhvr>
                                        <p:cTn id="5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P spid="13" grpId="0"/>
      <p:bldP spid="15" grpId="0"/>
      <p:bldP spid="3" grpId="0"/>
      <p:bldP spid="4" grpId="0"/>
      <p:bldP spid="5" grpId="0"/>
      <p:bldP spid="6" grpId="0"/>
    </p:bldLst>
  </p:timing>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9DC902-4075-3912-B32C-D26EE616422F}"/>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8C17BB92-133F-5781-50B7-A1D40A5CDB7D}"/>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cs typeface="Adobe Arabic" panose="02040503050201020203" pitchFamily="18" charset="-78"/>
              </a:rPr>
              <a:t>الإجابات النموذجية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8F004E1A-7A76-F3F5-90F3-C94FA740FC7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Brainstorming ">
            <a:extLst>
              <a:ext uri="{FF2B5EF4-FFF2-40B4-BE49-F238E27FC236}">
                <a16:creationId xmlns:a16="http://schemas.microsoft.com/office/drawing/2014/main" id="{34A4ED7A-2A77-E25F-4DEA-A58DB9518C8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714501" y="2605002"/>
            <a:ext cx="2551112" cy="2551112"/>
          </a:xfrm>
          <a:prstGeom prst="rect">
            <a:avLst/>
          </a:prstGeom>
          <a:noFill/>
          <a:ln>
            <a:noFill/>
          </a:ln>
        </p:spPr>
      </p:pic>
      <p:sp>
        <p:nvSpPr>
          <p:cNvPr id="7" name="TextBox 6">
            <a:extLst>
              <a:ext uri="{FF2B5EF4-FFF2-40B4-BE49-F238E27FC236}">
                <a16:creationId xmlns:a16="http://schemas.microsoft.com/office/drawing/2014/main" id="{D6CD1390-1D2E-85B8-1928-31EE2201844E}"/>
              </a:ext>
            </a:extLst>
          </p:cNvPr>
          <p:cNvSpPr txBox="1"/>
          <p:nvPr/>
        </p:nvSpPr>
        <p:spPr>
          <a:xfrm>
            <a:off x="5435453" y="962566"/>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الأخطاء الشائعة في اتخاذ القرارات وطرق تجنّبها:</a:t>
            </a:r>
            <a:endParaRPr lang="en-US"/>
          </a:p>
        </p:txBody>
      </p:sp>
      <p:sp>
        <p:nvSpPr>
          <p:cNvPr id="12" name="TextBox 11">
            <a:extLst>
              <a:ext uri="{FF2B5EF4-FFF2-40B4-BE49-F238E27FC236}">
                <a16:creationId xmlns:a16="http://schemas.microsoft.com/office/drawing/2014/main" id="{A399E5F6-B4E9-35D1-1065-8DA9981292CA}"/>
              </a:ext>
            </a:extLst>
          </p:cNvPr>
          <p:cNvSpPr txBox="1"/>
          <p:nvPr/>
        </p:nvSpPr>
        <p:spPr>
          <a:xfrm>
            <a:off x="5010151" y="1419835"/>
            <a:ext cx="6789964"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التحيّزات الإدراكية: يمكن تجنّبها من خلال الوعي بها واستخدام طرق تفكير منهجية</a:t>
            </a:r>
            <a:endParaRPr lang="en-US" dirty="0"/>
          </a:p>
        </p:txBody>
      </p:sp>
      <p:sp>
        <p:nvSpPr>
          <p:cNvPr id="13" name="TextBox 12">
            <a:extLst>
              <a:ext uri="{FF2B5EF4-FFF2-40B4-BE49-F238E27FC236}">
                <a16:creationId xmlns:a16="http://schemas.microsoft.com/office/drawing/2014/main" id="{97969719-CB76-B7B7-C0DA-448BFF7563FA}"/>
              </a:ext>
            </a:extLst>
          </p:cNvPr>
          <p:cNvSpPr txBox="1"/>
          <p:nvPr/>
        </p:nvSpPr>
        <p:spPr>
          <a:xfrm>
            <a:off x="5010151" y="2338127"/>
            <a:ext cx="6789964"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التسرّع وعدم جمع معلومات كافية: يمكن تجنّبه بتطبيق منهجية علمية في اتخاذ القرار</a:t>
            </a:r>
            <a:endParaRPr lang="en-US" dirty="0"/>
          </a:p>
        </p:txBody>
      </p:sp>
      <p:sp>
        <p:nvSpPr>
          <p:cNvPr id="15" name="TextBox 14">
            <a:extLst>
              <a:ext uri="{FF2B5EF4-FFF2-40B4-BE49-F238E27FC236}">
                <a16:creationId xmlns:a16="http://schemas.microsoft.com/office/drawing/2014/main" id="{C1A095B8-61B2-7695-2C62-66EA021855BF}"/>
              </a:ext>
            </a:extLst>
          </p:cNvPr>
          <p:cNvSpPr txBox="1"/>
          <p:nvPr/>
        </p:nvSpPr>
        <p:spPr>
          <a:xfrm>
            <a:off x="5010151" y="3256419"/>
            <a:ext cx="6789964"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المبالغة في الثقة: تجنّبها من خلال استشارة آخرين وطلب آراء متنوّعة</a:t>
            </a:r>
            <a:endParaRPr lang="en-US" dirty="0"/>
          </a:p>
        </p:txBody>
      </p:sp>
      <p:sp>
        <p:nvSpPr>
          <p:cNvPr id="3" name="TextBox 2">
            <a:extLst>
              <a:ext uri="{FF2B5EF4-FFF2-40B4-BE49-F238E27FC236}">
                <a16:creationId xmlns:a16="http://schemas.microsoft.com/office/drawing/2014/main" id="{05ED6571-4ACA-607D-6A14-FF19201661E5}"/>
              </a:ext>
            </a:extLst>
          </p:cNvPr>
          <p:cNvSpPr txBox="1"/>
          <p:nvPr/>
        </p:nvSpPr>
        <p:spPr>
          <a:xfrm>
            <a:off x="5010151" y="3713688"/>
            <a:ext cx="6789964"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التمسّك بالقرارات السابقة: تجنّبه بالانفتاح على التغيير وإعادة تقييم القرارات بشكل دوري</a:t>
            </a:r>
            <a:endParaRPr lang="en-US" dirty="0"/>
          </a:p>
        </p:txBody>
      </p:sp>
      <p:sp>
        <p:nvSpPr>
          <p:cNvPr id="4" name="TextBox 3">
            <a:extLst>
              <a:ext uri="{FF2B5EF4-FFF2-40B4-BE49-F238E27FC236}">
                <a16:creationId xmlns:a16="http://schemas.microsoft.com/office/drawing/2014/main" id="{2E7F8291-9A75-546B-D315-B9CE5885B77E}"/>
              </a:ext>
            </a:extLst>
          </p:cNvPr>
          <p:cNvSpPr txBox="1"/>
          <p:nvPr/>
        </p:nvSpPr>
        <p:spPr>
          <a:xfrm>
            <a:off x="5010151" y="4631980"/>
            <a:ext cx="6789964"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تأثير الضغوط الخارجية: مواجهته بالالتزام بالمعايير المهنية والأخلاقية</a:t>
            </a:r>
            <a:endParaRPr lang="en-US" dirty="0"/>
          </a:p>
        </p:txBody>
      </p:sp>
      <p:sp>
        <p:nvSpPr>
          <p:cNvPr id="5" name="TextBox 4">
            <a:extLst>
              <a:ext uri="{FF2B5EF4-FFF2-40B4-BE49-F238E27FC236}">
                <a16:creationId xmlns:a16="http://schemas.microsoft.com/office/drawing/2014/main" id="{C60BC72F-F1DA-A659-9ECA-8EF43CC080F5}"/>
              </a:ext>
            </a:extLst>
          </p:cNvPr>
          <p:cNvSpPr txBox="1"/>
          <p:nvPr/>
        </p:nvSpPr>
        <p:spPr>
          <a:xfrm>
            <a:off x="5010151" y="5089249"/>
            <a:ext cx="6789964"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الاعتماد المفرط على الحدس: موازنته بالتحليل المنطقي والبيانات الموضوعية</a:t>
            </a:r>
            <a:endParaRPr lang="en-US" dirty="0"/>
          </a:p>
        </p:txBody>
      </p:sp>
      <p:sp>
        <p:nvSpPr>
          <p:cNvPr id="6" name="TextBox 5">
            <a:extLst>
              <a:ext uri="{FF2B5EF4-FFF2-40B4-BE49-F238E27FC236}">
                <a16:creationId xmlns:a16="http://schemas.microsoft.com/office/drawing/2014/main" id="{D6737764-585C-6E00-9985-47C01683D458}"/>
              </a:ext>
            </a:extLst>
          </p:cNvPr>
          <p:cNvSpPr txBox="1"/>
          <p:nvPr/>
        </p:nvSpPr>
        <p:spPr>
          <a:xfrm>
            <a:off x="5010151" y="6007539"/>
            <a:ext cx="6789964"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التفكير الجماعي المغلق: تجنّبه بتشجيع الاختلاف في الرأي والنقد البنّاء</a:t>
            </a:r>
            <a:endParaRPr lang="en-US" dirty="0"/>
          </a:p>
        </p:txBody>
      </p:sp>
    </p:spTree>
    <p:extLst>
      <p:ext uri="{BB962C8B-B14F-4D97-AF65-F5344CB8AC3E}">
        <p14:creationId xmlns:p14="http://schemas.microsoft.com/office/powerpoint/2010/main" val="174370678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1000"/>
                                        <p:tgtEl>
                                          <p:spTgt spid="15"/>
                                        </p:tgtEl>
                                      </p:cBhvr>
                                    </p:animEffect>
                                    <p:anim calcmode="lin" valueType="num">
                                      <p:cBhvr>
                                        <p:cTn id="29" dur="1000" fill="hold"/>
                                        <p:tgtEl>
                                          <p:spTgt spid="15"/>
                                        </p:tgtEl>
                                        <p:attrNameLst>
                                          <p:attrName>ppt_x</p:attrName>
                                        </p:attrNameLst>
                                      </p:cBhvr>
                                      <p:tavLst>
                                        <p:tav tm="0">
                                          <p:val>
                                            <p:strVal val="#ppt_x"/>
                                          </p:val>
                                        </p:tav>
                                        <p:tav tm="100000">
                                          <p:val>
                                            <p:strVal val="#ppt_x"/>
                                          </p:val>
                                        </p:tav>
                                      </p:tavLst>
                                    </p:anim>
                                    <p:anim calcmode="lin" valueType="num">
                                      <p:cBhvr>
                                        <p:cTn id="30"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fade">
                                      <p:cBhvr>
                                        <p:cTn id="35" dur="1000"/>
                                        <p:tgtEl>
                                          <p:spTgt spid="3"/>
                                        </p:tgtEl>
                                      </p:cBhvr>
                                    </p:animEffect>
                                    <p:anim calcmode="lin" valueType="num">
                                      <p:cBhvr>
                                        <p:cTn id="36" dur="1000" fill="hold"/>
                                        <p:tgtEl>
                                          <p:spTgt spid="3"/>
                                        </p:tgtEl>
                                        <p:attrNameLst>
                                          <p:attrName>ppt_x</p:attrName>
                                        </p:attrNameLst>
                                      </p:cBhvr>
                                      <p:tavLst>
                                        <p:tav tm="0">
                                          <p:val>
                                            <p:strVal val="#ppt_x"/>
                                          </p:val>
                                        </p:tav>
                                        <p:tav tm="100000">
                                          <p:val>
                                            <p:strVal val="#ppt_x"/>
                                          </p:val>
                                        </p:tav>
                                      </p:tavLst>
                                    </p:anim>
                                    <p:anim calcmode="lin" valueType="num">
                                      <p:cBhvr>
                                        <p:cTn id="37"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fade">
                                      <p:cBhvr>
                                        <p:cTn id="42" dur="1000"/>
                                        <p:tgtEl>
                                          <p:spTgt spid="4"/>
                                        </p:tgtEl>
                                      </p:cBhvr>
                                    </p:animEffect>
                                    <p:anim calcmode="lin" valueType="num">
                                      <p:cBhvr>
                                        <p:cTn id="43" dur="1000" fill="hold"/>
                                        <p:tgtEl>
                                          <p:spTgt spid="4"/>
                                        </p:tgtEl>
                                        <p:attrNameLst>
                                          <p:attrName>ppt_x</p:attrName>
                                        </p:attrNameLst>
                                      </p:cBhvr>
                                      <p:tavLst>
                                        <p:tav tm="0">
                                          <p:val>
                                            <p:strVal val="#ppt_x"/>
                                          </p:val>
                                        </p:tav>
                                        <p:tav tm="100000">
                                          <p:val>
                                            <p:strVal val="#ppt_x"/>
                                          </p:val>
                                        </p:tav>
                                      </p:tavLst>
                                    </p:anim>
                                    <p:anim calcmode="lin" valueType="num">
                                      <p:cBhvr>
                                        <p:cTn id="4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fade">
                                      <p:cBhvr>
                                        <p:cTn id="49" dur="1000"/>
                                        <p:tgtEl>
                                          <p:spTgt spid="5"/>
                                        </p:tgtEl>
                                      </p:cBhvr>
                                    </p:animEffect>
                                    <p:anim calcmode="lin" valueType="num">
                                      <p:cBhvr>
                                        <p:cTn id="50" dur="1000" fill="hold"/>
                                        <p:tgtEl>
                                          <p:spTgt spid="5"/>
                                        </p:tgtEl>
                                        <p:attrNameLst>
                                          <p:attrName>ppt_x</p:attrName>
                                        </p:attrNameLst>
                                      </p:cBhvr>
                                      <p:tavLst>
                                        <p:tav tm="0">
                                          <p:val>
                                            <p:strVal val="#ppt_x"/>
                                          </p:val>
                                        </p:tav>
                                        <p:tav tm="100000">
                                          <p:val>
                                            <p:strVal val="#ppt_x"/>
                                          </p:val>
                                        </p:tav>
                                      </p:tavLst>
                                    </p:anim>
                                    <p:anim calcmode="lin" valueType="num">
                                      <p:cBhvr>
                                        <p:cTn id="5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6"/>
                                        </p:tgtEl>
                                        <p:attrNameLst>
                                          <p:attrName>style.visibility</p:attrName>
                                        </p:attrNameLst>
                                      </p:cBhvr>
                                      <p:to>
                                        <p:strVal val="visible"/>
                                      </p:to>
                                    </p:set>
                                    <p:animEffect transition="in" filter="fade">
                                      <p:cBhvr>
                                        <p:cTn id="56" dur="1000"/>
                                        <p:tgtEl>
                                          <p:spTgt spid="6"/>
                                        </p:tgtEl>
                                      </p:cBhvr>
                                    </p:animEffect>
                                    <p:anim calcmode="lin" valueType="num">
                                      <p:cBhvr>
                                        <p:cTn id="57" dur="1000" fill="hold"/>
                                        <p:tgtEl>
                                          <p:spTgt spid="6"/>
                                        </p:tgtEl>
                                        <p:attrNameLst>
                                          <p:attrName>ppt_x</p:attrName>
                                        </p:attrNameLst>
                                      </p:cBhvr>
                                      <p:tavLst>
                                        <p:tav tm="0">
                                          <p:val>
                                            <p:strVal val="#ppt_x"/>
                                          </p:val>
                                        </p:tav>
                                        <p:tav tm="100000">
                                          <p:val>
                                            <p:strVal val="#ppt_x"/>
                                          </p:val>
                                        </p:tav>
                                      </p:tavLst>
                                    </p:anim>
                                    <p:anim calcmode="lin" valueType="num">
                                      <p:cBhvr>
                                        <p:cTn id="5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P spid="13" grpId="0"/>
      <p:bldP spid="15" grpId="0"/>
      <p:bldP spid="3" grpId="0"/>
      <p:bldP spid="4" grpId="0"/>
      <p:bldP spid="5" grpId="0"/>
      <p:bldP spid="6" grpId="0"/>
    </p:bldLst>
  </p:timing>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11B767-48A9-7DC0-09B6-4268AD6EB0B7}"/>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4B34B8CA-F4AF-4151-C9CD-97AAC9997F55}"/>
              </a:ext>
            </a:extLst>
          </p:cNvPr>
          <p:cNvSpPr txBox="1"/>
          <p:nvPr/>
        </p:nvSpPr>
        <p:spPr>
          <a:xfrm>
            <a:off x="2779494" y="-132677"/>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مفهوم القرار الإداري </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2EA6100A-2A11-8789-3EA8-468FFA78203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Occupation ">
            <a:extLst>
              <a:ext uri="{FF2B5EF4-FFF2-40B4-BE49-F238E27FC236}">
                <a16:creationId xmlns:a16="http://schemas.microsoft.com/office/drawing/2014/main" id="{B6F881CF-4B37-E533-EA47-EA14096028C8}"/>
              </a:ext>
            </a:extLst>
          </p:cNvPr>
          <p:cNvPicPr>
            <a:picLocks noChangeAspect="1"/>
          </p:cNvPicPr>
          <p:nvPr/>
        </p:nvPicPr>
        <p:blipFill>
          <a:blip r:embed="rId4">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812887" y="2182333"/>
            <a:ext cx="3486150" cy="3486150"/>
          </a:xfrm>
          <a:prstGeom prst="rect">
            <a:avLst/>
          </a:prstGeom>
          <a:noFill/>
          <a:ln>
            <a:noFill/>
          </a:ln>
        </p:spPr>
      </p:pic>
      <p:sp>
        <p:nvSpPr>
          <p:cNvPr id="3" name="TextBox 2">
            <a:extLst>
              <a:ext uri="{FF2B5EF4-FFF2-40B4-BE49-F238E27FC236}">
                <a16:creationId xmlns:a16="http://schemas.microsoft.com/office/drawing/2014/main" id="{FA1F7C05-63D0-6AEC-FE9A-50DAC1139139}"/>
              </a:ext>
            </a:extLst>
          </p:cNvPr>
          <p:cNvSpPr txBox="1"/>
          <p:nvPr/>
        </p:nvSpPr>
        <p:spPr>
          <a:xfrm>
            <a:off x="5535526" y="1240013"/>
            <a:ext cx="5843587"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تعريف القرار الإداري: </a:t>
            </a:r>
            <a:endParaRPr lang="en-US"/>
          </a:p>
        </p:txBody>
      </p:sp>
      <p:sp>
        <p:nvSpPr>
          <p:cNvPr id="7" name="TextBox 6">
            <a:extLst>
              <a:ext uri="{FF2B5EF4-FFF2-40B4-BE49-F238E27FC236}">
                <a16:creationId xmlns:a16="http://schemas.microsoft.com/office/drawing/2014/main" id="{8F8D1F38-7D7E-1FE5-A54F-D48DA8524055}"/>
              </a:ext>
            </a:extLst>
          </p:cNvPr>
          <p:cNvSpPr txBox="1"/>
          <p:nvPr/>
        </p:nvSpPr>
        <p:spPr>
          <a:xfrm>
            <a:off x="5535526" y="2436420"/>
            <a:ext cx="5843587" cy="1815882"/>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القرار الإداري هو اختيار واعٍ بين بديلين أو أكثر من البدائل المتاحة، بهدف الوصول إلى نتيجة معيّنة أو حلّ مشكلة محدّدة. وهو في جوهره عملية مفاضلة منطقية بين الخيارات المختلفة والتزام بمسار عمل محدّد</a:t>
            </a:r>
            <a:endParaRPr lang="en-US" dirty="0"/>
          </a:p>
        </p:txBody>
      </p:sp>
      <p:sp>
        <p:nvSpPr>
          <p:cNvPr id="10" name="TextBox 9">
            <a:extLst>
              <a:ext uri="{FF2B5EF4-FFF2-40B4-BE49-F238E27FC236}">
                <a16:creationId xmlns:a16="http://schemas.microsoft.com/office/drawing/2014/main" id="{3D535B45-B2D5-757F-02C6-4DA9C2010BC8}"/>
              </a:ext>
            </a:extLst>
          </p:cNvPr>
          <p:cNvSpPr txBox="1"/>
          <p:nvPr/>
        </p:nvSpPr>
        <p:spPr>
          <a:xfrm>
            <a:off x="5535526" y="4925489"/>
            <a:ext cx="5843587" cy="1384995"/>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وفق تعريف هربرت سايمون (</a:t>
            </a:r>
            <a:r>
              <a:rPr lang="en-US"/>
              <a:t>Herbert Simon</a:t>
            </a:r>
            <a:r>
              <a:rPr lang="ar-SA"/>
              <a:t>) الحائز على جائزة نوبل: "القرار الإداري هو عملية اختيار بين بدائل سلوكية متاحة وفق معايير محدّدة".</a:t>
            </a:r>
            <a:endParaRPr lang="en-US"/>
          </a:p>
        </p:txBody>
      </p:sp>
    </p:spTree>
    <p:extLst>
      <p:ext uri="{BB962C8B-B14F-4D97-AF65-F5344CB8AC3E}">
        <p14:creationId xmlns:p14="http://schemas.microsoft.com/office/powerpoint/2010/main" val="140198123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down)">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10" grpId="0"/>
    </p:bldLst>
  </p:timing>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6FCA72-169E-409F-66FC-2103252236EE}"/>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274FBD1D-85CF-B13F-E23E-B0ACFF4D93DA}"/>
              </a:ext>
            </a:extLst>
          </p:cNvPr>
          <p:cNvSpPr txBox="1"/>
          <p:nvPr/>
        </p:nvSpPr>
        <p:spPr>
          <a:xfrm>
            <a:off x="2779494" y="-285077"/>
            <a:ext cx="6633012" cy="854080"/>
          </a:xfrm>
          <a:prstGeom prst="rect">
            <a:avLst/>
          </a:prstGeom>
          <a:noFill/>
        </p:spPr>
        <p:txBody>
          <a:bodyPr wrap="square">
            <a:spAutoFit/>
          </a:bodyPr>
          <a:lstStyle/>
          <a:p>
            <a:pPr algn="ctr" rtl="1">
              <a:lnSpc>
                <a:spcPct val="150000"/>
              </a:lnSpc>
            </a:pPr>
            <a:r>
              <a:rPr lang="ar-SA" sz="3600" b="1" dirty="0">
                <a:solidFill>
                  <a:schemeClr val="bg1"/>
                </a:solidFill>
                <a:latin typeface="Adobe Arabic" panose="02040503050201020203" pitchFamily="18" charset="-78"/>
                <a:cs typeface="Adobe Arabic" panose="02040503050201020203" pitchFamily="18" charset="-78"/>
              </a:rPr>
              <a:t>أهمية القرارات الإدارية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5DC6AA47-6ADC-FAEA-D299-152E7589A71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43" name="Group 42">
            <a:extLst>
              <a:ext uri="{FF2B5EF4-FFF2-40B4-BE49-F238E27FC236}">
                <a16:creationId xmlns:a16="http://schemas.microsoft.com/office/drawing/2014/main" id="{9A5D3091-CBF7-24D1-91F9-7C5CBEDD5F76}"/>
              </a:ext>
            </a:extLst>
          </p:cNvPr>
          <p:cNvGrpSpPr/>
          <p:nvPr/>
        </p:nvGrpSpPr>
        <p:grpSpPr>
          <a:xfrm>
            <a:off x="6324571" y="4638501"/>
            <a:ext cx="5234160" cy="1038400"/>
            <a:chOff x="6324571" y="4638501"/>
            <a:chExt cx="5234160" cy="1038400"/>
          </a:xfrm>
        </p:grpSpPr>
        <p:sp>
          <p:nvSpPr>
            <p:cNvPr id="5" name="Google Shape;2171;p42">
              <a:extLst>
                <a:ext uri="{FF2B5EF4-FFF2-40B4-BE49-F238E27FC236}">
                  <a16:creationId xmlns:a16="http://schemas.microsoft.com/office/drawing/2014/main" id="{F71115EB-43C4-9859-8A4F-116E706CEB92}"/>
                </a:ext>
              </a:extLst>
            </p:cNvPr>
            <p:cNvSpPr>
              <a:spLocks/>
            </p:cNvSpPr>
            <p:nvPr/>
          </p:nvSpPr>
          <p:spPr bwMode="auto">
            <a:xfrm flipH="1">
              <a:off x="10744986" y="4638501"/>
              <a:ext cx="813745" cy="1038400"/>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32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5</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6" name="Google Shape;2172;p42">
              <a:extLst>
                <a:ext uri="{FF2B5EF4-FFF2-40B4-BE49-F238E27FC236}">
                  <a16:creationId xmlns:a16="http://schemas.microsoft.com/office/drawing/2014/main" id="{A6DD6EC5-6E78-8F27-CED3-F0C0DAF7173D}"/>
                </a:ext>
              </a:extLst>
            </p:cNvPr>
            <p:cNvSpPr>
              <a:spLocks/>
            </p:cNvSpPr>
            <p:nvPr/>
          </p:nvSpPr>
          <p:spPr bwMode="auto">
            <a:xfrm flipH="1">
              <a:off x="10744986" y="5176261"/>
              <a:ext cx="577310" cy="500640"/>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168489"/>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11" name="Google Shape;2173;p42">
              <a:extLst>
                <a:ext uri="{FF2B5EF4-FFF2-40B4-BE49-F238E27FC236}">
                  <a16:creationId xmlns:a16="http://schemas.microsoft.com/office/drawing/2014/main" id="{B1A7FB66-D98E-2952-7FC0-A132EDF98E4E}"/>
                </a:ext>
              </a:extLst>
            </p:cNvPr>
            <p:cNvSpPr>
              <a:spLocks/>
            </p:cNvSpPr>
            <p:nvPr/>
          </p:nvSpPr>
          <p:spPr bwMode="auto">
            <a:xfrm flipH="1">
              <a:off x="6324571" y="4638501"/>
              <a:ext cx="4491702" cy="929692"/>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معالجة المشكلات</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2" name="Google Shape;2174;p42">
              <a:extLst>
                <a:ext uri="{FF2B5EF4-FFF2-40B4-BE49-F238E27FC236}">
                  <a16:creationId xmlns:a16="http://schemas.microsoft.com/office/drawing/2014/main" id="{D62A15FA-10C9-7B9D-FCDF-7AD3734A19D6}"/>
                </a:ext>
              </a:extLst>
            </p:cNvPr>
            <p:cNvSpPr>
              <a:spLocks/>
            </p:cNvSpPr>
            <p:nvPr/>
          </p:nvSpPr>
          <p:spPr bwMode="auto">
            <a:xfrm flipH="1">
              <a:off x="6324571" y="4638501"/>
              <a:ext cx="4202036" cy="929692"/>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rgbClr val="A0C9CA"/>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13" name="Google Shape;2175;p42">
              <a:extLst>
                <a:ext uri="{FF2B5EF4-FFF2-40B4-BE49-F238E27FC236}">
                  <a16:creationId xmlns:a16="http://schemas.microsoft.com/office/drawing/2014/main" id="{8836DAB2-6EDD-370E-56C6-8A4CD2A67E60}"/>
                </a:ext>
              </a:extLst>
            </p:cNvPr>
            <p:cNvSpPr>
              <a:spLocks/>
            </p:cNvSpPr>
            <p:nvPr/>
          </p:nvSpPr>
          <p:spPr bwMode="auto">
            <a:xfrm flipH="1">
              <a:off x="8443353" y="5448155"/>
              <a:ext cx="2612327" cy="228746"/>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200"/>
            </a:p>
          </p:txBody>
        </p:sp>
      </p:grpSp>
      <p:grpSp>
        <p:nvGrpSpPr>
          <p:cNvPr id="42" name="Group 41">
            <a:extLst>
              <a:ext uri="{FF2B5EF4-FFF2-40B4-BE49-F238E27FC236}">
                <a16:creationId xmlns:a16="http://schemas.microsoft.com/office/drawing/2014/main" id="{D74CAF20-C6F6-5948-53E3-768658D711AC}"/>
              </a:ext>
            </a:extLst>
          </p:cNvPr>
          <p:cNvGrpSpPr/>
          <p:nvPr/>
        </p:nvGrpSpPr>
        <p:grpSpPr>
          <a:xfrm>
            <a:off x="6324571" y="3255656"/>
            <a:ext cx="5234160" cy="1038400"/>
            <a:chOff x="6324571" y="3255656"/>
            <a:chExt cx="5234160" cy="1038400"/>
          </a:xfrm>
        </p:grpSpPr>
        <p:sp>
          <p:nvSpPr>
            <p:cNvPr id="14" name="Google Shape;2171;p42">
              <a:extLst>
                <a:ext uri="{FF2B5EF4-FFF2-40B4-BE49-F238E27FC236}">
                  <a16:creationId xmlns:a16="http://schemas.microsoft.com/office/drawing/2014/main" id="{A3F3E79C-1A73-716D-8E30-54F6E7AFC229}"/>
                </a:ext>
              </a:extLst>
            </p:cNvPr>
            <p:cNvSpPr>
              <a:spLocks/>
            </p:cNvSpPr>
            <p:nvPr/>
          </p:nvSpPr>
          <p:spPr bwMode="auto">
            <a:xfrm flipH="1">
              <a:off x="10744986" y="3255656"/>
              <a:ext cx="813745" cy="1038400"/>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32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3</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5" name="Google Shape;2172;p42">
              <a:extLst>
                <a:ext uri="{FF2B5EF4-FFF2-40B4-BE49-F238E27FC236}">
                  <a16:creationId xmlns:a16="http://schemas.microsoft.com/office/drawing/2014/main" id="{39B98661-0FE5-6AC8-6678-51DBA97EC76B}"/>
                </a:ext>
              </a:extLst>
            </p:cNvPr>
            <p:cNvSpPr>
              <a:spLocks/>
            </p:cNvSpPr>
            <p:nvPr/>
          </p:nvSpPr>
          <p:spPr bwMode="auto">
            <a:xfrm flipH="1">
              <a:off x="10744986" y="3793416"/>
              <a:ext cx="577310" cy="500640"/>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168489"/>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16" name="Google Shape;2173;p42">
              <a:extLst>
                <a:ext uri="{FF2B5EF4-FFF2-40B4-BE49-F238E27FC236}">
                  <a16:creationId xmlns:a16="http://schemas.microsoft.com/office/drawing/2014/main" id="{CA743264-40BA-D77B-146C-205D98A95B54}"/>
                </a:ext>
              </a:extLst>
            </p:cNvPr>
            <p:cNvSpPr>
              <a:spLocks/>
            </p:cNvSpPr>
            <p:nvPr/>
          </p:nvSpPr>
          <p:spPr bwMode="auto">
            <a:xfrm flipH="1">
              <a:off x="6324571" y="3255656"/>
              <a:ext cx="4491702" cy="929692"/>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توجيه الموارد</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7" name="Google Shape;2174;p42">
              <a:extLst>
                <a:ext uri="{FF2B5EF4-FFF2-40B4-BE49-F238E27FC236}">
                  <a16:creationId xmlns:a16="http://schemas.microsoft.com/office/drawing/2014/main" id="{7A874E6F-517B-811A-77C1-5C54989AE30F}"/>
                </a:ext>
              </a:extLst>
            </p:cNvPr>
            <p:cNvSpPr>
              <a:spLocks/>
            </p:cNvSpPr>
            <p:nvPr/>
          </p:nvSpPr>
          <p:spPr bwMode="auto">
            <a:xfrm flipH="1">
              <a:off x="6324571" y="3255656"/>
              <a:ext cx="4202036" cy="929692"/>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rgbClr val="A0C9CA"/>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18" name="Google Shape;2175;p42">
              <a:extLst>
                <a:ext uri="{FF2B5EF4-FFF2-40B4-BE49-F238E27FC236}">
                  <a16:creationId xmlns:a16="http://schemas.microsoft.com/office/drawing/2014/main" id="{B190C168-2D34-CBEC-223E-523E50AB742F}"/>
                </a:ext>
              </a:extLst>
            </p:cNvPr>
            <p:cNvSpPr>
              <a:spLocks/>
            </p:cNvSpPr>
            <p:nvPr/>
          </p:nvSpPr>
          <p:spPr bwMode="auto">
            <a:xfrm flipH="1">
              <a:off x="8443353" y="4065310"/>
              <a:ext cx="2612327" cy="228746"/>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200"/>
            </a:p>
          </p:txBody>
        </p:sp>
      </p:grpSp>
      <p:grpSp>
        <p:nvGrpSpPr>
          <p:cNvPr id="30" name="Google Shape;2170;p42">
            <a:extLst>
              <a:ext uri="{FF2B5EF4-FFF2-40B4-BE49-F238E27FC236}">
                <a16:creationId xmlns:a16="http://schemas.microsoft.com/office/drawing/2014/main" id="{EB597C0D-7A6A-A3CC-3C31-E63A6EC7EB3E}"/>
              </a:ext>
            </a:extLst>
          </p:cNvPr>
          <p:cNvGrpSpPr>
            <a:grpSpLocks/>
          </p:cNvGrpSpPr>
          <p:nvPr/>
        </p:nvGrpSpPr>
        <p:grpSpPr bwMode="auto">
          <a:xfrm flipH="1">
            <a:off x="6324962" y="1828799"/>
            <a:ext cx="5234155" cy="1038400"/>
            <a:chOff x="2924296" y="0"/>
            <a:chExt cx="44054" cy="8616"/>
          </a:xfrm>
        </p:grpSpPr>
        <p:sp>
          <p:nvSpPr>
            <p:cNvPr id="37" name="Google Shape;2171;p42">
              <a:extLst>
                <a:ext uri="{FF2B5EF4-FFF2-40B4-BE49-F238E27FC236}">
                  <a16:creationId xmlns:a16="http://schemas.microsoft.com/office/drawing/2014/main" id="{D267DEBD-3878-42C6-8DF1-3CB446A8D8B8}"/>
                </a:ext>
              </a:extLst>
            </p:cNvPr>
            <p:cNvSpPr>
              <a:spLocks/>
            </p:cNvSpPr>
            <p:nvPr/>
          </p:nvSpPr>
          <p:spPr bwMode="auto">
            <a:xfrm>
              <a:off x="2924296" y="0"/>
              <a:ext cx="6849" cy="8616"/>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32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1</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8" name="Google Shape;2172;p42">
              <a:extLst>
                <a:ext uri="{FF2B5EF4-FFF2-40B4-BE49-F238E27FC236}">
                  <a16:creationId xmlns:a16="http://schemas.microsoft.com/office/drawing/2014/main" id="{DDE60D35-C77F-F861-B77A-2F9D8F1B1157}"/>
                </a:ext>
              </a:extLst>
            </p:cNvPr>
            <p:cNvSpPr>
              <a:spLocks/>
            </p:cNvSpPr>
            <p:nvPr/>
          </p:nvSpPr>
          <p:spPr bwMode="auto">
            <a:xfrm>
              <a:off x="2926286" y="4462"/>
              <a:ext cx="4859" cy="4154"/>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168489"/>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39" name="Google Shape;2173;p42">
              <a:extLst>
                <a:ext uri="{FF2B5EF4-FFF2-40B4-BE49-F238E27FC236}">
                  <a16:creationId xmlns:a16="http://schemas.microsoft.com/office/drawing/2014/main" id="{A3F364AB-1206-8729-8B9E-63C005EC5B99}"/>
                </a:ext>
              </a:extLst>
            </p:cNvPr>
            <p:cNvSpPr>
              <a:spLocks/>
            </p:cNvSpPr>
            <p:nvPr/>
          </p:nvSpPr>
          <p:spPr bwMode="auto">
            <a:xfrm>
              <a:off x="2930545" y="0"/>
              <a:ext cx="37805" cy="7714"/>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جوهر العملية الإدارية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0" name="Google Shape;2174;p42">
              <a:extLst>
                <a:ext uri="{FF2B5EF4-FFF2-40B4-BE49-F238E27FC236}">
                  <a16:creationId xmlns:a16="http://schemas.microsoft.com/office/drawing/2014/main" id="{F38B1CA3-4793-4962-3802-5B87F38200DF}"/>
                </a:ext>
              </a:extLst>
            </p:cNvPr>
            <p:cNvSpPr>
              <a:spLocks/>
            </p:cNvSpPr>
            <p:nvPr/>
          </p:nvSpPr>
          <p:spPr bwMode="auto">
            <a:xfrm>
              <a:off x="2932983" y="0"/>
              <a:ext cx="35367" cy="7714"/>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rgbClr val="A0C9CA"/>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41" name="Google Shape;2175;p42">
              <a:extLst>
                <a:ext uri="{FF2B5EF4-FFF2-40B4-BE49-F238E27FC236}">
                  <a16:creationId xmlns:a16="http://schemas.microsoft.com/office/drawing/2014/main" id="{9194CD94-DFEB-FF25-802A-7B0A11077EE3}"/>
                </a:ext>
              </a:extLst>
            </p:cNvPr>
            <p:cNvSpPr>
              <a:spLocks/>
            </p:cNvSpPr>
            <p:nvPr/>
          </p:nvSpPr>
          <p:spPr bwMode="auto">
            <a:xfrm>
              <a:off x="2928530" y="6718"/>
              <a:ext cx="21987" cy="1898"/>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200"/>
            </a:p>
          </p:txBody>
        </p:sp>
      </p:grpSp>
      <p:grpSp>
        <p:nvGrpSpPr>
          <p:cNvPr id="31" name="Google Shape;2170;p42">
            <a:extLst>
              <a:ext uri="{FF2B5EF4-FFF2-40B4-BE49-F238E27FC236}">
                <a16:creationId xmlns:a16="http://schemas.microsoft.com/office/drawing/2014/main" id="{9D935560-DB5E-940F-C67E-95ADFB323B23}"/>
              </a:ext>
            </a:extLst>
          </p:cNvPr>
          <p:cNvGrpSpPr>
            <a:grpSpLocks/>
          </p:cNvGrpSpPr>
          <p:nvPr/>
        </p:nvGrpSpPr>
        <p:grpSpPr bwMode="auto">
          <a:xfrm flipH="1">
            <a:off x="632891" y="1828799"/>
            <a:ext cx="5234155" cy="1038400"/>
            <a:chOff x="2" y="0"/>
            <a:chExt cx="44054" cy="8616"/>
          </a:xfrm>
        </p:grpSpPr>
        <p:sp>
          <p:nvSpPr>
            <p:cNvPr id="32" name="Google Shape;2171;p42">
              <a:extLst>
                <a:ext uri="{FF2B5EF4-FFF2-40B4-BE49-F238E27FC236}">
                  <a16:creationId xmlns:a16="http://schemas.microsoft.com/office/drawing/2014/main" id="{66C1C522-5DFA-CF7C-6737-45F24A6A746E}"/>
                </a:ext>
              </a:extLst>
            </p:cNvPr>
            <p:cNvSpPr>
              <a:spLocks/>
            </p:cNvSpPr>
            <p:nvPr/>
          </p:nvSpPr>
          <p:spPr bwMode="auto">
            <a:xfrm>
              <a:off x="2" y="0"/>
              <a:ext cx="6849" cy="8616"/>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32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2</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3" name="Google Shape;2172;p42">
              <a:extLst>
                <a:ext uri="{FF2B5EF4-FFF2-40B4-BE49-F238E27FC236}">
                  <a16:creationId xmlns:a16="http://schemas.microsoft.com/office/drawing/2014/main" id="{BF2D3BEE-35E4-3686-D801-D7A3640898E9}"/>
                </a:ext>
              </a:extLst>
            </p:cNvPr>
            <p:cNvSpPr>
              <a:spLocks/>
            </p:cNvSpPr>
            <p:nvPr/>
          </p:nvSpPr>
          <p:spPr bwMode="auto">
            <a:xfrm>
              <a:off x="1992" y="4462"/>
              <a:ext cx="4859" cy="4154"/>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343C4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34" name="Google Shape;2173;p42">
              <a:extLst>
                <a:ext uri="{FF2B5EF4-FFF2-40B4-BE49-F238E27FC236}">
                  <a16:creationId xmlns:a16="http://schemas.microsoft.com/office/drawing/2014/main" id="{74850236-9EC8-E796-8A58-60A1B9942012}"/>
                </a:ext>
              </a:extLst>
            </p:cNvPr>
            <p:cNvSpPr>
              <a:spLocks/>
            </p:cNvSpPr>
            <p:nvPr/>
          </p:nvSpPr>
          <p:spPr bwMode="auto">
            <a:xfrm>
              <a:off x="6251" y="0"/>
              <a:ext cx="37805" cy="7714"/>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انعكاس لأداء المؤسّسة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5" name="Google Shape;2174;p42">
              <a:extLst>
                <a:ext uri="{FF2B5EF4-FFF2-40B4-BE49-F238E27FC236}">
                  <a16:creationId xmlns:a16="http://schemas.microsoft.com/office/drawing/2014/main" id="{3FB2EEA7-9406-D40B-2B3D-47C4BB662C0E}"/>
                </a:ext>
              </a:extLst>
            </p:cNvPr>
            <p:cNvSpPr>
              <a:spLocks/>
            </p:cNvSpPr>
            <p:nvPr/>
          </p:nvSpPr>
          <p:spPr bwMode="auto">
            <a:xfrm>
              <a:off x="8689" y="0"/>
              <a:ext cx="35367" cy="7714"/>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36" name="Google Shape;2175;p42">
              <a:extLst>
                <a:ext uri="{FF2B5EF4-FFF2-40B4-BE49-F238E27FC236}">
                  <a16:creationId xmlns:a16="http://schemas.microsoft.com/office/drawing/2014/main" id="{21A03E2D-BC97-6330-E59B-7A4271846BB9}"/>
                </a:ext>
              </a:extLst>
            </p:cNvPr>
            <p:cNvSpPr>
              <a:spLocks/>
            </p:cNvSpPr>
            <p:nvPr/>
          </p:nvSpPr>
          <p:spPr bwMode="auto">
            <a:xfrm>
              <a:off x="4236" y="6718"/>
              <a:ext cx="21987" cy="1898"/>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200"/>
            </a:p>
          </p:txBody>
        </p:sp>
      </p:grpSp>
      <p:grpSp>
        <p:nvGrpSpPr>
          <p:cNvPr id="45" name="Group 44">
            <a:extLst>
              <a:ext uri="{FF2B5EF4-FFF2-40B4-BE49-F238E27FC236}">
                <a16:creationId xmlns:a16="http://schemas.microsoft.com/office/drawing/2014/main" id="{8B0C3914-3F32-6950-D6FD-C7C7BC94C2DB}"/>
              </a:ext>
            </a:extLst>
          </p:cNvPr>
          <p:cNvGrpSpPr/>
          <p:nvPr/>
        </p:nvGrpSpPr>
        <p:grpSpPr>
          <a:xfrm>
            <a:off x="632885" y="3255656"/>
            <a:ext cx="5234161" cy="1038400"/>
            <a:chOff x="632885" y="3255656"/>
            <a:chExt cx="5234161" cy="1038400"/>
          </a:xfrm>
        </p:grpSpPr>
        <p:sp>
          <p:nvSpPr>
            <p:cNvPr id="20" name="Google Shape;2171;p42">
              <a:extLst>
                <a:ext uri="{FF2B5EF4-FFF2-40B4-BE49-F238E27FC236}">
                  <a16:creationId xmlns:a16="http://schemas.microsoft.com/office/drawing/2014/main" id="{68CA0B47-64C0-E254-D9D7-A4A44EAFAB4D}"/>
                </a:ext>
              </a:extLst>
            </p:cNvPr>
            <p:cNvSpPr>
              <a:spLocks/>
            </p:cNvSpPr>
            <p:nvPr/>
          </p:nvSpPr>
          <p:spPr bwMode="auto">
            <a:xfrm flipH="1">
              <a:off x="5053301" y="3255656"/>
              <a:ext cx="813745" cy="1038400"/>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32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4</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1" name="Google Shape;2172;p42">
              <a:extLst>
                <a:ext uri="{FF2B5EF4-FFF2-40B4-BE49-F238E27FC236}">
                  <a16:creationId xmlns:a16="http://schemas.microsoft.com/office/drawing/2014/main" id="{ECF721E1-669D-1394-A012-E4059BB110CD}"/>
                </a:ext>
              </a:extLst>
            </p:cNvPr>
            <p:cNvSpPr>
              <a:spLocks/>
            </p:cNvSpPr>
            <p:nvPr/>
          </p:nvSpPr>
          <p:spPr bwMode="auto">
            <a:xfrm flipH="1">
              <a:off x="5053301" y="3793416"/>
              <a:ext cx="577310" cy="500640"/>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343C4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22" name="Google Shape;2173;p42">
              <a:extLst>
                <a:ext uri="{FF2B5EF4-FFF2-40B4-BE49-F238E27FC236}">
                  <a16:creationId xmlns:a16="http://schemas.microsoft.com/office/drawing/2014/main" id="{18316168-45FA-7955-D0BE-1E6375795BBE}"/>
                </a:ext>
              </a:extLst>
            </p:cNvPr>
            <p:cNvSpPr>
              <a:spLocks/>
            </p:cNvSpPr>
            <p:nvPr/>
          </p:nvSpPr>
          <p:spPr bwMode="auto">
            <a:xfrm flipH="1">
              <a:off x="632885" y="3255656"/>
              <a:ext cx="4491702" cy="929692"/>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إدارة التغيير</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3" name="Google Shape;2174;p42">
              <a:extLst>
                <a:ext uri="{FF2B5EF4-FFF2-40B4-BE49-F238E27FC236}">
                  <a16:creationId xmlns:a16="http://schemas.microsoft.com/office/drawing/2014/main" id="{C563D622-889A-BA59-5F6E-C438503C1520}"/>
                </a:ext>
              </a:extLst>
            </p:cNvPr>
            <p:cNvSpPr>
              <a:spLocks/>
            </p:cNvSpPr>
            <p:nvPr/>
          </p:nvSpPr>
          <p:spPr bwMode="auto">
            <a:xfrm flipH="1">
              <a:off x="632885" y="3255656"/>
              <a:ext cx="4202036" cy="929692"/>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24" name="Google Shape;2175;p42">
              <a:extLst>
                <a:ext uri="{FF2B5EF4-FFF2-40B4-BE49-F238E27FC236}">
                  <a16:creationId xmlns:a16="http://schemas.microsoft.com/office/drawing/2014/main" id="{707EFB04-C37E-41E6-978D-5A0891DD2464}"/>
                </a:ext>
              </a:extLst>
            </p:cNvPr>
            <p:cNvSpPr>
              <a:spLocks/>
            </p:cNvSpPr>
            <p:nvPr/>
          </p:nvSpPr>
          <p:spPr bwMode="auto">
            <a:xfrm flipH="1">
              <a:off x="2751667" y="4065310"/>
              <a:ext cx="2612327" cy="228746"/>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200"/>
            </a:p>
          </p:txBody>
        </p:sp>
      </p:grpSp>
      <p:grpSp>
        <p:nvGrpSpPr>
          <p:cNvPr id="44" name="Group 43">
            <a:extLst>
              <a:ext uri="{FF2B5EF4-FFF2-40B4-BE49-F238E27FC236}">
                <a16:creationId xmlns:a16="http://schemas.microsoft.com/office/drawing/2014/main" id="{8A244952-0CEE-4709-FE7E-AD8EBD854AB1}"/>
              </a:ext>
            </a:extLst>
          </p:cNvPr>
          <p:cNvGrpSpPr/>
          <p:nvPr/>
        </p:nvGrpSpPr>
        <p:grpSpPr>
          <a:xfrm>
            <a:off x="632885" y="4638501"/>
            <a:ext cx="5234161" cy="1038400"/>
            <a:chOff x="632885" y="4638501"/>
            <a:chExt cx="5234161" cy="1038400"/>
          </a:xfrm>
        </p:grpSpPr>
        <p:sp>
          <p:nvSpPr>
            <p:cNvPr id="25" name="Google Shape;2171;p42">
              <a:extLst>
                <a:ext uri="{FF2B5EF4-FFF2-40B4-BE49-F238E27FC236}">
                  <a16:creationId xmlns:a16="http://schemas.microsoft.com/office/drawing/2014/main" id="{29BBF083-66B2-13B2-09BE-D1F2083D8F2E}"/>
                </a:ext>
              </a:extLst>
            </p:cNvPr>
            <p:cNvSpPr>
              <a:spLocks/>
            </p:cNvSpPr>
            <p:nvPr/>
          </p:nvSpPr>
          <p:spPr bwMode="auto">
            <a:xfrm flipH="1">
              <a:off x="5053301" y="4638501"/>
              <a:ext cx="813745" cy="1038400"/>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32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6</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6" name="Google Shape;2172;p42">
              <a:extLst>
                <a:ext uri="{FF2B5EF4-FFF2-40B4-BE49-F238E27FC236}">
                  <a16:creationId xmlns:a16="http://schemas.microsoft.com/office/drawing/2014/main" id="{B2C558A7-E1EF-5EB0-02A4-79EF22B667F7}"/>
                </a:ext>
              </a:extLst>
            </p:cNvPr>
            <p:cNvSpPr>
              <a:spLocks/>
            </p:cNvSpPr>
            <p:nvPr/>
          </p:nvSpPr>
          <p:spPr bwMode="auto">
            <a:xfrm flipH="1">
              <a:off x="5053301" y="5176261"/>
              <a:ext cx="577310" cy="500640"/>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343C4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27" name="Google Shape;2173;p42">
              <a:extLst>
                <a:ext uri="{FF2B5EF4-FFF2-40B4-BE49-F238E27FC236}">
                  <a16:creationId xmlns:a16="http://schemas.microsoft.com/office/drawing/2014/main" id="{D8EA91BE-535B-2F14-A9E6-4001110E3474}"/>
                </a:ext>
              </a:extLst>
            </p:cNvPr>
            <p:cNvSpPr>
              <a:spLocks/>
            </p:cNvSpPr>
            <p:nvPr/>
          </p:nvSpPr>
          <p:spPr bwMode="auto">
            <a:xfrm flipH="1">
              <a:off x="632885" y="4638501"/>
              <a:ext cx="4491702" cy="929692"/>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استثمار الفرص</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8" name="Google Shape;2174;p42">
              <a:extLst>
                <a:ext uri="{FF2B5EF4-FFF2-40B4-BE49-F238E27FC236}">
                  <a16:creationId xmlns:a16="http://schemas.microsoft.com/office/drawing/2014/main" id="{B58ABC41-9AD2-FDA4-7C50-89044FD2D270}"/>
                </a:ext>
              </a:extLst>
            </p:cNvPr>
            <p:cNvSpPr>
              <a:spLocks/>
            </p:cNvSpPr>
            <p:nvPr/>
          </p:nvSpPr>
          <p:spPr bwMode="auto">
            <a:xfrm flipH="1">
              <a:off x="632885" y="4638501"/>
              <a:ext cx="4202036" cy="929692"/>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29" name="Google Shape;2175;p42">
              <a:extLst>
                <a:ext uri="{FF2B5EF4-FFF2-40B4-BE49-F238E27FC236}">
                  <a16:creationId xmlns:a16="http://schemas.microsoft.com/office/drawing/2014/main" id="{952E4451-109A-F096-5E43-8D2BA6FAA8F3}"/>
                </a:ext>
              </a:extLst>
            </p:cNvPr>
            <p:cNvSpPr>
              <a:spLocks/>
            </p:cNvSpPr>
            <p:nvPr/>
          </p:nvSpPr>
          <p:spPr bwMode="auto">
            <a:xfrm flipH="1">
              <a:off x="2751667" y="5448155"/>
              <a:ext cx="2612327" cy="228746"/>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200"/>
            </a:p>
          </p:txBody>
        </p:sp>
      </p:grpSp>
    </p:spTree>
    <p:extLst>
      <p:ext uri="{BB962C8B-B14F-4D97-AF65-F5344CB8AC3E}">
        <p14:creationId xmlns:p14="http://schemas.microsoft.com/office/powerpoint/2010/main" val="385113530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ppt_x"/>
                                          </p:val>
                                        </p:tav>
                                        <p:tav tm="100000">
                                          <p:val>
                                            <p:strVal val="#ppt_x"/>
                                          </p:val>
                                        </p:tav>
                                      </p:tavLst>
                                    </p:anim>
                                    <p:anim calcmode="lin" valueType="num">
                                      <p:cBhvr additive="base">
                                        <p:cTn id="8"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additive="base">
                                        <p:cTn id="13" dur="500" fill="hold"/>
                                        <p:tgtEl>
                                          <p:spTgt spid="31"/>
                                        </p:tgtEl>
                                        <p:attrNameLst>
                                          <p:attrName>ppt_x</p:attrName>
                                        </p:attrNameLst>
                                      </p:cBhvr>
                                      <p:tavLst>
                                        <p:tav tm="0">
                                          <p:val>
                                            <p:strVal val="#ppt_x"/>
                                          </p:val>
                                        </p:tav>
                                        <p:tav tm="100000">
                                          <p:val>
                                            <p:strVal val="#ppt_x"/>
                                          </p:val>
                                        </p:tav>
                                      </p:tavLst>
                                    </p:anim>
                                    <p:anim calcmode="lin" valueType="num">
                                      <p:cBhvr additive="base">
                                        <p:cTn id="14"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2"/>
                                        </p:tgtEl>
                                        <p:attrNameLst>
                                          <p:attrName>style.visibility</p:attrName>
                                        </p:attrNameLst>
                                      </p:cBhvr>
                                      <p:to>
                                        <p:strVal val="visible"/>
                                      </p:to>
                                    </p:set>
                                    <p:anim calcmode="lin" valueType="num">
                                      <p:cBhvr additive="base">
                                        <p:cTn id="19" dur="500" fill="hold"/>
                                        <p:tgtEl>
                                          <p:spTgt spid="42"/>
                                        </p:tgtEl>
                                        <p:attrNameLst>
                                          <p:attrName>ppt_x</p:attrName>
                                        </p:attrNameLst>
                                      </p:cBhvr>
                                      <p:tavLst>
                                        <p:tav tm="0">
                                          <p:val>
                                            <p:strVal val="#ppt_x"/>
                                          </p:val>
                                        </p:tav>
                                        <p:tav tm="100000">
                                          <p:val>
                                            <p:strVal val="#ppt_x"/>
                                          </p:val>
                                        </p:tav>
                                      </p:tavLst>
                                    </p:anim>
                                    <p:anim calcmode="lin" valueType="num">
                                      <p:cBhvr additive="base">
                                        <p:cTn id="20"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5"/>
                                        </p:tgtEl>
                                        <p:attrNameLst>
                                          <p:attrName>style.visibility</p:attrName>
                                        </p:attrNameLst>
                                      </p:cBhvr>
                                      <p:to>
                                        <p:strVal val="visible"/>
                                      </p:to>
                                    </p:set>
                                    <p:anim calcmode="lin" valueType="num">
                                      <p:cBhvr additive="base">
                                        <p:cTn id="25" dur="500" fill="hold"/>
                                        <p:tgtEl>
                                          <p:spTgt spid="45"/>
                                        </p:tgtEl>
                                        <p:attrNameLst>
                                          <p:attrName>ppt_x</p:attrName>
                                        </p:attrNameLst>
                                      </p:cBhvr>
                                      <p:tavLst>
                                        <p:tav tm="0">
                                          <p:val>
                                            <p:strVal val="#ppt_x"/>
                                          </p:val>
                                        </p:tav>
                                        <p:tav tm="100000">
                                          <p:val>
                                            <p:strVal val="#ppt_x"/>
                                          </p:val>
                                        </p:tav>
                                      </p:tavLst>
                                    </p:anim>
                                    <p:anim calcmode="lin" valueType="num">
                                      <p:cBhvr additive="base">
                                        <p:cTn id="26"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3"/>
                                        </p:tgtEl>
                                        <p:attrNameLst>
                                          <p:attrName>style.visibility</p:attrName>
                                        </p:attrNameLst>
                                      </p:cBhvr>
                                      <p:to>
                                        <p:strVal val="visible"/>
                                      </p:to>
                                    </p:set>
                                    <p:anim calcmode="lin" valueType="num">
                                      <p:cBhvr additive="base">
                                        <p:cTn id="31" dur="500" fill="hold"/>
                                        <p:tgtEl>
                                          <p:spTgt spid="43"/>
                                        </p:tgtEl>
                                        <p:attrNameLst>
                                          <p:attrName>ppt_x</p:attrName>
                                        </p:attrNameLst>
                                      </p:cBhvr>
                                      <p:tavLst>
                                        <p:tav tm="0">
                                          <p:val>
                                            <p:strVal val="#ppt_x"/>
                                          </p:val>
                                        </p:tav>
                                        <p:tav tm="100000">
                                          <p:val>
                                            <p:strVal val="#ppt_x"/>
                                          </p:val>
                                        </p:tav>
                                      </p:tavLst>
                                    </p:anim>
                                    <p:anim calcmode="lin" valueType="num">
                                      <p:cBhvr additive="base">
                                        <p:cTn id="32"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44"/>
                                        </p:tgtEl>
                                        <p:attrNameLst>
                                          <p:attrName>style.visibility</p:attrName>
                                        </p:attrNameLst>
                                      </p:cBhvr>
                                      <p:to>
                                        <p:strVal val="visible"/>
                                      </p:to>
                                    </p:set>
                                    <p:anim calcmode="lin" valueType="num">
                                      <p:cBhvr additive="base">
                                        <p:cTn id="37" dur="500" fill="hold"/>
                                        <p:tgtEl>
                                          <p:spTgt spid="44"/>
                                        </p:tgtEl>
                                        <p:attrNameLst>
                                          <p:attrName>ppt_x</p:attrName>
                                        </p:attrNameLst>
                                      </p:cBhvr>
                                      <p:tavLst>
                                        <p:tav tm="0">
                                          <p:val>
                                            <p:strVal val="#ppt_x"/>
                                          </p:val>
                                        </p:tav>
                                        <p:tav tm="100000">
                                          <p:val>
                                            <p:strVal val="#ppt_x"/>
                                          </p:val>
                                        </p:tav>
                                      </p:tavLst>
                                    </p:anim>
                                    <p:anim calcmode="lin" valueType="num">
                                      <p:cBhvr additive="base">
                                        <p:cTn id="38"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A77463-734B-EA58-A7DF-F2B28639F5C0}"/>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75A96F43-F2F6-ADE7-7C4A-A7CB7AFB69D8}"/>
              </a:ext>
            </a:extLst>
          </p:cNvPr>
          <p:cNvSpPr txBox="1"/>
          <p:nvPr/>
        </p:nvSpPr>
        <p:spPr>
          <a:xfrm>
            <a:off x="2779494" y="-174919"/>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المهارات الأساسية للمشرف الناجح</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F28D684F-DBAC-BFCF-C1F0-ACCF4989EEA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46" name="Group 45">
            <a:extLst>
              <a:ext uri="{FF2B5EF4-FFF2-40B4-BE49-F238E27FC236}">
                <a16:creationId xmlns:a16="http://schemas.microsoft.com/office/drawing/2014/main" id="{DACE4F5A-2CF4-ABAB-3EF4-E6D635DEC05A}"/>
              </a:ext>
            </a:extLst>
          </p:cNvPr>
          <p:cNvGrpSpPr/>
          <p:nvPr/>
        </p:nvGrpSpPr>
        <p:grpSpPr>
          <a:xfrm>
            <a:off x="8651365" y="1790711"/>
            <a:ext cx="2727748" cy="4040395"/>
            <a:chOff x="-2930393" y="1790711"/>
            <a:chExt cx="2727748" cy="4040395"/>
          </a:xfrm>
        </p:grpSpPr>
        <p:grpSp>
          <p:nvGrpSpPr>
            <p:cNvPr id="7" name="Group 6">
              <a:extLst>
                <a:ext uri="{FF2B5EF4-FFF2-40B4-BE49-F238E27FC236}">
                  <a16:creationId xmlns:a16="http://schemas.microsoft.com/office/drawing/2014/main" id="{BE0A3F05-01A8-A0FB-0F90-997B14A1A032}"/>
                </a:ext>
              </a:extLst>
            </p:cNvPr>
            <p:cNvGrpSpPr/>
            <p:nvPr/>
          </p:nvGrpSpPr>
          <p:grpSpPr>
            <a:xfrm>
              <a:off x="-2930393" y="1790711"/>
              <a:ext cx="2727748" cy="4040395"/>
              <a:chOff x="0" y="151353"/>
              <a:chExt cx="1547730" cy="2292881"/>
            </a:xfrm>
          </p:grpSpPr>
          <p:grpSp>
            <p:nvGrpSpPr>
              <p:cNvPr id="27" name="Group 26">
                <a:extLst>
                  <a:ext uri="{FF2B5EF4-FFF2-40B4-BE49-F238E27FC236}">
                    <a16:creationId xmlns:a16="http://schemas.microsoft.com/office/drawing/2014/main" id="{780BCA3C-6653-7748-4D3F-89B618E4D989}"/>
                  </a:ext>
                </a:extLst>
              </p:cNvPr>
              <p:cNvGrpSpPr/>
              <p:nvPr/>
            </p:nvGrpSpPr>
            <p:grpSpPr>
              <a:xfrm>
                <a:off x="0" y="221730"/>
                <a:ext cx="1547730" cy="2222504"/>
                <a:chOff x="0" y="221730"/>
                <a:chExt cx="1547730" cy="2222504"/>
              </a:xfrm>
            </p:grpSpPr>
            <p:sp>
              <p:nvSpPr>
                <p:cNvPr id="30" name="Rectangle: Rounded Corners 29">
                  <a:extLst>
                    <a:ext uri="{FF2B5EF4-FFF2-40B4-BE49-F238E27FC236}">
                      <a16:creationId xmlns:a16="http://schemas.microsoft.com/office/drawing/2014/main" id="{9754CADD-8826-EA6C-7653-337A17BBE6CB}"/>
                    </a:ext>
                  </a:extLst>
                </p:cNvPr>
                <p:cNvSpPr/>
                <p:nvPr/>
              </p:nvSpPr>
              <p:spPr>
                <a:xfrm rot="2700000">
                  <a:off x="226660" y="221730"/>
                  <a:ext cx="1094410" cy="1094410"/>
                </a:xfrm>
                <a:prstGeom prst="roundRect">
                  <a:avLst>
                    <a:gd name="adj" fmla="val 29796"/>
                  </a:avLst>
                </a:prstGeom>
                <a:solidFill>
                  <a:srgbClr val="1684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1" name="Rectangle: Rounded Corners 30">
                  <a:extLst>
                    <a:ext uri="{FF2B5EF4-FFF2-40B4-BE49-F238E27FC236}">
                      <a16:creationId xmlns:a16="http://schemas.microsoft.com/office/drawing/2014/main" id="{3E7FE8A9-188C-85C1-6E09-852AE23CBBFA}"/>
                    </a:ext>
                  </a:extLst>
                </p:cNvPr>
                <p:cNvSpPr/>
                <p:nvPr/>
              </p:nvSpPr>
              <p:spPr>
                <a:xfrm>
                  <a:off x="0" y="519600"/>
                  <a:ext cx="1547730" cy="1924634"/>
                </a:xfrm>
                <a:prstGeom prst="roundRect">
                  <a:avLst/>
                </a:prstGeom>
                <a:solidFill>
                  <a:schemeClr val="bg1"/>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28" name="مربع نص 166">
                <a:extLst>
                  <a:ext uri="{FF2B5EF4-FFF2-40B4-BE49-F238E27FC236}">
                    <a16:creationId xmlns:a16="http://schemas.microsoft.com/office/drawing/2014/main" id="{71A763D7-EDE3-0361-6C6B-4D4BC0AB7B5E}"/>
                  </a:ext>
                </a:extLst>
              </p:cNvPr>
              <p:cNvSpPr txBox="1"/>
              <p:nvPr/>
            </p:nvSpPr>
            <p:spPr>
              <a:xfrm>
                <a:off x="48715" y="1704103"/>
                <a:ext cx="1450294" cy="383945"/>
              </a:xfrm>
              <a:prstGeom prst="rect">
                <a:avLst/>
              </a:prstGeom>
            </p:spPr>
            <p:txBody>
              <a:bodyPr wrap="square" rtlCol="1">
                <a:noAutofit/>
              </a:bodyPr>
              <a:lstStyle/>
              <a:p>
                <a:pPr algn="ctr">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المهارات القياديّة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9" name="مربع نص 166">
                <a:extLst>
                  <a:ext uri="{FF2B5EF4-FFF2-40B4-BE49-F238E27FC236}">
                    <a16:creationId xmlns:a16="http://schemas.microsoft.com/office/drawing/2014/main" id="{B8C16649-F209-5EBF-EB68-99C91C9CEB08}"/>
                  </a:ext>
                </a:extLst>
              </p:cNvPr>
              <p:cNvSpPr txBox="1"/>
              <p:nvPr/>
            </p:nvSpPr>
            <p:spPr>
              <a:xfrm>
                <a:off x="123028" y="151353"/>
                <a:ext cx="1301674" cy="468554"/>
              </a:xfrm>
              <a:prstGeom prst="rect">
                <a:avLst/>
              </a:prstGeom>
            </p:spPr>
            <p:txBody>
              <a:bodyPr wrap="square" rtlCol="1">
                <a:noAutofit/>
              </a:bodyPr>
              <a:lstStyle/>
              <a:p>
                <a:pPr algn="ctr">
                  <a:lnSpc>
                    <a:spcPct val="115000"/>
                  </a:lnSpc>
                </a:pPr>
                <a:r>
                  <a:rPr lang="en-US" sz="3200" b="1" kern="1200">
                    <a:solidFill>
                      <a:srgbClr val="FFFFFF"/>
                    </a:solidFill>
                    <a:effectLst/>
                    <a:latin typeface="ADLaM Display" panose="02010000000000000000" pitchFamily="2" charset="0"/>
                    <a:ea typeface="ADLaM Display" panose="02010000000000000000" pitchFamily="2" charset="0"/>
                    <a:cs typeface="ADLaM Display" panose="02010000000000000000" pitchFamily="2" charset="0"/>
                  </a:rPr>
                  <a:t>05</a:t>
                </a:r>
                <a:endParaRPr lang="en-US" sz="3200">
                  <a:solidFill>
                    <a:srgbClr val="000000"/>
                  </a:solidFill>
                  <a:effectLst/>
                  <a:latin typeface="ADLaM Display" panose="02010000000000000000" pitchFamily="2" charset="0"/>
                  <a:ea typeface="ADLaM Display" panose="02010000000000000000" pitchFamily="2" charset="0"/>
                  <a:cs typeface="ADLaM Display" panose="02010000000000000000" pitchFamily="2" charset="0"/>
                </a:endParaRPr>
              </a:p>
            </p:txBody>
          </p:sp>
        </p:grpSp>
        <p:pic>
          <p:nvPicPr>
            <p:cNvPr id="16" name="Picture 15" descr="Leadership ">
              <a:extLst>
                <a:ext uri="{FF2B5EF4-FFF2-40B4-BE49-F238E27FC236}">
                  <a16:creationId xmlns:a16="http://schemas.microsoft.com/office/drawing/2014/main" id="{C2D4C112-F15C-91E9-96EC-72F61E6CA27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75287" y="2616372"/>
              <a:ext cx="1435590" cy="1435372"/>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1">
            <a:extLst>
              <a:ext uri="{FF2B5EF4-FFF2-40B4-BE49-F238E27FC236}">
                <a16:creationId xmlns:a16="http://schemas.microsoft.com/office/drawing/2014/main" id="{9B160ABC-C6A1-1ED5-B9D1-7A317FE4C09A}"/>
              </a:ext>
            </a:extLst>
          </p:cNvPr>
          <p:cNvSpPr txBox="1"/>
          <p:nvPr/>
        </p:nvSpPr>
        <p:spPr>
          <a:xfrm>
            <a:off x="1063445" y="1280615"/>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الرؤية والتوجيه</a:t>
            </a:r>
            <a:endParaRPr lang="en-US" dirty="0"/>
          </a:p>
        </p:txBody>
      </p:sp>
      <p:sp>
        <p:nvSpPr>
          <p:cNvPr id="3" name="TextBox 2">
            <a:extLst>
              <a:ext uri="{FF2B5EF4-FFF2-40B4-BE49-F238E27FC236}">
                <a16:creationId xmlns:a16="http://schemas.microsoft.com/office/drawing/2014/main" id="{ACF8BCAE-21CA-9BB7-9C55-D55CB576BCE3}"/>
              </a:ext>
            </a:extLst>
          </p:cNvPr>
          <p:cNvSpPr txBox="1"/>
          <p:nvPr/>
        </p:nvSpPr>
        <p:spPr>
          <a:xfrm>
            <a:off x="1063445" y="2693354"/>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التفويض والتمكين</a:t>
            </a:r>
            <a:endParaRPr lang="en-US" dirty="0"/>
          </a:p>
        </p:txBody>
      </p:sp>
      <p:sp>
        <p:nvSpPr>
          <p:cNvPr id="4" name="TextBox 3">
            <a:extLst>
              <a:ext uri="{FF2B5EF4-FFF2-40B4-BE49-F238E27FC236}">
                <a16:creationId xmlns:a16="http://schemas.microsoft.com/office/drawing/2014/main" id="{90D19F61-CDB6-00B8-2E34-3157D070479B}"/>
              </a:ext>
            </a:extLst>
          </p:cNvPr>
          <p:cNvSpPr txBox="1"/>
          <p:nvPr/>
        </p:nvSpPr>
        <p:spPr>
          <a:xfrm>
            <a:off x="1063445" y="4106093"/>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بناء وتطوير فرق العمل</a:t>
            </a:r>
            <a:endParaRPr lang="en-US"/>
          </a:p>
        </p:txBody>
      </p:sp>
      <p:sp>
        <p:nvSpPr>
          <p:cNvPr id="47" name="TextBox 46">
            <a:extLst>
              <a:ext uri="{FF2B5EF4-FFF2-40B4-BE49-F238E27FC236}">
                <a16:creationId xmlns:a16="http://schemas.microsoft.com/office/drawing/2014/main" id="{6629C218-8876-EA31-208A-17C46320A7FA}"/>
              </a:ext>
            </a:extLst>
          </p:cNvPr>
          <p:cNvSpPr txBox="1"/>
          <p:nvPr/>
        </p:nvSpPr>
        <p:spPr>
          <a:xfrm>
            <a:off x="1063445" y="5518832"/>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التأثير والإلهام</a:t>
            </a:r>
            <a:endParaRPr lang="en-US" dirty="0"/>
          </a:p>
        </p:txBody>
      </p:sp>
    </p:spTree>
    <p:extLst>
      <p:ext uri="{BB962C8B-B14F-4D97-AF65-F5344CB8AC3E}">
        <p14:creationId xmlns:p14="http://schemas.microsoft.com/office/powerpoint/2010/main" val="120424217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down)">
                                      <p:cBhvr>
                                        <p:cTn id="7" dur="500"/>
                                        <p:tgtEl>
                                          <p:spTgt spid="46"/>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anim calcmode="lin" valueType="num">
                                      <p:cBhvr>
                                        <p:cTn id="11" dur="1000" fill="hold"/>
                                        <p:tgtEl>
                                          <p:spTgt spid="2"/>
                                        </p:tgtEl>
                                        <p:attrNameLst>
                                          <p:attrName>ppt_x</p:attrName>
                                        </p:attrNameLst>
                                      </p:cBhvr>
                                      <p:tavLst>
                                        <p:tav tm="0">
                                          <p:val>
                                            <p:strVal val="#ppt_x"/>
                                          </p:val>
                                        </p:tav>
                                        <p:tav tm="100000">
                                          <p:val>
                                            <p:strVal val="#ppt_x"/>
                                          </p:val>
                                        </p:tav>
                                      </p:tavLst>
                                    </p:anim>
                                    <p:anim calcmode="lin" valueType="num">
                                      <p:cBhvr>
                                        <p:cTn id="12"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1000"/>
                                        <p:tgtEl>
                                          <p:spTgt spid="4"/>
                                        </p:tgtEl>
                                      </p:cBhvr>
                                    </p:animEffect>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47"/>
                                        </p:tgtEl>
                                        <p:attrNameLst>
                                          <p:attrName>style.visibility</p:attrName>
                                        </p:attrNameLst>
                                      </p:cBhvr>
                                      <p:to>
                                        <p:strVal val="visible"/>
                                      </p:to>
                                    </p:set>
                                    <p:animEffect transition="in" filter="fade">
                                      <p:cBhvr>
                                        <p:cTn id="31" dur="1000"/>
                                        <p:tgtEl>
                                          <p:spTgt spid="47"/>
                                        </p:tgtEl>
                                      </p:cBhvr>
                                    </p:animEffect>
                                    <p:anim calcmode="lin" valueType="num">
                                      <p:cBhvr>
                                        <p:cTn id="32" dur="1000" fill="hold"/>
                                        <p:tgtEl>
                                          <p:spTgt spid="47"/>
                                        </p:tgtEl>
                                        <p:attrNameLst>
                                          <p:attrName>ppt_x</p:attrName>
                                        </p:attrNameLst>
                                      </p:cBhvr>
                                      <p:tavLst>
                                        <p:tav tm="0">
                                          <p:val>
                                            <p:strVal val="#ppt_x"/>
                                          </p:val>
                                        </p:tav>
                                        <p:tav tm="100000">
                                          <p:val>
                                            <p:strVal val="#ppt_x"/>
                                          </p:val>
                                        </p:tav>
                                      </p:tavLst>
                                    </p:anim>
                                    <p:anim calcmode="lin" valueType="num">
                                      <p:cBhvr>
                                        <p:cTn id="33"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47" grpId="0"/>
    </p:bldLst>
  </p:timing>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7B534D-DF45-F661-0011-6D66DE0B579D}"/>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BE6F4C8C-B073-CB7C-C4C8-D81A641369AC}"/>
              </a:ext>
            </a:extLst>
          </p:cNvPr>
          <p:cNvSpPr txBox="1"/>
          <p:nvPr/>
        </p:nvSpPr>
        <p:spPr>
          <a:xfrm>
            <a:off x="2779494" y="-285077"/>
            <a:ext cx="6633012" cy="854080"/>
          </a:xfrm>
          <a:prstGeom prst="rect">
            <a:avLst/>
          </a:prstGeom>
          <a:noFill/>
        </p:spPr>
        <p:txBody>
          <a:bodyPr wrap="square">
            <a:spAutoFit/>
          </a:bodyPr>
          <a:lstStyle/>
          <a:p>
            <a:pPr algn="ctr" rtl="1">
              <a:lnSpc>
                <a:spcPct val="150000"/>
              </a:lnSpc>
            </a:pPr>
            <a:r>
              <a:rPr lang="ar-SA" sz="3600" b="1" dirty="0">
                <a:solidFill>
                  <a:schemeClr val="bg1"/>
                </a:solidFill>
                <a:latin typeface="Adobe Arabic" panose="02040503050201020203" pitchFamily="18" charset="-78"/>
                <a:cs typeface="Adobe Arabic" panose="02040503050201020203" pitchFamily="18" charset="-78"/>
              </a:rPr>
              <a:t>أنواع القرارات الإدارية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FDDBBD6D-55DB-3751-35C0-46227CD42B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Planning ">
            <a:extLst>
              <a:ext uri="{FF2B5EF4-FFF2-40B4-BE49-F238E27FC236}">
                <a16:creationId xmlns:a16="http://schemas.microsoft.com/office/drawing/2014/main" id="{E3412E97-D0D4-C23E-D6AB-D9B4C770672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12887" y="1874095"/>
            <a:ext cx="3769261" cy="3769261"/>
          </a:xfrm>
          <a:prstGeom prst="rect">
            <a:avLst/>
          </a:prstGeom>
          <a:noFill/>
          <a:ln>
            <a:noFill/>
          </a:ln>
        </p:spPr>
      </p:pic>
      <p:sp>
        <p:nvSpPr>
          <p:cNvPr id="3" name="TextBox 2">
            <a:extLst>
              <a:ext uri="{FF2B5EF4-FFF2-40B4-BE49-F238E27FC236}">
                <a16:creationId xmlns:a16="http://schemas.microsoft.com/office/drawing/2014/main" id="{AF8DD8DB-91EA-F7FB-6C95-7DA5BE34BF49}"/>
              </a:ext>
            </a:extLst>
          </p:cNvPr>
          <p:cNvSpPr txBox="1"/>
          <p:nvPr/>
        </p:nvSpPr>
        <p:spPr>
          <a:xfrm>
            <a:off x="5535526" y="1350875"/>
            <a:ext cx="5843587"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من حيث الأهمية:</a:t>
            </a:r>
            <a:endParaRPr lang="en-US"/>
          </a:p>
        </p:txBody>
      </p:sp>
      <p:sp>
        <p:nvSpPr>
          <p:cNvPr id="4" name="TextBox 3">
            <a:extLst>
              <a:ext uri="{FF2B5EF4-FFF2-40B4-BE49-F238E27FC236}">
                <a16:creationId xmlns:a16="http://schemas.microsoft.com/office/drawing/2014/main" id="{DEEC26AE-D66B-AE28-7E96-B80D21E11B38}"/>
              </a:ext>
            </a:extLst>
          </p:cNvPr>
          <p:cNvSpPr txBox="1"/>
          <p:nvPr/>
        </p:nvSpPr>
        <p:spPr>
          <a:xfrm>
            <a:off x="5014452" y="2594158"/>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قرارات استراتيجية: ذات تأثير طويل المدى وترتبط بمستقبل المؤسّسة</a:t>
            </a:r>
            <a:endParaRPr lang="en-US"/>
          </a:p>
        </p:txBody>
      </p:sp>
      <p:sp>
        <p:nvSpPr>
          <p:cNvPr id="7" name="TextBox 6">
            <a:extLst>
              <a:ext uri="{FF2B5EF4-FFF2-40B4-BE49-F238E27FC236}">
                <a16:creationId xmlns:a16="http://schemas.microsoft.com/office/drawing/2014/main" id="{3E4FE68C-F615-6AE8-BBDE-586C61504728}"/>
              </a:ext>
            </a:extLst>
          </p:cNvPr>
          <p:cNvSpPr txBox="1"/>
          <p:nvPr/>
        </p:nvSpPr>
        <p:spPr>
          <a:xfrm>
            <a:off x="5014452" y="4328601"/>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قرارات تكتيكية: متوسّطة المدى وتتعلّق بتنفيذ الاستراتيجيات</a:t>
            </a:r>
            <a:endParaRPr lang="en-US" dirty="0"/>
          </a:p>
        </p:txBody>
      </p:sp>
      <p:sp>
        <p:nvSpPr>
          <p:cNvPr id="10" name="TextBox 9">
            <a:extLst>
              <a:ext uri="{FF2B5EF4-FFF2-40B4-BE49-F238E27FC236}">
                <a16:creationId xmlns:a16="http://schemas.microsoft.com/office/drawing/2014/main" id="{C734F57F-2DB8-562C-10BC-FABA436AAD7B}"/>
              </a:ext>
            </a:extLst>
          </p:cNvPr>
          <p:cNvSpPr txBox="1"/>
          <p:nvPr/>
        </p:nvSpPr>
        <p:spPr>
          <a:xfrm>
            <a:off x="5014452" y="5602020"/>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قرارات تشغيلية: قصيرة المدى وتتعلّق بالأنشطة اليومية</a:t>
            </a:r>
            <a:endParaRPr lang="en-US" dirty="0"/>
          </a:p>
        </p:txBody>
      </p:sp>
    </p:spTree>
    <p:extLst>
      <p:ext uri="{BB962C8B-B14F-4D97-AF65-F5344CB8AC3E}">
        <p14:creationId xmlns:p14="http://schemas.microsoft.com/office/powerpoint/2010/main" val="227156728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7" grpId="0"/>
      <p:bldP spid="10" grpId="0"/>
    </p:bldLst>
  </p:timing>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C7EB5F-E63E-D8CD-127E-686668F08A55}"/>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55CAFA78-B6B9-663B-2FEF-6BA140EAB519}"/>
              </a:ext>
            </a:extLst>
          </p:cNvPr>
          <p:cNvSpPr txBox="1"/>
          <p:nvPr/>
        </p:nvSpPr>
        <p:spPr>
          <a:xfrm>
            <a:off x="2779494" y="-285077"/>
            <a:ext cx="6633012" cy="854080"/>
          </a:xfrm>
          <a:prstGeom prst="rect">
            <a:avLst/>
          </a:prstGeom>
          <a:noFill/>
        </p:spPr>
        <p:txBody>
          <a:bodyPr wrap="square">
            <a:spAutoFit/>
          </a:bodyPr>
          <a:lstStyle/>
          <a:p>
            <a:pPr algn="ctr" rtl="1">
              <a:lnSpc>
                <a:spcPct val="150000"/>
              </a:lnSpc>
            </a:pPr>
            <a:r>
              <a:rPr lang="ar-SA" sz="3600" b="1" dirty="0">
                <a:solidFill>
                  <a:schemeClr val="bg1"/>
                </a:solidFill>
                <a:latin typeface="Adobe Arabic" panose="02040503050201020203" pitchFamily="18" charset="-78"/>
                <a:cs typeface="Adobe Arabic" panose="02040503050201020203" pitchFamily="18" charset="-78"/>
              </a:rPr>
              <a:t>أنواع القرارات الإدارية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F4EE06CE-D78C-76EB-AC2A-238FD94E9F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E2BA692F-BF1B-35EF-2426-CFF5F7FA99F5}"/>
              </a:ext>
            </a:extLst>
          </p:cNvPr>
          <p:cNvSpPr txBox="1"/>
          <p:nvPr/>
        </p:nvSpPr>
        <p:spPr>
          <a:xfrm>
            <a:off x="5535526" y="1350875"/>
            <a:ext cx="5843587"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من حيث درجة التكرار:</a:t>
            </a:r>
            <a:endParaRPr lang="en-US"/>
          </a:p>
        </p:txBody>
      </p:sp>
      <p:sp>
        <p:nvSpPr>
          <p:cNvPr id="4" name="TextBox 3">
            <a:extLst>
              <a:ext uri="{FF2B5EF4-FFF2-40B4-BE49-F238E27FC236}">
                <a16:creationId xmlns:a16="http://schemas.microsoft.com/office/drawing/2014/main" id="{9497DAD5-F769-4BE2-17F7-0CB55FE18343}"/>
              </a:ext>
            </a:extLst>
          </p:cNvPr>
          <p:cNvSpPr txBox="1"/>
          <p:nvPr/>
        </p:nvSpPr>
        <p:spPr>
          <a:xfrm>
            <a:off x="5014452" y="2594158"/>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قرارات روتينية: متكرّرة وتتّبع إجراءات محدّدة مسبقاً</a:t>
            </a:r>
            <a:endParaRPr lang="en-US"/>
          </a:p>
        </p:txBody>
      </p:sp>
      <p:sp>
        <p:nvSpPr>
          <p:cNvPr id="10" name="TextBox 9">
            <a:extLst>
              <a:ext uri="{FF2B5EF4-FFF2-40B4-BE49-F238E27FC236}">
                <a16:creationId xmlns:a16="http://schemas.microsoft.com/office/drawing/2014/main" id="{C5F2F773-74A1-9B3B-E7EA-6FFBACF7B491}"/>
              </a:ext>
            </a:extLst>
          </p:cNvPr>
          <p:cNvSpPr txBox="1"/>
          <p:nvPr/>
        </p:nvSpPr>
        <p:spPr>
          <a:xfrm>
            <a:off x="5014452" y="4895991"/>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قرارات غير روتينية: غير متكرّرة وتتطلّب معالجة خاصّة</a:t>
            </a:r>
            <a:endParaRPr lang="en-US" dirty="0"/>
          </a:p>
        </p:txBody>
      </p:sp>
      <p:pic>
        <p:nvPicPr>
          <p:cNvPr id="5" name="Picture 4" descr="Public administration ">
            <a:extLst>
              <a:ext uri="{FF2B5EF4-FFF2-40B4-BE49-F238E27FC236}">
                <a16:creationId xmlns:a16="http://schemas.microsoft.com/office/drawing/2014/main" id="{3481C21C-2721-ADF9-E588-325AC33FC5F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12887" y="2539266"/>
            <a:ext cx="3429952" cy="3429952"/>
          </a:xfrm>
          <a:prstGeom prst="rect">
            <a:avLst/>
          </a:prstGeom>
          <a:noFill/>
          <a:ln>
            <a:noFill/>
          </a:ln>
        </p:spPr>
      </p:pic>
    </p:spTree>
    <p:extLst>
      <p:ext uri="{BB962C8B-B14F-4D97-AF65-F5344CB8AC3E}">
        <p14:creationId xmlns:p14="http://schemas.microsoft.com/office/powerpoint/2010/main" val="335528844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10" grpId="0"/>
    </p:bldLst>
  </p:timing>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022DD4-ACA9-C7C1-9CE3-3CCA9BCE8AEC}"/>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B5F0E104-2A4C-51AC-E780-B1033EEC2E06}"/>
              </a:ext>
            </a:extLst>
          </p:cNvPr>
          <p:cNvSpPr txBox="1"/>
          <p:nvPr/>
        </p:nvSpPr>
        <p:spPr>
          <a:xfrm>
            <a:off x="2779494" y="-285077"/>
            <a:ext cx="6633012" cy="854080"/>
          </a:xfrm>
          <a:prstGeom prst="rect">
            <a:avLst/>
          </a:prstGeom>
          <a:noFill/>
        </p:spPr>
        <p:txBody>
          <a:bodyPr wrap="square">
            <a:spAutoFit/>
          </a:bodyPr>
          <a:lstStyle/>
          <a:p>
            <a:pPr algn="ctr" rtl="1">
              <a:lnSpc>
                <a:spcPct val="150000"/>
              </a:lnSpc>
            </a:pPr>
            <a:r>
              <a:rPr lang="ar-SA" sz="3600" b="1" dirty="0">
                <a:solidFill>
                  <a:schemeClr val="bg1"/>
                </a:solidFill>
                <a:latin typeface="Adobe Arabic" panose="02040503050201020203" pitchFamily="18" charset="-78"/>
                <a:cs typeface="Adobe Arabic" panose="02040503050201020203" pitchFamily="18" charset="-78"/>
              </a:rPr>
              <a:t>أنواع القرارات الإدارية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B83D0F5A-9977-E1BA-4DB1-6BB96A669D3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95EF0D05-EB61-D344-CB8C-190F676E3033}"/>
              </a:ext>
            </a:extLst>
          </p:cNvPr>
          <p:cNvSpPr txBox="1"/>
          <p:nvPr/>
        </p:nvSpPr>
        <p:spPr>
          <a:xfrm>
            <a:off x="5535526" y="1350875"/>
            <a:ext cx="5843587"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من حيث البيئة المحيطة:</a:t>
            </a:r>
            <a:endParaRPr lang="en-US"/>
          </a:p>
        </p:txBody>
      </p:sp>
      <p:sp>
        <p:nvSpPr>
          <p:cNvPr id="4" name="TextBox 3">
            <a:extLst>
              <a:ext uri="{FF2B5EF4-FFF2-40B4-BE49-F238E27FC236}">
                <a16:creationId xmlns:a16="http://schemas.microsoft.com/office/drawing/2014/main" id="{6D29B7D8-53E1-527F-7EE7-409F5ED91511}"/>
              </a:ext>
            </a:extLst>
          </p:cNvPr>
          <p:cNvSpPr txBox="1"/>
          <p:nvPr/>
        </p:nvSpPr>
        <p:spPr>
          <a:xfrm>
            <a:off x="5014452" y="2747832"/>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قرارات في حالة التأكّد: تتوفّر معلومات كاملة عن نتائجها</a:t>
            </a:r>
            <a:endParaRPr lang="en-US"/>
          </a:p>
        </p:txBody>
      </p:sp>
      <p:sp>
        <p:nvSpPr>
          <p:cNvPr id="7" name="TextBox 6">
            <a:extLst>
              <a:ext uri="{FF2B5EF4-FFF2-40B4-BE49-F238E27FC236}">
                <a16:creationId xmlns:a16="http://schemas.microsoft.com/office/drawing/2014/main" id="{EF503E34-CBCB-44F0-F8A8-97C714854FC1}"/>
              </a:ext>
            </a:extLst>
          </p:cNvPr>
          <p:cNvSpPr txBox="1"/>
          <p:nvPr/>
        </p:nvSpPr>
        <p:spPr>
          <a:xfrm>
            <a:off x="5014452" y="4174926"/>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قرارات في حالة المخاطرة: يمكن تقدير احتمالات النجاح والفشل</a:t>
            </a:r>
            <a:endParaRPr lang="en-US" dirty="0"/>
          </a:p>
        </p:txBody>
      </p:sp>
      <p:sp>
        <p:nvSpPr>
          <p:cNvPr id="10" name="TextBox 9">
            <a:extLst>
              <a:ext uri="{FF2B5EF4-FFF2-40B4-BE49-F238E27FC236}">
                <a16:creationId xmlns:a16="http://schemas.microsoft.com/office/drawing/2014/main" id="{69198FAD-6F84-E347-5826-25475D03C418}"/>
              </a:ext>
            </a:extLst>
          </p:cNvPr>
          <p:cNvSpPr txBox="1"/>
          <p:nvPr/>
        </p:nvSpPr>
        <p:spPr>
          <a:xfrm>
            <a:off x="5014452" y="5602020"/>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قرارات في حالة عدم التأكّد: لا يمكن تقدير احتمالات النتائج</a:t>
            </a:r>
            <a:endParaRPr lang="en-US" dirty="0"/>
          </a:p>
        </p:txBody>
      </p:sp>
      <p:pic>
        <p:nvPicPr>
          <p:cNvPr id="2" name="Picture 1" descr="Administration ">
            <a:extLst>
              <a:ext uri="{FF2B5EF4-FFF2-40B4-BE49-F238E27FC236}">
                <a16:creationId xmlns:a16="http://schemas.microsoft.com/office/drawing/2014/main" id="{FE10F9E6-9DF9-4583-B7B8-C9B7DA2EC124}"/>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50987" y="2494648"/>
            <a:ext cx="3107372" cy="3107372"/>
          </a:xfrm>
          <a:prstGeom prst="rect">
            <a:avLst/>
          </a:prstGeom>
          <a:noFill/>
          <a:ln>
            <a:noFill/>
          </a:ln>
        </p:spPr>
      </p:pic>
    </p:spTree>
    <p:extLst>
      <p:ext uri="{BB962C8B-B14F-4D97-AF65-F5344CB8AC3E}">
        <p14:creationId xmlns:p14="http://schemas.microsoft.com/office/powerpoint/2010/main" val="401181687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7" grpId="0"/>
      <p:bldP spid="10" grpId="0"/>
    </p:bldLst>
  </p:timing>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CFFD44-9F89-FB27-BFE4-409129679763}"/>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4D2E40F7-DA67-5CD3-07D3-23FCD7EB15C8}"/>
              </a:ext>
            </a:extLst>
          </p:cNvPr>
          <p:cNvSpPr txBox="1"/>
          <p:nvPr/>
        </p:nvSpPr>
        <p:spPr>
          <a:xfrm>
            <a:off x="2779494" y="-285077"/>
            <a:ext cx="6633012" cy="854080"/>
          </a:xfrm>
          <a:prstGeom prst="rect">
            <a:avLst/>
          </a:prstGeom>
          <a:noFill/>
        </p:spPr>
        <p:txBody>
          <a:bodyPr wrap="square">
            <a:spAutoFit/>
          </a:bodyPr>
          <a:lstStyle/>
          <a:p>
            <a:pPr algn="ctr" rtl="1">
              <a:lnSpc>
                <a:spcPct val="150000"/>
              </a:lnSpc>
            </a:pPr>
            <a:r>
              <a:rPr lang="ar-SA" sz="3600" b="1" dirty="0">
                <a:solidFill>
                  <a:schemeClr val="bg1"/>
                </a:solidFill>
                <a:latin typeface="Adobe Arabic" panose="02040503050201020203" pitchFamily="18" charset="-78"/>
                <a:cs typeface="Adobe Arabic" panose="02040503050201020203" pitchFamily="18" charset="-78"/>
              </a:rPr>
              <a:t>أنواع القرارات الإدارية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BFE5F121-0564-7A8C-19ED-E2B089F4B53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08B88974-5713-9709-7A1D-19A055508751}"/>
              </a:ext>
            </a:extLst>
          </p:cNvPr>
          <p:cNvSpPr txBox="1"/>
          <p:nvPr/>
        </p:nvSpPr>
        <p:spPr>
          <a:xfrm>
            <a:off x="5535526" y="1350875"/>
            <a:ext cx="5843587"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من حيث أسلوب اتخاذها:</a:t>
            </a:r>
            <a:endParaRPr lang="en-US"/>
          </a:p>
        </p:txBody>
      </p:sp>
      <p:sp>
        <p:nvSpPr>
          <p:cNvPr id="4" name="TextBox 3">
            <a:extLst>
              <a:ext uri="{FF2B5EF4-FFF2-40B4-BE49-F238E27FC236}">
                <a16:creationId xmlns:a16="http://schemas.microsoft.com/office/drawing/2014/main" id="{46DFAD4D-24DC-7DE2-85A4-79A7BE1B5843}"/>
              </a:ext>
            </a:extLst>
          </p:cNvPr>
          <p:cNvSpPr txBox="1"/>
          <p:nvPr/>
        </p:nvSpPr>
        <p:spPr>
          <a:xfrm>
            <a:off x="5014452" y="2747832"/>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قرارات فردية: يتّخذها شخص واحد</a:t>
            </a:r>
            <a:endParaRPr lang="en-US"/>
          </a:p>
        </p:txBody>
      </p:sp>
      <p:sp>
        <p:nvSpPr>
          <p:cNvPr id="10" name="TextBox 9">
            <a:extLst>
              <a:ext uri="{FF2B5EF4-FFF2-40B4-BE49-F238E27FC236}">
                <a16:creationId xmlns:a16="http://schemas.microsoft.com/office/drawing/2014/main" id="{903BBFCB-B060-C071-AD48-55FC4BAB5E52}"/>
              </a:ext>
            </a:extLst>
          </p:cNvPr>
          <p:cNvSpPr txBox="1"/>
          <p:nvPr/>
        </p:nvSpPr>
        <p:spPr>
          <a:xfrm>
            <a:off x="5014452" y="4926661"/>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قرارات جماعية: تُتّخذ بالتشاور والمشاركة</a:t>
            </a:r>
            <a:endParaRPr lang="en-US" dirty="0"/>
          </a:p>
        </p:txBody>
      </p:sp>
      <p:pic>
        <p:nvPicPr>
          <p:cNvPr id="5" name="Picture 4" descr="Operational system ">
            <a:extLst>
              <a:ext uri="{FF2B5EF4-FFF2-40B4-BE49-F238E27FC236}">
                <a16:creationId xmlns:a16="http://schemas.microsoft.com/office/drawing/2014/main" id="{2A4DF231-3BAB-85B6-D8B9-6661B0D0AC37}"/>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14351" y="1874095"/>
            <a:ext cx="4094162" cy="4094162"/>
          </a:xfrm>
          <a:prstGeom prst="rect">
            <a:avLst/>
          </a:prstGeom>
          <a:noFill/>
          <a:ln>
            <a:noFill/>
          </a:ln>
        </p:spPr>
      </p:pic>
    </p:spTree>
    <p:extLst>
      <p:ext uri="{BB962C8B-B14F-4D97-AF65-F5344CB8AC3E}">
        <p14:creationId xmlns:p14="http://schemas.microsoft.com/office/powerpoint/2010/main" val="420974113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10" grpId="0"/>
    </p:bldLst>
  </p:timing>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7477A8-8A5E-A703-1917-AA5B553560B5}"/>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DF36D800-A9D6-0CAD-C77F-9C4051E246FC}"/>
              </a:ext>
            </a:extLst>
          </p:cNvPr>
          <p:cNvSpPr txBox="1"/>
          <p:nvPr/>
        </p:nvSpPr>
        <p:spPr>
          <a:xfrm>
            <a:off x="2779494" y="-285077"/>
            <a:ext cx="6633012" cy="854080"/>
          </a:xfrm>
          <a:prstGeom prst="rect">
            <a:avLst/>
          </a:prstGeom>
          <a:noFill/>
        </p:spPr>
        <p:txBody>
          <a:bodyPr wrap="square">
            <a:spAutoFit/>
          </a:bodyPr>
          <a:lstStyle/>
          <a:p>
            <a:pPr algn="ctr" rtl="1">
              <a:lnSpc>
                <a:spcPct val="150000"/>
              </a:lnSpc>
            </a:pPr>
            <a:r>
              <a:rPr lang="ar-SA" sz="3600" b="1" dirty="0">
                <a:solidFill>
                  <a:schemeClr val="bg1"/>
                </a:solidFill>
                <a:latin typeface="Adobe Arabic" panose="02040503050201020203" pitchFamily="18" charset="-78"/>
                <a:cs typeface="Adobe Arabic" panose="02040503050201020203" pitchFamily="18" charset="-78"/>
              </a:rPr>
              <a:t>مثال تطبيقي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770E5542-6588-67DD-2F93-7D4BE84D8A5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System administration ">
            <a:extLst>
              <a:ext uri="{FF2B5EF4-FFF2-40B4-BE49-F238E27FC236}">
                <a16:creationId xmlns:a16="http://schemas.microsoft.com/office/drawing/2014/main" id="{E54BC338-1601-A4AB-28BC-08F0E4002DE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93544" y="1969134"/>
            <a:ext cx="3771900" cy="3771900"/>
          </a:xfrm>
          <a:prstGeom prst="rect">
            <a:avLst/>
          </a:prstGeom>
          <a:noFill/>
          <a:ln>
            <a:noFill/>
          </a:ln>
        </p:spPr>
      </p:pic>
      <p:sp>
        <p:nvSpPr>
          <p:cNvPr id="6" name="TextBox 5">
            <a:extLst>
              <a:ext uri="{FF2B5EF4-FFF2-40B4-BE49-F238E27FC236}">
                <a16:creationId xmlns:a16="http://schemas.microsoft.com/office/drawing/2014/main" id="{02AC50F6-A513-A71E-E8BF-88AD4B7B8BBD}"/>
              </a:ext>
            </a:extLst>
          </p:cNvPr>
          <p:cNvSpPr txBox="1"/>
          <p:nvPr/>
        </p:nvSpPr>
        <p:spPr>
          <a:xfrm>
            <a:off x="5535526" y="3175743"/>
            <a:ext cx="5843587" cy="1815882"/>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قرار فتح فرع جديد للمؤسّسة هو قرار استراتيجي يُتّخذ في بيئة مخاطرة (يمكن تقدير احتمالات النجاح)، وهو غير روتيني، ويفضّل أن يكون جماعياً لضمان دراسة جميع الجوانب</a:t>
            </a:r>
            <a:endParaRPr lang="en-US" dirty="0"/>
          </a:p>
        </p:txBody>
      </p:sp>
    </p:spTree>
    <p:extLst>
      <p:ext uri="{BB962C8B-B14F-4D97-AF65-F5344CB8AC3E}">
        <p14:creationId xmlns:p14="http://schemas.microsoft.com/office/powerpoint/2010/main" val="361405498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4927F7-7C77-3EA6-BE3E-24E2150662D8}"/>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7E10B507-C8BC-6E61-E081-D233DF7CEA05}"/>
              </a:ext>
            </a:extLst>
          </p:cNvPr>
          <p:cNvSpPr txBox="1"/>
          <p:nvPr/>
        </p:nvSpPr>
        <p:spPr>
          <a:xfrm>
            <a:off x="2779494" y="-189827"/>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مراحل اتخاذ القرار</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1DC23362-0572-D584-3583-0ABAF549DFC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28" name="Group 27">
            <a:extLst>
              <a:ext uri="{FF2B5EF4-FFF2-40B4-BE49-F238E27FC236}">
                <a16:creationId xmlns:a16="http://schemas.microsoft.com/office/drawing/2014/main" id="{1D36A120-4E97-AB59-1109-8FC376DFCD29}"/>
              </a:ext>
            </a:extLst>
          </p:cNvPr>
          <p:cNvGrpSpPr/>
          <p:nvPr/>
        </p:nvGrpSpPr>
        <p:grpSpPr>
          <a:xfrm>
            <a:off x="1588910" y="4518801"/>
            <a:ext cx="3891377" cy="1691499"/>
            <a:chOff x="1588910" y="4518801"/>
            <a:chExt cx="3891377" cy="1691499"/>
          </a:xfrm>
        </p:grpSpPr>
        <p:sp>
          <p:nvSpPr>
            <p:cNvPr id="13" name="Rectangle: Rounded Corners 12">
              <a:extLst>
                <a:ext uri="{FF2B5EF4-FFF2-40B4-BE49-F238E27FC236}">
                  <a16:creationId xmlns:a16="http://schemas.microsoft.com/office/drawing/2014/main" id="{60A9147A-B105-00B5-E6DA-8A0523EC695B}"/>
                </a:ext>
              </a:extLst>
            </p:cNvPr>
            <p:cNvSpPr/>
            <p:nvPr/>
          </p:nvSpPr>
          <p:spPr>
            <a:xfrm>
              <a:off x="1901076" y="5310998"/>
              <a:ext cx="2572451" cy="899302"/>
            </a:xfrm>
            <a:prstGeom prst="roundRect">
              <a:avLst/>
            </a:prstGeom>
            <a:solidFill>
              <a:srgbClr val="168489"/>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2800"/>
            </a:p>
          </p:txBody>
        </p:sp>
        <p:sp>
          <p:nvSpPr>
            <p:cNvPr id="18" name="مربع نص 166">
              <a:extLst>
                <a:ext uri="{FF2B5EF4-FFF2-40B4-BE49-F238E27FC236}">
                  <a16:creationId xmlns:a16="http://schemas.microsoft.com/office/drawing/2014/main" id="{E94D6132-A77E-49A6-92A9-35FD7AAAFE70}"/>
                </a:ext>
              </a:extLst>
            </p:cNvPr>
            <p:cNvSpPr txBox="1"/>
            <p:nvPr/>
          </p:nvSpPr>
          <p:spPr>
            <a:xfrm>
              <a:off x="1588910" y="4518801"/>
              <a:ext cx="1598391" cy="685089"/>
            </a:xfrm>
            <a:prstGeom prst="rect">
              <a:avLst/>
            </a:prstGeom>
          </p:spPr>
          <p:txBody>
            <a:bodyPr wrap="square" rtlCol="1">
              <a:noAutofit/>
            </a:bodyPr>
            <a:lstStyle/>
            <a:p>
              <a:pPr algn="ctr" rtl="0">
                <a:lnSpc>
                  <a:spcPct val="115000"/>
                </a:lnSpc>
              </a:pPr>
              <a:r>
                <a:rPr lang="en-GB" sz="2800" b="1" kern="1200">
                  <a:solidFill>
                    <a:srgbClr val="000000"/>
                  </a:solidFill>
                  <a:effectLst/>
                  <a:latin typeface="ADLaM Display" panose="02010000000000000000" pitchFamily="2" charset="0"/>
                  <a:ea typeface="ADLaM Display" panose="02010000000000000000" pitchFamily="2" charset="0"/>
                  <a:cs typeface="Sakkal Majalla" panose="02000000000000000000" pitchFamily="2" charset="-78"/>
                </a:rPr>
                <a:t>01</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3" name="مربع نص 166">
              <a:extLst>
                <a:ext uri="{FF2B5EF4-FFF2-40B4-BE49-F238E27FC236}">
                  <a16:creationId xmlns:a16="http://schemas.microsoft.com/office/drawing/2014/main" id="{55A4B53F-D00E-6A3A-7534-FB812A6F1149}"/>
                </a:ext>
              </a:extLst>
            </p:cNvPr>
            <p:cNvSpPr txBox="1"/>
            <p:nvPr/>
          </p:nvSpPr>
          <p:spPr>
            <a:xfrm>
              <a:off x="1857760" y="5483000"/>
              <a:ext cx="2644544" cy="685089"/>
            </a:xfrm>
            <a:prstGeom prst="rect">
              <a:avLst/>
            </a:prstGeom>
          </p:spPr>
          <p:txBody>
            <a:bodyPr wrap="square" rtlCol="1">
              <a:noAutofit/>
            </a:bodyPr>
            <a:lstStyle/>
            <a:p>
              <a:pPr algn="ctr" rtl="0">
                <a:lnSpc>
                  <a:spcPct val="115000"/>
                </a:lnSpc>
              </a:pPr>
              <a:r>
                <a:rPr lang="ar-SA" sz="2800" b="1" kern="1200" dirty="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تحديد المشكلة أو الموقف</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5" name="Picture 4" descr="Problem solving ">
              <a:extLst>
                <a:ext uri="{FF2B5EF4-FFF2-40B4-BE49-F238E27FC236}">
                  <a16:creationId xmlns:a16="http://schemas.microsoft.com/office/drawing/2014/main" id="{A95D3C20-BC15-572A-6639-2E1137D7C70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52987" y="5483008"/>
              <a:ext cx="727300" cy="727292"/>
            </a:xfrm>
            <a:prstGeom prst="rect">
              <a:avLst/>
            </a:prstGeom>
            <a:noFill/>
            <a:extLst>
              <a:ext uri="{909E8E84-426E-40DD-AFC4-6F175D3DCCD1}">
                <a14:hiddenFill xmlns:a14="http://schemas.microsoft.com/office/drawing/2010/main">
                  <a:solidFill>
                    <a:srgbClr val="FFFFFF"/>
                  </a:solidFill>
                </a14:hiddenFill>
              </a:ext>
            </a:extLst>
          </p:spPr>
        </p:pic>
      </p:grpSp>
      <p:sp>
        <p:nvSpPr>
          <p:cNvPr id="33" name="TextBox 32">
            <a:extLst>
              <a:ext uri="{FF2B5EF4-FFF2-40B4-BE49-F238E27FC236}">
                <a16:creationId xmlns:a16="http://schemas.microsoft.com/office/drawing/2014/main" id="{C4539234-16FC-ADD9-5540-298F49E64F17}"/>
              </a:ext>
            </a:extLst>
          </p:cNvPr>
          <p:cNvSpPr txBox="1"/>
          <p:nvPr/>
        </p:nvSpPr>
        <p:spPr>
          <a:xfrm>
            <a:off x="5014452" y="1387934"/>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توصيف الوضع الحالي: وصف دقيق للوضع القائم والفجوة بين الواقع والمأمول</a:t>
            </a:r>
            <a:endParaRPr lang="en-US"/>
          </a:p>
        </p:txBody>
      </p:sp>
      <p:sp>
        <p:nvSpPr>
          <p:cNvPr id="34" name="TextBox 33">
            <a:extLst>
              <a:ext uri="{FF2B5EF4-FFF2-40B4-BE49-F238E27FC236}">
                <a16:creationId xmlns:a16="http://schemas.microsoft.com/office/drawing/2014/main" id="{2466A296-1075-D203-4F72-2A246FE2A983}"/>
              </a:ext>
            </a:extLst>
          </p:cNvPr>
          <p:cNvSpPr txBox="1"/>
          <p:nvPr/>
        </p:nvSpPr>
        <p:spPr>
          <a:xfrm>
            <a:off x="5014452" y="2608671"/>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تشخيص أبعاد المشكلة: تحديد الأطراف المتأثرة، المجال الزمني والمكاني، الأعراض والآثار</a:t>
            </a:r>
            <a:endParaRPr lang="en-US" dirty="0"/>
          </a:p>
        </p:txBody>
      </p:sp>
      <p:sp>
        <p:nvSpPr>
          <p:cNvPr id="35" name="TextBox 34">
            <a:extLst>
              <a:ext uri="{FF2B5EF4-FFF2-40B4-BE49-F238E27FC236}">
                <a16:creationId xmlns:a16="http://schemas.microsoft.com/office/drawing/2014/main" id="{A2307766-8A78-1C4F-67FB-B61731108CD9}"/>
              </a:ext>
            </a:extLst>
          </p:cNvPr>
          <p:cNvSpPr txBox="1"/>
          <p:nvPr/>
        </p:nvSpPr>
        <p:spPr>
          <a:xfrm>
            <a:off x="5014452" y="3829408"/>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تشخيص أبعاد المشكلة: تحديد الأطراف المتأثرة، المجال الزمني والمكاني، الأعراض والآثار</a:t>
            </a:r>
            <a:endParaRPr lang="en-US" dirty="0"/>
          </a:p>
        </p:txBody>
      </p:sp>
    </p:spTree>
    <p:extLst>
      <p:ext uri="{BB962C8B-B14F-4D97-AF65-F5344CB8AC3E}">
        <p14:creationId xmlns:p14="http://schemas.microsoft.com/office/powerpoint/2010/main" val="145023875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ppt_x"/>
                                          </p:val>
                                        </p:tav>
                                        <p:tav tm="100000">
                                          <p:val>
                                            <p:strVal val="#ppt_x"/>
                                          </p:val>
                                        </p:tav>
                                      </p:tavLst>
                                    </p:anim>
                                    <p:anim calcmode="lin" valueType="num">
                                      <p:cBhvr additive="base">
                                        <p:cTn id="8" dur="500" fill="hold"/>
                                        <p:tgtEl>
                                          <p:spTgt spid="28"/>
                                        </p:tgtEl>
                                        <p:attrNameLst>
                                          <p:attrName>ppt_y</p:attrName>
                                        </p:attrNameLst>
                                      </p:cBhvr>
                                      <p:tavLst>
                                        <p:tav tm="0">
                                          <p:val>
                                            <p:strVal val="1+#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fade">
                                      <p:cBhvr>
                                        <p:cTn id="11" dur="1000"/>
                                        <p:tgtEl>
                                          <p:spTgt spid="33"/>
                                        </p:tgtEl>
                                      </p:cBhvr>
                                    </p:animEffect>
                                    <p:anim calcmode="lin" valueType="num">
                                      <p:cBhvr>
                                        <p:cTn id="12" dur="1000" fill="hold"/>
                                        <p:tgtEl>
                                          <p:spTgt spid="33"/>
                                        </p:tgtEl>
                                        <p:attrNameLst>
                                          <p:attrName>ppt_x</p:attrName>
                                        </p:attrNameLst>
                                      </p:cBhvr>
                                      <p:tavLst>
                                        <p:tav tm="0">
                                          <p:val>
                                            <p:strVal val="#ppt_x"/>
                                          </p:val>
                                        </p:tav>
                                        <p:tav tm="100000">
                                          <p:val>
                                            <p:strVal val="#ppt_x"/>
                                          </p:val>
                                        </p:tav>
                                      </p:tavLst>
                                    </p:anim>
                                    <p:anim calcmode="lin" valueType="num">
                                      <p:cBhvr>
                                        <p:cTn id="13"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34"/>
                                        </p:tgtEl>
                                        <p:attrNameLst>
                                          <p:attrName>style.visibility</p:attrName>
                                        </p:attrNameLst>
                                      </p:cBhvr>
                                      <p:to>
                                        <p:strVal val="visible"/>
                                      </p:to>
                                    </p:set>
                                    <p:animEffect transition="in" filter="fade">
                                      <p:cBhvr>
                                        <p:cTn id="18" dur="1000"/>
                                        <p:tgtEl>
                                          <p:spTgt spid="34"/>
                                        </p:tgtEl>
                                      </p:cBhvr>
                                    </p:animEffect>
                                    <p:anim calcmode="lin" valueType="num">
                                      <p:cBhvr>
                                        <p:cTn id="19" dur="1000" fill="hold"/>
                                        <p:tgtEl>
                                          <p:spTgt spid="34"/>
                                        </p:tgtEl>
                                        <p:attrNameLst>
                                          <p:attrName>ppt_x</p:attrName>
                                        </p:attrNameLst>
                                      </p:cBhvr>
                                      <p:tavLst>
                                        <p:tav tm="0">
                                          <p:val>
                                            <p:strVal val="#ppt_x"/>
                                          </p:val>
                                        </p:tav>
                                        <p:tav tm="100000">
                                          <p:val>
                                            <p:strVal val="#ppt_x"/>
                                          </p:val>
                                        </p:tav>
                                      </p:tavLst>
                                    </p:anim>
                                    <p:anim calcmode="lin" valueType="num">
                                      <p:cBhvr>
                                        <p:cTn id="20"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fade">
                                      <p:cBhvr>
                                        <p:cTn id="25" dur="1000"/>
                                        <p:tgtEl>
                                          <p:spTgt spid="35"/>
                                        </p:tgtEl>
                                      </p:cBhvr>
                                    </p:animEffect>
                                    <p:anim calcmode="lin" valueType="num">
                                      <p:cBhvr>
                                        <p:cTn id="26" dur="1000" fill="hold"/>
                                        <p:tgtEl>
                                          <p:spTgt spid="35"/>
                                        </p:tgtEl>
                                        <p:attrNameLst>
                                          <p:attrName>ppt_x</p:attrName>
                                        </p:attrNameLst>
                                      </p:cBhvr>
                                      <p:tavLst>
                                        <p:tav tm="0">
                                          <p:val>
                                            <p:strVal val="#ppt_x"/>
                                          </p:val>
                                        </p:tav>
                                        <p:tav tm="100000">
                                          <p:val>
                                            <p:strVal val="#ppt_x"/>
                                          </p:val>
                                        </p:tav>
                                      </p:tavLst>
                                    </p:anim>
                                    <p:anim calcmode="lin" valueType="num">
                                      <p:cBhvr>
                                        <p:cTn id="27"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5" grpId="0"/>
    </p:bldLst>
  </p:timing>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FC3B2D-1CBA-97FF-7388-8876C8AB3362}"/>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71F337C4-1AA7-9E76-147B-D56AC8DF78EC}"/>
              </a:ext>
            </a:extLst>
          </p:cNvPr>
          <p:cNvSpPr txBox="1"/>
          <p:nvPr/>
        </p:nvSpPr>
        <p:spPr>
          <a:xfrm>
            <a:off x="2779494" y="-189827"/>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مراحل اتخاذ القرار</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C5B6A0C6-913B-72EF-BF1E-2335DA80AA4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28" name="Group 27">
            <a:extLst>
              <a:ext uri="{FF2B5EF4-FFF2-40B4-BE49-F238E27FC236}">
                <a16:creationId xmlns:a16="http://schemas.microsoft.com/office/drawing/2014/main" id="{28E5E51E-2716-C562-C155-7BBDD48F1DF6}"/>
              </a:ext>
            </a:extLst>
          </p:cNvPr>
          <p:cNvGrpSpPr/>
          <p:nvPr/>
        </p:nvGrpSpPr>
        <p:grpSpPr>
          <a:xfrm>
            <a:off x="1588910" y="4518801"/>
            <a:ext cx="3891377" cy="1691499"/>
            <a:chOff x="1588910" y="4518801"/>
            <a:chExt cx="3891377" cy="1691499"/>
          </a:xfrm>
        </p:grpSpPr>
        <p:sp>
          <p:nvSpPr>
            <p:cNvPr id="13" name="Rectangle: Rounded Corners 12">
              <a:extLst>
                <a:ext uri="{FF2B5EF4-FFF2-40B4-BE49-F238E27FC236}">
                  <a16:creationId xmlns:a16="http://schemas.microsoft.com/office/drawing/2014/main" id="{D3772E94-9F5C-96B2-C686-339D819B4454}"/>
                </a:ext>
              </a:extLst>
            </p:cNvPr>
            <p:cNvSpPr/>
            <p:nvPr/>
          </p:nvSpPr>
          <p:spPr>
            <a:xfrm>
              <a:off x="1901076" y="5310998"/>
              <a:ext cx="2572451" cy="899302"/>
            </a:xfrm>
            <a:prstGeom prst="roundRect">
              <a:avLst/>
            </a:prstGeom>
            <a:solidFill>
              <a:srgbClr val="168489"/>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2800"/>
            </a:p>
          </p:txBody>
        </p:sp>
        <p:sp>
          <p:nvSpPr>
            <p:cNvPr id="18" name="مربع نص 166">
              <a:extLst>
                <a:ext uri="{FF2B5EF4-FFF2-40B4-BE49-F238E27FC236}">
                  <a16:creationId xmlns:a16="http://schemas.microsoft.com/office/drawing/2014/main" id="{FA009B8E-EEC0-1C61-0718-E76FAED98C15}"/>
                </a:ext>
              </a:extLst>
            </p:cNvPr>
            <p:cNvSpPr txBox="1"/>
            <p:nvPr/>
          </p:nvSpPr>
          <p:spPr>
            <a:xfrm>
              <a:off x="1588910" y="4518801"/>
              <a:ext cx="1598391" cy="685089"/>
            </a:xfrm>
            <a:prstGeom prst="rect">
              <a:avLst/>
            </a:prstGeom>
          </p:spPr>
          <p:txBody>
            <a:bodyPr wrap="square" rtlCol="1">
              <a:noAutofit/>
            </a:bodyPr>
            <a:lstStyle/>
            <a:p>
              <a:pPr algn="ctr" rtl="0">
                <a:lnSpc>
                  <a:spcPct val="115000"/>
                </a:lnSpc>
              </a:pPr>
              <a:r>
                <a:rPr lang="en-GB" sz="2800" b="1" kern="1200">
                  <a:solidFill>
                    <a:srgbClr val="000000"/>
                  </a:solidFill>
                  <a:effectLst/>
                  <a:latin typeface="ADLaM Display" panose="02010000000000000000" pitchFamily="2" charset="0"/>
                  <a:ea typeface="ADLaM Display" panose="02010000000000000000" pitchFamily="2" charset="0"/>
                  <a:cs typeface="Sakkal Majalla" panose="02000000000000000000" pitchFamily="2" charset="-78"/>
                </a:rPr>
                <a:t>01</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3" name="مربع نص 166">
              <a:extLst>
                <a:ext uri="{FF2B5EF4-FFF2-40B4-BE49-F238E27FC236}">
                  <a16:creationId xmlns:a16="http://schemas.microsoft.com/office/drawing/2014/main" id="{5F3DF220-866F-5315-741C-22FE31D49A4B}"/>
                </a:ext>
              </a:extLst>
            </p:cNvPr>
            <p:cNvSpPr txBox="1"/>
            <p:nvPr/>
          </p:nvSpPr>
          <p:spPr>
            <a:xfrm>
              <a:off x="1857760" y="5483000"/>
              <a:ext cx="2644544" cy="685089"/>
            </a:xfrm>
            <a:prstGeom prst="rect">
              <a:avLst/>
            </a:prstGeom>
          </p:spPr>
          <p:txBody>
            <a:bodyPr wrap="square" rtlCol="1">
              <a:noAutofit/>
            </a:bodyPr>
            <a:lstStyle/>
            <a:p>
              <a:pPr algn="ctr" rtl="0">
                <a:lnSpc>
                  <a:spcPct val="115000"/>
                </a:lnSpc>
              </a:pPr>
              <a:r>
                <a:rPr lang="ar-SA" sz="2800" b="1" kern="1200" dirty="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تحديد المشكلة أو الموقف</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5" name="Picture 4" descr="Problem solving ">
              <a:extLst>
                <a:ext uri="{FF2B5EF4-FFF2-40B4-BE49-F238E27FC236}">
                  <a16:creationId xmlns:a16="http://schemas.microsoft.com/office/drawing/2014/main" id="{3A43A50D-B180-FADF-82C8-B3998B92A524}"/>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52987" y="5483008"/>
              <a:ext cx="727300" cy="727292"/>
            </a:xfrm>
            <a:prstGeom prst="rect">
              <a:avLst/>
            </a:prstGeom>
            <a:noFill/>
            <a:extLst>
              <a:ext uri="{909E8E84-426E-40DD-AFC4-6F175D3DCCD1}">
                <a14:hiddenFill xmlns:a14="http://schemas.microsoft.com/office/drawing/2010/main">
                  <a:solidFill>
                    <a:srgbClr val="FFFFFF"/>
                  </a:solidFill>
                </a14:hiddenFill>
              </a:ext>
            </a:extLst>
          </p:spPr>
        </p:pic>
      </p:grpSp>
      <p:sp>
        <p:nvSpPr>
          <p:cNvPr id="33" name="TextBox 32">
            <a:extLst>
              <a:ext uri="{FF2B5EF4-FFF2-40B4-BE49-F238E27FC236}">
                <a16:creationId xmlns:a16="http://schemas.microsoft.com/office/drawing/2014/main" id="{C4E01307-1BD5-B5F2-66AD-602163CF6B2C}"/>
              </a:ext>
            </a:extLst>
          </p:cNvPr>
          <p:cNvSpPr txBox="1"/>
          <p:nvPr/>
        </p:nvSpPr>
        <p:spPr>
          <a:xfrm>
            <a:off x="5014452" y="1064061"/>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b="1">
                <a:solidFill>
                  <a:srgbClr val="168489"/>
                </a:solidFill>
              </a:rPr>
              <a:t>أداة مساعدة: نموذج </a:t>
            </a:r>
            <a:r>
              <a:rPr lang="en-US">
                <a:solidFill>
                  <a:srgbClr val="168489"/>
                </a:solidFill>
              </a:rPr>
              <a:t>CATWOE</a:t>
            </a:r>
            <a:r>
              <a:rPr lang="ar-SA" b="1">
                <a:solidFill>
                  <a:srgbClr val="168489"/>
                </a:solidFill>
              </a:rPr>
              <a:t> لتحليل المشكلة:</a:t>
            </a:r>
            <a:endParaRPr lang="en-US" b="1">
              <a:solidFill>
                <a:srgbClr val="168489"/>
              </a:solidFill>
            </a:endParaRPr>
          </a:p>
        </p:txBody>
      </p:sp>
      <p:sp>
        <p:nvSpPr>
          <p:cNvPr id="34" name="TextBox 33">
            <a:extLst>
              <a:ext uri="{FF2B5EF4-FFF2-40B4-BE49-F238E27FC236}">
                <a16:creationId xmlns:a16="http://schemas.microsoft.com/office/drawing/2014/main" id="{2A64B5DE-4B24-8AFE-EDB5-9C809D676002}"/>
              </a:ext>
            </a:extLst>
          </p:cNvPr>
          <p:cNvSpPr txBox="1"/>
          <p:nvPr/>
        </p:nvSpPr>
        <p:spPr>
          <a:xfrm>
            <a:off x="5014452" y="1627472"/>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en-US"/>
              <a:t>Customers</a:t>
            </a:r>
            <a:r>
              <a:rPr lang="ar-SA"/>
              <a:t> (العملاء): من يتأثر بالمشكلة؟</a:t>
            </a:r>
            <a:endParaRPr lang="en-US" dirty="0"/>
          </a:p>
        </p:txBody>
      </p:sp>
      <p:sp>
        <p:nvSpPr>
          <p:cNvPr id="35" name="TextBox 34">
            <a:extLst>
              <a:ext uri="{FF2B5EF4-FFF2-40B4-BE49-F238E27FC236}">
                <a16:creationId xmlns:a16="http://schemas.microsoft.com/office/drawing/2014/main" id="{11F02DE8-9C44-B0E3-C686-D4E26FED6A6C}"/>
              </a:ext>
            </a:extLst>
          </p:cNvPr>
          <p:cNvSpPr txBox="1"/>
          <p:nvPr/>
        </p:nvSpPr>
        <p:spPr>
          <a:xfrm>
            <a:off x="5014452" y="2190883"/>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en-US" dirty="0"/>
              <a:t>Actors</a:t>
            </a:r>
            <a:r>
              <a:rPr lang="ar-SA" dirty="0"/>
              <a:t> (الفاعلون): من سينفذ الحلول؟</a:t>
            </a:r>
            <a:endParaRPr lang="en-US" dirty="0"/>
          </a:p>
        </p:txBody>
      </p:sp>
      <p:sp>
        <p:nvSpPr>
          <p:cNvPr id="2" name="TextBox 1">
            <a:extLst>
              <a:ext uri="{FF2B5EF4-FFF2-40B4-BE49-F238E27FC236}">
                <a16:creationId xmlns:a16="http://schemas.microsoft.com/office/drawing/2014/main" id="{33D34884-AE02-F54D-F0A4-FDE65015B15A}"/>
              </a:ext>
            </a:extLst>
          </p:cNvPr>
          <p:cNvSpPr txBox="1"/>
          <p:nvPr/>
        </p:nvSpPr>
        <p:spPr>
          <a:xfrm>
            <a:off x="5014452" y="2754294"/>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en-US"/>
              <a:t>Transformation</a:t>
            </a:r>
            <a:r>
              <a:rPr lang="ar-SA"/>
              <a:t> (التحوّل): ما التغيير المطلوب؟</a:t>
            </a:r>
            <a:endParaRPr lang="en-US" dirty="0"/>
          </a:p>
        </p:txBody>
      </p:sp>
      <p:sp>
        <p:nvSpPr>
          <p:cNvPr id="3" name="TextBox 2">
            <a:extLst>
              <a:ext uri="{FF2B5EF4-FFF2-40B4-BE49-F238E27FC236}">
                <a16:creationId xmlns:a16="http://schemas.microsoft.com/office/drawing/2014/main" id="{2976E8B3-331A-18CE-17EA-85F1CF2BA628}"/>
              </a:ext>
            </a:extLst>
          </p:cNvPr>
          <p:cNvSpPr txBox="1"/>
          <p:nvPr/>
        </p:nvSpPr>
        <p:spPr>
          <a:xfrm>
            <a:off x="5014452" y="3317705"/>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en-US"/>
              <a:t>Worldview</a:t>
            </a:r>
            <a:r>
              <a:rPr lang="ar-SA"/>
              <a:t> (وجهة النظر): ما هي الافتراضات السائدة؟</a:t>
            </a:r>
            <a:endParaRPr lang="en-US" dirty="0"/>
          </a:p>
        </p:txBody>
      </p:sp>
      <p:sp>
        <p:nvSpPr>
          <p:cNvPr id="4" name="TextBox 3">
            <a:extLst>
              <a:ext uri="{FF2B5EF4-FFF2-40B4-BE49-F238E27FC236}">
                <a16:creationId xmlns:a16="http://schemas.microsoft.com/office/drawing/2014/main" id="{802CC47E-4089-5E95-D4D0-AC4386B0A373}"/>
              </a:ext>
            </a:extLst>
          </p:cNvPr>
          <p:cNvSpPr txBox="1"/>
          <p:nvPr/>
        </p:nvSpPr>
        <p:spPr>
          <a:xfrm>
            <a:off x="5014452" y="3881116"/>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en-US" dirty="0"/>
              <a:t>Owners</a:t>
            </a:r>
            <a:r>
              <a:rPr lang="ar-SA" dirty="0"/>
              <a:t> (المالكون): من لديه سلطة إيقاف الحلّ؟</a:t>
            </a:r>
            <a:endParaRPr lang="en-US" dirty="0"/>
          </a:p>
        </p:txBody>
      </p:sp>
      <p:sp>
        <p:nvSpPr>
          <p:cNvPr id="6" name="TextBox 5">
            <a:extLst>
              <a:ext uri="{FF2B5EF4-FFF2-40B4-BE49-F238E27FC236}">
                <a16:creationId xmlns:a16="http://schemas.microsoft.com/office/drawing/2014/main" id="{279CA332-C1AB-FB22-E793-81CDC597B191}"/>
              </a:ext>
            </a:extLst>
          </p:cNvPr>
          <p:cNvSpPr txBox="1"/>
          <p:nvPr/>
        </p:nvSpPr>
        <p:spPr>
          <a:xfrm>
            <a:off x="5014452" y="4444526"/>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en-US"/>
              <a:t>Environment</a:t>
            </a:r>
            <a:r>
              <a:rPr lang="ar-SA"/>
              <a:t> (البيئة): ما هي القيود الخارجية؟</a:t>
            </a:r>
            <a:endParaRPr lang="en-US" dirty="0"/>
          </a:p>
        </p:txBody>
      </p:sp>
    </p:spTree>
    <p:extLst>
      <p:ext uri="{BB962C8B-B14F-4D97-AF65-F5344CB8AC3E}">
        <p14:creationId xmlns:p14="http://schemas.microsoft.com/office/powerpoint/2010/main" val="171767944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ppt_x"/>
                                          </p:val>
                                        </p:tav>
                                        <p:tav tm="100000">
                                          <p:val>
                                            <p:strVal val="#ppt_x"/>
                                          </p:val>
                                        </p:tav>
                                      </p:tavLst>
                                    </p:anim>
                                    <p:anim calcmode="lin" valueType="num">
                                      <p:cBhvr additive="base">
                                        <p:cTn id="8" dur="500" fill="hold"/>
                                        <p:tgtEl>
                                          <p:spTgt spid="28"/>
                                        </p:tgtEl>
                                        <p:attrNameLst>
                                          <p:attrName>ppt_y</p:attrName>
                                        </p:attrNameLst>
                                      </p:cBhvr>
                                      <p:tavLst>
                                        <p:tav tm="0">
                                          <p:val>
                                            <p:strVal val="1+#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fade">
                                      <p:cBhvr>
                                        <p:cTn id="11" dur="1000"/>
                                        <p:tgtEl>
                                          <p:spTgt spid="33"/>
                                        </p:tgtEl>
                                      </p:cBhvr>
                                    </p:animEffect>
                                    <p:anim calcmode="lin" valueType="num">
                                      <p:cBhvr>
                                        <p:cTn id="12" dur="1000" fill="hold"/>
                                        <p:tgtEl>
                                          <p:spTgt spid="33"/>
                                        </p:tgtEl>
                                        <p:attrNameLst>
                                          <p:attrName>ppt_x</p:attrName>
                                        </p:attrNameLst>
                                      </p:cBhvr>
                                      <p:tavLst>
                                        <p:tav tm="0">
                                          <p:val>
                                            <p:strVal val="#ppt_x"/>
                                          </p:val>
                                        </p:tav>
                                        <p:tav tm="100000">
                                          <p:val>
                                            <p:strVal val="#ppt_x"/>
                                          </p:val>
                                        </p:tav>
                                      </p:tavLst>
                                    </p:anim>
                                    <p:anim calcmode="lin" valueType="num">
                                      <p:cBhvr>
                                        <p:cTn id="13"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34"/>
                                        </p:tgtEl>
                                        <p:attrNameLst>
                                          <p:attrName>style.visibility</p:attrName>
                                        </p:attrNameLst>
                                      </p:cBhvr>
                                      <p:to>
                                        <p:strVal val="visible"/>
                                      </p:to>
                                    </p:set>
                                    <p:animEffect transition="in" filter="fade">
                                      <p:cBhvr>
                                        <p:cTn id="18" dur="1000"/>
                                        <p:tgtEl>
                                          <p:spTgt spid="34"/>
                                        </p:tgtEl>
                                      </p:cBhvr>
                                    </p:animEffect>
                                    <p:anim calcmode="lin" valueType="num">
                                      <p:cBhvr>
                                        <p:cTn id="19" dur="1000" fill="hold"/>
                                        <p:tgtEl>
                                          <p:spTgt spid="34"/>
                                        </p:tgtEl>
                                        <p:attrNameLst>
                                          <p:attrName>ppt_x</p:attrName>
                                        </p:attrNameLst>
                                      </p:cBhvr>
                                      <p:tavLst>
                                        <p:tav tm="0">
                                          <p:val>
                                            <p:strVal val="#ppt_x"/>
                                          </p:val>
                                        </p:tav>
                                        <p:tav tm="100000">
                                          <p:val>
                                            <p:strVal val="#ppt_x"/>
                                          </p:val>
                                        </p:tav>
                                      </p:tavLst>
                                    </p:anim>
                                    <p:anim calcmode="lin" valueType="num">
                                      <p:cBhvr>
                                        <p:cTn id="20"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fade">
                                      <p:cBhvr>
                                        <p:cTn id="25" dur="1000"/>
                                        <p:tgtEl>
                                          <p:spTgt spid="35"/>
                                        </p:tgtEl>
                                      </p:cBhvr>
                                    </p:animEffect>
                                    <p:anim calcmode="lin" valueType="num">
                                      <p:cBhvr>
                                        <p:cTn id="26" dur="1000" fill="hold"/>
                                        <p:tgtEl>
                                          <p:spTgt spid="35"/>
                                        </p:tgtEl>
                                        <p:attrNameLst>
                                          <p:attrName>ppt_x</p:attrName>
                                        </p:attrNameLst>
                                      </p:cBhvr>
                                      <p:tavLst>
                                        <p:tav tm="0">
                                          <p:val>
                                            <p:strVal val="#ppt_x"/>
                                          </p:val>
                                        </p:tav>
                                        <p:tav tm="100000">
                                          <p:val>
                                            <p:strVal val="#ppt_x"/>
                                          </p:val>
                                        </p:tav>
                                      </p:tavLst>
                                    </p:anim>
                                    <p:anim calcmode="lin" valueType="num">
                                      <p:cBhvr>
                                        <p:cTn id="27"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fade">
                                      <p:cBhvr>
                                        <p:cTn id="32" dur="1000"/>
                                        <p:tgtEl>
                                          <p:spTgt spid="2"/>
                                        </p:tgtEl>
                                      </p:cBhvr>
                                    </p:animEffect>
                                    <p:anim calcmode="lin" valueType="num">
                                      <p:cBhvr>
                                        <p:cTn id="33" dur="1000" fill="hold"/>
                                        <p:tgtEl>
                                          <p:spTgt spid="2"/>
                                        </p:tgtEl>
                                        <p:attrNameLst>
                                          <p:attrName>ppt_x</p:attrName>
                                        </p:attrNameLst>
                                      </p:cBhvr>
                                      <p:tavLst>
                                        <p:tav tm="0">
                                          <p:val>
                                            <p:strVal val="#ppt_x"/>
                                          </p:val>
                                        </p:tav>
                                        <p:tav tm="100000">
                                          <p:val>
                                            <p:strVal val="#ppt_x"/>
                                          </p:val>
                                        </p:tav>
                                      </p:tavLst>
                                    </p:anim>
                                    <p:anim calcmode="lin" valueType="num">
                                      <p:cBhvr>
                                        <p:cTn id="3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fade">
                                      <p:cBhvr>
                                        <p:cTn id="39" dur="1000"/>
                                        <p:tgtEl>
                                          <p:spTgt spid="3"/>
                                        </p:tgtEl>
                                      </p:cBhvr>
                                    </p:animEffect>
                                    <p:anim calcmode="lin" valueType="num">
                                      <p:cBhvr>
                                        <p:cTn id="40" dur="1000" fill="hold"/>
                                        <p:tgtEl>
                                          <p:spTgt spid="3"/>
                                        </p:tgtEl>
                                        <p:attrNameLst>
                                          <p:attrName>ppt_x</p:attrName>
                                        </p:attrNameLst>
                                      </p:cBhvr>
                                      <p:tavLst>
                                        <p:tav tm="0">
                                          <p:val>
                                            <p:strVal val="#ppt_x"/>
                                          </p:val>
                                        </p:tav>
                                        <p:tav tm="100000">
                                          <p:val>
                                            <p:strVal val="#ppt_x"/>
                                          </p:val>
                                        </p:tav>
                                      </p:tavLst>
                                    </p:anim>
                                    <p:anim calcmode="lin" valueType="num">
                                      <p:cBhvr>
                                        <p:cTn id="41"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grpId="0" nodeType="clickEffect">
                                  <p:stCondLst>
                                    <p:cond delay="0"/>
                                  </p:stCondLst>
                                  <p:childTnLst>
                                    <p:set>
                                      <p:cBhvr>
                                        <p:cTn id="45" dur="1" fill="hold">
                                          <p:stCondLst>
                                            <p:cond delay="0"/>
                                          </p:stCondLst>
                                        </p:cTn>
                                        <p:tgtEl>
                                          <p:spTgt spid="4"/>
                                        </p:tgtEl>
                                        <p:attrNameLst>
                                          <p:attrName>style.visibility</p:attrName>
                                        </p:attrNameLst>
                                      </p:cBhvr>
                                      <p:to>
                                        <p:strVal val="visible"/>
                                      </p:to>
                                    </p:set>
                                    <p:animEffect transition="in" filter="fade">
                                      <p:cBhvr>
                                        <p:cTn id="46" dur="1000"/>
                                        <p:tgtEl>
                                          <p:spTgt spid="4"/>
                                        </p:tgtEl>
                                      </p:cBhvr>
                                    </p:animEffect>
                                    <p:anim calcmode="lin" valueType="num">
                                      <p:cBhvr>
                                        <p:cTn id="47" dur="1000" fill="hold"/>
                                        <p:tgtEl>
                                          <p:spTgt spid="4"/>
                                        </p:tgtEl>
                                        <p:attrNameLst>
                                          <p:attrName>ppt_x</p:attrName>
                                        </p:attrNameLst>
                                      </p:cBhvr>
                                      <p:tavLst>
                                        <p:tav tm="0">
                                          <p:val>
                                            <p:strVal val="#ppt_x"/>
                                          </p:val>
                                        </p:tav>
                                        <p:tav tm="100000">
                                          <p:val>
                                            <p:strVal val="#ppt_x"/>
                                          </p:val>
                                        </p:tav>
                                      </p:tavLst>
                                    </p:anim>
                                    <p:anim calcmode="lin" valueType="num">
                                      <p:cBhvr>
                                        <p:cTn id="48"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grpId="0" nodeType="click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fade">
                                      <p:cBhvr>
                                        <p:cTn id="53" dur="1000"/>
                                        <p:tgtEl>
                                          <p:spTgt spid="6"/>
                                        </p:tgtEl>
                                      </p:cBhvr>
                                    </p:animEffect>
                                    <p:anim calcmode="lin" valueType="num">
                                      <p:cBhvr>
                                        <p:cTn id="54" dur="1000" fill="hold"/>
                                        <p:tgtEl>
                                          <p:spTgt spid="6"/>
                                        </p:tgtEl>
                                        <p:attrNameLst>
                                          <p:attrName>ppt_x</p:attrName>
                                        </p:attrNameLst>
                                      </p:cBhvr>
                                      <p:tavLst>
                                        <p:tav tm="0">
                                          <p:val>
                                            <p:strVal val="#ppt_x"/>
                                          </p:val>
                                        </p:tav>
                                        <p:tav tm="100000">
                                          <p:val>
                                            <p:strVal val="#ppt_x"/>
                                          </p:val>
                                        </p:tav>
                                      </p:tavLst>
                                    </p:anim>
                                    <p:anim calcmode="lin" valueType="num">
                                      <p:cBhvr>
                                        <p:cTn id="5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5" grpId="0"/>
      <p:bldP spid="2" grpId="0"/>
      <p:bldP spid="3" grpId="0"/>
      <p:bldP spid="4" grpId="0"/>
      <p:bldP spid="6" grpId="0"/>
    </p:bldLst>
  </p:timing>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A91B61-C8E4-8C02-8FF4-16BD9F27863C}"/>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72B88CD4-4F23-6E5B-0DED-2F63BA55BB6F}"/>
              </a:ext>
            </a:extLst>
          </p:cNvPr>
          <p:cNvSpPr txBox="1"/>
          <p:nvPr/>
        </p:nvSpPr>
        <p:spPr>
          <a:xfrm>
            <a:off x="2779494" y="-189827"/>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مراحل اتخاذ القرار</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05D65780-2BC2-43CD-F07C-CD75A276F45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29" name="Group 28">
            <a:extLst>
              <a:ext uri="{FF2B5EF4-FFF2-40B4-BE49-F238E27FC236}">
                <a16:creationId xmlns:a16="http://schemas.microsoft.com/office/drawing/2014/main" id="{6CC01C7E-5058-CE51-5634-74141C5DA10E}"/>
              </a:ext>
            </a:extLst>
          </p:cNvPr>
          <p:cNvGrpSpPr/>
          <p:nvPr/>
        </p:nvGrpSpPr>
        <p:grpSpPr>
          <a:xfrm>
            <a:off x="1283374" y="4336598"/>
            <a:ext cx="3731078" cy="1617681"/>
            <a:chOff x="3031218" y="3726605"/>
            <a:chExt cx="3731078" cy="1617681"/>
          </a:xfrm>
        </p:grpSpPr>
        <p:sp>
          <p:nvSpPr>
            <p:cNvPr id="14" name="Rectangle: Rounded Corners 13">
              <a:extLst>
                <a:ext uri="{FF2B5EF4-FFF2-40B4-BE49-F238E27FC236}">
                  <a16:creationId xmlns:a16="http://schemas.microsoft.com/office/drawing/2014/main" id="{A3DEC16A-32AE-33A5-6908-F211B89D1DF8}"/>
                </a:ext>
              </a:extLst>
            </p:cNvPr>
            <p:cNvSpPr/>
            <p:nvPr/>
          </p:nvSpPr>
          <p:spPr>
            <a:xfrm>
              <a:off x="3187301" y="4411696"/>
              <a:ext cx="2572451" cy="899302"/>
            </a:xfrm>
            <a:prstGeom prst="roundRect">
              <a:avLst/>
            </a:prstGeom>
            <a:solidFill>
              <a:srgbClr val="7F7F7F"/>
            </a:solidFill>
            <a:ln>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2800"/>
            </a:p>
          </p:txBody>
        </p:sp>
        <p:sp>
          <p:nvSpPr>
            <p:cNvPr id="19" name="مربع نص 166">
              <a:extLst>
                <a:ext uri="{FF2B5EF4-FFF2-40B4-BE49-F238E27FC236}">
                  <a16:creationId xmlns:a16="http://schemas.microsoft.com/office/drawing/2014/main" id="{D94BF4AB-BBF4-159C-DE03-C9F57632680D}"/>
                </a:ext>
              </a:extLst>
            </p:cNvPr>
            <p:cNvSpPr txBox="1"/>
            <p:nvPr/>
          </p:nvSpPr>
          <p:spPr>
            <a:xfrm>
              <a:off x="3031218" y="3726605"/>
              <a:ext cx="1598391" cy="685089"/>
            </a:xfrm>
            <a:prstGeom prst="rect">
              <a:avLst/>
            </a:prstGeom>
          </p:spPr>
          <p:txBody>
            <a:bodyPr wrap="square" rtlCol="1">
              <a:noAutofit/>
            </a:bodyPr>
            <a:lstStyle/>
            <a:p>
              <a:pPr algn="ctr" rtl="0">
                <a:lnSpc>
                  <a:spcPct val="115000"/>
                </a:lnSpc>
              </a:pPr>
              <a:r>
                <a:rPr lang="en-GB" sz="2800" b="1" kern="1200">
                  <a:solidFill>
                    <a:srgbClr val="000000"/>
                  </a:solidFill>
                  <a:effectLst/>
                  <a:latin typeface="ADLaM Display" panose="02010000000000000000" pitchFamily="2" charset="0"/>
                  <a:ea typeface="ADLaM Display" panose="02010000000000000000" pitchFamily="2" charset="0"/>
                  <a:cs typeface="Sakkal Majalla" panose="02000000000000000000" pitchFamily="2" charset="-78"/>
                </a:rPr>
                <a:t>02</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4" name="مربع نص 166">
              <a:extLst>
                <a:ext uri="{FF2B5EF4-FFF2-40B4-BE49-F238E27FC236}">
                  <a16:creationId xmlns:a16="http://schemas.microsoft.com/office/drawing/2014/main" id="{A0D43ECE-60CD-BF43-DF5F-D36AA9987809}"/>
                </a:ext>
              </a:extLst>
            </p:cNvPr>
            <p:cNvSpPr txBox="1"/>
            <p:nvPr/>
          </p:nvSpPr>
          <p:spPr>
            <a:xfrm>
              <a:off x="3296080" y="4341422"/>
              <a:ext cx="2358149" cy="1002864"/>
            </a:xfrm>
            <a:prstGeom prst="rect">
              <a:avLst/>
            </a:prstGeom>
          </p:spPr>
          <p:txBody>
            <a:bodyPr wrap="square" rtlCol="1">
              <a:noAutofit/>
            </a:bodyPr>
            <a:lstStyle/>
            <a:p>
              <a:pPr algn="ctr" rtl="0">
                <a:lnSpc>
                  <a:spcPct val="115000"/>
                </a:lnSpc>
              </a:pPr>
              <a:r>
                <a:rPr lang="ar-SA" sz="2800" b="1" kern="1200" dirty="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جمع المعلومات وتطوير البدائل</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7" name="Picture 6" descr="Data gathering ">
              <a:extLst>
                <a:ext uri="{FF2B5EF4-FFF2-40B4-BE49-F238E27FC236}">
                  <a16:creationId xmlns:a16="http://schemas.microsoft.com/office/drawing/2014/main" id="{CB287DC6-5FBB-AD0E-A537-8EB926A6CEF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34996" y="4583705"/>
              <a:ext cx="727300" cy="727292"/>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1">
            <a:extLst>
              <a:ext uri="{FF2B5EF4-FFF2-40B4-BE49-F238E27FC236}">
                <a16:creationId xmlns:a16="http://schemas.microsoft.com/office/drawing/2014/main" id="{91BD835E-B62E-9DCE-2A05-04C478EAD6E2}"/>
              </a:ext>
            </a:extLst>
          </p:cNvPr>
          <p:cNvSpPr txBox="1"/>
          <p:nvPr/>
        </p:nvSpPr>
        <p:spPr>
          <a:xfrm>
            <a:off x="5014452" y="1178328"/>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تحديد المعلومات اللازمة: ما نوع المعلومات المطلوبة ومصادرها؟</a:t>
            </a:r>
            <a:endParaRPr lang="en-US"/>
          </a:p>
        </p:txBody>
      </p:sp>
      <p:sp>
        <p:nvSpPr>
          <p:cNvPr id="3" name="TextBox 2">
            <a:extLst>
              <a:ext uri="{FF2B5EF4-FFF2-40B4-BE49-F238E27FC236}">
                <a16:creationId xmlns:a16="http://schemas.microsoft.com/office/drawing/2014/main" id="{A4067EDF-3E69-3BFE-6C28-E1D5DF3EB2AF}"/>
              </a:ext>
            </a:extLst>
          </p:cNvPr>
          <p:cNvSpPr txBox="1"/>
          <p:nvPr/>
        </p:nvSpPr>
        <p:spPr>
          <a:xfrm>
            <a:off x="5014452" y="1842433"/>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جمع البيانات: استخدام أساليب متنوّعة لجمع المعلومات (استبيانات، مقابلات، سجلّات...)</a:t>
            </a:r>
            <a:endParaRPr lang="en-US" dirty="0"/>
          </a:p>
        </p:txBody>
      </p:sp>
      <p:sp>
        <p:nvSpPr>
          <p:cNvPr id="4" name="TextBox 3">
            <a:extLst>
              <a:ext uri="{FF2B5EF4-FFF2-40B4-BE49-F238E27FC236}">
                <a16:creationId xmlns:a16="http://schemas.microsoft.com/office/drawing/2014/main" id="{EE9AA854-B820-9440-10E8-B33485720F5C}"/>
              </a:ext>
            </a:extLst>
          </p:cNvPr>
          <p:cNvSpPr txBox="1"/>
          <p:nvPr/>
        </p:nvSpPr>
        <p:spPr>
          <a:xfrm>
            <a:off x="5014452" y="2967561"/>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تحليل المعلومات: تفسير البيانات وتحويلها إلى معلومات مفيدة</a:t>
            </a:r>
            <a:endParaRPr lang="en-US" dirty="0"/>
          </a:p>
        </p:txBody>
      </p:sp>
      <p:sp>
        <p:nvSpPr>
          <p:cNvPr id="6" name="TextBox 5">
            <a:extLst>
              <a:ext uri="{FF2B5EF4-FFF2-40B4-BE49-F238E27FC236}">
                <a16:creationId xmlns:a16="http://schemas.microsoft.com/office/drawing/2014/main" id="{52D8E2A6-84D3-1ADC-EEDD-9C6B1A4E6A08}"/>
              </a:ext>
            </a:extLst>
          </p:cNvPr>
          <p:cNvSpPr txBox="1"/>
          <p:nvPr/>
        </p:nvSpPr>
        <p:spPr>
          <a:xfrm>
            <a:off x="5014452" y="3631665"/>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توليد البدائل: استخدام أساليب التفكير الإبداعي لاقتراح حلول ممكنة</a:t>
            </a:r>
            <a:endParaRPr lang="en-US" dirty="0"/>
          </a:p>
        </p:txBody>
      </p:sp>
    </p:spTree>
    <p:extLst>
      <p:ext uri="{BB962C8B-B14F-4D97-AF65-F5344CB8AC3E}">
        <p14:creationId xmlns:p14="http://schemas.microsoft.com/office/powerpoint/2010/main" val="311896905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1+#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000"/>
                                        <p:tgtEl>
                                          <p:spTgt spid="3"/>
                                        </p:tgtEl>
                                      </p:cBhvr>
                                    </p:animEffect>
                                    <p:anim calcmode="lin" valueType="num">
                                      <p:cBhvr>
                                        <p:cTn id="19" dur="1000" fill="hold"/>
                                        <p:tgtEl>
                                          <p:spTgt spid="3"/>
                                        </p:tgtEl>
                                        <p:attrNameLst>
                                          <p:attrName>ppt_x</p:attrName>
                                        </p:attrNameLst>
                                      </p:cBhvr>
                                      <p:tavLst>
                                        <p:tav tm="0">
                                          <p:val>
                                            <p:strVal val="#ppt_x"/>
                                          </p:val>
                                        </p:tav>
                                        <p:tav tm="100000">
                                          <p:val>
                                            <p:strVal val="#ppt_x"/>
                                          </p:val>
                                        </p:tav>
                                      </p:tavLst>
                                    </p:anim>
                                    <p:anim calcmode="lin" valueType="num">
                                      <p:cBhvr>
                                        <p:cTn id="20"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1000"/>
                                        <p:tgtEl>
                                          <p:spTgt spid="4"/>
                                        </p:tgtEl>
                                      </p:cBhvr>
                                    </p:animEffect>
                                    <p:anim calcmode="lin" valueType="num">
                                      <p:cBhvr>
                                        <p:cTn id="26" dur="1000" fill="hold"/>
                                        <p:tgtEl>
                                          <p:spTgt spid="4"/>
                                        </p:tgtEl>
                                        <p:attrNameLst>
                                          <p:attrName>ppt_x</p:attrName>
                                        </p:attrNameLst>
                                      </p:cBhvr>
                                      <p:tavLst>
                                        <p:tav tm="0">
                                          <p:val>
                                            <p:strVal val="#ppt_x"/>
                                          </p:val>
                                        </p:tav>
                                        <p:tav tm="100000">
                                          <p:val>
                                            <p:strVal val="#ppt_x"/>
                                          </p:val>
                                        </p:tav>
                                      </p:tavLst>
                                    </p:anim>
                                    <p:anim calcmode="lin" valueType="num">
                                      <p:cBhvr>
                                        <p:cTn id="27"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1000"/>
                                        <p:tgtEl>
                                          <p:spTgt spid="6"/>
                                        </p:tgtEl>
                                      </p:cBhvr>
                                    </p:animEffect>
                                    <p:anim calcmode="lin" valueType="num">
                                      <p:cBhvr>
                                        <p:cTn id="33" dur="1000" fill="hold"/>
                                        <p:tgtEl>
                                          <p:spTgt spid="6"/>
                                        </p:tgtEl>
                                        <p:attrNameLst>
                                          <p:attrName>ppt_x</p:attrName>
                                        </p:attrNameLst>
                                      </p:cBhvr>
                                      <p:tavLst>
                                        <p:tav tm="0">
                                          <p:val>
                                            <p:strVal val="#ppt_x"/>
                                          </p:val>
                                        </p:tav>
                                        <p:tav tm="100000">
                                          <p:val>
                                            <p:strVal val="#ppt_x"/>
                                          </p:val>
                                        </p:tav>
                                      </p:tavLst>
                                    </p:anim>
                                    <p:anim calcmode="lin" valueType="num">
                                      <p:cBhvr>
                                        <p:cTn id="3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6" grpId="0"/>
    </p:bldLst>
  </p:timing>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335A00-2621-9FA1-D279-CC2E89BB7997}"/>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F53849AA-5DEC-4278-11A0-7AB2D46E58DF}"/>
              </a:ext>
            </a:extLst>
          </p:cNvPr>
          <p:cNvSpPr txBox="1"/>
          <p:nvPr/>
        </p:nvSpPr>
        <p:spPr>
          <a:xfrm>
            <a:off x="2779494" y="-189827"/>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مراحل اتخاذ القرار</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BD7AA977-0D46-3D04-58F0-0DB8494D82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29" name="Group 28">
            <a:extLst>
              <a:ext uri="{FF2B5EF4-FFF2-40B4-BE49-F238E27FC236}">
                <a16:creationId xmlns:a16="http://schemas.microsoft.com/office/drawing/2014/main" id="{CA28E314-AD3C-99C7-BF16-34F468899C6E}"/>
              </a:ext>
            </a:extLst>
          </p:cNvPr>
          <p:cNvGrpSpPr/>
          <p:nvPr/>
        </p:nvGrpSpPr>
        <p:grpSpPr>
          <a:xfrm>
            <a:off x="1283374" y="4336598"/>
            <a:ext cx="3731078" cy="1617681"/>
            <a:chOff x="3031218" y="3726605"/>
            <a:chExt cx="3731078" cy="1617681"/>
          </a:xfrm>
        </p:grpSpPr>
        <p:sp>
          <p:nvSpPr>
            <p:cNvPr id="14" name="Rectangle: Rounded Corners 13">
              <a:extLst>
                <a:ext uri="{FF2B5EF4-FFF2-40B4-BE49-F238E27FC236}">
                  <a16:creationId xmlns:a16="http://schemas.microsoft.com/office/drawing/2014/main" id="{9B9EBB80-BE65-EAFD-AD47-9C16A24CF141}"/>
                </a:ext>
              </a:extLst>
            </p:cNvPr>
            <p:cNvSpPr/>
            <p:nvPr/>
          </p:nvSpPr>
          <p:spPr>
            <a:xfrm>
              <a:off x="3187301" y="4411696"/>
              <a:ext cx="2572451" cy="899302"/>
            </a:xfrm>
            <a:prstGeom prst="roundRect">
              <a:avLst/>
            </a:prstGeom>
            <a:solidFill>
              <a:srgbClr val="7F7F7F"/>
            </a:solidFill>
            <a:ln>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2800"/>
            </a:p>
          </p:txBody>
        </p:sp>
        <p:sp>
          <p:nvSpPr>
            <p:cNvPr id="19" name="مربع نص 166">
              <a:extLst>
                <a:ext uri="{FF2B5EF4-FFF2-40B4-BE49-F238E27FC236}">
                  <a16:creationId xmlns:a16="http://schemas.microsoft.com/office/drawing/2014/main" id="{CADA7B3E-8EB0-C4F9-0B92-62E5D488FE06}"/>
                </a:ext>
              </a:extLst>
            </p:cNvPr>
            <p:cNvSpPr txBox="1"/>
            <p:nvPr/>
          </p:nvSpPr>
          <p:spPr>
            <a:xfrm>
              <a:off x="3031218" y="3726605"/>
              <a:ext cx="1598391" cy="685089"/>
            </a:xfrm>
            <a:prstGeom prst="rect">
              <a:avLst/>
            </a:prstGeom>
          </p:spPr>
          <p:txBody>
            <a:bodyPr wrap="square" rtlCol="1">
              <a:noAutofit/>
            </a:bodyPr>
            <a:lstStyle/>
            <a:p>
              <a:pPr algn="ctr" rtl="0">
                <a:lnSpc>
                  <a:spcPct val="115000"/>
                </a:lnSpc>
              </a:pPr>
              <a:r>
                <a:rPr lang="en-GB" sz="2800" b="1" kern="1200">
                  <a:solidFill>
                    <a:srgbClr val="000000"/>
                  </a:solidFill>
                  <a:effectLst/>
                  <a:latin typeface="ADLaM Display" panose="02010000000000000000" pitchFamily="2" charset="0"/>
                  <a:ea typeface="ADLaM Display" panose="02010000000000000000" pitchFamily="2" charset="0"/>
                  <a:cs typeface="Sakkal Majalla" panose="02000000000000000000" pitchFamily="2" charset="-78"/>
                </a:rPr>
                <a:t>02</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4" name="مربع نص 166">
              <a:extLst>
                <a:ext uri="{FF2B5EF4-FFF2-40B4-BE49-F238E27FC236}">
                  <a16:creationId xmlns:a16="http://schemas.microsoft.com/office/drawing/2014/main" id="{3A109037-6FF8-14FC-0B97-88698235E177}"/>
                </a:ext>
              </a:extLst>
            </p:cNvPr>
            <p:cNvSpPr txBox="1"/>
            <p:nvPr/>
          </p:nvSpPr>
          <p:spPr>
            <a:xfrm>
              <a:off x="3296080" y="4341422"/>
              <a:ext cx="2358149" cy="1002864"/>
            </a:xfrm>
            <a:prstGeom prst="rect">
              <a:avLst/>
            </a:prstGeom>
          </p:spPr>
          <p:txBody>
            <a:bodyPr wrap="square" rtlCol="1">
              <a:noAutofit/>
            </a:bodyPr>
            <a:lstStyle/>
            <a:p>
              <a:pPr algn="ctr" rtl="0">
                <a:lnSpc>
                  <a:spcPct val="115000"/>
                </a:lnSpc>
              </a:pPr>
              <a:r>
                <a:rPr lang="ar-SA" sz="2800" b="1" kern="1200" dirty="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جمع المعلومات وتطوير البدائل</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7" name="Picture 6" descr="Data gathering ">
              <a:extLst>
                <a:ext uri="{FF2B5EF4-FFF2-40B4-BE49-F238E27FC236}">
                  <a16:creationId xmlns:a16="http://schemas.microsoft.com/office/drawing/2014/main" id="{C7E8AB4B-0A10-63BC-9CB8-923E29A86A5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34996" y="4583705"/>
              <a:ext cx="727300" cy="727292"/>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1">
            <a:extLst>
              <a:ext uri="{FF2B5EF4-FFF2-40B4-BE49-F238E27FC236}">
                <a16:creationId xmlns:a16="http://schemas.microsoft.com/office/drawing/2014/main" id="{B25B62D2-0477-8484-4F77-7204025F532A}"/>
              </a:ext>
            </a:extLst>
          </p:cNvPr>
          <p:cNvSpPr txBox="1"/>
          <p:nvPr/>
        </p:nvSpPr>
        <p:spPr>
          <a:xfrm>
            <a:off x="5014452" y="1178328"/>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b="1">
                <a:solidFill>
                  <a:srgbClr val="168489"/>
                </a:solidFill>
              </a:rPr>
              <a:t>أداة مساعدة: مصفوفة مصادر المعلومات:</a:t>
            </a:r>
            <a:endParaRPr lang="en-US" b="1">
              <a:solidFill>
                <a:srgbClr val="168489"/>
              </a:solidFill>
            </a:endParaRPr>
          </a:p>
        </p:txBody>
      </p:sp>
      <p:graphicFrame>
        <p:nvGraphicFramePr>
          <p:cNvPr id="5" name="Table 4">
            <a:extLst>
              <a:ext uri="{FF2B5EF4-FFF2-40B4-BE49-F238E27FC236}">
                <a16:creationId xmlns:a16="http://schemas.microsoft.com/office/drawing/2014/main" id="{859C54F9-F94C-D03B-46D3-54E7B6667602}"/>
              </a:ext>
            </a:extLst>
          </p:cNvPr>
          <p:cNvGraphicFramePr>
            <a:graphicFrameLocks noGrp="1"/>
          </p:cNvGraphicFramePr>
          <p:nvPr>
            <p:extLst>
              <p:ext uri="{D42A27DB-BD31-4B8C-83A1-F6EECF244321}">
                <p14:modId xmlns:p14="http://schemas.microsoft.com/office/powerpoint/2010/main" val="638804298"/>
              </p:ext>
            </p:extLst>
          </p:nvPr>
        </p:nvGraphicFramePr>
        <p:xfrm>
          <a:off x="1548236" y="2192309"/>
          <a:ext cx="9410700" cy="1760220"/>
        </p:xfrm>
        <a:graphic>
          <a:graphicData uri="http://schemas.openxmlformats.org/drawingml/2006/table">
            <a:tbl>
              <a:tblPr rtl="1" firstRow="1" firstCol="1" bandRow="1"/>
              <a:tblGrid>
                <a:gridCol w="3136552">
                  <a:extLst>
                    <a:ext uri="{9D8B030D-6E8A-4147-A177-3AD203B41FA5}">
                      <a16:colId xmlns:a16="http://schemas.microsoft.com/office/drawing/2014/main" val="1285209092"/>
                    </a:ext>
                  </a:extLst>
                </a:gridCol>
                <a:gridCol w="3136552">
                  <a:extLst>
                    <a:ext uri="{9D8B030D-6E8A-4147-A177-3AD203B41FA5}">
                      <a16:colId xmlns:a16="http://schemas.microsoft.com/office/drawing/2014/main" val="702923053"/>
                    </a:ext>
                  </a:extLst>
                </a:gridCol>
                <a:gridCol w="3137596">
                  <a:extLst>
                    <a:ext uri="{9D8B030D-6E8A-4147-A177-3AD203B41FA5}">
                      <a16:colId xmlns:a16="http://schemas.microsoft.com/office/drawing/2014/main" val="2733380645"/>
                    </a:ext>
                  </a:extLst>
                </a:gridCol>
              </a:tblGrid>
              <a:tr h="0">
                <a:tc>
                  <a:txBody>
                    <a:bodyPr/>
                    <a:lstStyle/>
                    <a:p>
                      <a:pPr algn="ctr" rtl="1">
                        <a:lnSpc>
                          <a:spcPct val="150000"/>
                        </a:lnSpc>
                      </a:pPr>
                      <a:r>
                        <a:rPr lang="ar-SA"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rPr>
                        <a:t>نوع المعلومات</a:t>
                      </a:r>
                      <a:endParaRPr lang="en-US" sz="28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rPr>
                        <a:t>المصادر الداخلية</a:t>
                      </a:r>
                      <a:endParaRPr lang="en-US" sz="28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rPr>
                        <a:t>المصادر الخارجية</a:t>
                      </a:r>
                      <a:endParaRPr lang="en-US" sz="28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extLst>
                  <a:ext uri="{0D108BD9-81ED-4DB2-BD59-A6C34878D82A}">
                    <a16:rowId xmlns:a16="http://schemas.microsoft.com/office/drawing/2014/main" val="1957651153"/>
                  </a:ext>
                </a:extLst>
              </a:tr>
              <a:tr h="0">
                <a:tc>
                  <a:txBody>
                    <a:bodyPr/>
                    <a:lstStyle/>
                    <a:p>
                      <a:pPr algn="ctr" rtl="1">
                        <a:lnSpc>
                          <a:spcPct val="150000"/>
                        </a:lnSpc>
                      </a:pPr>
                      <a:r>
                        <a:rPr lang="ar-SA" sz="2800" b="0">
                          <a:effectLst/>
                          <a:latin typeface="Adobe Arabic" panose="02040503050201020203" pitchFamily="18" charset="-78"/>
                          <a:ea typeface="Calibri" panose="020F0502020204030204" pitchFamily="34" charset="0"/>
                          <a:cs typeface="Adobe Arabic" panose="02040503050201020203" pitchFamily="18" charset="-78"/>
                        </a:rPr>
                        <a:t>كمّية</a:t>
                      </a:r>
                      <a:endParaRPr lang="en-US" sz="28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800" b="0">
                          <a:effectLst/>
                          <a:latin typeface="Adobe Arabic" panose="02040503050201020203" pitchFamily="18" charset="-78"/>
                          <a:ea typeface="Calibri" panose="020F0502020204030204" pitchFamily="34" charset="0"/>
                          <a:cs typeface="Adobe Arabic" panose="02040503050201020203" pitchFamily="18" charset="-78"/>
                        </a:rPr>
                        <a:t>تقارير مالية، إحصاءات الأداء</a:t>
                      </a:r>
                      <a:endParaRPr lang="en-US" sz="28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800" b="0">
                          <a:effectLst/>
                          <a:latin typeface="Adobe Arabic" panose="02040503050201020203" pitchFamily="18" charset="-78"/>
                          <a:ea typeface="Calibri" panose="020F0502020204030204" pitchFamily="34" charset="0"/>
                          <a:cs typeface="Adobe Arabic" panose="02040503050201020203" pitchFamily="18" charset="-78"/>
                        </a:rPr>
                        <a:t>تقارير السوق، دراسات اقتصادية</a:t>
                      </a:r>
                      <a:endParaRPr lang="en-US" sz="28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extLst>
                  <a:ext uri="{0D108BD9-81ED-4DB2-BD59-A6C34878D82A}">
                    <a16:rowId xmlns:a16="http://schemas.microsoft.com/office/drawing/2014/main" val="399218603"/>
                  </a:ext>
                </a:extLst>
              </a:tr>
              <a:tr h="0">
                <a:tc>
                  <a:txBody>
                    <a:bodyPr/>
                    <a:lstStyle/>
                    <a:p>
                      <a:pPr algn="ctr" rtl="1">
                        <a:lnSpc>
                          <a:spcPct val="150000"/>
                        </a:lnSpc>
                      </a:pPr>
                      <a:r>
                        <a:rPr lang="ar-SA" sz="2800" b="0">
                          <a:effectLst/>
                          <a:latin typeface="Adobe Arabic" panose="02040503050201020203" pitchFamily="18" charset="-78"/>
                          <a:ea typeface="Calibri" panose="020F0502020204030204" pitchFamily="34" charset="0"/>
                          <a:cs typeface="Adobe Arabic" panose="02040503050201020203" pitchFamily="18" charset="-78"/>
                        </a:rPr>
                        <a:t>نوعية</a:t>
                      </a:r>
                      <a:endParaRPr lang="en-US" sz="28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800" b="0">
                          <a:effectLst/>
                          <a:latin typeface="Adobe Arabic" panose="02040503050201020203" pitchFamily="18" charset="-78"/>
                          <a:ea typeface="Calibri" panose="020F0502020204030204" pitchFamily="34" charset="0"/>
                          <a:cs typeface="Adobe Arabic" panose="02040503050201020203" pitchFamily="18" charset="-78"/>
                        </a:rPr>
                        <a:t>مقابلات الموظّفين، ملاحظات</a:t>
                      </a:r>
                      <a:endParaRPr lang="en-US" sz="28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800" b="0" dirty="0">
                          <a:effectLst/>
                          <a:latin typeface="Adobe Arabic" panose="02040503050201020203" pitchFamily="18" charset="-78"/>
                          <a:ea typeface="Calibri" panose="020F0502020204030204" pitchFamily="34" charset="0"/>
                          <a:cs typeface="Adobe Arabic" panose="02040503050201020203" pitchFamily="18" charset="-78"/>
                        </a:rPr>
                        <a:t>آراء العملاء، توجّهات المنافسين</a:t>
                      </a:r>
                      <a:endParaRPr lang="en-US" sz="2800" b="1" dirty="0">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extLst>
                  <a:ext uri="{0D108BD9-81ED-4DB2-BD59-A6C34878D82A}">
                    <a16:rowId xmlns:a16="http://schemas.microsoft.com/office/drawing/2014/main" val="2494313749"/>
                  </a:ext>
                </a:extLst>
              </a:tr>
            </a:tbl>
          </a:graphicData>
        </a:graphic>
      </p:graphicFrame>
    </p:spTree>
    <p:extLst>
      <p:ext uri="{BB962C8B-B14F-4D97-AF65-F5344CB8AC3E}">
        <p14:creationId xmlns:p14="http://schemas.microsoft.com/office/powerpoint/2010/main" val="262734244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1+#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par>
                                <p:cTn id="14" presetID="22" presetClass="entr" presetSubtype="4"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down)">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038E1C-DFD1-D8CD-D2DC-1BD875E5AAB1}"/>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FDC6B0A2-6427-EF22-5C3A-C2840AE5AFB8}"/>
              </a:ext>
            </a:extLst>
          </p:cNvPr>
          <p:cNvSpPr txBox="1"/>
          <p:nvPr/>
        </p:nvSpPr>
        <p:spPr>
          <a:xfrm>
            <a:off x="2779494" y="-189827"/>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مراحل اتخاذ القرار</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E2045DEE-03C7-196A-0228-EA1CEB3CE23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30" name="Group 29">
            <a:extLst>
              <a:ext uri="{FF2B5EF4-FFF2-40B4-BE49-F238E27FC236}">
                <a16:creationId xmlns:a16="http://schemas.microsoft.com/office/drawing/2014/main" id="{01D3B273-8FD0-DC97-A9B0-D0DBC342A9ED}"/>
              </a:ext>
            </a:extLst>
          </p:cNvPr>
          <p:cNvGrpSpPr/>
          <p:nvPr/>
        </p:nvGrpSpPr>
        <p:grpSpPr>
          <a:xfrm>
            <a:off x="1612342" y="4224890"/>
            <a:ext cx="3611916" cy="1642434"/>
            <a:chOff x="4317442" y="2853290"/>
            <a:chExt cx="3611916" cy="1642434"/>
          </a:xfrm>
        </p:grpSpPr>
        <p:sp>
          <p:nvSpPr>
            <p:cNvPr id="15" name="Rectangle: Rounded Corners 14">
              <a:extLst>
                <a:ext uri="{FF2B5EF4-FFF2-40B4-BE49-F238E27FC236}">
                  <a16:creationId xmlns:a16="http://schemas.microsoft.com/office/drawing/2014/main" id="{193D3E64-318E-D1A1-AFCE-E7A9D3307879}"/>
                </a:ext>
              </a:extLst>
            </p:cNvPr>
            <p:cNvSpPr/>
            <p:nvPr/>
          </p:nvSpPr>
          <p:spPr>
            <a:xfrm>
              <a:off x="4473526" y="3512394"/>
              <a:ext cx="2572451" cy="899302"/>
            </a:xfrm>
            <a:prstGeom prst="roundRect">
              <a:avLst/>
            </a:prstGeom>
            <a:solidFill>
              <a:srgbClr val="FFD366"/>
            </a:solidFill>
            <a:ln>
              <a:solidFill>
                <a:srgbClr val="FFD3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2800"/>
            </a:p>
          </p:txBody>
        </p:sp>
        <p:sp>
          <p:nvSpPr>
            <p:cNvPr id="20" name="مربع نص 166">
              <a:extLst>
                <a:ext uri="{FF2B5EF4-FFF2-40B4-BE49-F238E27FC236}">
                  <a16:creationId xmlns:a16="http://schemas.microsoft.com/office/drawing/2014/main" id="{EBC4FD6B-72CA-FAD9-E3CA-4BC3779E8196}"/>
                </a:ext>
              </a:extLst>
            </p:cNvPr>
            <p:cNvSpPr txBox="1"/>
            <p:nvPr/>
          </p:nvSpPr>
          <p:spPr>
            <a:xfrm>
              <a:off x="4317442" y="2853290"/>
              <a:ext cx="1598391" cy="685089"/>
            </a:xfrm>
            <a:prstGeom prst="rect">
              <a:avLst/>
            </a:prstGeom>
          </p:spPr>
          <p:txBody>
            <a:bodyPr wrap="square" rtlCol="1">
              <a:noAutofit/>
            </a:bodyPr>
            <a:lstStyle/>
            <a:p>
              <a:pPr algn="ctr" rtl="0">
                <a:lnSpc>
                  <a:spcPct val="115000"/>
                </a:lnSpc>
              </a:pPr>
              <a:r>
                <a:rPr lang="en-GB" sz="2800" b="1" kern="1200">
                  <a:solidFill>
                    <a:srgbClr val="000000"/>
                  </a:solidFill>
                  <a:effectLst/>
                  <a:latin typeface="ADLaM Display" panose="02010000000000000000" pitchFamily="2" charset="0"/>
                  <a:ea typeface="ADLaM Display" panose="02010000000000000000" pitchFamily="2" charset="0"/>
                  <a:cs typeface="Sakkal Majalla" panose="02000000000000000000" pitchFamily="2" charset="-78"/>
                </a:rPr>
                <a:t>03</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5" name="مربع نص 166">
              <a:extLst>
                <a:ext uri="{FF2B5EF4-FFF2-40B4-BE49-F238E27FC236}">
                  <a16:creationId xmlns:a16="http://schemas.microsoft.com/office/drawing/2014/main" id="{35E824AF-9585-4B51-93F7-602327E4FD63}"/>
                </a:ext>
              </a:extLst>
            </p:cNvPr>
            <p:cNvSpPr txBox="1"/>
            <p:nvPr/>
          </p:nvSpPr>
          <p:spPr>
            <a:xfrm>
              <a:off x="4580368" y="3412301"/>
              <a:ext cx="2358149" cy="964098"/>
            </a:xfrm>
            <a:prstGeom prst="rect">
              <a:avLst/>
            </a:prstGeom>
          </p:spPr>
          <p:txBody>
            <a:bodyPr wrap="square" rtlCol="1">
              <a:noAutofit/>
            </a:bodyPr>
            <a:lstStyle/>
            <a:p>
              <a:pPr algn="ctr" rtl="0">
                <a:lnSpc>
                  <a:spcPct val="115000"/>
                </a:lnSpc>
              </a:pPr>
              <a:r>
                <a:rPr lang="ar-SA" sz="2800" b="1" kern="1200" dirty="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تقييم البدائل واختيار الأنسب</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0" name="Picture 9" descr="Arrows ">
              <a:extLst>
                <a:ext uri="{FF2B5EF4-FFF2-40B4-BE49-F238E27FC236}">
                  <a16:creationId xmlns:a16="http://schemas.microsoft.com/office/drawing/2014/main" id="{F5DD834C-4B71-CE6E-5043-6C6C197F38D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02058" y="3768432"/>
              <a:ext cx="727300" cy="727292"/>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1">
            <a:extLst>
              <a:ext uri="{FF2B5EF4-FFF2-40B4-BE49-F238E27FC236}">
                <a16:creationId xmlns:a16="http://schemas.microsoft.com/office/drawing/2014/main" id="{AA9F4B49-0D5B-EAB7-934C-E27321E74DAD}"/>
              </a:ext>
            </a:extLst>
          </p:cNvPr>
          <p:cNvSpPr txBox="1"/>
          <p:nvPr/>
        </p:nvSpPr>
        <p:spPr>
          <a:xfrm>
            <a:off x="5014452" y="1178328"/>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تحديد معايير التقييم: وضع معايير واضحة لتقييم البدائل (التكلفة، الوقت، الجودة، المخاطر...)</a:t>
            </a:r>
            <a:endParaRPr lang="en-US"/>
          </a:p>
        </p:txBody>
      </p:sp>
      <p:sp>
        <p:nvSpPr>
          <p:cNvPr id="3" name="TextBox 2">
            <a:extLst>
              <a:ext uri="{FF2B5EF4-FFF2-40B4-BE49-F238E27FC236}">
                <a16:creationId xmlns:a16="http://schemas.microsoft.com/office/drawing/2014/main" id="{0DAA1587-FF16-98AC-E085-4A9DE1698869}"/>
              </a:ext>
            </a:extLst>
          </p:cNvPr>
          <p:cNvSpPr txBox="1"/>
          <p:nvPr/>
        </p:nvSpPr>
        <p:spPr>
          <a:xfrm>
            <a:off x="5014452" y="2303456"/>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تقدير النتائج المتوقّعة: تحليل الآثار المحتملة لكلّ بديل</a:t>
            </a:r>
            <a:endParaRPr lang="en-US" dirty="0"/>
          </a:p>
        </p:txBody>
      </p:sp>
      <p:sp>
        <p:nvSpPr>
          <p:cNvPr id="4" name="TextBox 3">
            <a:extLst>
              <a:ext uri="{FF2B5EF4-FFF2-40B4-BE49-F238E27FC236}">
                <a16:creationId xmlns:a16="http://schemas.microsoft.com/office/drawing/2014/main" id="{1835703E-11D9-8371-C9EC-3457D371FD51}"/>
              </a:ext>
            </a:extLst>
          </p:cNvPr>
          <p:cNvSpPr txBox="1"/>
          <p:nvPr/>
        </p:nvSpPr>
        <p:spPr>
          <a:xfrm>
            <a:off x="5014452" y="2967561"/>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المقارنة بين البدائل: استخدام أساليب المفاضلة المنهجية</a:t>
            </a:r>
            <a:endParaRPr lang="en-US" dirty="0"/>
          </a:p>
        </p:txBody>
      </p:sp>
      <p:sp>
        <p:nvSpPr>
          <p:cNvPr id="6" name="TextBox 5">
            <a:extLst>
              <a:ext uri="{FF2B5EF4-FFF2-40B4-BE49-F238E27FC236}">
                <a16:creationId xmlns:a16="http://schemas.microsoft.com/office/drawing/2014/main" id="{70204EA6-C034-07E6-FFBC-F26CBAC8B477}"/>
              </a:ext>
            </a:extLst>
          </p:cNvPr>
          <p:cNvSpPr txBox="1"/>
          <p:nvPr/>
        </p:nvSpPr>
        <p:spPr>
          <a:xfrm>
            <a:off x="5014452" y="3631665"/>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اختيار البديل الأنسب: اتخاذ القرار بناءً على المعايير والظروف المحيطة</a:t>
            </a:r>
            <a:endParaRPr lang="en-US" dirty="0"/>
          </a:p>
        </p:txBody>
      </p:sp>
    </p:spTree>
    <p:extLst>
      <p:ext uri="{BB962C8B-B14F-4D97-AF65-F5344CB8AC3E}">
        <p14:creationId xmlns:p14="http://schemas.microsoft.com/office/powerpoint/2010/main" val="136755920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ppt_x"/>
                                          </p:val>
                                        </p:tav>
                                        <p:tav tm="100000">
                                          <p:val>
                                            <p:strVal val="#ppt_x"/>
                                          </p:val>
                                        </p:tav>
                                      </p:tavLst>
                                    </p:anim>
                                    <p:anim calcmode="lin" valueType="num">
                                      <p:cBhvr additive="base">
                                        <p:cTn id="8" dur="500" fill="hold"/>
                                        <p:tgtEl>
                                          <p:spTgt spid="30"/>
                                        </p:tgtEl>
                                        <p:attrNameLst>
                                          <p:attrName>ppt_y</p:attrName>
                                        </p:attrNameLst>
                                      </p:cBhvr>
                                      <p:tavLst>
                                        <p:tav tm="0">
                                          <p:val>
                                            <p:strVal val="1+#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000"/>
                                        <p:tgtEl>
                                          <p:spTgt spid="3"/>
                                        </p:tgtEl>
                                      </p:cBhvr>
                                    </p:animEffect>
                                    <p:anim calcmode="lin" valueType="num">
                                      <p:cBhvr>
                                        <p:cTn id="19" dur="1000" fill="hold"/>
                                        <p:tgtEl>
                                          <p:spTgt spid="3"/>
                                        </p:tgtEl>
                                        <p:attrNameLst>
                                          <p:attrName>ppt_x</p:attrName>
                                        </p:attrNameLst>
                                      </p:cBhvr>
                                      <p:tavLst>
                                        <p:tav tm="0">
                                          <p:val>
                                            <p:strVal val="#ppt_x"/>
                                          </p:val>
                                        </p:tav>
                                        <p:tav tm="100000">
                                          <p:val>
                                            <p:strVal val="#ppt_x"/>
                                          </p:val>
                                        </p:tav>
                                      </p:tavLst>
                                    </p:anim>
                                    <p:anim calcmode="lin" valueType="num">
                                      <p:cBhvr>
                                        <p:cTn id="20"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1000"/>
                                        <p:tgtEl>
                                          <p:spTgt spid="4"/>
                                        </p:tgtEl>
                                      </p:cBhvr>
                                    </p:animEffect>
                                    <p:anim calcmode="lin" valueType="num">
                                      <p:cBhvr>
                                        <p:cTn id="26" dur="1000" fill="hold"/>
                                        <p:tgtEl>
                                          <p:spTgt spid="4"/>
                                        </p:tgtEl>
                                        <p:attrNameLst>
                                          <p:attrName>ppt_x</p:attrName>
                                        </p:attrNameLst>
                                      </p:cBhvr>
                                      <p:tavLst>
                                        <p:tav tm="0">
                                          <p:val>
                                            <p:strVal val="#ppt_x"/>
                                          </p:val>
                                        </p:tav>
                                        <p:tav tm="100000">
                                          <p:val>
                                            <p:strVal val="#ppt_x"/>
                                          </p:val>
                                        </p:tav>
                                      </p:tavLst>
                                    </p:anim>
                                    <p:anim calcmode="lin" valueType="num">
                                      <p:cBhvr>
                                        <p:cTn id="27"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1000"/>
                                        <p:tgtEl>
                                          <p:spTgt spid="6"/>
                                        </p:tgtEl>
                                      </p:cBhvr>
                                    </p:animEffect>
                                    <p:anim calcmode="lin" valueType="num">
                                      <p:cBhvr>
                                        <p:cTn id="33" dur="1000" fill="hold"/>
                                        <p:tgtEl>
                                          <p:spTgt spid="6"/>
                                        </p:tgtEl>
                                        <p:attrNameLst>
                                          <p:attrName>ppt_x</p:attrName>
                                        </p:attrNameLst>
                                      </p:cBhvr>
                                      <p:tavLst>
                                        <p:tav tm="0">
                                          <p:val>
                                            <p:strVal val="#ppt_x"/>
                                          </p:val>
                                        </p:tav>
                                        <p:tav tm="100000">
                                          <p:val>
                                            <p:strVal val="#ppt_x"/>
                                          </p:val>
                                        </p:tav>
                                      </p:tavLst>
                                    </p:anim>
                                    <p:anim calcmode="lin" valueType="num">
                                      <p:cBhvr>
                                        <p:cTn id="3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E1BB66-47C4-5652-F02F-645A49A88CEE}"/>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48728F44-52E4-1A2E-9711-33FE2C0113B9}"/>
              </a:ext>
            </a:extLst>
          </p:cNvPr>
          <p:cNvSpPr txBox="1"/>
          <p:nvPr/>
        </p:nvSpPr>
        <p:spPr>
          <a:xfrm>
            <a:off x="2779494" y="-174919"/>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أدوار المشرف ومسؤولياته في بيئة العمل الحديثة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13362556-F4BB-335E-7AB4-BFCAC599F56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107" name="Group 106">
            <a:extLst>
              <a:ext uri="{FF2B5EF4-FFF2-40B4-BE49-F238E27FC236}">
                <a16:creationId xmlns:a16="http://schemas.microsoft.com/office/drawing/2014/main" id="{AA1A14ED-9450-A6B3-9C44-5FC4F37E4F3B}"/>
              </a:ext>
            </a:extLst>
          </p:cNvPr>
          <p:cNvGrpSpPr/>
          <p:nvPr/>
        </p:nvGrpSpPr>
        <p:grpSpPr>
          <a:xfrm>
            <a:off x="7981128" y="2019300"/>
            <a:ext cx="3806199" cy="3806431"/>
            <a:chOff x="7981128" y="2019300"/>
            <a:chExt cx="3806199" cy="3806431"/>
          </a:xfrm>
        </p:grpSpPr>
        <p:grpSp>
          <p:nvGrpSpPr>
            <p:cNvPr id="13" name="Group 12">
              <a:extLst>
                <a:ext uri="{FF2B5EF4-FFF2-40B4-BE49-F238E27FC236}">
                  <a16:creationId xmlns:a16="http://schemas.microsoft.com/office/drawing/2014/main" id="{4C369A91-798F-80C3-9211-54DBDDC3E3B5}"/>
                </a:ext>
              </a:extLst>
            </p:cNvPr>
            <p:cNvGrpSpPr/>
            <p:nvPr/>
          </p:nvGrpSpPr>
          <p:grpSpPr>
            <a:xfrm>
              <a:off x="7981128" y="2019300"/>
              <a:ext cx="3806199" cy="3806431"/>
              <a:chOff x="4246244" y="0"/>
              <a:chExt cx="1473200" cy="1473200"/>
            </a:xfrm>
          </p:grpSpPr>
          <p:sp>
            <p:nvSpPr>
              <p:cNvPr id="50" name="Oval 49">
                <a:extLst>
                  <a:ext uri="{FF2B5EF4-FFF2-40B4-BE49-F238E27FC236}">
                    <a16:creationId xmlns:a16="http://schemas.microsoft.com/office/drawing/2014/main" id="{00B3B97D-23BF-2DFF-DE12-0C5FB0BFC854}"/>
                  </a:ext>
                </a:extLst>
              </p:cNvPr>
              <p:cNvSpPr/>
              <p:nvPr/>
            </p:nvSpPr>
            <p:spPr>
              <a:xfrm>
                <a:off x="4246244" y="0"/>
                <a:ext cx="1473200" cy="1473200"/>
              </a:xfrm>
              <a:prstGeom prst="ellipse">
                <a:avLst/>
              </a:prstGeom>
              <a:solidFill>
                <a:srgbClr val="1684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600"/>
              </a:p>
            </p:txBody>
          </p:sp>
          <p:sp>
            <p:nvSpPr>
              <p:cNvPr id="51" name="Oval 50">
                <a:extLst>
                  <a:ext uri="{FF2B5EF4-FFF2-40B4-BE49-F238E27FC236}">
                    <a16:creationId xmlns:a16="http://schemas.microsoft.com/office/drawing/2014/main" id="{776B663B-DD1E-EC7F-C61E-7E8F123CF844}"/>
                  </a:ext>
                </a:extLst>
              </p:cNvPr>
              <p:cNvSpPr/>
              <p:nvPr/>
            </p:nvSpPr>
            <p:spPr>
              <a:xfrm>
                <a:off x="4348017" y="101773"/>
                <a:ext cx="1269654" cy="1269654"/>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600"/>
              </a:p>
            </p:txBody>
          </p:sp>
        </p:grpSp>
        <p:sp>
          <p:nvSpPr>
            <p:cNvPr id="14" name="مربع نص 166">
              <a:extLst>
                <a:ext uri="{FF2B5EF4-FFF2-40B4-BE49-F238E27FC236}">
                  <a16:creationId xmlns:a16="http://schemas.microsoft.com/office/drawing/2014/main" id="{D60E82C4-E5DF-1015-A85F-E5C9B749C38E}"/>
                </a:ext>
              </a:extLst>
            </p:cNvPr>
            <p:cNvSpPr txBox="1"/>
            <p:nvPr/>
          </p:nvSpPr>
          <p:spPr>
            <a:xfrm>
              <a:off x="8312292" y="4166326"/>
              <a:ext cx="3062796" cy="1099767"/>
            </a:xfrm>
            <a:prstGeom prst="rect">
              <a:avLst/>
            </a:prstGeom>
          </p:spPr>
          <p:txBody>
            <a:bodyPr wrap="square" rtlCol="1">
              <a:noAutofit/>
            </a:bodyPr>
            <a:lstStyle/>
            <a:p>
              <a:pPr algn="ctr" rtl="1">
                <a:lnSpc>
                  <a:spcPct val="115000"/>
                </a:lnSpc>
              </a:pPr>
              <a:r>
                <a:rPr lang="ar-SA" sz="36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دور الموجّه والمرشد</a:t>
              </a:r>
              <a:endParaRPr lang="en-US" sz="3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9" name="Picture 18" descr="Leadership ">
              <a:extLst>
                <a:ext uri="{FF2B5EF4-FFF2-40B4-BE49-F238E27FC236}">
                  <a16:creationId xmlns:a16="http://schemas.microsoft.com/office/drawing/2014/main" id="{2FF37E0D-D606-AB31-A7C8-F7DF031361A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66597" y="2366240"/>
              <a:ext cx="1565616" cy="1565711"/>
            </a:xfrm>
            <a:prstGeom prst="rect">
              <a:avLst/>
            </a:prstGeom>
            <a:noFill/>
            <a:extLst>
              <a:ext uri="{909E8E84-426E-40DD-AFC4-6F175D3DCCD1}">
                <a14:hiddenFill xmlns:a14="http://schemas.microsoft.com/office/drawing/2010/main">
                  <a:solidFill>
                    <a:srgbClr val="FFFFFF"/>
                  </a:solidFill>
                </a14:hiddenFill>
              </a:ext>
            </a:extLst>
          </p:spPr>
        </p:pic>
      </p:grpSp>
      <p:sp>
        <p:nvSpPr>
          <p:cNvPr id="108" name="TextBox 107">
            <a:extLst>
              <a:ext uri="{FF2B5EF4-FFF2-40B4-BE49-F238E27FC236}">
                <a16:creationId xmlns:a16="http://schemas.microsoft.com/office/drawing/2014/main" id="{71D2E835-05E3-39DC-05BE-D491ED75CF26}"/>
              </a:ext>
            </a:extLst>
          </p:cNvPr>
          <p:cNvSpPr txBox="1"/>
          <p:nvPr/>
        </p:nvSpPr>
        <p:spPr>
          <a:xfrm>
            <a:off x="1063445" y="1280615"/>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توجيه الموظّفين وإرشادهم</a:t>
            </a:r>
            <a:endParaRPr lang="en-US" dirty="0"/>
          </a:p>
        </p:txBody>
      </p:sp>
      <p:sp>
        <p:nvSpPr>
          <p:cNvPr id="109" name="TextBox 108">
            <a:extLst>
              <a:ext uri="{FF2B5EF4-FFF2-40B4-BE49-F238E27FC236}">
                <a16:creationId xmlns:a16="http://schemas.microsoft.com/office/drawing/2014/main" id="{CAC01126-14D9-8DDF-48A8-090FF616208B}"/>
              </a:ext>
            </a:extLst>
          </p:cNvPr>
          <p:cNvSpPr txBox="1"/>
          <p:nvPr/>
        </p:nvSpPr>
        <p:spPr>
          <a:xfrm>
            <a:off x="1063445" y="3399724"/>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تقديم التغذية الراجعة البنّاءة</a:t>
            </a:r>
            <a:endParaRPr lang="en-US" dirty="0"/>
          </a:p>
        </p:txBody>
      </p:sp>
      <p:sp>
        <p:nvSpPr>
          <p:cNvPr id="110" name="TextBox 109">
            <a:extLst>
              <a:ext uri="{FF2B5EF4-FFF2-40B4-BE49-F238E27FC236}">
                <a16:creationId xmlns:a16="http://schemas.microsoft.com/office/drawing/2014/main" id="{3A1E3181-4C48-1D16-3FD9-D18C45C6ABE3}"/>
              </a:ext>
            </a:extLst>
          </p:cNvPr>
          <p:cNvSpPr txBox="1"/>
          <p:nvPr/>
        </p:nvSpPr>
        <p:spPr>
          <a:xfrm>
            <a:off x="1063445" y="5518832"/>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اكتشاف نقاط القوّة والضعف لدى الموظّفين وتطويرها</a:t>
            </a:r>
            <a:endParaRPr lang="en-US" dirty="0"/>
          </a:p>
        </p:txBody>
      </p:sp>
    </p:spTree>
    <p:extLst>
      <p:ext uri="{BB962C8B-B14F-4D97-AF65-F5344CB8AC3E}">
        <p14:creationId xmlns:p14="http://schemas.microsoft.com/office/powerpoint/2010/main" val="239890636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07"/>
                                        </p:tgtEl>
                                        <p:attrNameLst>
                                          <p:attrName>style.visibility</p:attrName>
                                        </p:attrNameLst>
                                      </p:cBhvr>
                                      <p:to>
                                        <p:strVal val="visible"/>
                                      </p:to>
                                    </p:set>
                                    <p:animEffect transition="in" filter="wipe(down)">
                                      <p:cBhvr>
                                        <p:cTn id="7" dur="500"/>
                                        <p:tgtEl>
                                          <p:spTgt spid="107"/>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108"/>
                                        </p:tgtEl>
                                        <p:attrNameLst>
                                          <p:attrName>style.visibility</p:attrName>
                                        </p:attrNameLst>
                                      </p:cBhvr>
                                      <p:to>
                                        <p:strVal val="visible"/>
                                      </p:to>
                                    </p:set>
                                    <p:animEffect transition="in" filter="fade">
                                      <p:cBhvr>
                                        <p:cTn id="10" dur="1000"/>
                                        <p:tgtEl>
                                          <p:spTgt spid="108"/>
                                        </p:tgtEl>
                                      </p:cBhvr>
                                    </p:animEffect>
                                    <p:anim calcmode="lin" valueType="num">
                                      <p:cBhvr>
                                        <p:cTn id="11" dur="1000" fill="hold"/>
                                        <p:tgtEl>
                                          <p:spTgt spid="108"/>
                                        </p:tgtEl>
                                        <p:attrNameLst>
                                          <p:attrName>ppt_x</p:attrName>
                                        </p:attrNameLst>
                                      </p:cBhvr>
                                      <p:tavLst>
                                        <p:tav tm="0">
                                          <p:val>
                                            <p:strVal val="#ppt_x"/>
                                          </p:val>
                                        </p:tav>
                                        <p:tav tm="100000">
                                          <p:val>
                                            <p:strVal val="#ppt_x"/>
                                          </p:val>
                                        </p:tav>
                                      </p:tavLst>
                                    </p:anim>
                                    <p:anim calcmode="lin" valueType="num">
                                      <p:cBhvr>
                                        <p:cTn id="12" dur="1000" fill="hold"/>
                                        <p:tgtEl>
                                          <p:spTgt spid="108"/>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09"/>
                                        </p:tgtEl>
                                        <p:attrNameLst>
                                          <p:attrName>style.visibility</p:attrName>
                                        </p:attrNameLst>
                                      </p:cBhvr>
                                      <p:to>
                                        <p:strVal val="visible"/>
                                      </p:to>
                                    </p:set>
                                    <p:animEffect transition="in" filter="fade">
                                      <p:cBhvr>
                                        <p:cTn id="17" dur="1000"/>
                                        <p:tgtEl>
                                          <p:spTgt spid="109"/>
                                        </p:tgtEl>
                                      </p:cBhvr>
                                    </p:animEffect>
                                    <p:anim calcmode="lin" valueType="num">
                                      <p:cBhvr>
                                        <p:cTn id="18" dur="1000" fill="hold"/>
                                        <p:tgtEl>
                                          <p:spTgt spid="109"/>
                                        </p:tgtEl>
                                        <p:attrNameLst>
                                          <p:attrName>ppt_x</p:attrName>
                                        </p:attrNameLst>
                                      </p:cBhvr>
                                      <p:tavLst>
                                        <p:tav tm="0">
                                          <p:val>
                                            <p:strVal val="#ppt_x"/>
                                          </p:val>
                                        </p:tav>
                                        <p:tav tm="100000">
                                          <p:val>
                                            <p:strVal val="#ppt_x"/>
                                          </p:val>
                                        </p:tav>
                                      </p:tavLst>
                                    </p:anim>
                                    <p:anim calcmode="lin" valueType="num">
                                      <p:cBhvr>
                                        <p:cTn id="19" dur="1000" fill="hold"/>
                                        <p:tgtEl>
                                          <p:spTgt spid="109"/>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10"/>
                                        </p:tgtEl>
                                        <p:attrNameLst>
                                          <p:attrName>style.visibility</p:attrName>
                                        </p:attrNameLst>
                                      </p:cBhvr>
                                      <p:to>
                                        <p:strVal val="visible"/>
                                      </p:to>
                                    </p:set>
                                    <p:animEffect transition="in" filter="fade">
                                      <p:cBhvr>
                                        <p:cTn id="24" dur="1000"/>
                                        <p:tgtEl>
                                          <p:spTgt spid="110"/>
                                        </p:tgtEl>
                                      </p:cBhvr>
                                    </p:animEffect>
                                    <p:anim calcmode="lin" valueType="num">
                                      <p:cBhvr>
                                        <p:cTn id="25" dur="1000" fill="hold"/>
                                        <p:tgtEl>
                                          <p:spTgt spid="110"/>
                                        </p:tgtEl>
                                        <p:attrNameLst>
                                          <p:attrName>ppt_x</p:attrName>
                                        </p:attrNameLst>
                                      </p:cBhvr>
                                      <p:tavLst>
                                        <p:tav tm="0">
                                          <p:val>
                                            <p:strVal val="#ppt_x"/>
                                          </p:val>
                                        </p:tav>
                                        <p:tav tm="100000">
                                          <p:val>
                                            <p:strVal val="#ppt_x"/>
                                          </p:val>
                                        </p:tav>
                                      </p:tavLst>
                                    </p:anim>
                                    <p:anim calcmode="lin" valueType="num">
                                      <p:cBhvr>
                                        <p:cTn id="26" dur="1000" fill="hold"/>
                                        <p:tgtEl>
                                          <p:spTgt spid="1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p:bldP spid="109" grpId="0"/>
      <p:bldP spid="110" grpId="0"/>
    </p:bldLst>
  </p:timing>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DD46C5-DD05-91AB-B945-A44A1FBFD9AB}"/>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ED92AE20-CE23-C691-A20B-CE0FBFA21BDC}"/>
              </a:ext>
            </a:extLst>
          </p:cNvPr>
          <p:cNvSpPr txBox="1"/>
          <p:nvPr/>
        </p:nvSpPr>
        <p:spPr>
          <a:xfrm>
            <a:off x="2779494" y="-189827"/>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مراحل اتخاذ القرار</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15A4D575-854C-0D25-7D6A-B2B14E9EA19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30" name="Group 29">
            <a:extLst>
              <a:ext uri="{FF2B5EF4-FFF2-40B4-BE49-F238E27FC236}">
                <a16:creationId xmlns:a16="http://schemas.microsoft.com/office/drawing/2014/main" id="{C687B02B-A369-B444-8CCA-5490ED68F4AA}"/>
              </a:ext>
            </a:extLst>
          </p:cNvPr>
          <p:cNvGrpSpPr/>
          <p:nvPr/>
        </p:nvGrpSpPr>
        <p:grpSpPr>
          <a:xfrm>
            <a:off x="1612342" y="4224890"/>
            <a:ext cx="3611916" cy="1642434"/>
            <a:chOff x="4317442" y="2853290"/>
            <a:chExt cx="3611916" cy="1642434"/>
          </a:xfrm>
        </p:grpSpPr>
        <p:sp>
          <p:nvSpPr>
            <p:cNvPr id="15" name="Rectangle: Rounded Corners 14">
              <a:extLst>
                <a:ext uri="{FF2B5EF4-FFF2-40B4-BE49-F238E27FC236}">
                  <a16:creationId xmlns:a16="http://schemas.microsoft.com/office/drawing/2014/main" id="{DB2540D4-2D90-542E-ED83-B091F8D2D8B6}"/>
                </a:ext>
              </a:extLst>
            </p:cNvPr>
            <p:cNvSpPr/>
            <p:nvPr/>
          </p:nvSpPr>
          <p:spPr>
            <a:xfrm>
              <a:off x="4473526" y="3512394"/>
              <a:ext cx="2572451" cy="899302"/>
            </a:xfrm>
            <a:prstGeom prst="roundRect">
              <a:avLst/>
            </a:prstGeom>
            <a:solidFill>
              <a:srgbClr val="FFD366"/>
            </a:solidFill>
            <a:ln>
              <a:solidFill>
                <a:srgbClr val="FFD3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2800"/>
            </a:p>
          </p:txBody>
        </p:sp>
        <p:sp>
          <p:nvSpPr>
            <p:cNvPr id="20" name="مربع نص 166">
              <a:extLst>
                <a:ext uri="{FF2B5EF4-FFF2-40B4-BE49-F238E27FC236}">
                  <a16:creationId xmlns:a16="http://schemas.microsoft.com/office/drawing/2014/main" id="{909EC404-7092-E5A9-A4A8-7813A9BBCA1E}"/>
                </a:ext>
              </a:extLst>
            </p:cNvPr>
            <p:cNvSpPr txBox="1"/>
            <p:nvPr/>
          </p:nvSpPr>
          <p:spPr>
            <a:xfrm>
              <a:off x="4317442" y="2853290"/>
              <a:ext cx="1598391" cy="685089"/>
            </a:xfrm>
            <a:prstGeom prst="rect">
              <a:avLst/>
            </a:prstGeom>
          </p:spPr>
          <p:txBody>
            <a:bodyPr wrap="square" rtlCol="1">
              <a:noAutofit/>
            </a:bodyPr>
            <a:lstStyle/>
            <a:p>
              <a:pPr algn="ctr" rtl="0">
                <a:lnSpc>
                  <a:spcPct val="115000"/>
                </a:lnSpc>
              </a:pPr>
              <a:r>
                <a:rPr lang="en-GB" sz="2800" b="1" kern="1200">
                  <a:solidFill>
                    <a:srgbClr val="000000"/>
                  </a:solidFill>
                  <a:effectLst/>
                  <a:latin typeface="ADLaM Display" panose="02010000000000000000" pitchFamily="2" charset="0"/>
                  <a:ea typeface="ADLaM Display" panose="02010000000000000000" pitchFamily="2" charset="0"/>
                  <a:cs typeface="Sakkal Majalla" panose="02000000000000000000" pitchFamily="2" charset="-78"/>
                </a:rPr>
                <a:t>03</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5" name="مربع نص 166">
              <a:extLst>
                <a:ext uri="{FF2B5EF4-FFF2-40B4-BE49-F238E27FC236}">
                  <a16:creationId xmlns:a16="http://schemas.microsoft.com/office/drawing/2014/main" id="{6AB46694-5CD6-862F-63D5-CC202005BAF0}"/>
                </a:ext>
              </a:extLst>
            </p:cNvPr>
            <p:cNvSpPr txBox="1"/>
            <p:nvPr/>
          </p:nvSpPr>
          <p:spPr>
            <a:xfrm>
              <a:off x="4580368" y="3412301"/>
              <a:ext cx="2358149" cy="964098"/>
            </a:xfrm>
            <a:prstGeom prst="rect">
              <a:avLst/>
            </a:prstGeom>
          </p:spPr>
          <p:txBody>
            <a:bodyPr wrap="square" rtlCol="1">
              <a:noAutofit/>
            </a:bodyPr>
            <a:lstStyle/>
            <a:p>
              <a:pPr algn="ctr" rtl="0">
                <a:lnSpc>
                  <a:spcPct val="115000"/>
                </a:lnSpc>
              </a:pPr>
              <a:r>
                <a:rPr lang="ar-SA" sz="2800" b="1" kern="1200" dirty="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تقييم البدائل واختيار الأنسب</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0" name="Picture 9" descr="Arrows ">
              <a:extLst>
                <a:ext uri="{FF2B5EF4-FFF2-40B4-BE49-F238E27FC236}">
                  <a16:creationId xmlns:a16="http://schemas.microsoft.com/office/drawing/2014/main" id="{EE8DBD9B-254E-1B59-218E-77762D91A53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02058" y="3768432"/>
              <a:ext cx="727300" cy="727292"/>
            </a:xfrm>
            <a:prstGeom prst="rect">
              <a:avLst/>
            </a:prstGeom>
            <a:noFill/>
            <a:extLst>
              <a:ext uri="{909E8E84-426E-40DD-AFC4-6F175D3DCCD1}">
                <a14:hiddenFill xmlns:a14="http://schemas.microsoft.com/office/drawing/2010/main">
                  <a:solidFill>
                    <a:srgbClr val="FFFFFF"/>
                  </a:solidFill>
                </a14:hiddenFill>
              </a:ext>
            </a:extLst>
          </p:spPr>
        </p:pic>
      </p:grpSp>
      <p:sp>
        <p:nvSpPr>
          <p:cNvPr id="5" name="TextBox 4">
            <a:extLst>
              <a:ext uri="{FF2B5EF4-FFF2-40B4-BE49-F238E27FC236}">
                <a16:creationId xmlns:a16="http://schemas.microsoft.com/office/drawing/2014/main" id="{FA6EA853-780D-4E72-8677-47AD404068D4}"/>
              </a:ext>
            </a:extLst>
          </p:cNvPr>
          <p:cNvSpPr txBox="1"/>
          <p:nvPr/>
        </p:nvSpPr>
        <p:spPr>
          <a:xfrm>
            <a:off x="3210734" y="1178328"/>
            <a:ext cx="8168380"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أداة مساعدة: مصفوفة تقييم البدائل (</a:t>
            </a:r>
            <a:r>
              <a:rPr lang="en-US"/>
              <a:t>Weighted Decision Matrix</a:t>
            </a:r>
            <a:r>
              <a:rPr lang="ar-SA"/>
              <a:t>):</a:t>
            </a:r>
            <a:endParaRPr lang="en-US"/>
          </a:p>
        </p:txBody>
      </p:sp>
      <p:graphicFrame>
        <p:nvGraphicFramePr>
          <p:cNvPr id="7" name="Table 6">
            <a:extLst>
              <a:ext uri="{FF2B5EF4-FFF2-40B4-BE49-F238E27FC236}">
                <a16:creationId xmlns:a16="http://schemas.microsoft.com/office/drawing/2014/main" id="{17634860-ADC0-2E74-2416-C0AD5D12D655}"/>
              </a:ext>
            </a:extLst>
          </p:cNvPr>
          <p:cNvGraphicFramePr>
            <a:graphicFrameLocks noGrp="1"/>
          </p:cNvGraphicFramePr>
          <p:nvPr>
            <p:extLst>
              <p:ext uri="{D42A27DB-BD31-4B8C-83A1-F6EECF244321}">
                <p14:modId xmlns:p14="http://schemas.microsoft.com/office/powerpoint/2010/main" val="3146094787"/>
              </p:ext>
            </p:extLst>
          </p:nvPr>
        </p:nvGraphicFramePr>
        <p:xfrm>
          <a:off x="1612342" y="1800323"/>
          <a:ext cx="9448801" cy="2346960"/>
        </p:xfrm>
        <a:graphic>
          <a:graphicData uri="http://schemas.openxmlformats.org/drawingml/2006/table">
            <a:tbl>
              <a:tblPr rtl="1" firstRow="1" firstCol="1" bandRow="1"/>
              <a:tblGrid>
                <a:gridCol w="1951383">
                  <a:extLst>
                    <a:ext uri="{9D8B030D-6E8A-4147-A177-3AD203B41FA5}">
                      <a16:colId xmlns:a16="http://schemas.microsoft.com/office/drawing/2014/main" val="1859507979"/>
                    </a:ext>
                  </a:extLst>
                </a:gridCol>
                <a:gridCol w="1958719">
                  <a:extLst>
                    <a:ext uri="{9D8B030D-6E8A-4147-A177-3AD203B41FA5}">
                      <a16:colId xmlns:a16="http://schemas.microsoft.com/office/drawing/2014/main" val="1235376480"/>
                    </a:ext>
                  </a:extLst>
                </a:gridCol>
                <a:gridCol w="1958719">
                  <a:extLst>
                    <a:ext uri="{9D8B030D-6E8A-4147-A177-3AD203B41FA5}">
                      <a16:colId xmlns:a16="http://schemas.microsoft.com/office/drawing/2014/main" val="1044080036"/>
                    </a:ext>
                  </a:extLst>
                </a:gridCol>
                <a:gridCol w="1789990">
                  <a:extLst>
                    <a:ext uri="{9D8B030D-6E8A-4147-A177-3AD203B41FA5}">
                      <a16:colId xmlns:a16="http://schemas.microsoft.com/office/drawing/2014/main" val="617751149"/>
                    </a:ext>
                  </a:extLst>
                </a:gridCol>
                <a:gridCol w="1789990">
                  <a:extLst>
                    <a:ext uri="{9D8B030D-6E8A-4147-A177-3AD203B41FA5}">
                      <a16:colId xmlns:a16="http://schemas.microsoft.com/office/drawing/2014/main" val="646935493"/>
                    </a:ext>
                  </a:extLst>
                </a:gridCol>
              </a:tblGrid>
              <a:tr h="0">
                <a:tc>
                  <a:txBody>
                    <a:bodyPr/>
                    <a:lstStyle/>
                    <a:p>
                      <a:pPr algn="ctr" rtl="1">
                        <a:lnSpc>
                          <a:spcPct val="150000"/>
                        </a:lnSpc>
                      </a:pPr>
                      <a:r>
                        <a:rPr lang="ar-SA"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rPr>
                        <a:t>البديل</a:t>
                      </a:r>
                      <a:endParaRPr lang="en-US" sz="28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rPr>
                        <a:t>المعيار 1 (30%)</a:t>
                      </a:r>
                      <a:endParaRPr lang="en-US" sz="28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rPr>
                        <a:t>المعيار 2 (40%)</a:t>
                      </a:r>
                      <a:endParaRPr lang="en-US" sz="28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rPr>
                        <a:t>المعيار 3 (30%)</a:t>
                      </a:r>
                      <a:endParaRPr lang="en-US" sz="28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rPr>
                        <a:t>المجموع المرجّح</a:t>
                      </a:r>
                      <a:endParaRPr lang="en-US" sz="28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extLst>
                  <a:ext uri="{0D108BD9-81ED-4DB2-BD59-A6C34878D82A}">
                    <a16:rowId xmlns:a16="http://schemas.microsoft.com/office/drawing/2014/main" val="1927344414"/>
                  </a:ext>
                </a:extLst>
              </a:tr>
              <a:tr h="0">
                <a:tc>
                  <a:txBody>
                    <a:bodyPr/>
                    <a:lstStyle/>
                    <a:p>
                      <a:pPr algn="ctr" rtl="1">
                        <a:lnSpc>
                          <a:spcPct val="150000"/>
                        </a:lnSpc>
                      </a:pPr>
                      <a:r>
                        <a:rPr lang="ar-SA" sz="2800" b="0">
                          <a:effectLst/>
                          <a:latin typeface="Adobe Arabic" panose="02040503050201020203" pitchFamily="18" charset="-78"/>
                          <a:ea typeface="Calibri" panose="020F0502020204030204" pitchFamily="34" charset="0"/>
                          <a:cs typeface="Adobe Arabic" panose="02040503050201020203" pitchFamily="18" charset="-78"/>
                        </a:rPr>
                        <a:t>البديل أ</a:t>
                      </a:r>
                      <a:endParaRPr lang="en-US" sz="28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800" b="0">
                          <a:effectLst/>
                          <a:latin typeface="Adobe Arabic" panose="02040503050201020203" pitchFamily="18" charset="-78"/>
                          <a:ea typeface="Calibri" panose="020F0502020204030204" pitchFamily="34" charset="0"/>
                          <a:cs typeface="Adobe Arabic" panose="02040503050201020203" pitchFamily="18" charset="-78"/>
                        </a:rPr>
                        <a:t>4 (1.2)</a:t>
                      </a:r>
                      <a:endParaRPr lang="en-US" sz="28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800" b="0">
                          <a:effectLst/>
                          <a:latin typeface="Adobe Arabic" panose="02040503050201020203" pitchFamily="18" charset="-78"/>
                          <a:ea typeface="Calibri" panose="020F0502020204030204" pitchFamily="34" charset="0"/>
                          <a:cs typeface="Adobe Arabic" panose="02040503050201020203" pitchFamily="18" charset="-78"/>
                        </a:rPr>
                        <a:t>3 (1.2)</a:t>
                      </a:r>
                      <a:endParaRPr lang="en-US" sz="28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800" b="0">
                          <a:effectLst/>
                          <a:latin typeface="Adobe Arabic" panose="02040503050201020203" pitchFamily="18" charset="-78"/>
                          <a:ea typeface="Calibri" panose="020F0502020204030204" pitchFamily="34" charset="0"/>
                          <a:cs typeface="Adobe Arabic" panose="02040503050201020203" pitchFamily="18" charset="-78"/>
                        </a:rPr>
                        <a:t>5 (1.5)</a:t>
                      </a:r>
                      <a:endParaRPr lang="en-US" sz="28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800" b="0">
                          <a:effectLst/>
                          <a:latin typeface="Adobe Arabic" panose="02040503050201020203" pitchFamily="18" charset="-78"/>
                          <a:ea typeface="Calibri" panose="020F0502020204030204" pitchFamily="34" charset="0"/>
                          <a:cs typeface="Adobe Arabic" panose="02040503050201020203" pitchFamily="18" charset="-78"/>
                        </a:rPr>
                        <a:t>3.9</a:t>
                      </a:r>
                      <a:endParaRPr lang="en-US" sz="28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extLst>
                  <a:ext uri="{0D108BD9-81ED-4DB2-BD59-A6C34878D82A}">
                    <a16:rowId xmlns:a16="http://schemas.microsoft.com/office/drawing/2014/main" val="2299874024"/>
                  </a:ext>
                </a:extLst>
              </a:tr>
              <a:tr h="0">
                <a:tc>
                  <a:txBody>
                    <a:bodyPr/>
                    <a:lstStyle/>
                    <a:p>
                      <a:pPr algn="ctr" rtl="1">
                        <a:lnSpc>
                          <a:spcPct val="150000"/>
                        </a:lnSpc>
                      </a:pPr>
                      <a:r>
                        <a:rPr lang="ar-SA" sz="2800" b="0">
                          <a:effectLst/>
                          <a:latin typeface="Adobe Arabic" panose="02040503050201020203" pitchFamily="18" charset="-78"/>
                          <a:ea typeface="Calibri" panose="020F0502020204030204" pitchFamily="34" charset="0"/>
                          <a:cs typeface="Adobe Arabic" panose="02040503050201020203" pitchFamily="18" charset="-78"/>
                        </a:rPr>
                        <a:t>البديل ب</a:t>
                      </a:r>
                      <a:endParaRPr lang="en-US" sz="28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800" b="0">
                          <a:effectLst/>
                          <a:latin typeface="Adobe Arabic" panose="02040503050201020203" pitchFamily="18" charset="-78"/>
                          <a:ea typeface="Calibri" panose="020F0502020204030204" pitchFamily="34" charset="0"/>
                          <a:cs typeface="Adobe Arabic" panose="02040503050201020203" pitchFamily="18" charset="-78"/>
                        </a:rPr>
                        <a:t>5 (1.5)</a:t>
                      </a:r>
                      <a:endParaRPr lang="en-US" sz="28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800" b="0">
                          <a:effectLst/>
                          <a:latin typeface="Adobe Arabic" panose="02040503050201020203" pitchFamily="18" charset="-78"/>
                          <a:ea typeface="Calibri" panose="020F0502020204030204" pitchFamily="34" charset="0"/>
                          <a:cs typeface="Adobe Arabic" panose="02040503050201020203" pitchFamily="18" charset="-78"/>
                        </a:rPr>
                        <a:t>4 (1.6)</a:t>
                      </a:r>
                      <a:endParaRPr lang="en-US" sz="28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800" b="0">
                          <a:effectLst/>
                          <a:latin typeface="Adobe Arabic" panose="02040503050201020203" pitchFamily="18" charset="-78"/>
                          <a:ea typeface="Calibri" panose="020F0502020204030204" pitchFamily="34" charset="0"/>
                          <a:cs typeface="Adobe Arabic" panose="02040503050201020203" pitchFamily="18" charset="-78"/>
                        </a:rPr>
                        <a:t>3 (0.9)</a:t>
                      </a:r>
                      <a:endParaRPr lang="en-US" sz="28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800" b="0">
                          <a:effectLst/>
                          <a:latin typeface="Adobe Arabic" panose="02040503050201020203" pitchFamily="18" charset="-78"/>
                          <a:ea typeface="Calibri" panose="020F0502020204030204" pitchFamily="34" charset="0"/>
                          <a:cs typeface="Adobe Arabic" panose="02040503050201020203" pitchFamily="18" charset="-78"/>
                        </a:rPr>
                        <a:t>4.0</a:t>
                      </a:r>
                      <a:endParaRPr lang="en-US" sz="28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extLst>
                  <a:ext uri="{0D108BD9-81ED-4DB2-BD59-A6C34878D82A}">
                    <a16:rowId xmlns:a16="http://schemas.microsoft.com/office/drawing/2014/main" val="2927486691"/>
                  </a:ext>
                </a:extLst>
              </a:tr>
              <a:tr h="0">
                <a:tc>
                  <a:txBody>
                    <a:bodyPr/>
                    <a:lstStyle/>
                    <a:p>
                      <a:pPr algn="ctr" rtl="1">
                        <a:lnSpc>
                          <a:spcPct val="150000"/>
                        </a:lnSpc>
                      </a:pPr>
                      <a:r>
                        <a:rPr lang="ar-SA" sz="2800" b="0">
                          <a:effectLst/>
                          <a:latin typeface="Adobe Arabic" panose="02040503050201020203" pitchFamily="18" charset="-78"/>
                          <a:ea typeface="Calibri" panose="020F0502020204030204" pitchFamily="34" charset="0"/>
                          <a:cs typeface="Adobe Arabic" panose="02040503050201020203" pitchFamily="18" charset="-78"/>
                        </a:rPr>
                        <a:t>البديل ج</a:t>
                      </a:r>
                      <a:endParaRPr lang="en-US" sz="28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800" b="0">
                          <a:effectLst/>
                          <a:latin typeface="Adobe Arabic" panose="02040503050201020203" pitchFamily="18" charset="-78"/>
                          <a:ea typeface="Calibri" panose="020F0502020204030204" pitchFamily="34" charset="0"/>
                          <a:cs typeface="Adobe Arabic" panose="02040503050201020203" pitchFamily="18" charset="-78"/>
                        </a:rPr>
                        <a:t>3 (0.9)</a:t>
                      </a:r>
                      <a:endParaRPr lang="en-US" sz="28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800" b="0">
                          <a:effectLst/>
                          <a:latin typeface="Adobe Arabic" panose="02040503050201020203" pitchFamily="18" charset="-78"/>
                          <a:ea typeface="Calibri" panose="020F0502020204030204" pitchFamily="34" charset="0"/>
                          <a:cs typeface="Adobe Arabic" panose="02040503050201020203" pitchFamily="18" charset="-78"/>
                        </a:rPr>
                        <a:t>5 (2.0)</a:t>
                      </a:r>
                      <a:endParaRPr lang="en-US" sz="28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800" b="0">
                          <a:effectLst/>
                          <a:latin typeface="Adobe Arabic" panose="02040503050201020203" pitchFamily="18" charset="-78"/>
                          <a:ea typeface="Calibri" panose="020F0502020204030204" pitchFamily="34" charset="0"/>
                          <a:cs typeface="Adobe Arabic" panose="02040503050201020203" pitchFamily="18" charset="-78"/>
                        </a:rPr>
                        <a:t>4 (1.2)</a:t>
                      </a:r>
                      <a:endParaRPr lang="en-US" sz="28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800" b="0" dirty="0">
                          <a:effectLst/>
                          <a:latin typeface="Adobe Arabic" panose="02040503050201020203" pitchFamily="18" charset="-78"/>
                          <a:ea typeface="Calibri" panose="020F0502020204030204" pitchFamily="34" charset="0"/>
                          <a:cs typeface="Adobe Arabic" panose="02040503050201020203" pitchFamily="18" charset="-78"/>
                        </a:rPr>
                        <a:t>4.1</a:t>
                      </a:r>
                      <a:endParaRPr lang="en-US" sz="2800" b="1" dirty="0">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extLst>
                  <a:ext uri="{0D108BD9-81ED-4DB2-BD59-A6C34878D82A}">
                    <a16:rowId xmlns:a16="http://schemas.microsoft.com/office/drawing/2014/main" val="2194015077"/>
                  </a:ext>
                </a:extLst>
              </a:tr>
            </a:tbl>
          </a:graphicData>
        </a:graphic>
      </p:graphicFrame>
    </p:spTree>
    <p:extLst>
      <p:ext uri="{BB962C8B-B14F-4D97-AF65-F5344CB8AC3E}">
        <p14:creationId xmlns:p14="http://schemas.microsoft.com/office/powerpoint/2010/main" val="189453253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ppt_x"/>
                                          </p:val>
                                        </p:tav>
                                        <p:tav tm="100000">
                                          <p:val>
                                            <p:strVal val="#ppt_x"/>
                                          </p:val>
                                        </p:tav>
                                      </p:tavLst>
                                    </p:anim>
                                    <p:anim calcmode="lin" valueType="num">
                                      <p:cBhvr additive="base">
                                        <p:cTn id="8" dur="500" fill="hold"/>
                                        <p:tgtEl>
                                          <p:spTgt spid="30"/>
                                        </p:tgtEl>
                                        <p:attrNameLst>
                                          <p:attrName>ppt_y</p:attrName>
                                        </p:attrNameLst>
                                      </p:cBhvr>
                                      <p:tavLst>
                                        <p:tav tm="0">
                                          <p:val>
                                            <p:strVal val="1+#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par>
                                <p:cTn id="14" presetID="22" presetClass="entr" presetSubtype="4"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303941-9EA1-E5EC-A5FC-99270DBCA202}"/>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722D7D8E-5ADD-0539-2739-6C14A361CEF9}"/>
              </a:ext>
            </a:extLst>
          </p:cNvPr>
          <p:cNvSpPr txBox="1"/>
          <p:nvPr/>
        </p:nvSpPr>
        <p:spPr>
          <a:xfrm>
            <a:off x="2779494" y="-189827"/>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مراحل اتخاذ القرار</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889DEF76-58C9-486B-3E06-51B0DF1F5FF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31" name="Group 30">
            <a:extLst>
              <a:ext uri="{FF2B5EF4-FFF2-40B4-BE49-F238E27FC236}">
                <a16:creationId xmlns:a16="http://schemas.microsoft.com/office/drawing/2014/main" id="{2E773424-5632-08AA-655D-C2DC6570B79A}"/>
              </a:ext>
            </a:extLst>
          </p:cNvPr>
          <p:cNvGrpSpPr/>
          <p:nvPr/>
        </p:nvGrpSpPr>
        <p:grpSpPr>
          <a:xfrm>
            <a:off x="1241217" y="4156644"/>
            <a:ext cx="3735296" cy="1641749"/>
            <a:chOff x="5603667" y="1870644"/>
            <a:chExt cx="3735296" cy="1641749"/>
          </a:xfrm>
        </p:grpSpPr>
        <p:sp>
          <p:nvSpPr>
            <p:cNvPr id="16" name="Rectangle: Rounded Corners 15">
              <a:extLst>
                <a:ext uri="{FF2B5EF4-FFF2-40B4-BE49-F238E27FC236}">
                  <a16:creationId xmlns:a16="http://schemas.microsoft.com/office/drawing/2014/main" id="{367BD93F-A8EF-493A-FDFA-618F94FD3037}"/>
                </a:ext>
              </a:extLst>
            </p:cNvPr>
            <p:cNvSpPr/>
            <p:nvPr/>
          </p:nvSpPr>
          <p:spPr>
            <a:xfrm>
              <a:off x="5759750" y="2613091"/>
              <a:ext cx="2572451" cy="899302"/>
            </a:xfrm>
            <a:prstGeom prst="roundRect">
              <a:avLst/>
            </a:prstGeom>
            <a:solidFill>
              <a:srgbClr val="2E75B6"/>
            </a:solidFill>
            <a:ln>
              <a:solidFill>
                <a:srgbClr val="2E75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2800"/>
            </a:p>
          </p:txBody>
        </p:sp>
        <p:sp>
          <p:nvSpPr>
            <p:cNvPr id="21" name="مربع نص 166">
              <a:extLst>
                <a:ext uri="{FF2B5EF4-FFF2-40B4-BE49-F238E27FC236}">
                  <a16:creationId xmlns:a16="http://schemas.microsoft.com/office/drawing/2014/main" id="{EEBF2CF4-0F24-29AF-3108-9E11A5C65D38}"/>
                </a:ext>
              </a:extLst>
            </p:cNvPr>
            <p:cNvSpPr txBox="1"/>
            <p:nvPr/>
          </p:nvSpPr>
          <p:spPr>
            <a:xfrm>
              <a:off x="5603667" y="1870644"/>
              <a:ext cx="1598391" cy="685089"/>
            </a:xfrm>
            <a:prstGeom prst="rect">
              <a:avLst/>
            </a:prstGeom>
          </p:spPr>
          <p:txBody>
            <a:bodyPr wrap="square" rtlCol="1">
              <a:noAutofit/>
            </a:bodyPr>
            <a:lstStyle/>
            <a:p>
              <a:pPr algn="ctr" rtl="0">
                <a:lnSpc>
                  <a:spcPct val="115000"/>
                </a:lnSpc>
              </a:pPr>
              <a:r>
                <a:rPr lang="en-GB" sz="2800" b="1" kern="1200">
                  <a:solidFill>
                    <a:srgbClr val="000000"/>
                  </a:solidFill>
                  <a:effectLst/>
                  <a:latin typeface="ADLaM Display" panose="02010000000000000000" pitchFamily="2" charset="0"/>
                  <a:ea typeface="ADLaM Display" panose="02010000000000000000" pitchFamily="2" charset="0"/>
                  <a:cs typeface="Sakkal Majalla" panose="02000000000000000000" pitchFamily="2" charset="-78"/>
                </a:rPr>
                <a:t>04</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6" name="مربع نص 166">
              <a:extLst>
                <a:ext uri="{FF2B5EF4-FFF2-40B4-BE49-F238E27FC236}">
                  <a16:creationId xmlns:a16="http://schemas.microsoft.com/office/drawing/2014/main" id="{FE37B229-C1CA-D7C2-9768-90253A0971D9}"/>
                </a:ext>
              </a:extLst>
            </p:cNvPr>
            <p:cNvSpPr txBox="1"/>
            <p:nvPr/>
          </p:nvSpPr>
          <p:spPr>
            <a:xfrm>
              <a:off x="5866900" y="2743959"/>
              <a:ext cx="2358149" cy="685089"/>
            </a:xfrm>
            <a:prstGeom prst="rect">
              <a:avLst/>
            </a:prstGeom>
          </p:spPr>
          <p:txBody>
            <a:bodyPr wrap="square" rtlCol="1">
              <a:noAutofit/>
            </a:bodyPr>
            <a:lstStyle/>
            <a:p>
              <a:pPr algn="ctr" rtl="0">
                <a:lnSpc>
                  <a:spcPct val="115000"/>
                </a:lnSpc>
              </a:pPr>
              <a:r>
                <a:rPr lang="ar-SA" sz="2800" b="1" kern="120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تنفيذ القرار</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1" name="Picture 10" descr="Decision making ">
              <a:extLst>
                <a:ext uri="{FF2B5EF4-FFF2-40B4-BE49-F238E27FC236}">
                  <a16:creationId xmlns:a16="http://schemas.microsoft.com/office/drawing/2014/main" id="{64AB5AA7-30E3-316B-DD26-D1A7AF7F9DC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11663" y="2774706"/>
              <a:ext cx="727300" cy="727292"/>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1">
            <a:extLst>
              <a:ext uri="{FF2B5EF4-FFF2-40B4-BE49-F238E27FC236}">
                <a16:creationId xmlns:a16="http://schemas.microsoft.com/office/drawing/2014/main" id="{60C11DBF-F9C0-36D4-0FC2-FBDF664D3D05}"/>
              </a:ext>
            </a:extLst>
          </p:cNvPr>
          <p:cNvSpPr txBox="1"/>
          <p:nvPr/>
        </p:nvSpPr>
        <p:spPr>
          <a:xfrm>
            <a:off x="5014452" y="1178328"/>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وضع خطّة تنفيذية: تحديد الإجراءات، المسؤوليات، الموارد، والجدول الزمني</a:t>
            </a:r>
            <a:endParaRPr lang="en-US"/>
          </a:p>
        </p:txBody>
      </p:sp>
      <p:sp>
        <p:nvSpPr>
          <p:cNvPr id="3" name="TextBox 2">
            <a:extLst>
              <a:ext uri="{FF2B5EF4-FFF2-40B4-BE49-F238E27FC236}">
                <a16:creationId xmlns:a16="http://schemas.microsoft.com/office/drawing/2014/main" id="{BD641DEA-086F-CC05-1A0E-C728682845F0}"/>
              </a:ext>
            </a:extLst>
          </p:cNvPr>
          <p:cNvSpPr txBox="1"/>
          <p:nvPr/>
        </p:nvSpPr>
        <p:spPr>
          <a:xfrm>
            <a:off x="5014452" y="2303456"/>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تهيئة البيئة التنظيمية: إعداد الأفراد والأنظمة لتنفيذ القرار</a:t>
            </a:r>
            <a:endParaRPr lang="en-US" dirty="0"/>
          </a:p>
        </p:txBody>
      </p:sp>
      <p:sp>
        <p:nvSpPr>
          <p:cNvPr id="4" name="TextBox 3">
            <a:extLst>
              <a:ext uri="{FF2B5EF4-FFF2-40B4-BE49-F238E27FC236}">
                <a16:creationId xmlns:a16="http://schemas.microsoft.com/office/drawing/2014/main" id="{7945CD76-4167-F773-7B68-178265FC3D5F}"/>
              </a:ext>
            </a:extLst>
          </p:cNvPr>
          <p:cNvSpPr txBox="1"/>
          <p:nvPr/>
        </p:nvSpPr>
        <p:spPr>
          <a:xfrm>
            <a:off x="5014452" y="2967561"/>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الإعلان عن القرار: إيصال القرار للمعنيّين بالطريقة المناسبة</a:t>
            </a:r>
            <a:endParaRPr lang="en-US" dirty="0"/>
          </a:p>
        </p:txBody>
      </p:sp>
      <p:sp>
        <p:nvSpPr>
          <p:cNvPr id="6" name="TextBox 5">
            <a:extLst>
              <a:ext uri="{FF2B5EF4-FFF2-40B4-BE49-F238E27FC236}">
                <a16:creationId xmlns:a16="http://schemas.microsoft.com/office/drawing/2014/main" id="{A3F3CB95-A037-F4F5-22A2-0BE497B86665}"/>
              </a:ext>
            </a:extLst>
          </p:cNvPr>
          <p:cNvSpPr txBox="1"/>
          <p:nvPr/>
        </p:nvSpPr>
        <p:spPr>
          <a:xfrm>
            <a:off x="5014452" y="3631665"/>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تقديم الدعم اللازم: توفير الموارد والصلاحيات اللازمة للتنفيذ</a:t>
            </a:r>
            <a:endParaRPr lang="en-US" dirty="0"/>
          </a:p>
        </p:txBody>
      </p:sp>
    </p:spTree>
    <p:extLst>
      <p:ext uri="{BB962C8B-B14F-4D97-AF65-F5344CB8AC3E}">
        <p14:creationId xmlns:p14="http://schemas.microsoft.com/office/powerpoint/2010/main" val="64648436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000"/>
                                        <p:tgtEl>
                                          <p:spTgt spid="3"/>
                                        </p:tgtEl>
                                      </p:cBhvr>
                                    </p:animEffect>
                                    <p:anim calcmode="lin" valueType="num">
                                      <p:cBhvr>
                                        <p:cTn id="19" dur="1000" fill="hold"/>
                                        <p:tgtEl>
                                          <p:spTgt spid="3"/>
                                        </p:tgtEl>
                                        <p:attrNameLst>
                                          <p:attrName>ppt_x</p:attrName>
                                        </p:attrNameLst>
                                      </p:cBhvr>
                                      <p:tavLst>
                                        <p:tav tm="0">
                                          <p:val>
                                            <p:strVal val="#ppt_x"/>
                                          </p:val>
                                        </p:tav>
                                        <p:tav tm="100000">
                                          <p:val>
                                            <p:strVal val="#ppt_x"/>
                                          </p:val>
                                        </p:tav>
                                      </p:tavLst>
                                    </p:anim>
                                    <p:anim calcmode="lin" valueType="num">
                                      <p:cBhvr>
                                        <p:cTn id="20"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1000"/>
                                        <p:tgtEl>
                                          <p:spTgt spid="4"/>
                                        </p:tgtEl>
                                      </p:cBhvr>
                                    </p:animEffect>
                                    <p:anim calcmode="lin" valueType="num">
                                      <p:cBhvr>
                                        <p:cTn id="26" dur="1000" fill="hold"/>
                                        <p:tgtEl>
                                          <p:spTgt spid="4"/>
                                        </p:tgtEl>
                                        <p:attrNameLst>
                                          <p:attrName>ppt_x</p:attrName>
                                        </p:attrNameLst>
                                      </p:cBhvr>
                                      <p:tavLst>
                                        <p:tav tm="0">
                                          <p:val>
                                            <p:strVal val="#ppt_x"/>
                                          </p:val>
                                        </p:tav>
                                        <p:tav tm="100000">
                                          <p:val>
                                            <p:strVal val="#ppt_x"/>
                                          </p:val>
                                        </p:tav>
                                      </p:tavLst>
                                    </p:anim>
                                    <p:anim calcmode="lin" valueType="num">
                                      <p:cBhvr>
                                        <p:cTn id="27"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1000"/>
                                        <p:tgtEl>
                                          <p:spTgt spid="6"/>
                                        </p:tgtEl>
                                      </p:cBhvr>
                                    </p:animEffect>
                                    <p:anim calcmode="lin" valueType="num">
                                      <p:cBhvr>
                                        <p:cTn id="33" dur="1000" fill="hold"/>
                                        <p:tgtEl>
                                          <p:spTgt spid="6"/>
                                        </p:tgtEl>
                                        <p:attrNameLst>
                                          <p:attrName>ppt_x</p:attrName>
                                        </p:attrNameLst>
                                      </p:cBhvr>
                                      <p:tavLst>
                                        <p:tav tm="0">
                                          <p:val>
                                            <p:strVal val="#ppt_x"/>
                                          </p:val>
                                        </p:tav>
                                        <p:tav tm="100000">
                                          <p:val>
                                            <p:strVal val="#ppt_x"/>
                                          </p:val>
                                        </p:tav>
                                      </p:tavLst>
                                    </p:anim>
                                    <p:anim calcmode="lin" valueType="num">
                                      <p:cBhvr>
                                        <p:cTn id="3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6" grpId="0"/>
    </p:bldLst>
  </p:timing>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9FB6B0-9EF8-2CAE-3F96-934D87B0DBCE}"/>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CED53518-0809-C026-8A0D-1F065674662E}"/>
              </a:ext>
            </a:extLst>
          </p:cNvPr>
          <p:cNvSpPr txBox="1"/>
          <p:nvPr/>
        </p:nvSpPr>
        <p:spPr>
          <a:xfrm>
            <a:off x="2779494" y="-189827"/>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مراحل اتخاذ القرار</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08653F6C-DFFE-38F8-44C6-44A24A011BE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31" name="Group 30">
            <a:extLst>
              <a:ext uri="{FF2B5EF4-FFF2-40B4-BE49-F238E27FC236}">
                <a16:creationId xmlns:a16="http://schemas.microsoft.com/office/drawing/2014/main" id="{86F3CCE5-2620-5EBB-7D1A-2CE266A55A7A}"/>
              </a:ext>
            </a:extLst>
          </p:cNvPr>
          <p:cNvGrpSpPr/>
          <p:nvPr/>
        </p:nvGrpSpPr>
        <p:grpSpPr>
          <a:xfrm>
            <a:off x="1241217" y="4156644"/>
            <a:ext cx="3735296" cy="1641749"/>
            <a:chOff x="5603667" y="1870644"/>
            <a:chExt cx="3735296" cy="1641749"/>
          </a:xfrm>
        </p:grpSpPr>
        <p:sp>
          <p:nvSpPr>
            <p:cNvPr id="16" name="Rectangle: Rounded Corners 15">
              <a:extLst>
                <a:ext uri="{FF2B5EF4-FFF2-40B4-BE49-F238E27FC236}">
                  <a16:creationId xmlns:a16="http://schemas.microsoft.com/office/drawing/2014/main" id="{7FC2DE2D-BE16-4577-8F1D-919C3EF5AE21}"/>
                </a:ext>
              </a:extLst>
            </p:cNvPr>
            <p:cNvSpPr/>
            <p:nvPr/>
          </p:nvSpPr>
          <p:spPr>
            <a:xfrm>
              <a:off x="5759750" y="2613091"/>
              <a:ext cx="2572451" cy="899302"/>
            </a:xfrm>
            <a:prstGeom prst="roundRect">
              <a:avLst/>
            </a:prstGeom>
            <a:solidFill>
              <a:srgbClr val="2E75B6"/>
            </a:solidFill>
            <a:ln>
              <a:solidFill>
                <a:srgbClr val="2E75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2800"/>
            </a:p>
          </p:txBody>
        </p:sp>
        <p:sp>
          <p:nvSpPr>
            <p:cNvPr id="21" name="مربع نص 166">
              <a:extLst>
                <a:ext uri="{FF2B5EF4-FFF2-40B4-BE49-F238E27FC236}">
                  <a16:creationId xmlns:a16="http://schemas.microsoft.com/office/drawing/2014/main" id="{A7A6D868-7786-D6D4-B8F8-6AE94EAFFDE4}"/>
                </a:ext>
              </a:extLst>
            </p:cNvPr>
            <p:cNvSpPr txBox="1"/>
            <p:nvPr/>
          </p:nvSpPr>
          <p:spPr>
            <a:xfrm>
              <a:off x="5603667" y="1870644"/>
              <a:ext cx="1598391" cy="685089"/>
            </a:xfrm>
            <a:prstGeom prst="rect">
              <a:avLst/>
            </a:prstGeom>
          </p:spPr>
          <p:txBody>
            <a:bodyPr wrap="square" rtlCol="1">
              <a:noAutofit/>
            </a:bodyPr>
            <a:lstStyle/>
            <a:p>
              <a:pPr algn="ctr" rtl="0">
                <a:lnSpc>
                  <a:spcPct val="115000"/>
                </a:lnSpc>
              </a:pPr>
              <a:r>
                <a:rPr lang="en-GB" sz="2800" b="1" kern="1200">
                  <a:solidFill>
                    <a:srgbClr val="000000"/>
                  </a:solidFill>
                  <a:effectLst/>
                  <a:latin typeface="ADLaM Display" panose="02010000000000000000" pitchFamily="2" charset="0"/>
                  <a:ea typeface="ADLaM Display" panose="02010000000000000000" pitchFamily="2" charset="0"/>
                  <a:cs typeface="Sakkal Majalla" panose="02000000000000000000" pitchFamily="2" charset="-78"/>
                </a:rPr>
                <a:t>04</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6" name="مربع نص 166">
              <a:extLst>
                <a:ext uri="{FF2B5EF4-FFF2-40B4-BE49-F238E27FC236}">
                  <a16:creationId xmlns:a16="http://schemas.microsoft.com/office/drawing/2014/main" id="{875AB8B4-6F51-5951-DC7C-0642F66BA6B0}"/>
                </a:ext>
              </a:extLst>
            </p:cNvPr>
            <p:cNvSpPr txBox="1"/>
            <p:nvPr/>
          </p:nvSpPr>
          <p:spPr>
            <a:xfrm>
              <a:off x="5866900" y="2743959"/>
              <a:ext cx="2358149" cy="685089"/>
            </a:xfrm>
            <a:prstGeom prst="rect">
              <a:avLst/>
            </a:prstGeom>
          </p:spPr>
          <p:txBody>
            <a:bodyPr wrap="square" rtlCol="1">
              <a:noAutofit/>
            </a:bodyPr>
            <a:lstStyle/>
            <a:p>
              <a:pPr algn="ctr" rtl="0">
                <a:lnSpc>
                  <a:spcPct val="115000"/>
                </a:lnSpc>
              </a:pPr>
              <a:r>
                <a:rPr lang="ar-SA" sz="2800" b="1" kern="120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تنفيذ القرار</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1" name="Picture 10" descr="Decision making ">
              <a:extLst>
                <a:ext uri="{FF2B5EF4-FFF2-40B4-BE49-F238E27FC236}">
                  <a16:creationId xmlns:a16="http://schemas.microsoft.com/office/drawing/2014/main" id="{2143F58C-8170-CE61-38C6-15515F9755F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11663" y="2774706"/>
              <a:ext cx="727300" cy="727292"/>
            </a:xfrm>
            <a:prstGeom prst="rect">
              <a:avLst/>
            </a:prstGeom>
            <a:noFill/>
            <a:extLst>
              <a:ext uri="{909E8E84-426E-40DD-AFC4-6F175D3DCCD1}">
                <a14:hiddenFill xmlns:a14="http://schemas.microsoft.com/office/drawing/2010/main">
                  <a:solidFill>
                    <a:srgbClr val="FFFFFF"/>
                  </a:solidFill>
                </a14:hiddenFill>
              </a:ext>
            </a:extLst>
          </p:spPr>
        </p:pic>
      </p:grpSp>
      <p:sp>
        <p:nvSpPr>
          <p:cNvPr id="5" name="TextBox 4">
            <a:extLst>
              <a:ext uri="{FF2B5EF4-FFF2-40B4-BE49-F238E27FC236}">
                <a16:creationId xmlns:a16="http://schemas.microsoft.com/office/drawing/2014/main" id="{11865C92-5C13-FF92-26FD-FA7E3439F25C}"/>
              </a:ext>
            </a:extLst>
          </p:cNvPr>
          <p:cNvSpPr txBox="1"/>
          <p:nvPr/>
        </p:nvSpPr>
        <p:spPr>
          <a:xfrm>
            <a:off x="3210734" y="1178328"/>
            <a:ext cx="8168380"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أداة مساعدة: خطّة عمل </a:t>
            </a:r>
            <a:r>
              <a:rPr lang="en-US" b="0"/>
              <a:t>RACI</a:t>
            </a:r>
            <a:r>
              <a:rPr lang="ar-SA"/>
              <a:t> (المسؤول، المحاسب، المستشار، المُطّلع):</a:t>
            </a:r>
            <a:endParaRPr lang="en-US"/>
          </a:p>
        </p:txBody>
      </p:sp>
      <p:graphicFrame>
        <p:nvGraphicFramePr>
          <p:cNvPr id="7" name="Table 6">
            <a:extLst>
              <a:ext uri="{FF2B5EF4-FFF2-40B4-BE49-F238E27FC236}">
                <a16:creationId xmlns:a16="http://schemas.microsoft.com/office/drawing/2014/main" id="{168A3429-E4B6-679C-AEF0-CF6CF41A0988}"/>
              </a:ext>
            </a:extLst>
          </p:cNvPr>
          <p:cNvGraphicFramePr>
            <a:graphicFrameLocks noGrp="1"/>
          </p:cNvGraphicFramePr>
          <p:nvPr>
            <p:extLst>
              <p:ext uri="{D42A27DB-BD31-4B8C-83A1-F6EECF244321}">
                <p14:modId xmlns:p14="http://schemas.microsoft.com/office/powerpoint/2010/main" val="1505351637"/>
              </p:ext>
            </p:extLst>
          </p:nvPr>
        </p:nvGraphicFramePr>
        <p:xfrm>
          <a:off x="391884" y="1946087"/>
          <a:ext cx="11408230" cy="2011680"/>
        </p:xfrm>
        <a:graphic>
          <a:graphicData uri="http://schemas.openxmlformats.org/drawingml/2006/table">
            <a:tbl>
              <a:tblPr rtl="1" firstRow="1" firstCol="1" bandRow="1"/>
              <a:tblGrid>
                <a:gridCol w="2281393">
                  <a:extLst>
                    <a:ext uri="{9D8B030D-6E8A-4147-A177-3AD203B41FA5}">
                      <a16:colId xmlns:a16="http://schemas.microsoft.com/office/drawing/2014/main" val="210361559"/>
                    </a:ext>
                  </a:extLst>
                </a:gridCol>
                <a:gridCol w="2281393">
                  <a:extLst>
                    <a:ext uri="{9D8B030D-6E8A-4147-A177-3AD203B41FA5}">
                      <a16:colId xmlns:a16="http://schemas.microsoft.com/office/drawing/2014/main" val="4285294294"/>
                    </a:ext>
                  </a:extLst>
                </a:gridCol>
                <a:gridCol w="2281393">
                  <a:extLst>
                    <a:ext uri="{9D8B030D-6E8A-4147-A177-3AD203B41FA5}">
                      <a16:colId xmlns:a16="http://schemas.microsoft.com/office/drawing/2014/main" val="2846798959"/>
                    </a:ext>
                  </a:extLst>
                </a:gridCol>
                <a:gridCol w="2281393">
                  <a:extLst>
                    <a:ext uri="{9D8B030D-6E8A-4147-A177-3AD203B41FA5}">
                      <a16:colId xmlns:a16="http://schemas.microsoft.com/office/drawing/2014/main" val="3237908896"/>
                    </a:ext>
                  </a:extLst>
                </a:gridCol>
                <a:gridCol w="2282658">
                  <a:extLst>
                    <a:ext uri="{9D8B030D-6E8A-4147-A177-3AD203B41FA5}">
                      <a16:colId xmlns:a16="http://schemas.microsoft.com/office/drawing/2014/main" val="2382621061"/>
                    </a:ext>
                  </a:extLst>
                </a:gridCol>
              </a:tblGrid>
              <a:tr h="0">
                <a:tc>
                  <a:txBody>
                    <a:bodyPr/>
                    <a:lstStyle/>
                    <a:p>
                      <a:pPr algn="ctr" rtl="1">
                        <a:lnSpc>
                          <a:spcPct val="150000"/>
                        </a:lnSpc>
                      </a:pPr>
                      <a:r>
                        <a:rPr lang="ar-SA" sz="24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rPr>
                        <a:t>النشاط</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4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rPr>
                        <a:t>المسؤول (</a:t>
                      </a:r>
                      <a:r>
                        <a:rPr lang="en-US" sz="2400" b="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rPr>
                        <a:t>R</a:t>
                      </a:r>
                      <a:r>
                        <a:rPr lang="ar-SA" sz="24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rPr>
                        <a:t>)</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4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rPr>
                        <a:t>المحاسب (</a:t>
                      </a:r>
                      <a:r>
                        <a:rPr lang="en-US" sz="2400" b="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rPr>
                        <a:t>A</a:t>
                      </a:r>
                      <a:r>
                        <a:rPr lang="ar-SA" sz="24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rPr>
                        <a:t>)</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4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rPr>
                        <a:t>المستشار (</a:t>
                      </a:r>
                      <a:r>
                        <a:rPr lang="en-US" sz="2400" b="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rPr>
                        <a:t>C</a:t>
                      </a:r>
                      <a:r>
                        <a:rPr lang="ar-SA" sz="24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rPr>
                        <a:t>)</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4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rPr>
                        <a:t>المُطّلع (</a:t>
                      </a:r>
                      <a:r>
                        <a:rPr lang="en-US" sz="2400" b="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rPr>
                        <a:t>I</a:t>
                      </a:r>
                      <a:r>
                        <a:rPr lang="ar-SA" sz="24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rPr>
                        <a:t>)</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extLst>
                  <a:ext uri="{0D108BD9-81ED-4DB2-BD59-A6C34878D82A}">
                    <a16:rowId xmlns:a16="http://schemas.microsoft.com/office/drawing/2014/main" val="4157611972"/>
                  </a:ext>
                </a:extLst>
              </a:tr>
              <a:tr h="0">
                <a:tc>
                  <a:txBody>
                    <a:bodyPr/>
                    <a:lstStyle/>
                    <a:p>
                      <a:pPr algn="ctr" rtl="1">
                        <a:lnSpc>
                          <a:spcPct val="150000"/>
                        </a:lnSpc>
                      </a:pPr>
                      <a:r>
                        <a:rPr lang="ar-SA" sz="2400" b="0">
                          <a:effectLst/>
                          <a:latin typeface="Adobe Arabic" panose="02040503050201020203" pitchFamily="18" charset="-78"/>
                          <a:ea typeface="Calibri" panose="020F0502020204030204" pitchFamily="34" charset="0"/>
                          <a:cs typeface="Adobe Arabic" panose="02040503050201020203" pitchFamily="18" charset="-78"/>
                        </a:rPr>
                        <a:t>تطوير خطّة التنفيذ</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400" b="0">
                          <a:effectLst/>
                          <a:latin typeface="Adobe Arabic" panose="02040503050201020203" pitchFamily="18" charset="-78"/>
                          <a:ea typeface="Calibri" panose="020F0502020204030204" pitchFamily="34" charset="0"/>
                          <a:cs typeface="Adobe Arabic" panose="02040503050201020203" pitchFamily="18" charset="-78"/>
                        </a:rPr>
                        <a:t>مدير المشروع</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400" b="0">
                          <a:effectLst/>
                          <a:latin typeface="Adobe Arabic" panose="02040503050201020203" pitchFamily="18" charset="-78"/>
                          <a:ea typeface="Calibri" panose="020F0502020204030204" pitchFamily="34" charset="0"/>
                          <a:cs typeface="Adobe Arabic" panose="02040503050201020203" pitchFamily="18" charset="-78"/>
                        </a:rPr>
                        <a:t>المدير العام</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400" b="0">
                          <a:effectLst/>
                          <a:latin typeface="Adobe Arabic" panose="02040503050201020203" pitchFamily="18" charset="-78"/>
                          <a:ea typeface="Calibri" panose="020F0502020204030204" pitchFamily="34" charset="0"/>
                          <a:cs typeface="Adobe Arabic" panose="02040503050201020203" pitchFamily="18" charset="-78"/>
                        </a:rPr>
                        <a:t>مدير العمليات</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400" b="0">
                          <a:effectLst/>
                          <a:latin typeface="Adobe Arabic" panose="02040503050201020203" pitchFamily="18" charset="-78"/>
                          <a:ea typeface="Calibri" panose="020F0502020204030204" pitchFamily="34" charset="0"/>
                          <a:cs typeface="Adobe Arabic" panose="02040503050201020203" pitchFamily="18" charset="-78"/>
                        </a:rPr>
                        <a:t>جميع الإدارات</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extLst>
                  <a:ext uri="{0D108BD9-81ED-4DB2-BD59-A6C34878D82A}">
                    <a16:rowId xmlns:a16="http://schemas.microsoft.com/office/drawing/2014/main" val="4188991264"/>
                  </a:ext>
                </a:extLst>
              </a:tr>
              <a:tr h="0">
                <a:tc>
                  <a:txBody>
                    <a:bodyPr/>
                    <a:lstStyle/>
                    <a:p>
                      <a:pPr algn="ctr" rtl="1">
                        <a:lnSpc>
                          <a:spcPct val="150000"/>
                        </a:lnSpc>
                      </a:pPr>
                      <a:r>
                        <a:rPr lang="ar-SA" sz="2400" b="0">
                          <a:effectLst/>
                          <a:latin typeface="Adobe Arabic" panose="02040503050201020203" pitchFamily="18" charset="-78"/>
                          <a:ea typeface="Calibri" panose="020F0502020204030204" pitchFamily="34" charset="0"/>
                          <a:cs typeface="Adobe Arabic" panose="02040503050201020203" pitchFamily="18" charset="-78"/>
                        </a:rPr>
                        <a:t>توفير الموارد</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400" b="0">
                          <a:effectLst/>
                          <a:latin typeface="Adobe Arabic" panose="02040503050201020203" pitchFamily="18" charset="-78"/>
                          <a:ea typeface="Calibri" panose="020F0502020204030204" pitchFamily="34" charset="0"/>
                          <a:cs typeface="Adobe Arabic" panose="02040503050201020203" pitchFamily="18" charset="-78"/>
                        </a:rPr>
                        <a:t>مدير الموارد</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400" b="0">
                          <a:effectLst/>
                          <a:latin typeface="Adobe Arabic" panose="02040503050201020203" pitchFamily="18" charset="-78"/>
                          <a:ea typeface="Calibri" panose="020F0502020204030204" pitchFamily="34" charset="0"/>
                          <a:cs typeface="Adobe Arabic" panose="02040503050201020203" pitchFamily="18" charset="-78"/>
                        </a:rPr>
                        <a:t>المدير المالي</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400" b="0">
                          <a:effectLst/>
                          <a:latin typeface="Adobe Arabic" panose="02040503050201020203" pitchFamily="18" charset="-78"/>
                          <a:ea typeface="Calibri" panose="020F0502020204030204" pitchFamily="34" charset="0"/>
                          <a:cs typeface="Adobe Arabic" panose="02040503050201020203" pitchFamily="18" charset="-78"/>
                        </a:rPr>
                        <a:t>مدير المشروع</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400" b="0">
                          <a:effectLst/>
                          <a:latin typeface="Adobe Arabic" panose="02040503050201020203" pitchFamily="18" charset="-78"/>
                          <a:ea typeface="Calibri" panose="020F0502020204030204" pitchFamily="34" charset="0"/>
                          <a:cs typeface="Adobe Arabic" panose="02040503050201020203" pitchFamily="18" charset="-78"/>
                        </a:rPr>
                        <a:t>الفريق</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extLst>
                  <a:ext uri="{0D108BD9-81ED-4DB2-BD59-A6C34878D82A}">
                    <a16:rowId xmlns:a16="http://schemas.microsoft.com/office/drawing/2014/main" val="1109208854"/>
                  </a:ext>
                </a:extLst>
              </a:tr>
              <a:tr h="0">
                <a:tc>
                  <a:txBody>
                    <a:bodyPr/>
                    <a:lstStyle/>
                    <a:p>
                      <a:pPr algn="ctr" rtl="1">
                        <a:lnSpc>
                          <a:spcPct val="150000"/>
                        </a:lnSpc>
                      </a:pPr>
                      <a:r>
                        <a:rPr lang="ar-SA" sz="2400" b="0">
                          <a:effectLst/>
                          <a:latin typeface="Adobe Arabic" panose="02040503050201020203" pitchFamily="18" charset="-78"/>
                          <a:ea typeface="Calibri" panose="020F0502020204030204" pitchFamily="34" charset="0"/>
                          <a:cs typeface="Adobe Arabic" panose="02040503050201020203" pitchFamily="18" charset="-78"/>
                        </a:rPr>
                        <a:t>تنفيذ الإجراءات</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400" b="0">
                          <a:effectLst/>
                          <a:latin typeface="Adobe Arabic" panose="02040503050201020203" pitchFamily="18" charset="-78"/>
                          <a:ea typeface="Calibri" panose="020F0502020204030204" pitchFamily="34" charset="0"/>
                          <a:cs typeface="Adobe Arabic" panose="02040503050201020203" pitchFamily="18" charset="-78"/>
                        </a:rPr>
                        <a:t>فريق العمل</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400" b="0">
                          <a:effectLst/>
                          <a:latin typeface="Adobe Arabic" panose="02040503050201020203" pitchFamily="18" charset="-78"/>
                          <a:ea typeface="Calibri" panose="020F0502020204030204" pitchFamily="34" charset="0"/>
                          <a:cs typeface="Adobe Arabic" panose="02040503050201020203" pitchFamily="18" charset="-78"/>
                        </a:rPr>
                        <a:t>مدير المشروع</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400" b="0">
                          <a:effectLst/>
                          <a:latin typeface="Adobe Arabic" panose="02040503050201020203" pitchFamily="18" charset="-78"/>
                          <a:ea typeface="Calibri" panose="020F0502020204030204" pitchFamily="34" charset="0"/>
                          <a:cs typeface="Adobe Arabic" panose="02040503050201020203" pitchFamily="18" charset="-78"/>
                        </a:rPr>
                        <a:t>الخبراء</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400" b="0" dirty="0">
                          <a:effectLst/>
                          <a:latin typeface="Adobe Arabic" panose="02040503050201020203" pitchFamily="18" charset="-78"/>
                          <a:ea typeface="Calibri" panose="020F0502020204030204" pitchFamily="34" charset="0"/>
                          <a:cs typeface="Adobe Arabic" panose="02040503050201020203" pitchFamily="18" charset="-78"/>
                        </a:rPr>
                        <a:t>الإدارة العليا</a:t>
                      </a:r>
                      <a:endParaRPr lang="en-US" sz="2400" b="1" dirty="0">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extLst>
                  <a:ext uri="{0D108BD9-81ED-4DB2-BD59-A6C34878D82A}">
                    <a16:rowId xmlns:a16="http://schemas.microsoft.com/office/drawing/2014/main" val="970670670"/>
                  </a:ext>
                </a:extLst>
              </a:tr>
            </a:tbl>
          </a:graphicData>
        </a:graphic>
      </p:graphicFrame>
    </p:spTree>
    <p:extLst>
      <p:ext uri="{BB962C8B-B14F-4D97-AF65-F5344CB8AC3E}">
        <p14:creationId xmlns:p14="http://schemas.microsoft.com/office/powerpoint/2010/main" val="154700431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par>
                                <p:cTn id="14" presetID="22" presetClass="entr" presetSubtype="4"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8FC437-511C-F3C0-8704-25065CB42819}"/>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890F072B-503F-C42B-B350-864EAEDCDA4B}"/>
              </a:ext>
            </a:extLst>
          </p:cNvPr>
          <p:cNvSpPr txBox="1"/>
          <p:nvPr/>
        </p:nvSpPr>
        <p:spPr>
          <a:xfrm>
            <a:off x="2779494" y="-189827"/>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مراحل اتخاذ القرار</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4095850F-7769-8C25-C53D-BD9B4F1342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32" name="Group 31">
            <a:extLst>
              <a:ext uri="{FF2B5EF4-FFF2-40B4-BE49-F238E27FC236}">
                <a16:creationId xmlns:a16="http://schemas.microsoft.com/office/drawing/2014/main" id="{8904C64F-F1B5-998B-BFBF-ADBA3B3BAB80}"/>
              </a:ext>
            </a:extLst>
          </p:cNvPr>
          <p:cNvGrpSpPr/>
          <p:nvPr/>
        </p:nvGrpSpPr>
        <p:grpSpPr>
          <a:xfrm>
            <a:off x="1159525" y="4457700"/>
            <a:ext cx="3557115" cy="1674333"/>
            <a:chOff x="7045975" y="1028700"/>
            <a:chExt cx="3557115" cy="1674333"/>
          </a:xfrm>
        </p:grpSpPr>
        <p:sp>
          <p:nvSpPr>
            <p:cNvPr id="17" name="Rectangle: Rounded Corners 16">
              <a:extLst>
                <a:ext uri="{FF2B5EF4-FFF2-40B4-BE49-F238E27FC236}">
                  <a16:creationId xmlns:a16="http://schemas.microsoft.com/office/drawing/2014/main" id="{8AFD6D79-2FC0-A509-E82C-7387A9A0E372}"/>
                </a:ext>
              </a:extLst>
            </p:cNvPr>
            <p:cNvSpPr/>
            <p:nvPr/>
          </p:nvSpPr>
          <p:spPr>
            <a:xfrm>
              <a:off x="7045975" y="1713789"/>
              <a:ext cx="2572451" cy="899302"/>
            </a:xfrm>
            <a:prstGeom prst="roundRect">
              <a:avLst/>
            </a:prstGeom>
            <a:solidFill>
              <a:srgbClr val="168489"/>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2800"/>
            </a:p>
          </p:txBody>
        </p:sp>
        <p:sp>
          <p:nvSpPr>
            <p:cNvPr id="22" name="مربع نص 166">
              <a:extLst>
                <a:ext uri="{FF2B5EF4-FFF2-40B4-BE49-F238E27FC236}">
                  <a16:creationId xmlns:a16="http://schemas.microsoft.com/office/drawing/2014/main" id="{AA20F06C-4F82-1B56-3D94-FD7364616F23}"/>
                </a:ext>
              </a:extLst>
            </p:cNvPr>
            <p:cNvSpPr txBox="1"/>
            <p:nvPr/>
          </p:nvSpPr>
          <p:spPr>
            <a:xfrm>
              <a:off x="7533004" y="1028700"/>
              <a:ext cx="1598391" cy="685089"/>
            </a:xfrm>
            <a:prstGeom prst="rect">
              <a:avLst/>
            </a:prstGeom>
          </p:spPr>
          <p:txBody>
            <a:bodyPr wrap="square" rtlCol="1">
              <a:noAutofit/>
            </a:bodyPr>
            <a:lstStyle/>
            <a:p>
              <a:pPr algn="ctr" rtl="0">
                <a:lnSpc>
                  <a:spcPct val="115000"/>
                </a:lnSpc>
              </a:pPr>
              <a:r>
                <a:rPr lang="en-GB" sz="2800" b="1" kern="1200">
                  <a:solidFill>
                    <a:srgbClr val="000000"/>
                  </a:solidFill>
                  <a:effectLst/>
                  <a:latin typeface="ADLaM Display" panose="02010000000000000000" pitchFamily="2" charset="0"/>
                  <a:ea typeface="ADLaM Display" panose="02010000000000000000" pitchFamily="2" charset="0"/>
                  <a:cs typeface="Sakkal Majalla" panose="02000000000000000000" pitchFamily="2" charset="-78"/>
                </a:rPr>
                <a:t>05</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7" name="مربع نص 166">
              <a:extLst>
                <a:ext uri="{FF2B5EF4-FFF2-40B4-BE49-F238E27FC236}">
                  <a16:creationId xmlns:a16="http://schemas.microsoft.com/office/drawing/2014/main" id="{209843FE-1A93-01D0-1428-166B2D3E6BD0}"/>
                </a:ext>
              </a:extLst>
            </p:cNvPr>
            <p:cNvSpPr txBox="1"/>
            <p:nvPr/>
          </p:nvSpPr>
          <p:spPr>
            <a:xfrm>
              <a:off x="7152554" y="1640354"/>
              <a:ext cx="2358149" cy="1062679"/>
            </a:xfrm>
            <a:prstGeom prst="rect">
              <a:avLst/>
            </a:prstGeom>
          </p:spPr>
          <p:txBody>
            <a:bodyPr wrap="square" rtlCol="1">
              <a:noAutofit/>
            </a:bodyPr>
            <a:lstStyle/>
            <a:p>
              <a:pPr algn="ctr" rtl="0">
                <a:lnSpc>
                  <a:spcPct val="115000"/>
                </a:lnSpc>
              </a:pPr>
              <a:r>
                <a:rPr lang="ar-EG" sz="2800" b="1" kern="120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متابعة القرار وتقييم النتائج</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2" name="Picture 11" descr="Result ">
              <a:extLst>
                <a:ext uri="{FF2B5EF4-FFF2-40B4-BE49-F238E27FC236}">
                  <a16:creationId xmlns:a16="http://schemas.microsoft.com/office/drawing/2014/main" id="{A33E1220-BDBE-272B-7E01-0724B1A1D93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75790" y="1707571"/>
              <a:ext cx="727300" cy="727292"/>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1">
            <a:extLst>
              <a:ext uri="{FF2B5EF4-FFF2-40B4-BE49-F238E27FC236}">
                <a16:creationId xmlns:a16="http://schemas.microsoft.com/office/drawing/2014/main" id="{9C980AE2-A4D7-9070-0549-0FBC07397AC3}"/>
              </a:ext>
            </a:extLst>
          </p:cNvPr>
          <p:cNvSpPr txBox="1"/>
          <p:nvPr/>
        </p:nvSpPr>
        <p:spPr>
          <a:xfrm>
            <a:off x="5014452" y="1178328"/>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تحديد معايير النجاح: وضع مؤشّرات أداء واضحة لقياس نتائج القرار</a:t>
            </a:r>
            <a:endParaRPr lang="en-US"/>
          </a:p>
        </p:txBody>
      </p:sp>
      <p:sp>
        <p:nvSpPr>
          <p:cNvPr id="3" name="TextBox 2">
            <a:extLst>
              <a:ext uri="{FF2B5EF4-FFF2-40B4-BE49-F238E27FC236}">
                <a16:creationId xmlns:a16="http://schemas.microsoft.com/office/drawing/2014/main" id="{4343ACA8-77EE-8EFC-AD12-3F9DEDCBB8EC}"/>
              </a:ext>
            </a:extLst>
          </p:cNvPr>
          <p:cNvSpPr txBox="1"/>
          <p:nvPr/>
        </p:nvSpPr>
        <p:spPr>
          <a:xfrm>
            <a:off x="5014452" y="2303456"/>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جمع بيانات الأداء: متابعة مستمرّة لنتائج تنفيذ القرار</a:t>
            </a:r>
            <a:endParaRPr lang="en-US" dirty="0"/>
          </a:p>
        </p:txBody>
      </p:sp>
      <p:sp>
        <p:nvSpPr>
          <p:cNvPr id="4" name="TextBox 3">
            <a:extLst>
              <a:ext uri="{FF2B5EF4-FFF2-40B4-BE49-F238E27FC236}">
                <a16:creationId xmlns:a16="http://schemas.microsoft.com/office/drawing/2014/main" id="{E799E6A6-37BD-3BB4-792F-18F26E185AD0}"/>
              </a:ext>
            </a:extLst>
          </p:cNvPr>
          <p:cNvSpPr txBox="1"/>
          <p:nvPr/>
        </p:nvSpPr>
        <p:spPr>
          <a:xfrm>
            <a:off x="5014452" y="2967561"/>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تقييم النتائج: مقارنة النتائج الفعلية بالمتوقّعة</a:t>
            </a:r>
            <a:endParaRPr lang="en-US" dirty="0"/>
          </a:p>
        </p:txBody>
      </p:sp>
      <p:sp>
        <p:nvSpPr>
          <p:cNvPr id="6" name="TextBox 5">
            <a:extLst>
              <a:ext uri="{FF2B5EF4-FFF2-40B4-BE49-F238E27FC236}">
                <a16:creationId xmlns:a16="http://schemas.microsoft.com/office/drawing/2014/main" id="{A9EB7C23-D751-5CE5-F13F-813EC6727734}"/>
              </a:ext>
            </a:extLst>
          </p:cNvPr>
          <p:cNvSpPr txBox="1"/>
          <p:nvPr/>
        </p:nvSpPr>
        <p:spPr>
          <a:xfrm>
            <a:off x="5014452" y="3631665"/>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اتخاذ الإجراءات التصحيحية: تعديل القرار أو طريقة تنفيذه عند الحاجة</a:t>
            </a:r>
            <a:endParaRPr lang="en-US" dirty="0"/>
          </a:p>
        </p:txBody>
      </p:sp>
    </p:spTree>
    <p:extLst>
      <p:ext uri="{BB962C8B-B14F-4D97-AF65-F5344CB8AC3E}">
        <p14:creationId xmlns:p14="http://schemas.microsoft.com/office/powerpoint/2010/main" val="425237278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000"/>
                                        <p:tgtEl>
                                          <p:spTgt spid="3"/>
                                        </p:tgtEl>
                                      </p:cBhvr>
                                    </p:animEffect>
                                    <p:anim calcmode="lin" valueType="num">
                                      <p:cBhvr>
                                        <p:cTn id="19" dur="1000" fill="hold"/>
                                        <p:tgtEl>
                                          <p:spTgt spid="3"/>
                                        </p:tgtEl>
                                        <p:attrNameLst>
                                          <p:attrName>ppt_x</p:attrName>
                                        </p:attrNameLst>
                                      </p:cBhvr>
                                      <p:tavLst>
                                        <p:tav tm="0">
                                          <p:val>
                                            <p:strVal val="#ppt_x"/>
                                          </p:val>
                                        </p:tav>
                                        <p:tav tm="100000">
                                          <p:val>
                                            <p:strVal val="#ppt_x"/>
                                          </p:val>
                                        </p:tav>
                                      </p:tavLst>
                                    </p:anim>
                                    <p:anim calcmode="lin" valueType="num">
                                      <p:cBhvr>
                                        <p:cTn id="20"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1000"/>
                                        <p:tgtEl>
                                          <p:spTgt spid="4"/>
                                        </p:tgtEl>
                                      </p:cBhvr>
                                    </p:animEffect>
                                    <p:anim calcmode="lin" valueType="num">
                                      <p:cBhvr>
                                        <p:cTn id="26" dur="1000" fill="hold"/>
                                        <p:tgtEl>
                                          <p:spTgt spid="4"/>
                                        </p:tgtEl>
                                        <p:attrNameLst>
                                          <p:attrName>ppt_x</p:attrName>
                                        </p:attrNameLst>
                                      </p:cBhvr>
                                      <p:tavLst>
                                        <p:tav tm="0">
                                          <p:val>
                                            <p:strVal val="#ppt_x"/>
                                          </p:val>
                                        </p:tav>
                                        <p:tav tm="100000">
                                          <p:val>
                                            <p:strVal val="#ppt_x"/>
                                          </p:val>
                                        </p:tav>
                                      </p:tavLst>
                                    </p:anim>
                                    <p:anim calcmode="lin" valueType="num">
                                      <p:cBhvr>
                                        <p:cTn id="27"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1000"/>
                                        <p:tgtEl>
                                          <p:spTgt spid="6"/>
                                        </p:tgtEl>
                                      </p:cBhvr>
                                    </p:animEffect>
                                    <p:anim calcmode="lin" valueType="num">
                                      <p:cBhvr>
                                        <p:cTn id="33" dur="1000" fill="hold"/>
                                        <p:tgtEl>
                                          <p:spTgt spid="6"/>
                                        </p:tgtEl>
                                        <p:attrNameLst>
                                          <p:attrName>ppt_x</p:attrName>
                                        </p:attrNameLst>
                                      </p:cBhvr>
                                      <p:tavLst>
                                        <p:tav tm="0">
                                          <p:val>
                                            <p:strVal val="#ppt_x"/>
                                          </p:val>
                                        </p:tav>
                                        <p:tav tm="100000">
                                          <p:val>
                                            <p:strVal val="#ppt_x"/>
                                          </p:val>
                                        </p:tav>
                                      </p:tavLst>
                                    </p:anim>
                                    <p:anim calcmode="lin" valueType="num">
                                      <p:cBhvr>
                                        <p:cTn id="3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6" grpId="0"/>
    </p:bldLst>
  </p:timing>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E74CD6-AF6E-4D7A-5DCD-59163DC5300A}"/>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2B28BD67-D958-5429-B933-EA54640545E8}"/>
              </a:ext>
            </a:extLst>
          </p:cNvPr>
          <p:cNvSpPr txBox="1"/>
          <p:nvPr/>
        </p:nvSpPr>
        <p:spPr>
          <a:xfrm>
            <a:off x="2779494" y="-189827"/>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مراحل اتخاذ القرار</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878D9C69-7AEA-2D41-1790-4AB597F2B1D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32" name="Group 31">
            <a:extLst>
              <a:ext uri="{FF2B5EF4-FFF2-40B4-BE49-F238E27FC236}">
                <a16:creationId xmlns:a16="http://schemas.microsoft.com/office/drawing/2014/main" id="{BCC41B24-77C6-C901-9330-1640557F2DAF}"/>
              </a:ext>
            </a:extLst>
          </p:cNvPr>
          <p:cNvGrpSpPr/>
          <p:nvPr/>
        </p:nvGrpSpPr>
        <p:grpSpPr>
          <a:xfrm>
            <a:off x="1159525" y="4596570"/>
            <a:ext cx="3557115" cy="1674333"/>
            <a:chOff x="7045975" y="1028700"/>
            <a:chExt cx="3557115" cy="1674333"/>
          </a:xfrm>
        </p:grpSpPr>
        <p:sp>
          <p:nvSpPr>
            <p:cNvPr id="17" name="Rectangle: Rounded Corners 16">
              <a:extLst>
                <a:ext uri="{FF2B5EF4-FFF2-40B4-BE49-F238E27FC236}">
                  <a16:creationId xmlns:a16="http://schemas.microsoft.com/office/drawing/2014/main" id="{EE852A3B-2D05-4C6D-F429-27D25434B654}"/>
                </a:ext>
              </a:extLst>
            </p:cNvPr>
            <p:cNvSpPr/>
            <p:nvPr/>
          </p:nvSpPr>
          <p:spPr>
            <a:xfrm>
              <a:off x="7045975" y="1713789"/>
              <a:ext cx="2572451" cy="899302"/>
            </a:xfrm>
            <a:prstGeom prst="roundRect">
              <a:avLst/>
            </a:prstGeom>
            <a:solidFill>
              <a:srgbClr val="168489"/>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2800"/>
            </a:p>
          </p:txBody>
        </p:sp>
        <p:sp>
          <p:nvSpPr>
            <p:cNvPr id="22" name="مربع نص 166">
              <a:extLst>
                <a:ext uri="{FF2B5EF4-FFF2-40B4-BE49-F238E27FC236}">
                  <a16:creationId xmlns:a16="http://schemas.microsoft.com/office/drawing/2014/main" id="{6AE87C26-E288-DADF-CBDF-6F139E0380F9}"/>
                </a:ext>
              </a:extLst>
            </p:cNvPr>
            <p:cNvSpPr txBox="1"/>
            <p:nvPr/>
          </p:nvSpPr>
          <p:spPr>
            <a:xfrm>
              <a:off x="7533004" y="1028700"/>
              <a:ext cx="1598391" cy="685089"/>
            </a:xfrm>
            <a:prstGeom prst="rect">
              <a:avLst/>
            </a:prstGeom>
          </p:spPr>
          <p:txBody>
            <a:bodyPr wrap="square" rtlCol="1">
              <a:noAutofit/>
            </a:bodyPr>
            <a:lstStyle/>
            <a:p>
              <a:pPr algn="ctr" rtl="0">
                <a:lnSpc>
                  <a:spcPct val="115000"/>
                </a:lnSpc>
              </a:pPr>
              <a:r>
                <a:rPr lang="en-GB" sz="2800" b="1" kern="1200">
                  <a:solidFill>
                    <a:srgbClr val="000000"/>
                  </a:solidFill>
                  <a:effectLst/>
                  <a:latin typeface="ADLaM Display" panose="02010000000000000000" pitchFamily="2" charset="0"/>
                  <a:ea typeface="ADLaM Display" panose="02010000000000000000" pitchFamily="2" charset="0"/>
                  <a:cs typeface="Sakkal Majalla" panose="02000000000000000000" pitchFamily="2" charset="-78"/>
                </a:rPr>
                <a:t>05</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7" name="مربع نص 166">
              <a:extLst>
                <a:ext uri="{FF2B5EF4-FFF2-40B4-BE49-F238E27FC236}">
                  <a16:creationId xmlns:a16="http://schemas.microsoft.com/office/drawing/2014/main" id="{55C99273-E993-9ADC-E31C-F4D296099520}"/>
                </a:ext>
              </a:extLst>
            </p:cNvPr>
            <p:cNvSpPr txBox="1"/>
            <p:nvPr/>
          </p:nvSpPr>
          <p:spPr>
            <a:xfrm>
              <a:off x="7152554" y="1640354"/>
              <a:ext cx="2358149" cy="1062679"/>
            </a:xfrm>
            <a:prstGeom prst="rect">
              <a:avLst/>
            </a:prstGeom>
          </p:spPr>
          <p:txBody>
            <a:bodyPr wrap="square" rtlCol="1">
              <a:noAutofit/>
            </a:bodyPr>
            <a:lstStyle/>
            <a:p>
              <a:pPr algn="ctr" rtl="0">
                <a:lnSpc>
                  <a:spcPct val="115000"/>
                </a:lnSpc>
              </a:pPr>
              <a:r>
                <a:rPr lang="ar-EG" sz="2800" b="1" kern="120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متابعة القرار وتقييم النتائج</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2" name="Picture 11" descr="Result ">
              <a:extLst>
                <a:ext uri="{FF2B5EF4-FFF2-40B4-BE49-F238E27FC236}">
                  <a16:creationId xmlns:a16="http://schemas.microsoft.com/office/drawing/2014/main" id="{625A7011-F6CA-7469-D86A-8A6F3EADB08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75790" y="1707571"/>
              <a:ext cx="727300" cy="727292"/>
            </a:xfrm>
            <a:prstGeom prst="rect">
              <a:avLst/>
            </a:prstGeom>
            <a:noFill/>
            <a:extLst>
              <a:ext uri="{909E8E84-426E-40DD-AFC4-6F175D3DCCD1}">
                <a14:hiddenFill xmlns:a14="http://schemas.microsoft.com/office/drawing/2010/main">
                  <a:solidFill>
                    <a:srgbClr val="FFFFFF"/>
                  </a:solidFill>
                </a14:hiddenFill>
              </a:ext>
            </a:extLst>
          </p:spPr>
        </p:pic>
      </p:grpSp>
      <p:sp>
        <p:nvSpPr>
          <p:cNvPr id="5" name="TextBox 4">
            <a:extLst>
              <a:ext uri="{FF2B5EF4-FFF2-40B4-BE49-F238E27FC236}">
                <a16:creationId xmlns:a16="http://schemas.microsoft.com/office/drawing/2014/main" id="{2205FF3B-1F59-B51C-7304-6F9A5BA58905}"/>
              </a:ext>
            </a:extLst>
          </p:cNvPr>
          <p:cNvSpPr txBox="1"/>
          <p:nvPr/>
        </p:nvSpPr>
        <p:spPr>
          <a:xfrm>
            <a:off x="3210734" y="1178328"/>
            <a:ext cx="8168380"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أداة مساعدة: لوحة مؤشّرات الأداء (</a:t>
            </a:r>
            <a:r>
              <a:rPr lang="en-US" b="0"/>
              <a:t>KPI Dashboard</a:t>
            </a:r>
            <a:r>
              <a:rPr lang="ar-SA"/>
              <a:t>):</a:t>
            </a:r>
            <a:endParaRPr lang="en-US"/>
          </a:p>
        </p:txBody>
      </p:sp>
      <p:graphicFrame>
        <p:nvGraphicFramePr>
          <p:cNvPr id="7" name="Table 6">
            <a:extLst>
              <a:ext uri="{FF2B5EF4-FFF2-40B4-BE49-F238E27FC236}">
                <a16:creationId xmlns:a16="http://schemas.microsoft.com/office/drawing/2014/main" id="{903930B5-934F-1F06-0CED-A9547BEC906D}"/>
              </a:ext>
            </a:extLst>
          </p:cNvPr>
          <p:cNvGraphicFramePr>
            <a:graphicFrameLocks noGrp="1"/>
          </p:cNvGraphicFramePr>
          <p:nvPr>
            <p:extLst>
              <p:ext uri="{D42A27DB-BD31-4B8C-83A1-F6EECF244321}">
                <p14:modId xmlns:p14="http://schemas.microsoft.com/office/powerpoint/2010/main" val="2905721197"/>
              </p:ext>
            </p:extLst>
          </p:nvPr>
        </p:nvGraphicFramePr>
        <p:xfrm>
          <a:off x="710838" y="2001278"/>
          <a:ext cx="10896599" cy="2560320"/>
        </p:xfrm>
        <a:graphic>
          <a:graphicData uri="http://schemas.openxmlformats.org/drawingml/2006/table">
            <a:tbl>
              <a:tblPr rtl="1" firstRow="1" firstCol="1" bandRow="1"/>
              <a:tblGrid>
                <a:gridCol w="2179078">
                  <a:extLst>
                    <a:ext uri="{9D8B030D-6E8A-4147-A177-3AD203B41FA5}">
                      <a16:colId xmlns:a16="http://schemas.microsoft.com/office/drawing/2014/main" val="569818717"/>
                    </a:ext>
                  </a:extLst>
                </a:gridCol>
                <a:gridCol w="2179078">
                  <a:extLst>
                    <a:ext uri="{9D8B030D-6E8A-4147-A177-3AD203B41FA5}">
                      <a16:colId xmlns:a16="http://schemas.microsoft.com/office/drawing/2014/main" val="433213272"/>
                    </a:ext>
                  </a:extLst>
                </a:gridCol>
                <a:gridCol w="2179078">
                  <a:extLst>
                    <a:ext uri="{9D8B030D-6E8A-4147-A177-3AD203B41FA5}">
                      <a16:colId xmlns:a16="http://schemas.microsoft.com/office/drawing/2014/main" val="4032546123"/>
                    </a:ext>
                  </a:extLst>
                </a:gridCol>
                <a:gridCol w="2179078">
                  <a:extLst>
                    <a:ext uri="{9D8B030D-6E8A-4147-A177-3AD203B41FA5}">
                      <a16:colId xmlns:a16="http://schemas.microsoft.com/office/drawing/2014/main" val="1335605423"/>
                    </a:ext>
                  </a:extLst>
                </a:gridCol>
                <a:gridCol w="2180287">
                  <a:extLst>
                    <a:ext uri="{9D8B030D-6E8A-4147-A177-3AD203B41FA5}">
                      <a16:colId xmlns:a16="http://schemas.microsoft.com/office/drawing/2014/main" val="3026495335"/>
                    </a:ext>
                  </a:extLst>
                </a:gridCol>
              </a:tblGrid>
              <a:tr h="0">
                <a:tc>
                  <a:txBody>
                    <a:bodyPr/>
                    <a:lstStyle/>
                    <a:p>
                      <a:pPr algn="ctr" rtl="1">
                        <a:lnSpc>
                          <a:spcPct val="150000"/>
                        </a:lnSpc>
                      </a:pPr>
                      <a:r>
                        <a:rPr lang="ar-SA" sz="24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rPr>
                        <a:t>مؤشّر الأداء</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4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rPr>
                        <a:t>القيمة المستهدفة</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4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rPr>
                        <a:t>القيمة الفعلية</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4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rPr>
                        <a:t>نسبة الإنجاز</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4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rPr>
                        <a:t>الإجراء</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extLst>
                  <a:ext uri="{0D108BD9-81ED-4DB2-BD59-A6C34878D82A}">
                    <a16:rowId xmlns:a16="http://schemas.microsoft.com/office/drawing/2014/main" val="365672718"/>
                  </a:ext>
                </a:extLst>
              </a:tr>
              <a:tr h="0">
                <a:tc>
                  <a:txBody>
                    <a:bodyPr/>
                    <a:lstStyle/>
                    <a:p>
                      <a:pPr algn="ctr" rtl="1">
                        <a:lnSpc>
                          <a:spcPct val="150000"/>
                        </a:lnSpc>
                      </a:pPr>
                      <a:r>
                        <a:rPr lang="ar-SA" sz="2400" b="0" dirty="0">
                          <a:effectLst/>
                          <a:latin typeface="Adobe Arabic" panose="02040503050201020203" pitchFamily="18" charset="-78"/>
                          <a:ea typeface="Calibri" panose="020F0502020204030204" pitchFamily="34" charset="0"/>
                          <a:cs typeface="Adobe Arabic" panose="02040503050201020203" pitchFamily="18" charset="-78"/>
                        </a:rPr>
                        <a:t>خفض التكلفة</a:t>
                      </a:r>
                      <a:endParaRPr lang="en-US" sz="2400" b="1" dirty="0">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400" b="0">
                          <a:effectLst/>
                          <a:latin typeface="Adobe Arabic" panose="02040503050201020203" pitchFamily="18" charset="-78"/>
                          <a:ea typeface="Calibri" panose="020F0502020204030204" pitchFamily="34" charset="0"/>
                          <a:cs typeface="Adobe Arabic" panose="02040503050201020203" pitchFamily="18" charset="-78"/>
                        </a:rPr>
                        <a:t>15%</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400" b="0">
                          <a:effectLst/>
                          <a:latin typeface="Adobe Arabic" panose="02040503050201020203" pitchFamily="18" charset="-78"/>
                          <a:ea typeface="Calibri" panose="020F0502020204030204" pitchFamily="34" charset="0"/>
                          <a:cs typeface="Adobe Arabic" panose="02040503050201020203" pitchFamily="18" charset="-78"/>
                        </a:rPr>
                        <a:t>12%</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400" b="0">
                          <a:effectLst/>
                          <a:latin typeface="Adobe Arabic" panose="02040503050201020203" pitchFamily="18" charset="-78"/>
                          <a:ea typeface="Calibri" panose="020F0502020204030204" pitchFamily="34" charset="0"/>
                          <a:cs typeface="Adobe Arabic" panose="02040503050201020203" pitchFamily="18" charset="-78"/>
                        </a:rPr>
                        <a:t>80%</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400" b="0">
                          <a:effectLst/>
                          <a:latin typeface="Adobe Arabic" panose="02040503050201020203" pitchFamily="18" charset="-78"/>
                          <a:ea typeface="Calibri" panose="020F0502020204030204" pitchFamily="34" charset="0"/>
                          <a:cs typeface="Adobe Arabic" panose="02040503050201020203" pitchFamily="18" charset="-78"/>
                        </a:rPr>
                        <a:t>مراجعة بنود التكلفة المرتفعة</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extLst>
                  <a:ext uri="{0D108BD9-81ED-4DB2-BD59-A6C34878D82A}">
                    <a16:rowId xmlns:a16="http://schemas.microsoft.com/office/drawing/2014/main" val="163285487"/>
                  </a:ext>
                </a:extLst>
              </a:tr>
              <a:tr h="0">
                <a:tc>
                  <a:txBody>
                    <a:bodyPr/>
                    <a:lstStyle/>
                    <a:p>
                      <a:pPr algn="ctr" rtl="1">
                        <a:lnSpc>
                          <a:spcPct val="150000"/>
                        </a:lnSpc>
                      </a:pPr>
                      <a:r>
                        <a:rPr lang="ar-SA" sz="2400" b="0">
                          <a:effectLst/>
                          <a:latin typeface="Adobe Arabic" panose="02040503050201020203" pitchFamily="18" charset="-78"/>
                          <a:ea typeface="Calibri" panose="020F0502020204030204" pitchFamily="34" charset="0"/>
                          <a:cs typeface="Adobe Arabic" panose="02040503050201020203" pitchFamily="18" charset="-78"/>
                        </a:rPr>
                        <a:t>رضا العملاء</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400" b="0">
                          <a:effectLst/>
                          <a:latin typeface="Adobe Arabic" panose="02040503050201020203" pitchFamily="18" charset="-78"/>
                          <a:ea typeface="Calibri" panose="020F0502020204030204" pitchFamily="34" charset="0"/>
                          <a:cs typeface="Adobe Arabic" panose="02040503050201020203" pitchFamily="18" charset="-78"/>
                        </a:rPr>
                        <a:t>90%</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400" b="0">
                          <a:effectLst/>
                          <a:latin typeface="Adobe Arabic" panose="02040503050201020203" pitchFamily="18" charset="-78"/>
                          <a:ea typeface="Calibri" panose="020F0502020204030204" pitchFamily="34" charset="0"/>
                          <a:cs typeface="Adobe Arabic" panose="02040503050201020203" pitchFamily="18" charset="-78"/>
                        </a:rPr>
                        <a:t>85%</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400" b="0">
                          <a:effectLst/>
                          <a:latin typeface="Adobe Arabic" panose="02040503050201020203" pitchFamily="18" charset="-78"/>
                          <a:ea typeface="Calibri" panose="020F0502020204030204" pitchFamily="34" charset="0"/>
                          <a:cs typeface="Adobe Arabic" panose="02040503050201020203" pitchFamily="18" charset="-78"/>
                        </a:rPr>
                        <a:t>94%</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400" b="0">
                          <a:effectLst/>
                          <a:latin typeface="Adobe Arabic" panose="02040503050201020203" pitchFamily="18" charset="-78"/>
                          <a:ea typeface="Calibri" panose="020F0502020204030204" pitchFamily="34" charset="0"/>
                          <a:cs typeface="Adobe Arabic" panose="02040503050201020203" pitchFamily="18" charset="-78"/>
                        </a:rPr>
                        <a:t>تعزيز نقاط القوّة</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extLst>
                  <a:ext uri="{0D108BD9-81ED-4DB2-BD59-A6C34878D82A}">
                    <a16:rowId xmlns:a16="http://schemas.microsoft.com/office/drawing/2014/main" val="265088109"/>
                  </a:ext>
                </a:extLst>
              </a:tr>
              <a:tr h="0">
                <a:tc>
                  <a:txBody>
                    <a:bodyPr/>
                    <a:lstStyle/>
                    <a:p>
                      <a:pPr algn="ctr" rtl="1">
                        <a:lnSpc>
                          <a:spcPct val="150000"/>
                        </a:lnSpc>
                      </a:pPr>
                      <a:r>
                        <a:rPr lang="ar-SA" sz="2400" b="0">
                          <a:effectLst/>
                          <a:latin typeface="Adobe Arabic" panose="02040503050201020203" pitchFamily="18" charset="-78"/>
                          <a:ea typeface="Calibri" panose="020F0502020204030204" pitchFamily="34" charset="0"/>
                          <a:cs typeface="Adobe Arabic" panose="02040503050201020203" pitchFamily="18" charset="-78"/>
                        </a:rPr>
                        <a:t>زمن التنفيذ</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400" b="0">
                          <a:effectLst/>
                          <a:latin typeface="Adobe Arabic" panose="02040503050201020203" pitchFamily="18" charset="-78"/>
                          <a:ea typeface="Calibri" panose="020F0502020204030204" pitchFamily="34" charset="0"/>
                          <a:cs typeface="Adobe Arabic" panose="02040503050201020203" pitchFamily="18" charset="-78"/>
                        </a:rPr>
                        <a:t>20 يوم</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400" b="0">
                          <a:effectLst/>
                          <a:latin typeface="Adobe Arabic" panose="02040503050201020203" pitchFamily="18" charset="-78"/>
                          <a:ea typeface="Calibri" panose="020F0502020204030204" pitchFamily="34" charset="0"/>
                          <a:cs typeface="Adobe Arabic" panose="02040503050201020203" pitchFamily="18" charset="-78"/>
                        </a:rPr>
                        <a:t>25 يوم</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400" b="0">
                          <a:effectLst/>
                          <a:latin typeface="Adobe Arabic" panose="02040503050201020203" pitchFamily="18" charset="-78"/>
                          <a:ea typeface="Calibri" panose="020F0502020204030204" pitchFamily="34" charset="0"/>
                          <a:cs typeface="Adobe Arabic" panose="02040503050201020203" pitchFamily="18" charset="-78"/>
                        </a:rPr>
                        <a:t>80%</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400" b="0" dirty="0">
                          <a:effectLst/>
                          <a:latin typeface="Adobe Arabic" panose="02040503050201020203" pitchFamily="18" charset="-78"/>
                          <a:ea typeface="Calibri" panose="020F0502020204030204" pitchFamily="34" charset="0"/>
                          <a:cs typeface="Adobe Arabic" panose="02040503050201020203" pitchFamily="18" charset="-78"/>
                        </a:rPr>
                        <a:t>تحليل أسباب التأخير</a:t>
                      </a:r>
                      <a:endParaRPr lang="en-US" sz="2400" b="1" dirty="0">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extLst>
                  <a:ext uri="{0D108BD9-81ED-4DB2-BD59-A6C34878D82A}">
                    <a16:rowId xmlns:a16="http://schemas.microsoft.com/office/drawing/2014/main" val="4152297601"/>
                  </a:ext>
                </a:extLst>
              </a:tr>
            </a:tbl>
          </a:graphicData>
        </a:graphic>
      </p:graphicFrame>
    </p:spTree>
    <p:extLst>
      <p:ext uri="{BB962C8B-B14F-4D97-AF65-F5344CB8AC3E}">
        <p14:creationId xmlns:p14="http://schemas.microsoft.com/office/powerpoint/2010/main" val="222838762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par>
                                <p:cTn id="14" presetID="22" presetClass="entr" presetSubtype="4"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917C36-823A-F953-2C31-19B05B842DA8}"/>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BF6921C2-748F-0C68-3C2F-077B365E2205}"/>
              </a:ext>
            </a:extLst>
          </p:cNvPr>
          <p:cNvSpPr txBox="1"/>
          <p:nvPr/>
        </p:nvSpPr>
        <p:spPr>
          <a:xfrm>
            <a:off x="2779494" y="-75527"/>
            <a:ext cx="6633012"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خصائص القرار الإداري الفعّال</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D58E4A90-F52B-A6E4-3ACA-74FA7114BE0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35" name="Group 34">
            <a:extLst>
              <a:ext uri="{FF2B5EF4-FFF2-40B4-BE49-F238E27FC236}">
                <a16:creationId xmlns:a16="http://schemas.microsoft.com/office/drawing/2014/main" id="{088E8CF4-FEAE-7D65-63A0-966DF609BB27}"/>
              </a:ext>
            </a:extLst>
          </p:cNvPr>
          <p:cNvGrpSpPr/>
          <p:nvPr/>
        </p:nvGrpSpPr>
        <p:grpSpPr>
          <a:xfrm>
            <a:off x="4691911" y="1189114"/>
            <a:ext cx="6740323" cy="4071489"/>
            <a:chOff x="4691911" y="1189114"/>
            <a:chExt cx="6740323" cy="4071489"/>
          </a:xfrm>
        </p:grpSpPr>
        <p:sp>
          <p:nvSpPr>
            <p:cNvPr id="3" name="Circle">
              <a:extLst>
                <a:ext uri="{FF2B5EF4-FFF2-40B4-BE49-F238E27FC236}">
                  <a16:creationId xmlns:a16="http://schemas.microsoft.com/office/drawing/2014/main" id="{6F625092-52FE-407F-ABBD-DB680E459933}"/>
                </a:ext>
              </a:extLst>
            </p:cNvPr>
            <p:cNvSpPr/>
            <p:nvPr/>
          </p:nvSpPr>
          <p:spPr>
            <a:xfrm>
              <a:off x="4691911" y="2756800"/>
              <a:ext cx="2504250" cy="2503803"/>
            </a:xfrm>
            <a:prstGeom prst="ellipse">
              <a:avLst/>
            </a:prstGeom>
            <a:solidFill>
              <a:schemeClr val="bg1"/>
            </a:solidFill>
            <a:ln w="12700">
              <a:miter lim="400000"/>
            </a:ln>
            <a:effectLst>
              <a:outerShdw blurRad="50800" dist="38100" dir="2700000" algn="tl" rotWithShape="0">
                <a:prstClr val="black">
                  <a:alpha val="40000"/>
                </a:prstClr>
              </a:outerShdw>
            </a:effectLst>
          </p:spPr>
          <p:txBody>
            <a:bodyPr lIns="38100" tIns="38100" rIns="38100" bIns="38100" anchor="ctr"/>
            <a:lstStyle/>
            <a:p>
              <a:endParaRPr lang="en-US" sz="3200"/>
            </a:p>
          </p:txBody>
        </p:sp>
        <p:pic>
          <p:nvPicPr>
            <p:cNvPr id="4" name="Graphic 35" descr="Lights On">
              <a:extLst>
                <a:ext uri="{FF2B5EF4-FFF2-40B4-BE49-F238E27FC236}">
                  <a16:creationId xmlns:a16="http://schemas.microsoft.com/office/drawing/2014/main" id="{240FC603-0820-FB68-2A53-92F2E08C0E23}"/>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128380" y="3193188"/>
              <a:ext cx="1631313" cy="1631025"/>
            </a:xfrm>
            <a:prstGeom prst="rect">
              <a:avLst/>
            </a:prstGeom>
          </p:spPr>
        </p:pic>
        <p:sp>
          <p:nvSpPr>
            <p:cNvPr id="6" name="Freeform: Shape 5">
              <a:extLst>
                <a:ext uri="{FF2B5EF4-FFF2-40B4-BE49-F238E27FC236}">
                  <a16:creationId xmlns:a16="http://schemas.microsoft.com/office/drawing/2014/main" id="{8F7B51E3-F3E9-6C30-453F-94CC1BBF6207}"/>
                </a:ext>
              </a:extLst>
            </p:cNvPr>
            <p:cNvSpPr/>
            <p:nvPr/>
          </p:nvSpPr>
          <p:spPr>
            <a:xfrm>
              <a:off x="5216660" y="1901002"/>
              <a:ext cx="1454700" cy="983117"/>
            </a:xfrm>
            <a:custGeom>
              <a:avLst/>
              <a:gdLst>
                <a:gd name="connsiteX0" fmla="*/ 359953 w 1172037"/>
                <a:gd name="connsiteY0" fmla="*/ 263 h 792227"/>
                <a:gd name="connsiteX1" fmla="*/ 336067 w 1172037"/>
                <a:gd name="connsiteY1" fmla="*/ 35691 h 792227"/>
                <a:gd name="connsiteX2" fmla="*/ 314747 w 1172037"/>
                <a:gd name="connsiteY2" fmla="*/ 141290 h 792227"/>
                <a:gd name="connsiteX3" fmla="*/ 394207 w 1172037"/>
                <a:gd name="connsiteY3" fmla="*/ 333123 h 792227"/>
                <a:gd name="connsiteX4" fmla="*/ 411129 w 1172037"/>
                <a:gd name="connsiteY4" fmla="*/ 347085 h 792227"/>
                <a:gd name="connsiteX5" fmla="*/ 433199 w 1172037"/>
                <a:gd name="connsiteY5" fmla="*/ 372170 h 792227"/>
                <a:gd name="connsiteX6" fmla="*/ 486001 w 1172037"/>
                <a:gd name="connsiteY6" fmla="*/ 407700 h 792227"/>
                <a:gd name="connsiteX7" fmla="*/ 479498 w 1172037"/>
                <a:gd name="connsiteY7" fmla="*/ 466191 h 792227"/>
                <a:gd name="connsiteX8" fmla="*/ 508733 w 1172037"/>
                <a:gd name="connsiteY8" fmla="*/ 526303 h 792227"/>
                <a:gd name="connsiteX9" fmla="*/ 424250 w 1172037"/>
                <a:gd name="connsiteY9" fmla="*/ 766751 h 792227"/>
                <a:gd name="connsiteX10" fmla="*/ 406380 w 1172037"/>
                <a:gd name="connsiteY10" fmla="*/ 774854 h 792227"/>
                <a:gd name="connsiteX11" fmla="*/ 165935 w 1172037"/>
                <a:gd name="connsiteY11" fmla="*/ 690396 h 792227"/>
                <a:gd name="connsiteX12" fmla="*/ 26262 w 1172037"/>
                <a:gd name="connsiteY12" fmla="*/ 399597 h 792227"/>
                <a:gd name="connsiteX13" fmla="*/ 203314 w 1172037"/>
                <a:gd name="connsiteY13" fmla="*/ 27582 h 792227"/>
                <a:gd name="connsiteX14" fmla="*/ 811950 w 1172037"/>
                <a:gd name="connsiteY14" fmla="*/ 0 h 792227"/>
                <a:gd name="connsiteX15" fmla="*/ 970114 w 1172037"/>
                <a:gd name="connsiteY15" fmla="*/ 27582 h 792227"/>
                <a:gd name="connsiteX16" fmla="*/ 1145526 w 1172037"/>
                <a:gd name="connsiteY16" fmla="*/ 396356 h 792227"/>
                <a:gd name="connsiteX17" fmla="*/ 1005852 w 1172037"/>
                <a:gd name="connsiteY17" fmla="*/ 685496 h 792227"/>
                <a:gd name="connsiteX18" fmla="*/ 765407 w 1172037"/>
                <a:gd name="connsiteY18" fmla="*/ 769992 h 792227"/>
                <a:gd name="connsiteX19" fmla="*/ 754041 w 1172037"/>
                <a:gd name="connsiteY19" fmla="*/ 763511 h 792227"/>
                <a:gd name="connsiteX20" fmla="*/ 669557 w 1172037"/>
                <a:gd name="connsiteY20" fmla="*/ 523062 h 792227"/>
                <a:gd name="connsiteX21" fmla="*/ 698793 w 1172037"/>
                <a:gd name="connsiteY21" fmla="*/ 462950 h 792227"/>
                <a:gd name="connsiteX22" fmla="*/ 690649 w 1172037"/>
                <a:gd name="connsiteY22" fmla="*/ 402838 h 792227"/>
                <a:gd name="connsiteX23" fmla="*/ 740427 w 1172037"/>
                <a:gd name="connsiteY23" fmla="*/ 368321 h 792227"/>
                <a:gd name="connsiteX24" fmla="*/ 754386 w 1172037"/>
                <a:gd name="connsiteY24" fmla="*/ 352502 h 792227"/>
                <a:gd name="connsiteX25" fmla="*/ 777873 w 1172037"/>
                <a:gd name="connsiteY25" fmla="*/ 333123 h 792227"/>
                <a:gd name="connsiteX26" fmla="*/ 857333 w 1172037"/>
                <a:gd name="connsiteY26" fmla="*/ 141290 h 792227"/>
                <a:gd name="connsiteX27" fmla="*/ 836014 w 1172037"/>
                <a:gd name="connsiteY27" fmla="*/ 35691 h 792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172037" h="792227">
                  <a:moveTo>
                    <a:pt x="359953" y="263"/>
                  </a:moveTo>
                  <a:lnTo>
                    <a:pt x="336067" y="35691"/>
                  </a:lnTo>
                  <a:cubicBezTo>
                    <a:pt x="322339" y="68148"/>
                    <a:pt x="314747" y="103832"/>
                    <a:pt x="314747" y="141290"/>
                  </a:cubicBezTo>
                  <a:cubicBezTo>
                    <a:pt x="314747" y="216206"/>
                    <a:pt x="345113" y="284029"/>
                    <a:pt x="394207" y="333123"/>
                  </a:cubicBezTo>
                  <a:lnTo>
                    <a:pt x="411129" y="347085"/>
                  </a:lnTo>
                  <a:lnTo>
                    <a:pt x="433199" y="372170"/>
                  </a:lnTo>
                  <a:cubicBezTo>
                    <a:pt x="449443" y="386180"/>
                    <a:pt x="467312" y="397958"/>
                    <a:pt x="486001" y="407700"/>
                  </a:cubicBezTo>
                  <a:cubicBezTo>
                    <a:pt x="474635" y="423982"/>
                    <a:pt x="469714" y="446707"/>
                    <a:pt x="479498" y="466191"/>
                  </a:cubicBezTo>
                  <a:lnTo>
                    <a:pt x="508733" y="526303"/>
                  </a:lnTo>
                  <a:cubicBezTo>
                    <a:pt x="550975" y="615661"/>
                    <a:pt x="513596" y="722883"/>
                    <a:pt x="424250" y="766751"/>
                  </a:cubicBezTo>
                  <a:lnTo>
                    <a:pt x="406380" y="774854"/>
                  </a:lnTo>
                  <a:cubicBezTo>
                    <a:pt x="317034" y="817102"/>
                    <a:pt x="209818" y="779754"/>
                    <a:pt x="165935" y="690396"/>
                  </a:cubicBezTo>
                  <a:lnTo>
                    <a:pt x="26262" y="399597"/>
                  </a:lnTo>
                  <a:cubicBezTo>
                    <a:pt x="-46857" y="246887"/>
                    <a:pt x="39268" y="66550"/>
                    <a:pt x="203314" y="27582"/>
                  </a:cubicBezTo>
                  <a:close/>
                  <a:moveTo>
                    <a:pt x="811950" y="0"/>
                  </a:moveTo>
                  <a:lnTo>
                    <a:pt x="970114" y="27582"/>
                  </a:lnTo>
                  <a:cubicBezTo>
                    <a:pt x="1134160" y="66550"/>
                    <a:pt x="1218644" y="246887"/>
                    <a:pt x="1145526" y="396356"/>
                  </a:cubicBezTo>
                  <a:lnTo>
                    <a:pt x="1005852" y="685496"/>
                  </a:lnTo>
                  <a:cubicBezTo>
                    <a:pt x="961970" y="774854"/>
                    <a:pt x="854754" y="813861"/>
                    <a:pt x="765407" y="769992"/>
                  </a:cubicBezTo>
                  <a:lnTo>
                    <a:pt x="754041" y="763511"/>
                  </a:lnTo>
                  <a:cubicBezTo>
                    <a:pt x="664695" y="719642"/>
                    <a:pt x="625675" y="612420"/>
                    <a:pt x="669557" y="523062"/>
                  </a:cubicBezTo>
                  <a:lnTo>
                    <a:pt x="698793" y="462950"/>
                  </a:lnTo>
                  <a:cubicBezTo>
                    <a:pt x="710159" y="441846"/>
                    <a:pt x="705296" y="419082"/>
                    <a:pt x="690649" y="402838"/>
                  </a:cubicBezTo>
                  <a:cubicBezTo>
                    <a:pt x="708548" y="393906"/>
                    <a:pt x="725201" y="382129"/>
                    <a:pt x="740427" y="368321"/>
                  </a:cubicBezTo>
                  <a:lnTo>
                    <a:pt x="754386" y="352502"/>
                  </a:lnTo>
                  <a:lnTo>
                    <a:pt x="777873" y="333123"/>
                  </a:lnTo>
                  <a:cubicBezTo>
                    <a:pt x="826968" y="284029"/>
                    <a:pt x="857333" y="216206"/>
                    <a:pt x="857333" y="141290"/>
                  </a:cubicBezTo>
                  <a:cubicBezTo>
                    <a:pt x="857333" y="103832"/>
                    <a:pt x="849742" y="68148"/>
                    <a:pt x="836014" y="35691"/>
                  </a:cubicBezTo>
                  <a:close/>
                </a:path>
              </a:pathLst>
            </a:custGeom>
            <a:solidFill>
              <a:srgbClr val="168489"/>
            </a:solidFill>
            <a:ln w="12700">
              <a:miter lim="400000"/>
            </a:ln>
          </p:spPr>
          <p:txBody>
            <a:bodyPr wrap="square" lIns="38100" tIns="38100" rIns="38100" bIns="38100" anchor="ctr">
              <a:noAutofit/>
            </a:bodyPr>
            <a:lstStyle/>
            <a:p>
              <a:endParaRPr lang="en-US" sz="3200"/>
            </a:p>
          </p:txBody>
        </p:sp>
        <p:sp>
          <p:nvSpPr>
            <p:cNvPr id="19" name="TextBox 28">
              <a:extLst>
                <a:ext uri="{FF2B5EF4-FFF2-40B4-BE49-F238E27FC236}">
                  <a16:creationId xmlns:a16="http://schemas.microsoft.com/office/drawing/2014/main" id="{3F051EBD-11E5-768B-1DB0-55C47A732D90}"/>
                </a:ext>
              </a:extLst>
            </p:cNvPr>
            <p:cNvSpPr txBox="1"/>
            <p:nvPr/>
          </p:nvSpPr>
          <p:spPr>
            <a:xfrm>
              <a:off x="7112686" y="1189114"/>
              <a:ext cx="4319548" cy="640175"/>
            </a:xfrm>
            <a:prstGeom prst="rect">
              <a:avLst/>
            </a:prstGeom>
            <a:noFill/>
          </p:spPr>
          <p:txBody>
            <a:bodyPr wrap="square" lIns="0" rIns="0" rtlCol="0" anchor="b">
              <a:spAutoFit/>
            </a:bodyPr>
            <a:lstStyle/>
            <a:p>
              <a:pPr algn="ctr" rtl="1">
                <a:lnSpc>
                  <a:spcPct val="115000"/>
                </a:lnSpc>
              </a:pPr>
              <a:r>
                <a:rPr lang="ar-SY" sz="3200" b="1" kern="1200">
                  <a:solidFill>
                    <a:srgbClr val="168489"/>
                  </a:solidFill>
                  <a:effectLst/>
                  <a:latin typeface="Times New Roman" panose="02020603050405020304" pitchFamily="18" charset="0"/>
                  <a:ea typeface="GE Dinar Two Medium" panose="020A0503020102020204" pitchFamily="18" charset="-78"/>
                  <a:cs typeface="Adobe Arabic" panose="02040503050201020203" pitchFamily="18" charset="-78"/>
                </a:rPr>
                <a:t>الوضوح والدقّة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6" name="Circle">
              <a:extLst>
                <a:ext uri="{FF2B5EF4-FFF2-40B4-BE49-F238E27FC236}">
                  <a16:creationId xmlns:a16="http://schemas.microsoft.com/office/drawing/2014/main" id="{BC95263D-1D32-BA0A-BB8C-412F301AEF3D}"/>
                </a:ext>
              </a:extLst>
            </p:cNvPr>
            <p:cNvSpPr/>
            <p:nvPr/>
          </p:nvSpPr>
          <p:spPr>
            <a:xfrm>
              <a:off x="5607315" y="1739674"/>
              <a:ext cx="673443" cy="673324"/>
            </a:xfrm>
            <a:prstGeom prst="ellipse">
              <a:avLst/>
            </a:prstGeom>
            <a:solidFill>
              <a:schemeClr val="tx1">
                <a:lumMod val="75000"/>
                <a:lumOff val="25000"/>
              </a:schemeClr>
            </a:solidFill>
            <a:ln w="12700">
              <a:miter lim="400000"/>
            </a:ln>
          </p:spPr>
          <p:txBody>
            <a:bodyPr lIns="38100" tIns="38100" rIns="38100" bIns="38100" anchor="ctr"/>
            <a:lstStyle/>
            <a:p>
              <a:pPr algn="ctr" rtl="1">
                <a:lnSpc>
                  <a:spcPct val="115000"/>
                </a:lnSpc>
              </a:pPr>
              <a:r>
                <a:rPr lang="en-US" sz="3200" b="1" kern="1200" dirty="0">
                  <a:solidFill>
                    <a:srgbClr val="E6E6E6"/>
                  </a:solidFill>
                  <a:effectLst/>
                  <a:latin typeface="Adobe Arabic" panose="02040503050201020203" pitchFamily="18" charset="-78"/>
                  <a:ea typeface="Calibri" panose="020F0502020204030204" pitchFamily="34" charset="0"/>
                  <a:cs typeface="Sakkal Majalla" panose="02000000000000000000" pitchFamily="2" charset="-78"/>
                </a:rPr>
                <a:t>1</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1" name="Group 40">
            <a:extLst>
              <a:ext uri="{FF2B5EF4-FFF2-40B4-BE49-F238E27FC236}">
                <a16:creationId xmlns:a16="http://schemas.microsoft.com/office/drawing/2014/main" id="{C1268DF9-113D-9C76-3296-8ABB27591D45}"/>
              </a:ext>
            </a:extLst>
          </p:cNvPr>
          <p:cNvGrpSpPr/>
          <p:nvPr/>
        </p:nvGrpSpPr>
        <p:grpSpPr>
          <a:xfrm>
            <a:off x="432104" y="1598026"/>
            <a:ext cx="4879845" cy="2067050"/>
            <a:chOff x="432104" y="1598026"/>
            <a:chExt cx="4879845" cy="2067050"/>
          </a:xfrm>
        </p:grpSpPr>
        <p:sp>
          <p:nvSpPr>
            <p:cNvPr id="10" name="Freeform: Shape 9">
              <a:extLst>
                <a:ext uri="{FF2B5EF4-FFF2-40B4-BE49-F238E27FC236}">
                  <a16:creationId xmlns:a16="http://schemas.microsoft.com/office/drawing/2014/main" id="{E66ABF56-95FE-1D62-0BCC-3889FCDB4ACB}"/>
                </a:ext>
              </a:extLst>
            </p:cNvPr>
            <p:cNvSpPr/>
            <p:nvPr/>
          </p:nvSpPr>
          <p:spPr>
            <a:xfrm>
              <a:off x="4000715" y="2291756"/>
              <a:ext cx="1311234" cy="1373320"/>
            </a:xfrm>
            <a:custGeom>
              <a:avLst/>
              <a:gdLst>
                <a:gd name="connsiteX0" fmla="*/ 108087 w 1056448"/>
                <a:gd name="connsiteY0" fmla="*/ 501751 h 1106665"/>
                <a:gd name="connsiteX1" fmla="*/ 116199 w 1056448"/>
                <a:gd name="connsiteY1" fmla="*/ 527884 h 1106665"/>
                <a:gd name="connsiteX2" fmla="*/ 366172 w 1056448"/>
                <a:gd name="connsiteY2" fmla="*/ 693577 h 1106665"/>
                <a:gd name="connsiteX3" fmla="*/ 397090 w 1056448"/>
                <a:gd name="connsiteY3" fmla="*/ 690460 h 1106665"/>
                <a:gd name="connsiteX4" fmla="*/ 444677 w 1056448"/>
                <a:gd name="connsiteY4" fmla="*/ 688698 h 1106665"/>
                <a:gd name="connsiteX5" fmla="*/ 501342 w 1056448"/>
                <a:gd name="connsiteY5" fmla="*/ 673066 h 1106665"/>
                <a:gd name="connsiteX6" fmla="*/ 540332 w 1056448"/>
                <a:gd name="connsiteY6" fmla="*/ 708797 h 1106665"/>
                <a:gd name="connsiteX7" fmla="*/ 623166 w 1056448"/>
                <a:gd name="connsiteY7" fmla="*/ 728291 h 1106665"/>
                <a:gd name="connsiteX8" fmla="*/ 757986 w 1056448"/>
                <a:gd name="connsiteY8" fmla="*/ 944357 h 1106665"/>
                <a:gd name="connsiteX9" fmla="*/ 753132 w 1056448"/>
                <a:gd name="connsiteY9" fmla="*/ 967109 h 1106665"/>
                <a:gd name="connsiteX10" fmla="*/ 537043 w 1056448"/>
                <a:gd name="connsiteY10" fmla="*/ 1101940 h 1106665"/>
                <a:gd name="connsiteX11" fmla="*/ 204037 w 1056448"/>
                <a:gd name="connsiteY11" fmla="*/ 1025592 h 1106665"/>
                <a:gd name="connsiteX12" fmla="*/ 25320 w 1056448"/>
                <a:gd name="connsiteY12" fmla="*/ 653572 h 1106665"/>
                <a:gd name="connsiteX13" fmla="*/ 663564 w 1056448"/>
                <a:gd name="connsiteY13" fmla="*/ 14 h 1106665"/>
                <a:gd name="connsiteX14" fmla="*/ 899331 w 1056448"/>
                <a:gd name="connsiteY14" fmla="*/ 149979 h 1106665"/>
                <a:gd name="connsiteX15" fmla="*/ 1039058 w 1056448"/>
                <a:gd name="connsiteY15" fmla="*/ 439135 h 1106665"/>
                <a:gd name="connsiteX16" fmla="*/ 956172 w 1056448"/>
                <a:gd name="connsiteY16" fmla="*/ 679582 h 1106665"/>
                <a:gd name="connsiteX17" fmla="*/ 952936 w 1056448"/>
                <a:gd name="connsiteY17" fmla="*/ 681211 h 1106665"/>
                <a:gd name="connsiteX18" fmla="*/ 712524 w 1056448"/>
                <a:gd name="connsiteY18" fmla="*/ 596718 h 1106665"/>
                <a:gd name="connsiteX19" fmla="*/ 681677 w 1056448"/>
                <a:gd name="connsiteY19" fmla="*/ 533348 h 1106665"/>
                <a:gd name="connsiteX20" fmla="*/ 637780 w 1056448"/>
                <a:gd name="connsiteY20" fmla="*/ 502505 h 1106665"/>
                <a:gd name="connsiteX21" fmla="*/ 640429 w 1056448"/>
                <a:gd name="connsiteY21" fmla="*/ 444022 h 1106665"/>
                <a:gd name="connsiteX22" fmla="*/ 637101 w 1056448"/>
                <a:gd name="connsiteY22" fmla="*/ 425897 h 1106665"/>
                <a:gd name="connsiteX23" fmla="*/ 637465 w 1056448"/>
                <a:gd name="connsiteY23" fmla="*/ 422284 h 1106665"/>
                <a:gd name="connsiteX24" fmla="*/ 420847 w 1056448"/>
                <a:gd name="connsiteY24" fmla="*/ 156503 h 1106665"/>
                <a:gd name="connsiteX25" fmla="*/ 390529 w 1056448"/>
                <a:gd name="connsiteY25" fmla="*/ 153446 h 1106665"/>
                <a:gd name="connsiteX26" fmla="*/ 498053 w 1056448"/>
                <a:gd name="connsiteY26" fmla="*/ 57395 h 1106665"/>
                <a:gd name="connsiteX27" fmla="*/ 663564 w 1056448"/>
                <a:gd name="connsiteY27" fmla="*/ 14 h 1106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056448" h="1106665">
                  <a:moveTo>
                    <a:pt x="108087" y="501751"/>
                  </a:moveTo>
                  <a:lnTo>
                    <a:pt x="116199" y="527884"/>
                  </a:lnTo>
                  <a:cubicBezTo>
                    <a:pt x="157383" y="625255"/>
                    <a:pt x="253799" y="693577"/>
                    <a:pt x="366172" y="693577"/>
                  </a:cubicBezTo>
                  <a:lnTo>
                    <a:pt x="397090" y="690460"/>
                  </a:lnTo>
                  <a:lnTo>
                    <a:pt x="444677" y="688698"/>
                  </a:lnTo>
                  <a:cubicBezTo>
                    <a:pt x="464374" y="685650"/>
                    <a:pt x="483465" y="680370"/>
                    <a:pt x="501342" y="673066"/>
                  </a:cubicBezTo>
                  <a:cubicBezTo>
                    <a:pt x="506196" y="690931"/>
                    <a:pt x="520810" y="703909"/>
                    <a:pt x="540332" y="708797"/>
                  </a:cubicBezTo>
                  <a:lnTo>
                    <a:pt x="623166" y="728291"/>
                  </a:lnTo>
                  <a:cubicBezTo>
                    <a:pt x="718996" y="751043"/>
                    <a:pt x="780743" y="846885"/>
                    <a:pt x="757986" y="944357"/>
                  </a:cubicBezTo>
                  <a:lnTo>
                    <a:pt x="753132" y="967109"/>
                  </a:lnTo>
                  <a:cubicBezTo>
                    <a:pt x="730375" y="1062951"/>
                    <a:pt x="634544" y="1124692"/>
                    <a:pt x="537043" y="1101940"/>
                  </a:cubicBezTo>
                  <a:lnTo>
                    <a:pt x="204037" y="1025592"/>
                  </a:lnTo>
                  <a:cubicBezTo>
                    <a:pt x="39987" y="986603"/>
                    <a:pt x="-46136" y="806268"/>
                    <a:pt x="25320" y="653572"/>
                  </a:cubicBezTo>
                  <a:close/>
                  <a:moveTo>
                    <a:pt x="663564" y="14"/>
                  </a:moveTo>
                  <a:cubicBezTo>
                    <a:pt x="759705" y="981"/>
                    <a:pt x="853628" y="54544"/>
                    <a:pt x="899331" y="149979"/>
                  </a:cubicBezTo>
                  <a:lnTo>
                    <a:pt x="1039058" y="439135"/>
                  </a:lnTo>
                  <a:cubicBezTo>
                    <a:pt x="1081284" y="528515"/>
                    <a:pt x="1043912" y="637336"/>
                    <a:pt x="956172" y="679582"/>
                  </a:cubicBezTo>
                  <a:lnTo>
                    <a:pt x="952936" y="681211"/>
                  </a:lnTo>
                  <a:cubicBezTo>
                    <a:pt x="863577" y="723404"/>
                    <a:pt x="756368" y="686044"/>
                    <a:pt x="712524" y="596718"/>
                  </a:cubicBezTo>
                  <a:lnTo>
                    <a:pt x="681677" y="533348"/>
                  </a:lnTo>
                  <a:cubicBezTo>
                    <a:pt x="671916" y="515483"/>
                    <a:pt x="655683" y="504134"/>
                    <a:pt x="637780" y="502505"/>
                  </a:cubicBezTo>
                  <a:cubicBezTo>
                    <a:pt x="641042" y="483011"/>
                    <a:pt x="641852" y="463516"/>
                    <a:pt x="640429" y="444022"/>
                  </a:cubicBezTo>
                  <a:lnTo>
                    <a:pt x="637101" y="425897"/>
                  </a:lnTo>
                  <a:lnTo>
                    <a:pt x="637465" y="422284"/>
                  </a:lnTo>
                  <a:cubicBezTo>
                    <a:pt x="637465" y="291182"/>
                    <a:pt x="544471" y="181800"/>
                    <a:pt x="420847" y="156503"/>
                  </a:cubicBezTo>
                  <a:lnTo>
                    <a:pt x="390529" y="153446"/>
                  </a:lnTo>
                  <a:lnTo>
                    <a:pt x="498053" y="57395"/>
                  </a:lnTo>
                  <a:cubicBezTo>
                    <a:pt x="547397" y="17789"/>
                    <a:pt x="605880" y="-566"/>
                    <a:pt x="663564" y="14"/>
                  </a:cubicBezTo>
                  <a:close/>
                </a:path>
              </a:pathLst>
            </a:custGeom>
            <a:solidFill>
              <a:srgbClr val="FFD366"/>
            </a:solidFill>
            <a:ln w="12700">
              <a:miter lim="400000"/>
            </a:ln>
          </p:spPr>
          <p:txBody>
            <a:bodyPr wrap="square" lIns="38100" tIns="38100" rIns="38100" bIns="38100" anchor="ctr">
              <a:noAutofit/>
            </a:bodyPr>
            <a:lstStyle/>
            <a:p>
              <a:endParaRPr lang="en-US" sz="3200"/>
            </a:p>
          </p:txBody>
        </p:sp>
        <p:sp>
          <p:nvSpPr>
            <p:cNvPr id="23" name="TextBox 38">
              <a:extLst>
                <a:ext uri="{FF2B5EF4-FFF2-40B4-BE49-F238E27FC236}">
                  <a16:creationId xmlns:a16="http://schemas.microsoft.com/office/drawing/2014/main" id="{BAD15C2A-8E44-1356-63A9-74F787C510EA}"/>
                </a:ext>
              </a:extLst>
            </p:cNvPr>
            <p:cNvSpPr txBox="1"/>
            <p:nvPr/>
          </p:nvSpPr>
          <p:spPr>
            <a:xfrm>
              <a:off x="432104" y="1598026"/>
              <a:ext cx="3629247" cy="640175"/>
            </a:xfrm>
            <a:prstGeom prst="rect">
              <a:avLst/>
            </a:prstGeom>
            <a:noFill/>
          </p:spPr>
          <p:txBody>
            <a:bodyPr wrap="square" lIns="0" rIns="0" rtlCol="0" anchor="b">
              <a:spAutoFit/>
            </a:bodyPr>
            <a:lstStyle/>
            <a:p>
              <a:pPr algn="ctr" rtl="1">
                <a:lnSpc>
                  <a:spcPct val="115000"/>
                </a:lnSpc>
              </a:pPr>
              <a:r>
                <a:rPr lang="ar-SY" sz="3200" b="1" kern="1200">
                  <a:solidFill>
                    <a:srgbClr val="FFD366"/>
                  </a:solidFill>
                  <a:effectLst/>
                  <a:latin typeface="Times New Roman" panose="02020603050405020304" pitchFamily="18" charset="0"/>
                  <a:ea typeface="GE Dinar Two Medium" panose="020A0503020102020204" pitchFamily="18" charset="-78"/>
                  <a:cs typeface="Adobe Arabic" panose="02040503050201020203" pitchFamily="18" charset="-78"/>
                </a:rPr>
                <a:t>الفعالية من حيث التكلفة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8" name="Circle">
              <a:extLst>
                <a:ext uri="{FF2B5EF4-FFF2-40B4-BE49-F238E27FC236}">
                  <a16:creationId xmlns:a16="http://schemas.microsoft.com/office/drawing/2014/main" id="{F95EF178-C974-ABF7-7CEC-2749165C5423}"/>
                </a:ext>
              </a:extLst>
            </p:cNvPr>
            <p:cNvSpPr/>
            <p:nvPr/>
          </p:nvSpPr>
          <p:spPr>
            <a:xfrm>
              <a:off x="4118476" y="2479128"/>
              <a:ext cx="673443" cy="673324"/>
            </a:xfrm>
            <a:prstGeom prst="ellipse">
              <a:avLst/>
            </a:prstGeom>
            <a:solidFill>
              <a:schemeClr val="tx1">
                <a:lumMod val="75000"/>
                <a:lumOff val="25000"/>
              </a:schemeClr>
            </a:solidFill>
            <a:ln w="12700">
              <a:miter lim="400000"/>
            </a:ln>
          </p:spPr>
          <p:txBody>
            <a:bodyPr lIns="38100" tIns="38100" rIns="38100" bIns="38100" anchor="ctr"/>
            <a:lstStyle/>
            <a:p>
              <a:pPr algn="ctr" rtl="1">
                <a:lnSpc>
                  <a:spcPct val="115000"/>
                </a:lnSpc>
              </a:pPr>
              <a:r>
                <a:rPr lang="en-US" sz="3200" b="1" kern="1200">
                  <a:solidFill>
                    <a:srgbClr val="E6E6E6"/>
                  </a:solidFill>
                  <a:effectLst/>
                  <a:latin typeface="Adobe Arabic" panose="02040503050201020203" pitchFamily="18" charset="-78"/>
                  <a:ea typeface="Calibri" panose="020F0502020204030204" pitchFamily="34" charset="0"/>
                  <a:cs typeface="Sakkal Majalla" panose="02000000000000000000" pitchFamily="2" charset="-78"/>
                </a:rPr>
                <a:t>7</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0" name="Group 39">
            <a:extLst>
              <a:ext uri="{FF2B5EF4-FFF2-40B4-BE49-F238E27FC236}">
                <a16:creationId xmlns:a16="http://schemas.microsoft.com/office/drawing/2014/main" id="{1A26B236-8323-3B23-3B54-ED7641F6ED7B}"/>
              </a:ext>
            </a:extLst>
          </p:cNvPr>
          <p:cNvGrpSpPr/>
          <p:nvPr/>
        </p:nvGrpSpPr>
        <p:grpSpPr>
          <a:xfrm>
            <a:off x="153922" y="3613325"/>
            <a:ext cx="4780093" cy="1504207"/>
            <a:chOff x="153922" y="3613325"/>
            <a:chExt cx="4780093" cy="1504207"/>
          </a:xfrm>
        </p:grpSpPr>
        <p:sp>
          <p:nvSpPr>
            <p:cNvPr id="11" name="Freeform: Shape 10">
              <a:extLst>
                <a:ext uri="{FF2B5EF4-FFF2-40B4-BE49-F238E27FC236}">
                  <a16:creationId xmlns:a16="http://schemas.microsoft.com/office/drawing/2014/main" id="{B0F7CA3B-CE33-70E2-2833-1545BFBFD8B7}"/>
                </a:ext>
              </a:extLst>
            </p:cNvPr>
            <p:cNvSpPr/>
            <p:nvPr/>
          </p:nvSpPr>
          <p:spPr>
            <a:xfrm>
              <a:off x="3820733" y="3692093"/>
              <a:ext cx="1113282" cy="1425439"/>
            </a:xfrm>
            <a:custGeom>
              <a:avLst/>
              <a:gdLst>
                <a:gd name="connsiteX0" fmla="*/ 730629 w 896960"/>
                <a:gd name="connsiteY0" fmla="*/ 555432 h 1148664"/>
                <a:gd name="connsiteX1" fmla="*/ 851235 w 896960"/>
                <a:gd name="connsiteY1" fmla="*/ 622430 h 1148664"/>
                <a:gd name="connsiteX2" fmla="*/ 857748 w 896960"/>
                <a:gd name="connsiteY2" fmla="*/ 630539 h 1148664"/>
                <a:gd name="connsiteX3" fmla="*/ 831739 w 896960"/>
                <a:gd name="connsiteY3" fmla="*/ 883959 h 1148664"/>
                <a:gd name="connsiteX4" fmla="*/ 573435 w 896960"/>
                <a:gd name="connsiteY4" fmla="*/ 1090313 h 1148664"/>
                <a:gd name="connsiteX5" fmla="*/ 173806 w 896960"/>
                <a:gd name="connsiteY5" fmla="*/ 1005821 h 1148664"/>
                <a:gd name="connsiteX6" fmla="*/ 112244 w 896960"/>
                <a:gd name="connsiteY6" fmla="*/ 861344 h 1148664"/>
                <a:gd name="connsiteX7" fmla="*/ 116959 w 896960"/>
                <a:gd name="connsiteY7" fmla="*/ 863903 h 1148664"/>
                <a:gd name="connsiteX8" fmla="*/ 222558 w 896960"/>
                <a:gd name="connsiteY8" fmla="*/ 885222 h 1148664"/>
                <a:gd name="connsiteX9" fmla="*/ 488340 w 896960"/>
                <a:gd name="connsiteY9" fmla="*/ 668604 h 1148664"/>
                <a:gd name="connsiteX10" fmla="*/ 488367 w 896960"/>
                <a:gd name="connsiteY10" fmla="*/ 668332 h 1148664"/>
                <a:gd name="connsiteX11" fmla="*/ 493833 w 896960"/>
                <a:gd name="connsiteY11" fmla="*/ 653335 h 1148664"/>
                <a:gd name="connsiteX12" fmla="*/ 537721 w 896960"/>
                <a:gd name="connsiteY12" fmla="*/ 641937 h 1148664"/>
                <a:gd name="connsiteX13" fmla="*/ 597827 w 896960"/>
                <a:gd name="connsiteY13" fmla="*/ 593226 h 1148664"/>
                <a:gd name="connsiteX14" fmla="*/ 730629 w 896960"/>
                <a:gd name="connsiteY14" fmla="*/ 555432 h 1148664"/>
                <a:gd name="connsiteX15" fmla="*/ 262336 w 896960"/>
                <a:gd name="connsiteY15" fmla="*/ 2 h 1148664"/>
                <a:gd name="connsiteX16" fmla="*/ 323263 w 896960"/>
                <a:gd name="connsiteY16" fmla="*/ 6771 h 1148664"/>
                <a:gd name="connsiteX17" fmla="*/ 653038 w 896960"/>
                <a:gd name="connsiteY17" fmla="*/ 81510 h 1148664"/>
                <a:gd name="connsiteX18" fmla="*/ 787894 w 896960"/>
                <a:gd name="connsiteY18" fmla="*/ 297560 h 1148664"/>
                <a:gd name="connsiteX19" fmla="*/ 571818 w 896960"/>
                <a:gd name="connsiteY19" fmla="*/ 432408 h 1148664"/>
                <a:gd name="connsiteX20" fmla="*/ 485745 w 896960"/>
                <a:gd name="connsiteY20" fmla="*/ 412901 h 1148664"/>
                <a:gd name="connsiteX21" fmla="*/ 432109 w 896960"/>
                <a:gd name="connsiteY21" fmla="*/ 430763 h 1148664"/>
                <a:gd name="connsiteX22" fmla="*/ 384598 w 896960"/>
                <a:gd name="connsiteY22" fmla="*/ 396045 h 1148664"/>
                <a:gd name="connsiteX23" fmla="*/ 380849 w 896960"/>
                <a:gd name="connsiteY23" fmla="*/ 394421 h 1148664"/>
                <a:gd name="connsiteX24" fmla="*/ 374241 w 896960"/>
                <a:gd name="connsiteY24" fmla="*/ 388969 h 1148664"/>
                <a:gd name="connsiteX25" fmla="*/ 222558 w 896960"/>
                <a:gd name="connsiteY25" fmla="*/ 342636 h 1148664"/>
                <a:gd name="connsiteX26" fmla="*/ 30725 w 896960"/>
                <a:gd name="connsiteY26" fmla="*/ 422096 h 1148664"/>
                <a:gd name="connsiteX27" fmla="*/ 10795 w 896960"/>
                <a:gd name="connsiteY27" fmla="*/ 446252 h 1148664"/>
                <a:gd name="connsiteX28" fmla="*/ 0 w 896960"/>
                <a:gd name="connsiteY28" fmla="*/ 263423 h 1148664"/>
                <a:gd name="connsiteX29" fmla="*/ 0 w 896960"/>
                <a:gd name="connsiteY29" fmla="*/ 260191 h 1148664"/>
                <a:gd name="connsiteX30" fmla="*/ 262336 w 896960"/>
                <a:gd name="connsiteY30" fmla="*/ 2 h 1148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896960" h="1148664">
                  <a:moveTo>
                    <a:pt x="730629" y="555432"/>
                  </a:moveTo>
                  <a:cubicBezTo>
                    <a:pt x="776517" y="560705"/>
                    <a:pt x="820373" y="583445"/>
                    <a:pt x="851235" y="622430"/>
                  </a:cubicBezTo>
                  <a:lnTo>
                    <a:pt x="857748" y="630539"/>
                  </a:lnTo>
                  <a:cubicBezTo>
                    <a:pt x="919472" y="708567"/>
                    <a:pt x="906488" y="820618"/>
                    <a:pt x="831739" y="883959"/>
                  </a:cubicBezTo>
                  <a:lnTo>
                    <a:pt x="573435" y="1090313"/>
                  </a:lnTo>
                  <a:cubicBezTo>
                    <a:pt x="443475" y="1194255"/>
                    <a:pt x="248556" y="1155241"/>
                    <a:pt x="173806" y="1005821"/>
                  </a:cubicBezTo>
                  <a:lnTo>
                    <a:pt x="112244" y="861344"/>
                  </a:lnTo>
                  <a:lnTo>
                    <a:pt x="116959" y="863903"/>
                  </a:lnTo>
                  <a:cubicBezTo>
                    <a:pt x="149416" y="877631"/>
                    <a:pt x="185101" y="885222"/>
                    <a:pt x="222558" y="885222"/>
                  </a:cubicBezTo>
                  <a:cubicBezTo>
                    <a:pt x="353660" y="885222"/>
                    <a:pt x="463042" y="792228"/>
                    <a:pt x="488340" y="668604"/>
                  </a:cubicBezTo>
                  <a:lnTo>
                    <a:pt x="488367" y="668332"/>
                  </a:lnTo>
                  <a:lnTo>
                    <a:pt x="493833" y="653335"/>
                  </a:lnTo>
                  <a:cubicBezTo>
                    <a:pt x="508477" y="654923"/>
                    <a:pt x="524695" y="653335"/>
                    <a:pt x="537721" y="641937"/>
                  </a:cubicBezTo>
                  <a:lnTo>
                    <a:pt x="597827" y="593226"/>
                  </a:lnTo>
                  <a:cubicBezTo>
                    <a:pt x="636820" y="562350"/>
                    <a:pt x="684741" y="550158"/>
                    <a:pt x="730629" y="555432"/>
                  </a:cubicBezTo>
                  <a:close/>
                  <a:moveTo>
                    <a:pt x="262336" y="2"/>
                  </a:moveTo>
                  <a:cubicBezTo>
                    <a:pt x="282349" y="-83"/>
                    <a:pt x="302756" y="2100"/>
                    <a:pt x="323263" y="6771"/>
                  </a:cubicBezTo>
                  <a:lnTo>
                    <a:pt x="653038" y="81510"/>
                  </a:lnTo>
                  <a:cubicBezTo>
                    <a:pt x="748901" y="104249"/>
                    <a:pt x="810625" y="200083"/>
                    <a:pt x="787894" y="297560"/>
                  </a:cubicBezTo>
                  <a:cubicBezTo>
                    <a:pt x="765162" y="393394"/>
                    <a:pt x="669299" y="455147"/>
                    <a:pt x="571818" y="432408"/>
                  </a:cubicBezTo>
                  <a:lnTo>
                    <a:pt x="485745" y="412901"/>
                  </a:lnTo>
                  <a:cubicBezTo>
                    <a:pt x="464631" y="408024"/>
                    <a:pt x="445135" y="416133"/>
                    <a:pt x="432109" y="430763"/>
                  </a:cubicBezTo>
                  <a:cubicBezTo>
                    <a:pt x="417487" y="417778"/>
                    <a:pt x="401652" y="405997"/>
                    <a:pt x="384598" y="396045"/>
                  </a:cubicBezTo>
                  <a:lnTo>
                    <a:pt x="380849" y="394421"/>
                  </a:lnTo>
                  <a:lnTo>
                    <a:pt x="374241" y="388969"/>
                  </a:lnTo>
                  <a:cubicBezTo>
                    <a:pt x="330942" y="359717"/>
                    <a:pt x="278745" y="342636"/>
                    <a:pt x="222558" y="342636"/>
                  </a:cubicBezTo>
                  <a:cubicBezTo>
                    <a:pt x="147643" y="342636"/>
                    <a:pt x="79820" y="373002"/>
                    <a:pt x="30725" y="422096"/>
                  </a:cubicBezTo>
                  <a:lnTo>
                    <a:pt x="10795" y="446252"/>
                  </a:lnTo>
                  <a:lnTo>
                    <a:pt x="0" y="263423"/>
                  </a:lnTo>
                  <a:cubicBezTo>
                    <a:pt x="0" y="261836"/>
                    <a:pt x="0" y="261836"/>
                    <a:pt x="0" y="260191"/>
                  </a:cubicBezTo>
                  <a:cubicBezTo>
                    <a:pt x="1416" y="112379"/>
                    <a:pt x="122245" y="603"/>
                    <a:pt x="262336" y="2"/>
                  </a:cubicBezTo>
                  <a:close/>
                </a:path>
              </a:pathLst>
            </a:custGeom>
            <a:solidFill>
              <a:schemeClr val="bg1">
                <a:lumMod val="50000"/>
              </a:schemeClr>
            </a:solidFill>
            <a:ln w="12700">
              <a:miter lim="400000"/>
            </a:ln>
          </p:spPr>
          <p:txBody>
            <a:bodyPr wrap="square" lIns="38100" tIns="38100" rIns="38100" bIns="38100" anchor="ctr">
              <a:noAutofit/>
            </a:bodyPr>
            <a:lstStyle/>
            <a:p>
              <a:endParaRPr lang="en-US" sz="3200"/>
            </a:p>
          </p:txBody>
        </p:sp>
        <p:sp>
          <p:nvSpPr>
            <p:cNvPr id="21" name="TextBox 34">
              <a:extLst>
                <a:ext uri="{FF2B5EF4-FFF2-40B4-BE49-F238E27FC236}">
                  <a16:creationId xmlns:a16="http://schemas.microsoft.com/office/drawing/2014/main" id="{F617DAB7-4E79-B4C9-52B9-3D0B20F8A768}"/>
                </a:ext>
              </a:extLst>
            </p:cNvPr>
            <p:cNvSpPr txBox="1"/>
            <p:nvPr/>
          </p:nvSpPr>
          <p:spPr>
            <a:xfrm>
              <a:off x="153922" y="3613325"/>
              <a:ext cx="3630625" cy="640175"/>
            </a:xfrm>
            <a:prstGeom prst="rect">
              <a:avLst/>
            </a:prstGeom>
            <a:noFill/>
          </p:spPr>
          <p:txBody>
            <a:bodyPr wrap="square" lIns="0" rIns="0" rtlCol="0" anchor="b">
              <a:spAutoFit/>
            </a:bodyPr>
            <a:lstStyle/>
            <a:p>
              <a:pPr algn="ctr" rtl="1">
                <a:lnSpc>
                  <a:spcPct val="115000"/>
                </a:lnSpc>
              </a:pPr>
              <a:r>
                <a:rPr lang="ar-SY" sz="3200" b="1" kern="1200">
                  <a:solidFill>
                    <a:srgbClr val="808080"/>
                  </a:solidFill>
                  <a:effectLst/>
                  <a:latin typeface="Times New Roman" panose="02020603050405020304" pitchFamily="18" charset="0"/>
                  <a:ea typeface="GE Dinar Two Medium" panose="020A0503020102020204" pitchFamily="18" charset="-78"/>
                  <a:cs typeface="Adobe Arabic" panose="02040503050201020203" pitchFamily="18" charset="-78"/>
                </a:rPr>
                <a:t>التوقيت المناسب</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9" name="Circle">
              <a:extLst>
                <a:ext uri="{FF2B5EF4-FFF2-40B4-BE49-F238E27FC236}">
                  <a16:creationId xmlns:a16="http://schemas.microsoft.com/office/drawing/2014/main" id="{3000F004-FB40-0C93-0670-CE7735025F13}"/>
                </a:ext>
              </a:extLst>
            </p:cNvPr>
            <p:cNvSpPr/>
            <p:nvPr/>
          </p:nvSpPr>
          <p:spPr>
            <a:xfrm>
              <a:off x="3760246" y="4117288"/>
              <a:ext cx="673443" cy="673324"/>
            </a:xfrm>
            <a:prstGeom prst="ellipse">
              <a:avLst/>
            </a:prstGeom>
            <a:solidFill>
              <a:schemeClr val="tx1">
                <a:lumMod val="75000"/>
                <a:lumOff val="25000"/>
              </a:schemeClr>
            </a:solidFill>
            <a:ln w="12700">
              <a:miter lim="400000"/>
            </a:ln>
          </p:spPr>
          <p:txBody>
            <a:bodyPr lIns="38100" tIns="38100" rIns="38100" bIns="38100" anchor="ctr"/>
            <a:lstStyle/>
            <a:p>
              <a:pPr algn="ctr" rtl="1">
                <a:lnSpc>
                  <a:spcPct val="115000"/>
                </a:lnSpc>
              </a:pPr>
              <a:r>
                <a:rPr lang="en-US" sz="3200" b="1" kern="1200">
                  <a:solidFill>
                    <a:srgbClr val="E6E6E6"/>
                  </a:solidFill>
                  <a:effectLst/>
                  <a:latin typeface="Adobe Arabic" panose="02040503050201020203" pitchFamily="18" charset="-78"/>
                  <a:ea typeface="Calibri" panose="020F0502020204030204" pitchFamily="34" charset="0"/>
                  <a:cs typeface="Sakkal Majalla" panose="02000000000000000000" pitchFamily="2" charset="-78"/>
                </a:rPr>
                <a:t>6</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39" name="Group 38">
            <a:extLst>
              <a:ext uri="{FF2B5EF4-FFF2-40B4-BE49-F238E27FC236}">
                <a16:creationId xmlns:a16="http://schemas.microsoft.com/office/drawing/2014/main" id="{17FD3FB0-9F66-18DC-B1DD-AFCB088468A4}"/>
              </a:ext>
            </a:extLst>
          </p:cNvPr>
          <p:cNvGrpSpPr/>
          <p:nvPr/>
        </p:nvGrpSpPr>
        <p:grpSpPr>
          <a:xfrm>
            <a:off x="235821" y="4859180"/>
            <a:ext cx="5627320" cy="1293971"/>
            <a:chOff x="235821" y="4859180"/>
            <a:chExt cx="5627320" cy="1293971"/>
          </a:xfrm>
        </p:grpSpPr>
        <p:sp>
          <p:nvSpPr>
            <p:cNvPr id="13" name="Freeform: Shape 12">
              <a:extLst>
                <a:ext uri="{FF2B5EF4-FFF2-40B4-BE49-F238E27FC236}">
                  <a16:creationId xmlns:a16="http://schemas.microsoft.com/office/drawing/2014/main" id="{C47F58C6-E56E-C69D-FF16-88C4C6F8A116}"/>
                </a:ext>
              </a:extLst>
            </p:cNvPr>
            <p:cNvSpPr/>
            <p:nvPr/>
          </p:nvSpPr>
          <p:spPr>
            <a:xfrm>
              <a:off x="4501567" y="4859180"/>
              <a:ext cx="1361574" cy="1225860"/>
            </a:xfrm>
            <a:custGeom>
              <a:avLst/>
              <a:gdLst>
                <a:gd name="connsiteX0" fmla="*/ 911776 w 1097006"/>
                <a:gd name="connsiteY0" fmla="*/ 216014 h 987837"/>
                <a:gd name="connsiteX1" fmla="*/ 919901 w 1097006"/>
                <a:gd name="connsiteY1" fmla="*/ 216014 h 987837"/>
                <a:gd name="connsiteX2" fmla="*/ 1096982 w 1097006"/>
                <a:gd name="connsiteY2" fmla="*/ 396367 h 987837"/>
                <a:gd name="connsiteX3" fmla="*/ 1096982 w 1097006"/>
                <a:gd name="connsiteY3" fmla="*/ 724531 h 987837"/>
                <a:gd name="connsiteX4" fmla="*/ 773697 w 1097006"/>
                <a:gd name="connsiteY4" fmla="*/ 981200 h 987837"/>
                <a:gd name="connsiteX5" fmla="*/ 633232 w 1097006"/>
                <a:gd name="connsiteY5" fmla="*/ 940822 h 987837"/>
                <a:gd name="connsiteX6" fmla="*/ 647814 w 1097006"/>
                <a:gd name="connsiteY6" fmla="*/ 932907 h 987837"/>
                <a:gd name="connsiteX7" fmla="*/ 767424 w 1097006"/>
                <a:gd name="connsiteY7" fmla="*/ 707946 h 987837"/>
                <a:gd name="connsiteX8" fmla="*/ 746105 w 1097006"/>
                <a:gd name="connsiteY8" fmla="*/ 602347 h 987837"/>
                <a:gd name="connsiteX9" fmla="*/ 735451 w 1097006"/>
                <a:gd name="connsiteY9" fmla="*/ 582718 h 987837"/>
                <a:gd name="connsiteX10" fmla="*/ 730429 w 1097006"/>
                <a:gd name="connsiteY10" fmla="*/ 566535 h 987837"/>
                <a:gd name="connsiteX11" fmla="*/ 702193 w 1097006"/>
                <a:gd name="connsiteY11" fmla="*/ 518193 h 987837"/>
                <a:gd name="connsiteX12" fmla="*/ 731445 w 1097006"/>
                <a:gd name="connsiteY12" fmla="*/ 469453 h 987837"/>
                <a:gd name="connsiteX13" fmla="*/ 731445 w 1097006"/>
                <a:gd name="connsiteY13" fmla="*/ 396367 h 987837"/>
                <a:gd name="connsiteX14" fmla="*/ 911776 w 1097006"/>
                <a:gd name="connsiteY14" fmla="*/ 216014 h 987837"/>
                <a:gd name="connsiteX15" fmla="*/ 488987 w 1097006"/>
                <a:gd name="connsiteY15" fmla="*/ 1197 h 987837"/>
                <a:gd name="connsiteX16" fmla="*/ 609617 w 1097006"/>
                <a:gd name="connsiteY16" fmla="*/ 68202 h 987837"/>
                <a:gd name="connsiteX17" fmla="*/ 617742 w 1097006"/>
                <a:gd name="connsiteY17" fmla="*/ 77941 h 987837"/>
                <a:gd name="connsiteX18" fmla="*/ 588491 w 1097006"/>
                <a:gd name="connsiteY18" fmla="*/ 331380 h 987837"/>
                <a:gd name="connsiteX19" fmla="*/ 531613 w 1097006"/>
                <a:gd name="connsiteY19" fmla="*/ 376890 h 987837"/>
                <a:gd name="connsiteX20" fmla="*/ 512164 w 1097006"/>
                <a:gd name="connsiteY20" fmla="*/ 428860 h 987837"/>
                <a:gd name="connsiteX21" fmla="*/ 446958 w 1097006"/>
                <a:gd name="connsiteY21" fmla="*/ 439828 h 987837"/>
                <a:gd name="connsiteX22" fmla="*/ 441932 w 1097006"/>
                <a:gd name="connsiteY22" fmla="*/ 442117 h 987837"/>
                <a:gd name="connsiteX23" fmla="*/ 441456 w 1097006"/>
                <a:gd name="connsiteY23" fmla="*/ 442165 h 987837"/>
                <a:gd name="connsiteX24" fmla="*/ 224838 w 1097006"/>
                <a:gd name="connsiteY24" fmla="*/ 707946 h 987837"/>
                <a:gd name="connsiteX25" fmla="*/ 229032 w 1097006"/>
                <a:gd name="connsiteY25" fmla="*/ 749547 h 987837"/>
                <a:gd name="connsiteX26" fmla="*/ 97875 w 1097006"/>
                <a:gd name="connsiteY26" fmla="*/ 656266 h 987837"/>
                <a:gd name="connsiteX27" fmla="*/ 99500 w 1097006"/>
                <a:gd name="connsiteY27" fmla="*/ 243638 h 987837"/>
                <a:gd name="connsiteX28" fmla="*/ 356209 w 1097006"/>
                <a:gd name="connsiteY28" fmla="*/ 38939 h 987837"/>
                <a:gd name="connsiteX29" fmla="*/ 488987 w 1097006"/>
                <a:gd name="connsiteY29" fmla="*/ 1197 h 98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097006" h="987837">
                  <a:moveTo>
                    <a:pt x="911776" y="216014"/>
                  </a:moveTo>
                  <a:lnTo>
                    <a:pt x="919901" y="216014"/>
                  </a:lnTo>
                  <a:cubicBezTo>
                    <a:pt x="1019031" y="216014"/>
                    <a:pt x="1098607" y="295656"/>
                    <a:pt x="1096982" y="396367"/>
                  </a:cubicBezTo>
                  <a:lnTo>
                    <a:pt x="1096982" y="724531"/>
                  </a:lnTo>
                  <a:cubicBezTo>
                    <a:pt x="1096982" y="893459"/>
                    <a:pt x="939402" y="1018563"/>
                    <a:pt x="773697" y="981200"/>
                  </a:cubicBezTo>
                  <a:lnTo>
                    <a:pt x="633232" y="940822"/>
                  </a:lnTo>
                  <a:lnTo>
                    <a:pt x="647814" y="932907"/>
                  </a:lnTo>
                  <a:cubicBezTo>
                    <a:pt x="719978" y="884153"/>
                    <a:pt x="767424" y="801591"/>
                    <a:pt x="767424" y="707946"/>
                  </a:cubicBezTo>
                  <a:cubicBezTo>
                    <a:pt x="767424" y="670489"/>
                    <a:pt x="759833" y="634804"/>
                    <a:pt x="746105" y="602347"/>
                  </a:cubicBezTo>
                  <a:lnTo>
                    <a:pt x="735451" y="582718"/>
                  </a:lnTo>
                  <a:lnTo>
                    <a:pt x="730429" y="566535"/>
                  </a:lnTo>
                  <a:cubicBezTo>
                    <a:pt x="722913" y="549071"/>
                    <a:pt x="713569" y="532825"/>
                    <a:pt x="702193" y="518193"/>
                  </a:cubicBezTo>
                  <a:cubicBezTo>
                    <a:pt x="718444" y="508455"/>
                    <a:pt x="731445" y="490569"/>
                    <a:pt x="731445" y="469453"/>
                  </a:cubicBezTo>
                  <a:lnTo>
                    <a:pt x="731445" y="396367"/>
                  </a:lnTo>
                  <a:cubicBezTo>
                    <a:pt x="731445" y="297247"/>
                    <a:pt x="812699" y="216014"/>
                    <a:pt x="911776" y="216014"/>
                  </a:cubicBezTo>
                  <a:close/>
                  <a:moveTo>
                    <a:pt x="488987" y="1197"/>
                  </a:moveTo>
                  <a:cubicBezTo>
                    <a:pt x="534876" y="6482"/>
                    <a:pt x="578740" y="29225"/>
                    <a:pt x="609617" y="68202"/>
                  </a:cubicBezTo>
                  <a:lnTo>
                    <a:pt x="617742" y="77941"/>
                  </a:lnTo>
                  <a:cubicBezTo>
                    <a:pt x="679495" y="155944"/>
                    <a:pt x="666494" y="269623"/>
                    <a:pt x="588491" y="331380"/>
                  </a:cubicBezTo>
                  <a:lnTo>
                    <a:pt x="531613" y="376890"/>
                  </a:lnTo>
                  <a:cubicBezTo>
                    <a:pt x="515415" y="389858"/>
                    <a:pt x="508914" y="409335"/>
                    <a:pt x="512164" y="428860"/>
                  </a:cubicBezTo>
                  <a:cubicBezTo>
                    <a:pt x="490226" y="429680"/>
                    <a:pt x="468287" y="433332"/>
                    <a:pt x="446958" y="439828"/>
                  </a:cubicBezTo>
                  <a:lnTo>
                    <a:pt x="441932" y="442117"/>
                  </a:lnTo>
                  <a:lnTo>
                    <a:pt x="441456" y="442165"/>
                  </a:lnTo>
                  <a:cubicBezTo>
                    <a:pt x="317833" y="467462"/>
                    <a:pt x="224838" y="576844"/>
                    <a:pt x="224838" y="707946"/>
                  </a:cubicBezTo>
                  <a:lnTo>
                    <a:pt x="229032" y="749547"/>
                  </a:lnTo>
                  <a:lnTo>
                    <a:pt x="97875" y="656266"/>
                  </a:lnTo>
                  <a:cubicBezTo>
                    <a:pt x="-33704" y="550686"/>
                    <a:pt x="-32079" y="349266"/>
                    <a:pt x="99500" y="243638"/>
                  </a:cubicBezTo>
                  <a:lnTo>
                    <a:pt x="356209" y="38939"/>
                  </a:lnTo>
                  <a:cubicBezTo>
                    <a:pt x="395185" y="8085"/>
                    <a:pt x="443099" y="-4089"/>
                    <a:pt x="488987" y="1197"/>
                  </a:cubicBezTo>
                  <a:close/>
                </a:path>
              </a:pathLst>
            </a:custGeom>
            <a:solidFill>
              <a:srgbClr val="168489"/>
            </a:solidFill>
            <a:ln w="12700">
              <a:miter lim="400000"/>
            </a:ln>
          </p:spPr>
          <p:txBody>
            <a:bodyPr wrap="square" lIns="38100" tIns="38100" rIns="38100" bIns="38100" anchor="ctr">
              <a:noAutofit/>
            </a:bodyPr>
            <a:lstStyle/>
            <a:p>
              <a:endParaRPr lang="en-US" sz="3200"/>
            </a:p>
          </p:txBody>
        </p:sp>
        <p:sp>
          <p:nvSpPr>
            <p:cNvPr id="24" name="TextBox 50">
              <a:extLst>
                <a:ext uri="{FF2B5EF4-FFF2-40B4-BE49-F238E27FC236}">
                  <a16:creationId xmlns:a16="http://schemas.microsoft.com/office/drawing/2014/main" id="{8616B409-CD63-FEFA-26EC-77787247787A}"/>
                </a:ext>
              </a:extLst>
            </p:cNvPr>
            <p:cNvSpPr txBox="1"/>
            <p:nvPr/>
          </p:nvSpPr>
          <p:spPr>
            <a:xfrm>
              <a:off x="235821" y="5512976"/>
              <a:ext cx="3630625" cy="640175"/>
            </a:xfrm>
            <a:prstGeom prst="rect">
              <a:avLst/>
            </a:prstGeom>
            <a:noFill/>
          </p:spPr>
          <p:txBody>
            <a:bodyPr wrap="square" lIns="0" rIns="0" rtlCol="0" anchor="b">
              <a:spAutoFit/>
            </a:bodyPr>
            <a:lstStyle/>
            <a:p>
              <a:pPr algn="ctr" rtl="1">
                <a:lnSpc>
                  <a:spcPct val="115000"/>
                </a:lnSpc>
              </a:pPr>
              <a:r>
                <a:rPr lang="ar-SY" sz="3200" b="1" kern="1200">
                  <a:solidFill>
                    <a:srgbClr val="168489"/>
                  </a:solidFill>
                  <a:effectLst/>
                  <a:latin typeface="Times New Roman" panose="02020603050405020304" pitchFamily="18" charset="0"/>
                  <a:ea typeface="GE Dinar Two Medium" panose="020A0503020102020204" pitchFamily="18" charset="-78"/>
                  <a:cs typeface="Adobe Arabic" panose="02040503050201020203" pitchFamily="18" charset="-78"/>
                </a:rPr>
                <a:t>المشاركة والقبول</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0" name="Circle">
              <a:extLst>
                <a:ext uri="{FF2B5EF4-FFF2-40B4-BE49-F238E27FC236}">
                  <a16:creationId xmlns:a16="http://schemas.microsoft.com/office/drawing/2014/main" id="{B249ADB3-36AB-55EE-E8A5-74A51581FF71}"/>
                </a:ext>
              </a:extLst>
            </p:cNvPr>
            <p:cNvSpPr/>
            <p:nvPr/>
          </p:nvSpPr>
          <p:spPr>
            <a:xfrm>
              <a:off x="4780631" y="5401046"/>
              <a:ext cx="673443" cy="673324"/>
            </a:xfrm>
            <a:prstGeom prst="ellipse">
              <a:avLst/>
            </a:prstGeom>
            <a:solidFill>
              <a:schemeClr val="tx1">
                <a:lumMod val="75000"/>
                <a:lumOff val="25000"/>
              </a:schemeClr>
            </a:solidFill>
            <a:ln w="12700">
              <a:miter lim="400000"/>
            </a:ln>
          </p:spPr>
          <p:txBody>
            <a:bodyPr lIns="38100" tIns="38100" rIns="38100" bIns="38100" anchor="ctr"/>
            <a:lstStyle/>
            <a:p>
              <a:pPr algn="ctr" rtl="1">
                <a:lnSpc>
                  <a:spcPct val="115000"/>
                </a:lnSpc>
              </a:pPr>
              <a:r>
                <a:rPr lang="en-US" sz="3200" b="1" kern="1200">
                  <a:solidFill>
                    <a:srgbClr val="E6E6E6"/>
                  </a:solidFill>
                  <a:effectLst/>
                  <a:latin typeface="Adobe Arabic" panose="02040503050201020203" pitchFamily="18" charset="-78"/>
                  <a:ea typeface="Calibri" panose="020F0502020204030204" pitchFamily="34" charset="0"/>
                  <a:cs typeface="Sakkal Majalla" panose="02000000000000000000" pitchFamily="2" charset="-78"/>
                </a:rPr>
                <a:t>5</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37" name="Group 36">
            <a:extLst>
              <a:ext uri="{FF2B5EF4-FFF2-40B4-BE49-F238E27FC236}">
                <a16:creationId xmlns:a16="http://schemas.microsoft.com/office/drawing/2014/main" id="{70E2036A-7AEE-4D23-5DD5-89936CBC78D7}"/>
              </a:ext>
            </a:extLst>
          </p:cNvPr>
          <p:cNvGrpSpPr/>
          <p:nvPr/>
        </p:nvGrpSpPr>
        <p:grpSpPr>
          <a:xfrm>
            <a:off x="6948567" y="3629799"/>
            <a:ext cx="5243433" cy="1487765"/>
            <a:chOff x="6948567" y="3629799"/>
            <a:chExt cx="5243433" cy="1487765"/>
          </a:xfrm>
        </p:grpSpPr>
        <p:sp>
          <p:nvSpPr>
            <p:cNvPr id="15" name="Freeform: Shape 14">
              <a:extLst>
                <a:ext uri="{FF2B5EF4-FFF2-40B4-BE49-F238E27FC236}">
                  <a16:creationId xmlns:a16="http://schemas.microsoft.com/office/drawing/2014/main" id="{7A42F8A4-B6D5-675F-92D6-711D4178B94C}"/>
                </a:ext>
              </a:extLst>
            </p:cNvPr>
            <p:cNvSpPr/>
            <p:nvPr/>
          </p:nvSpPr>
          <p:spPr>
            <a:xfrm>
              <a:off x="6948567" y="3690709"/>
              <a:ext cx="1114983" cy="1426855"/>
            </a:xfrm>
            <a:custGeom>
              <a:avLst/>
              <a:gdLst>
                <a:gd name="connsiteX0" fmla="*/ 174198 w 898330"/>
                <a:gd name="connsiteY0" fmla="*/ 548872 h 1149805"/>
                <a:gd name="connsiteX1" fmla="*/ 306990 w 898330"/>
                <a:gd name="connsiteY1" fmla="*/ 586674 h 1149805"/>
                <a:gd name="connsiteX2" fmla="*/ 360593 w 898330"/>
                <a:gd name="connsiteY2" fmla="*/ 630510 h 1149805"/>
                <a:gd name="connsiteX3" fmla="*/ 410955 w 898330"/>
                <a:gd name="connsiteY3" fmla="*/ 640276 h 1149805"/>
                <a:gd name="connsiteX4" fmla="*/ 429452 w 898330"/>
                <a:gd name="connsiteY4" fmla="*/ 695709 h 1149805"/>
                <a:gd name="connsiteX5" fmla="*/ 442563 w 898330"/>
                <a:gd name="connsiteY5" fmla="*/ 717010 h 1149805"/>
                <a:gd name="connsiteX6" fmla="*/ 443691 w 898330"/>
                <a:gd name="connsiteY6" fmla="*/ 720644 h 1149805"/>
                <a:gd name="connsiteX7" fmla="*/ 693664 w 898330"/>
                <a:gd name="connsiteY7" fmla="*/ 886337 h 1149805"/>
                <a:gd name="connsiteX8" fmla="*/ 748339 w 898330"/>
                <a:gd name="connsiteY8" fmla="*/ 880826 h 1149805"/>
                <a:gd name="connsiteX9" fmla="*/ 783644 w 898330"/>
                <a:gd name="connsiteY9" fmla="*/ 869866 h 1149805"/>
                <a:gd name="connsiteX10" fmla="*/ 724515 w 898330"/>
                <a:gd name="connsiteY10" fmla="*/ 1007370 h 1149805"/>
                <a:gd name="connsiteX11" fmla="*/ 324858 w 898330"/>
                <a:gd name="connsiteY11" fmla="*/ 1091861 h 1149805"/>
                <a:gd name="connsiteX12" fmla="*/ 68186 w 898330"/>
                <a:gd name="connsiteY12" fmla="*/ 887163 h 1149805"/>
                <a:gd name="connsiteX13" fmla="*/ 38975 w 898330"/>
                <a:gd name="connsiteY13" fmla="*/ 633746 h 1149805"/>
                <a:gd name="connsiteX14" fmla="*/ 53559 w 898330"/>
                <a:gd name="connsiteY14" fmla="*/ 615917 h 1149805"/>
                <a:gd name="connsiteX15" fmla="*/ 174198 w 898330"/>
                <a:gd name="connsiteY15" fmla="*/ 548872 h 1149805"/>
                <a:gd name="connsiteX16" fmla="*/ 632799 w 898330"/>
                <a:gd name="connsiteY16" fmla="*/ 5 h 1149805"/>
                <a:gd name="connsiteX17" fmla="*/ 895089 w 898330"/>
                <a:gd name="connsiteY17" fmla="*/ 260123 h 1149805"/>
                <a:gd name="connsiteX18" fmla="*/ 898330 w 898330"/>
                <a:gd name="connsiteY18" fmla="*/ 265006 h 1149805"/>
                <a:gd name="connsiteX19" fmla="*/ 888929 w 898330"/>
                <a:gd name="connsiteY19" fmla="*/ 427370 h 1149805"/>
                <a:gd name="connsiteX20" fmla="*/ 885497 w 898330"/>
                <a:gd name="connsiteY20" fmla="*/ 423211 h 1149805"/>
                <a:gd name="connsiteX21" fmla="*/ 693664 w 898330"/>
                <a:gd name="connsiteY21" fmla="*/ 343751 h 1149805"/>
                <a:gd name="connsiteX22" fmla="*/ 588065 w 898330"/>
                <a:gd name="connsiteY22" fmla="*/ 365071 h 1149805"/>
                <a:gd name="connsiteX23" fmla="*/ 558731 w 898330"/>
                <a:gd name="connsiteY23" fmla="*/ 380992 h 1149805"/>
                <a:gd name="connsiteX24" fmla="*/ 519015 w 898330"/>
                <a:gd name="connsiteY24" fmla="*/ 398827 h 1149805"/>
                <a:gd name="connsiteX25" fmla="*/ 469463 w 898330"/>
                <a:gd name="connsiteY25" fmla="*/ 438815 h 1149805"/>
                <a:gd name="connsiteX26" fmla="*/ 409335 w 898330"/>
                <a:gd name="connsiteY26" fmla="*/ 412809 h 1149805"/>
                <a:gd name="connsiteX27" fmla="*/ 337864 w 898330"/>
                <a:gd name="connsiteY27" fmla="*/ 429049 h 1149805"/>
                <a:gd name="connsiteX28" fmla="*/ 121831 w 898330"/>
                <a:gd name="connsiteY28" fmla="*/ 294249 h 1149805"/>
                <a:gd name="connsiteX29" fmla="*/ 256671 w 898330"/>
                <a:gd name="connsiteY29" fmla="*/ 78195 h 1149805"/>
                <a:gd name="connsiteX30" fmla="*/ 571807 w 898330"/>
                <a:gd name="connsiteY30" fmla="*/ 6706 h 1149805"/>
                <a:gd name="connsiteX31" fmla="*/ 632799 w 898330"/>
                <a:gd name="connsiteY31" fmla="*/ 5 h 1149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898330" h="1149805">
                  <a:moveTo>
                    <a:pt x="174198" y="548872"/>
                  </a:moveTo>
                  <a:cubicBezTo>
                    <a:pt x="220093" y="543591"/>
                    <a:pt x="268014" y="555785"/>
                    <a:pt x="306990" y="586674"/>
                  </a:cubicBezTo>
                  <a:lnTo>
                    <a:pt x="360593" y="630510"/>
                  </a:lnTo>
                  <a:cubicBezTo>
                    <a:pt x="375220" y="641866"/>
                    <a:pt x="394751" y="645103"/>
                    <a:pt x="410955" y="640276"/>
                  </a:cubicBezTo>
                  <a:cubicBezTo>
                    <a:pt x="415028" y="658957"/>
                    <a:pt x="421126" y="677639"/>
                    <a:pt x="429452" y="695709"/>
                  </a:cubicBezTo>
                  <a:lnTo>
                    <a:pt x="442563" y="717010"/>
                  </a:lnTo>
                  <a:lnTo>
                    <a:pt x="443691" y="720644"/>
                  </a:lnTo>
                  <a:cubicBezTo>
                    <a:pt x="484875" y="818015"/>
                    <a:pt x="581291" y="886337"/>
                    <a:pt x="693664" y="886337"/>
                  </a:cubicBezTo>
                  <a:cubicBezTo>
                    <a:pt x="712393" y="886337"/>
                    <a:pt x="730679" y="884439"/>
                    <a:pt x="748339" y="880826"/>
                  </a:cubicBezTo>
                  <a:lnTo>
                    <a:pt x="783644" y="869866"/>
                  </a:lnTo>
                  <a:lnTo>
                    <a:pt x="724515" y="1007370"/>
                  </a:lnTo>
                  <a:cubicBezTo>
                    <a:pt x="649760" y="1155229"/>
                    <a:pt x="454836" y="1195828"/>
                    <a:pt x="324858" y="1091861"/>
                  </a:cubicBezTo>
                  <a:lnTo>
                    <a:pt x="68186" y="887163"/>
                  </a:lnTo>
                  <a:cubicBezTo>
                    <a:pt x="-9768" y="825441"/>
                    <a:pt x="-22774" y="711708"/>
                    <a:pt x="38975" y="633746"/>
                  </a:cubicBezTo>
                  <a:lnTo>
                    <a:pt x="53559" y="615917"/>
                  </a:lnTo>
                  <a:cubicBezTo>
                    <a:pt x="84433" y="576908"/>
                    <a:pt x="128303" y="554153"/>
                    <a:pt x="174198" y="548872"/>
                  </a:cubicBezTo>
                  <a:close/>
                  <a:moveTo>
                    <a:pt x="632799" y="5"/>
                  </a:moveTo>
                  <a:cubicBezTo>
                    <a:pt x="773178" y="891"/>
                    <a:pt x="895089" y="113704"/>
                    <a:pt x="895089" y="260123"/>
                  </a:cubicBezTo>
                  <a:cubicBezTo>
                    <a:pt x="895089" y="261770"/>
                    <a:pt x="895089" y="261770"/>
                    <a:pt x="898330" y="265006"/>
                  </a:cubicBezTo>
                  <a:lnTo>
                    <a:pt x="888929" y="427370"/>
                  </a:lnTo>
                  <a:lnTo>
                    <a:pt x="885497" y="423211"/>
                  </a:lnTo>
                  <a:cubicBezTo>
                    <a:pt x="836403" y="374117"/>
                    <a:pt x="768580" y="343751"/>
                    <a:pt x="693664" y="343751"/>
                  </a:cubicBezTo>
                  <a:cubicBezTo>
                    <a:pt x="656207" y="343751"/>
                    <a:pt x="620522" y="351343"/>
                    <a:pt x="588065" y="365071"/>
                  </a:cubicBezTo>
                  <a:lnTo>
                    <a:pt x="558731" y="380992"/>
                  </a:lnTo>
                  <a:lnTo>
                    <a:pt x="519015" y="398827"/>
                  </a:lnTo>
                  <a:cubicBezTo>
                    <a:pt x="500742" y="409998"/>
                    <a:pt x="484090" y="423399"/>
                    <a:pt x="469463" y="438815"/>
                  </a:cubicBezTo>
                  <a:cubicBezTo>
                    <a:pt x="458077" y="419339"/>
                    <a:pt x="433727" y="406336"/>
                    <a:pt x="409335" y="412809"/>
                  </a:cubicBezTo>
                  <a:lnTo>
                    <a:pt x="337864" y="429049"/>
                  </a:lnTo>
                  <a:cubicBezTo>
                    <a:pt x="240423" y="451818"/>
                    <a:pt x="144560" y="391686"/>
                    <a:pt x="121831" y="294249"/>
                  </a:cubicBezTo>
                  <a:cubicBezTo>
                    <a:pt x="99060" y="196755"/>
                    <a:pt x="159187" y="100907"/>
                    <a:pt x="256671" y="78195"/>
                  </a:cubicBezTo>
                  <a:lnTo>
                    <a:pt x="571807" y="6706"/>
                  </a:lnTo>
                  <a:cubicBezTo>
                    <a:pt x="592314" y="2036"/>
                    <a:pt x="612745" y="-122"/>
                    <a:pt x="632799" y="5"/>
                  </a:cubicBezTo>
                  <a:close/>
                </a:path>
              </a:pathLst>
            </a:custGeom>
            <a:solidFill>
              <a:srgbClr val="FFD366"/>
            </a:solidFill>
            <a:ln w="12700">
              <a:miter lim="400000"/>
            </a:ln>
          </p:spPr>
          <p:txBody>
            <a:bodyPr wrap="square" lIns="38100" tIns="38100" rIns="38100" bIns="38100" anchor="ctr">
              <a:noAutofit/>
            </a:bodyPr>
            <a:lstStyle/>
            <a:p>
              <a:endParaRPr lang="en-US" sz="3200"/>
            </a:p>
          </p:txBody>
        </p:sp>
        <p:sp>
          <p:nvSpPr>
            <p:cNvPr id="20" name="TextBox 31">
              <a:extLst>
                <a:ext uri="{FF2B5EF4-FFF2-40B4-BE49-F238E27FC236}">
                  <a16:creationId xmlns:a16="http://schemas.microsoft.com/office/drawing/2014/main" id="{A4CD054D-03EE-722C-CF1D-367B50CB4B61}"/>
                </a:ext>
              </a:extLst>
            </p:cNvPr>
            <p:cNvSpPr txBox="1"/>
            <p:nvPr/>
          </p:nvSpPr>
          <p:spPr>
            <a:xfrm>
              <a:off x="8510940" y="3629799"/>
              <a:ext cx="3681060" cy="1122619"/>
            </a:xfrm>
            <a:prstGeom prst="rect">
              <a:avLst/>
            </a:prstGeom>
            <a:noFill/>
          </p:spPr>
          <p:txBody>
            <a:bodyPr wrap="square" lIns="0" rIns="0" rtlCol="0" anchor="b">
              <a:noAutofit/>
            </a:bodyPr>
            <a:lstStyle/>
            <a:p>
              <a:pPr algn="ctr" rtl="1">
                <a:lnSpc>
                  <a:spcPct val="115000"/>
                </a:lnSpc>
              </a:pPr>
              <a:r>
                <a:rPr lang="ar-SY" sz="3200" b="1" kern="1200">
                  <a:solidFill>
                    <a:srgbClr val="FFD366"/>
                  </a:solidFill>
                  <a:effectLst/>
                  <a:latin typeface="Times New Roman" panose="02020603050405020304" pitchFamily="18" charset="0"/>
                  <a:ea typeface="GE Dinar Two Medium" panose="020A0503020102020204" pitchFamily="18" charset="-78"/>
                  <a:cs typeface="Adobe Arabic" panose="02040503050201020203" pitchFamily="18" charset="-78"/>
                </a:rPr>
                <a:t>الشمولية والتكامل</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1" name="Circle">
              <a:extLst>
                <a:ext uri="{FF2B5EF4-FFF2-40B4-BE49-F238E27FC236}">
                  <a16:creationId xmlns:a16="http://schemas.microsoft.com/office/drawing/2014/main" id="{D99F27CE-C4B3-32FD-BB7D-E3A175CE1885}"/>
                </a:ext>
              </a:extLst>
            </p:cNvPr>
            <p:cNvSpPr/>
            <p:nvPr/>
          </p:nvSpPr>
          <p:spPr>
            <a:xfrm>
              <a:off x="7472802" y="4117288"/>
              <a:ext cx="673443" cy="673324"/>
            </a:xfrm>
            <a:prstGeom prst="ellipse">
              <a:avLst/>
            </a:prstGeom>
            <a:solidFill>
              <a:schemeClr val="tx1">
                <a:lumMod val="75000"/>
                <a:lumOff val="25000"/>
              </a:schemeClr>
            </a:solidFill>
            <a:ln w="12700">
              <a:miter lim="400000"/>
            </a:ln>
          </p:spPr>
          <p:txBody>
            <a:bodyPr lIns="38100" tIns="38100" rIns="38100" bIns="38100" anchor="ctr"/>
            <a:lstStyle/>
            <a:p>
              <a:pPr algn="ctr" rtl="1">
                <a:lnSpc>
                  <a:spcPct val="115000"/>
                </a:lnSpc>
              </a:pPr>
              <a:r>
                <a:rPr lang="en-US" sz="3200" b="1" kern="1200">
                  <a:solidFill>
                    <a:srgbClr val="E6E6E6"/>
                  </a:solidFill>
                  <a:effectLst/>
                  <a:latin typeface="Adobe Arabic" panose="02040503050201020203" pitchFamily="18" charset="-78"/>
                  <a:ea typeface="Calibri" panose="020F0502020204030204" pitchFamily="34" charset="0"/>
                  <a:cs typeface="Sakkal Majalla" panose="02000000000000000000" pitchFamily="2" charset="-78"/>
                </a:rPr>
                <a:t>3</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38" name="Group 37">
            <a:extLst>
              <a:ext uri="{FF2B5EF4-FFF2-40B4-BE49-F238E27FC236}">
                <a16:creationId xmlns:a16="http://schemas.microsoft.com/office/drawing/2014/main" id="{097A0B52-D86E-573C-F20E-9B38D6D38186}"/>
              </a:ext>
            </a:extLst>
          </p:cNvPr>
          <p:cNvGrpSpPr/>
          <p:nvPr/>
        </p:nvGrpSpPr>
        <p:grpSpPr>
          <a:xfrm>
            <a:off x="6015820" y="4865190"/>
            <a:ext cx="5942474" cy="1270421"/>
            <a:chOff x="6015820" y="4865190"/>
            <a:chExt cx="5942474" cy="1270421"/>
          </a:xfrm>
        </p:grpSpPr>
        <p:sp>
          <p:nvSpPr>
            <p:cNvPr id="16" name="Freeform: Shape 15">
              <a:extLst>
                <a:ext uri="{FF2B5EF4-FFF2-40B4-BE49-F238E27FC236}">
                  <a16:creationId xmlns:a16="http://schemas.microsoft.com/office/drawing/2014/main" id="{E1F16087-29D9-A4F4-D01E-4C6CE5CDB2E6}"/>
                </a:ext>
              </a:extLst>
            </p:cNvPr>
            <p:cNvSpPr/>
            <p:nvPr/>
          </p:nvSpPr>
          <p:spPr>
            <a:xfrm>
              <a:off x="6015820" y="4865190"/>
              <a:ext cx="1361511" cy="1219776"/>
            </a:xfrm>
            <a:custGeom>
              <a:avLst/>
              <a:gdLst>
                <a:gd name="connsiteX0" fmla="*/ 180330 w 1096955"/>
                <a:gd name="connsiteY0" fmla="*/ 212776 h 982934"/>
                <a:gd name="connsiteX1" fmla="*/ 194935 w 1096955"/>
                <a:gd name="connsiteY1" fmla="*/ 212776 h 982934"/>
                <a:gd name="connsiteX2" fmla="*/ 375265 w 1096955"/>
                <a:gd name="connsiteY2" fmla="*/ 393099 h 982934"/>
                <a:gd name="connsiteX3" fmla="*/ 375265 w 1096955"/>
                <a:gd name="connsiteY3" fmla="*/ 464594 h 982934"/>
                <a:gd name="connsiteX4" fmla="*/ 411017 w 1096955"/>
                <a:gd name="connsiteY4" fmla="*/ 516561 h 982934"/>
                <a:gd name="connsiteX5" fmla="*/ 398156 w 1096955"/>
                <a:gd name="connsiteY5" fmla="*/ 538482 h 982934"/>
                <a:gd name="connsiteX6" fmla="*/ 387480 w 1096955"/>
                <a:gd name="connsiteY6" fmla="*/ 551421 h 982934"/>
                <a:gd name="connsiteX7" fmla="*/ 341147 w 1096955"/>
                <a:gd name="connsiteY7" fmla="*/ 703103 h 982934"/>
                <a:gd name="connsiteX8" fmla="*/ 460758 w 1096955"/>
                <a:gd name="connsiteY8" fmla="*/ 928064 h 982934"/>
                <a:gd name="connsiteX9" fmla="*/ 471491 w 1096955"/>
                <a:gd name="connsiteY9" fmla="*/ 933889 h 982934"/>
                <a:gd name="connsiteX10" fmla="*/ 323286 w 1096955"/>
                <a:gd name="connsiteY10" fmla="*/ 976292 h 982934"/>
                <a:gd name="connsiteX11" fmla="*/ 0 w 1096955"/>
                <a:gd name="connsiteY11" fmla="*/ 719628 h 982934"/>
                <a:gd name="connsiteX12" fmla="*/ 0 w 1096955"/>
                <a:gd name="connsiteY12" fmla="*/ 393099 h 982934"/>
                <a:gd name="connsiteX13" fmla="*/ 180330 w 1096955"/>
                <a:gd name="connsiteY13" fmla="*/ 212776 h 982934"/>
                <a:gd name="connsiteX14" fmla="*/ 611225 w 1096955"/>
                <a:gd name="connsiteY14" fmla="*/ 1192 h 982934"/>
                <a:gd name="connsiteX15" fmla="*/ 744038 w 1096955"/>
                <a:gd name="connsiteY15" fmla="*/ 38979 h 982934"/>
                <a:gd name="connsiteX16" fmla="*/ 997443 w 1096955"/>
                <a:gd name="connsiteY16" fmla="*/ 240415 h 982934"/>
                <a:gd name="connsiteX17" fmla="*/ 999065 w 1096955"/>
                <a:gd name="connsiteY17" fmla="*/ 651395 h 982934"/>
                <a:gd name="connsiteX18" fmla="*/ 880386 w 1096955"/>
                <a:gd name="connsiteY18" fmla="*/ 736303 h 982934"/>
                <a:gd name="connsiteX19" fmla="*/ 883733 w 1096955"/>
                <a:gd name="connsiteY19" fmla="*/ 703103 h 982934"/>
                <a:gd name="connsiteX20" fmla="*/ 667115 w 1096955"/>
                <a:gd name="connsiteY20" fmla="*/ 437322 h 982934"/>
                <a:gd name="connsiteX21" fmla="*/ 665743 w 1096955"/>
                <a:gd name="connsiteY21" fmla="*/ 437184 h 982934"/>
                <a:gd name="connsiteX22" fmla="*/ 663021 w 1096955"/>
                <a:gd name="connsiteY22" fmla="*/ 435948 h 982934"/>
                <a:gd name="connsiteX23" fmla="*/ 596215 w 1096955"/>
                <a:gd name="connsiteY23" fmla="*/ 425584 h 982934"/>
                <a:gd name="connsiteX24" fmla="*/ 578313 w 1096955"/>
                <a:gd name="connsiteY24" fmla="*/ 367092 h 982934"/>
                <a:gd name="connsiteX25" fmla="*/ 519843 w 1096955"/>
                <a:gd name="connsiteY25" fmla="*/ 321603 h 982934"/>
                <a:gd name="connsiteX26" fmla="*/ 490582 w 1096955"/>
                <a:gd name="connsiteY26" fmla="*/ 68201 h 982934"/>
                <a:gd name="connsiteX27" fmla="*/ 611225 w 1096955"/>
                <a:gd name="connsiteY27" fmla="*/ 1192 h 982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096955" h="982934">
                  <a:moveTo>
                    <a:pt x="180330" y="212776"/>
                  </a:moveTo>
                  <a:lnTo>
                    <a:pt x="194935" y="212776"/>
                  </a:lnTo>
                  <a:cubicBezTo>
                    <a:pt x="294025" y="212776"/>
                    <a:pt x="375265" y="294012"/>
                    <a:pt x="375265" y="393099"/>
                  </a:cubicBezTo>
                  <a:lnTo>
                    <a:pt x="375265" y="464594"/>
                  </a:lnTo>
                  <a:cubicBezTo>
                    <a:pt x="375265" y="488970"/>
                    <a:pt x="389869" y="508451"/>
                    <a:pt x="411017" y="516561"/>
                  </a:cubicBezTo>
                  <a:lnTo>
                    <a:pt x="398156" y="538482"/>
                  </a:lnTo>
                  <a:lnTo>
                    <a:pt x="387480" y="551421"/>
                  </a:lnTo>
                  <a:cubicBezTo>
                    <a:pt x="358228" y="594719"/>
                    <a:pt x="341147" y="646917"/>
                    <a:pt x="341147" y="703103"/>
                  </a:cubicBezTo>
                  <a:cubicBezTo>
                    <a:pt x="341147" y="796748"/>
                    <a:pt x="388593" y="879310"/>
                    <a:pt x="460758" y="928064"/>
                  </a:cubicBezTo>
                  <a:lnTo>
                    <a:pt x="471491" y="933889"/>
                  </a:lnTo>
                  <a:lnTo>
                    <a:pt x="323286" y="976292"/>
                  </a:lnTo>
                  <a:cubicBezTo>
                    <a:pt x="157560" y="1013672"/>
                    <a:pt x="0" y="888578"/>
                    <a:pt x="0" y="719628"/>
                  </a:cubicBezTo>
                  <a:lnTo>
                    <a:pt x="0" y="393099"/>
                  </a:lnTo>
                  <a:cubicBezTo>
                    <a:pt x="0" y="294012"/>
                    <a:pt x="81240" y="212776"/>
                    <a:pt x="180330" y="212776"/>
                  </a:cubicBezTo>
                  <a:close/>
                  <a:moveTo>
                    <a:pt x="611225" y="1192"/>
                  </a:moveTo>
                  <a:cubicBezTo>
                    <a:pt x="657119" y="-4087"/>
                    <a:pt x="705041" y="8102"/>
                    <a:pt x="744038" y="38979"/>
                  </a:cubicBezTo>
                  <a:lnTo>
                    <a:pt x="997443" y="240415"/>
                  </a:lnTo>
                  <a:cubicBezTo>
                    <a:pt x="1129039" y="345979"/>
                    <a:pt x="1130662" y="547414"/>
                    <a:pt x="999065" y="651395"/>
                  </a:cubicBezTo>
                  <a:lnTo>
                    <a:pt x="880386" y="736303"/>
                  </a:lnTo>
                  <a:lnTo>
                    <a:pt x="883733" y="703103"/>
                  </a:lnTo>
                  <a:cubicBezTo>
                    <a:pt x="883733" y="572001"/>
                    <a:pt x="790739" y="462619"/>
                    <a:pt x="667115" y="437322"/>
                  </a:cubicBezTo>
                  <a:lnTo>
                    <a:pt x="665743" y="437184"/>
                  </a:lnTo>
                  <a:lnTo>
                    <a:pt x="663021" y="435948"/>
                  </a:lnTo>
                  <a:cubicBezTo>
                    <a:pt x="641297" y="429243"/>
                    <a:pt x="618959" y="425584"/>
                    <a:pt x="596215" y="425584"/>
                  </a:cubicBezTo>
                  <a:cubicBezTo>
                    <a:pt x="602706" y="406102"/>
                    <a:pt x="596215" y="381727"/>
                    <a:pt x="578313" y="367092"/>
                  </a:cubicBezTo>
                  <a:lnTo>
                    <a:pt x="519843" y="321603"/>
                  </a:lnTo>
                  <a:cubicBezTo>
                    <a:pt x="441848" y="259896"/>
                    <a:pt x="428866" y="146175"/>
                    <a:pt x="490582" y="68201"/>
                  </a:cubicBezTo>
                  <a:cubicBezTo>
                    <a:pt x="521466" y="29215"/>
                    <a:pt x="565331" y="6470"/>
                    <a:pt x="611225" y="1192"/>
                  </a:cubicBezTo>
                  <a:close/>
                </a:path>
              </a:pathLst>
            </a:custGeom>
            <a:solidFill>
              <a:schemeClr val="bg1">
                <a:lumMod val="50000"/>
              </a:schemeClr>
            </a:solidFill>
            <a:ln w="12700">
              <a:miter lim="400000"/>
            </a:ln>
          </p:spPr>
          <p:txBody>
            <a:bodyPr wrap="square" lIns="38100" tIns="38100" rIns="38100" bIns="38100" anchor="ctr">
              <a:noAutofit/>
            </a:bodyPr>
            <a:lstStyle/>
            <a:p>
              <a:endParaRPr lang="en-US" sz="3200"/>
            </a:p>
          </p:txBody>
        </p:sp>
        <p:sp>
          <p:nvSpPr>
            <p:cNvPr id="25" name="TextBox 53">
              <a:extLst>
                <a:ext uri="{FF2B5EF4-FFF2-40B4-BE49-F238E27FC236}">
                  <a16:creationId xmlns:a16="http://schemas.microsoft.com/office/drawing/2014/main" id="{18F765C1-2FFA-4710-69A2-D75E13560CCA}"/>
                </a:ext>
              </a:extLst>
            </p:cNvPr>
            <p:cNvSpPr txBox="1"/>
            <p:nvPr/>
          </p:nvSpPr>
          <p:spPr>
            <a:xfrm>
              <a:off x="8101702" y="5495436"/>
              <a:ext cx="3856592" cy="640175"/>
            </a:xfrm>
            <a:prstGeom prst="rect">
              <a:avLst/>
            </a:prstGeom>
            <a:noFill/>
          </p:spPr>
          <p:txBody>
            <a:bodyPr wrap="square" lIns="0" rIns="0" rtlCol="0" anchor="b">
              <a:spAutoFit/>
            </a:bodyPr>
            <a:lstStyle/>
            <a:p>
              <a:pPr algn="ctr" rtl="1">
                <a:lnSpc>
                  <a:spcPct val="115000"/>
                </a:lnSpc>
              </a:pPr>
              <a:r>
                <a:rPr lang="ar-SY" sz="3200" b="1" kern="1200">
                  <a:solidFill>
                    <a:srgbClr val="808080"/>
                  </a:solidFill>
                  <a:effectLst/>
                  <a:latin typeface="Times New Roman" panose="02020603050405020304" pitchFamily="18" charset="0"/>
                  <a:ea typeface="GE Dinar Two Medium" panose="020A0503020102020204" pitchFamily="18" charset="-78"/>
                  <a:cs typeface="Adobe Arabic" panose="02040503050201020203" pitchFamily="18" charset="-78"/>
                </a:rPr>
                <a:t>المرونة والقابلية للتعديل</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3" name="Circle">
              <a:extLst>
                <a:ext uri="{FF2B5EF4-FFF2-40B4-BE49-F238E27FC236}">
                  <a16:creationId xmlns:a16="http://schemas.microsoft.com/office/drawing/2014/main" id="{83EFD183-B999-A5FF-55A7-A36476DEF647}"/>
                </a:ext>
              </a:extLst>
            </p:cNvPr>
            <p:cNvSpPr/>
            <p:nvPr/>
          </p:nvSpPr>
          <p:spPr>
            <a:xfrm>
              <a:off x="6439243" y="5401046"/>
              <a:ext cx="673443" cy="673324"/>
            </a:xfrm>
            <a:prstGeom prst="ellipse">
              <a:avLst/>
            </a:prstGeom>
            <a:solidFill>
              <a:schemeClr val="tx1">
                <a:lumMod val="75000"/>
                <a:lumOff val="25000"/>
              </a:schemeClr>
            </a:solidFill>
            <a:ln w="12700">
              <a:miter lim="400000"/>
            </a:ln>
          </p:spPr>
          <p:txBody>
            <a:bodyPr lIns="38100" tIns="38100" rIns="38100" bIns="38100" anchor="ctr"/>
            <a:lstStyle/>
            <a:p>
              <a:pPr algn="ctr" rtl="1">
                <a:lnSpc>
                  <a:spcPct val="115000"/>
                </a:lnSpc>
              </a:pPr>
              <a:r>
                <a:rPr lang="en-US" sz="3200" b="1" kern="1200">
                  <a:solidFill>
                    <a:srgbClr val="E6E6E6"/>
                  </a:solidFill>
                  <a:effectLst/>
                  <a:latin typeface="Adobe Arabic" panose="02040503050201020203" pitchFamily="18" charset="-78"/>
                  <a:ea typeface="Calibri" panose="020F0502020204030204" pitchFamily="34" charset="0"/>
                  <a:cs typeface="Sakkal Majalla" panose="02000000000000000000" pitchFamily="2" charset="-78"/>
                </a:rPr>
                <a:t>4</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36" name="Group 35">
            <a:extLst>
              <a:ext uri="{FF2B5EF4-FFF2-40B4-BE49-F238E27FC236}">
                <a16:creationId xmlns:a16="http://schemas.microsoft.com/office/drawing/2014/main" id="{D9653AB8-3F69-6438-3956-F29D832F358C}"/>
              </a:ext>
            </a:extLst>
          </p:cNvPr>
          <p:cNvGrpSpPr/>
          <p:nvPr/>
        </p:nvGrpSpPr>
        <p:grpSpPr>
          <a:xfrm>
            <a:off x="6585630" y="2306134"/>
            <a:ext cx="4987432" cy="1367342"/>
            <a:chOff x="6585630" y="2306134"/>
            <a:chExt cx="4987432" cy="1367342"/>
          </a:xfrm>
        </p:grpSpPr>
        <p:sp>
          <p:nvSpPr>
            <p:cNvPr id="14" name="Freeform: Shape 13">
              <a:extLst>
                <a:ext uri="{FF2B5EF4-FFF2-40B4-BE49-F238E27FC236}">
                  <a16:creationId xmlns:a16="http://schemas.microsoft.com/office/drawing/2014/main" id="{BD748A34-15EB-CBD9-25EF-6844F51BFABE}"/>
                </a:ext>
              </a:extLst>
            </p:cNvPr>
            <p:cNvSpPr/>
            <p:nvPr/>
          </p:nvSpPr>
          <p:spPr>
            <a:xfrm>
              <a:off x="6585630" y="2306134"/>
              <a:ext cx="1310095" cy="1367342"/>
            </a:xfrm>
            <a:custGeom>
              <a:avLst/>
              <a:gdLst>
                <a:gd name="connsiteX0" fmla="*/ 950179 w 1055530"/>
                <a:gd name="connsiteY0" fmla="*/ 506817 h 1101848"/>
                <a:gd name="connsiteX1" fmla="*/ 1030187 w 1055530"/>
                <a:gd name="connsiteY1" fmla="*/ 653568 h 1101848"/>
                <a:gd name="connsiteX2" fmla="*/ 853087 w 1055530"/>
                <a:gd name="connsiteY2" fmla="*/ 1023980 h 1101848"/>
                <a:gd name="connsiteX3" fmla="*/ 534693 w 1055530"/>
                <a:gd name="connsiteY3" fmla="*/ 1097034 h 1101848"/>
                <a:gd name="connsiteX4" fmla="*/ 318603 w 1055530"/>
                <a:gd name="connsiteY4" fmla="*/ 962226 h 1101848"/>
                <a:gd name="connsiteX5" fmla="*/ 313749 w 1055530"/>
                <a:gd name="connsiteY5" fmla="*/ 939461 h 1101848"/>
                <a:gd name="connsiteX6" fmla="*/ 448570 w 1055530"/>
                <a:gd name="connsiteY6" fmla="*/ 723433 h 1101848"/>
                <a:gd name="connsiteX7" fmla="*/ 515172 w 1055530"/>
                <a:gd name="connsiteY7" fmla="*/ 708779 h 1101848"/>
                <a:gd name="connsiteX8" fmla="*/ 555780 w 1055530"/>
                <a:gd name="connsiteY8" fmla="*/ 668168 h 1101848"/>
                <a:gd name="connsiteX9" fmla="*/ 618944 w 1055530"/>
                <a:gd name="connsiteY9" fmla="*/ 688899 h 1101848"/>
                <a:gd name="connsiteX10" fmla="*/ 680912 w 1055530"/>
                <a:gd name="connsiteY10" fmla="*/ 692291 h 1101848"/>
                <a:gd name="connsiteX11" fmla="*/ 693666 w 1055530"/>
                <a:gd name="connsiteY11" fmla="*/ 693577 h 1101848"/>
                <a:gd name="connsiteX12" fmla="*/ 943640 w 1055530"/>
                <a:gd name="connsiteY12" fmla="*/ 527884 h 1101848"/>
                <a:gd name="connsiteX13" fmla="*/ 391178 w 1055530"/>
                <a:gd name="connsiteY13" fmla="*/ 13 h 1101848"/>
                <a:gd name="connsiteX14" fmla="*/ 557398 w 1055530"/>
                <a:gd name="connsiteY14" fmla="*/ 57395 h 1101848"/>
                <a:gd name="connsiteX15" fmla="*/ 660584 w 1055530"/>
                <a:gd name="connsiteY15" fmla="*/ 149563 h 1101848"/>
                <a:gd name="connsiteX16" fmla="*/ 638991 w 1055530"/>
                <a:gd name="connsiteY16" fmla="*/ 151740 h 1101848"/>
                <a:gd name="connsiteX17" fmla="*/ 484324 w 1055530"/>
                <a:gd name="connsiteY17" fmla="*/ 244954 h 1101848"/>
                <a:gd name="connsiteX18" fmla="*/ 471671 w 1055530"/>
                <a:gd name="connsiteY18" fmla="*/ 267008 h 1101848"/>
                <a:gd name="connsiteX19" fmla="*/ 468706 w 1055530"/>
                <a:gd name="connsiteY19" fmla="*/ 270602 h 1101848"/>
                <a:gd name="connsiteX20" fmla="*/ 452853 w 1055530"/>
                <a:gd name="connsiteY20" fmla="*/ 299808 h 1101848"/>
                <a:gd name="connsiteX21" fmla="*/ 438835 w 1055530"/>
                <a:gd name="connsiteY21" fmla="*/ 324242 h 1101848"/>
                <a:gd name="connsiteX22" fmla="*/ 422373 w 1055530"/>
                <a:gd name="connsiteY22" fmla="*/ 417521 h 1101848"/>
                <a:gd name="connsiteX23" fmla="*/ 422613 w 1055530"/>
                <a:gd name="connsiteY23" fmla="*/ 419903 h 1101848"/>
                <a:gd name="connsiteX24" fmla="*/ 422373 w 1055530"/>
                <a:gd name="connsiteY24" fmla="*/ 422284 h 1101848"/>
                <a:gd name="connsiteX25" fmla="*/ 427885 w 1055530"/>
                <a:gd name="connsiteY25" fmla="*/ 476959 h 1101848"/>
                <a:gd name="connsiteX26" fmla="*/ 430816 w 1055530"/>
                <a:gd name="connsiteY26" fmla="*/ 486402 h 1101848"/>
                <a:gd name="connsiteX27" fmla="*/ 432337 w 1055530"/>
                <a:gd name="connsiteY27" fmla="*/ 508973 h 1101848"/>
                <a:gd name="connsiteX28" fmla="*/ 380351 w 1055530"/>
                <a:gd name="connsiteY28" fmla="*/ 539849 h 1101848"/>
                <a:gd name="connsiteX29" fmla="*/ 352739 w 1055530"/>
                <a:gd name="connsiteY29" fmla="*/ 598358 h 1101848"/>
                <a:gd name="connsiteX30" fmla="*/ 112325 w 1055530"/>
                <a:gd name="connsiteY30" fmla="*/ 682823 h 1101848"/>
                <a:gd name="connsiteX31" fmla="*/ 102565 w 1055530"/>
                <a:gd name="connsiteY31" fmla="*/ 677956 h 1101848"/>
                <a:gd name="connsiteX32" fmla="*/ 18060 w 1055530"/>
                <a:gd name="connsiteY32" fmla="*/ 437486 h 1101848"/>
                <a:gd name="connsiteX33" fmla="*/ 156170 w 1055530"/>
                <a:gd name="connsiteY33" fmla="*/ 149971 h 1101848"/>
                <a:gd name="connsiteX34" fmla="*/ 391178 w 1055530"/>
                <a:gd name="connsiteY34" fmla="*/ 13 h 1101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055530" h="1101848">
                  <a:moveTo>
                    <a:pt x="950179" y="506817"/>
                  </a:moveTo>
                  <a:lnTo>
                    <a:pt x="1030187" y="653568"/>
                  </a:lnTo>
                  <a:cubicBezTo>
                    <a:pt x="1101643" y="806275"/>
                    <a:pt x="1015520" y="986614"/>
                    <a:pt x="853087" y="1023980"/>
                  </a:cubicBezTo>
                  <a:lnTo>
                    <a:pt x="534693" y="1097034"/>
                  </a:lnTo>
                  <a:cubicBezTo>
                    <a:pt x="437192" y="1119800"/>
                    <a:pt x="341360" y="1059669"/>
                    <a:pt x="318603" y="962226"/>
                  </a:cubicBezTo>
                  <a:lnTo>
                    <a:pt x="313749" y="939461"/>
                  </a:lnTo>
                  <a:cubicBezTo>
                    <a:pt x="290991" y="842018"/>
                    <a:pt x="351121" y="746144"/>
                    <a:pt x="448570" y="723433"/>
                  </a:cubicBezTo>
                  <a:lnTo>
                    <a:pt x="515172" y="708779"/>
                  </a:lnTo>
                  <a:cubicBezTo>
                    <a:pt x="536311" y="703912"/>
                    <a:pt x="550926" y="687689"/>
                    <a:pt x="555780" y="668168"/>
                  </a:cubicBezTo>
                  <a:cubicBezTo>
                    <a:pt x="576085" y="677929"/>
                    <a:pt x="597211" y="684837"/>
                    <a:pt x="618944" y="688899"/>
                  </a:cubicBezTo>
                  <a:lnTo>
                    <a:pt x="680912" y="692291"/>
                  </a:lnTo>
                  <a:lnTo>
                    <a:pt x="693666" y="693577"/>
                  </a:lnTo>
                  <a:cubicBezTo>
                    <a:pt x="806039" y="693577"/>
                    <a:pt x="902455" y="625255"/>
                    <a:pt x="943640" y="527884"/>
                  </a:cubicBezTo>
                  <a:close/>
                  <a:moveTo>
                    <a:pt x="391178" y="13"/>
                  </a:moveTo>
                  <a:cubicBezTo>
                    <a:pt x="448812" y="-564"/>
                    <a:pt x="507447" y="17792"/>
                    <a:pt x="557398" y="57395"/>
                  </a:cubicBezTo>
                  <a:lnTo>
                    <a:pt x="660584" y="149563"/>
                  </a:lnTo>
                  <a:lnTo>
                    <a:pt x="638991" y="151740"/>
                  </a:lnTo>
                  <a:cubicBezTo>
                    <a:pt x="577180" y="164389"/>
                    <a:pt x="523025" y="198058"/>
                    <a:pt x="484324" y="244954"/>
                  </a:cubicBezTo>
                  <a:lnTo>
                    <a:pt x="471671" y="267008"/>
                  </a:lnTo>
                  <a:lnTo>
                    <a:pt x="468706" y="270602"/>
                  </a:lnTo>
                  <a:lnTo>
                    <a:pt x="452853" y="299808"/>
                  </a:lnTo>
                  <a:lnTo>
                    <a:pt x="438835" y="324242"/>
                  </a:lnTo>
                  <a:cubicBezTo>
                    <a:pt x="428185" y="353328"/>
                    <a:pt x="422373" y="384746"/>
                    <a:pt x="422373" y="417521"/>
                  </a:cubicBezTo>
                  <a:lnTo>
                    <a:pt x="422613" y="419903"/>
                  </a:lnTo>
                  <a:lnTo>
                    <a:pt x="422373" y="422284"/>
                  </a:lnTo>
                  <a:cubicBezTo>
                    <a:pt x="422373" y="441013"/>
                    <a:pt x="424271" y="459299"/>
                    <a:pt x="427885" y="476959"/>
                  </a:cubicBezTo>
                  <a:lnTo>
                    <a:pt x="430816" y="486402"/>
                  </a:lnTo>
                  <a:lnTo>
                    <a:pt x="432337" y="508973"/>
                  </a:lnTo>
                  <a:cubicBezTo>
                    <a:pt x="411198" y="507350"/>
                    <a:pt x="390111" y="518760"/>
                    <a:pt x="380351" y="539849"/>
                  </a:cubicBezTo>
                  <a:lnTo>
                    <a:pt x="352739" y="598358"/>
                  </a:lnTo>
                  <a:cubicBezTo>
                    <a:pt x="308895" y="687689"/>
                    <a:pt x="201632" y="726677"/>
                    <a:pt x="112325" y="682823"/>
                  </a:cubicBezTo>
                  <a:lnTo>
                    <a:pt x="102565" y="677956"/>
                  </a:lnTo>
                  <a:cubicBezTo>
                    <a:pt x="13206" y="634047"/>
                    <a:pt x="-25785" y="526871"/>
                    <a:pt x="18060" y="437486"/>
                  </a:cubicBezTo>
                  <a:lnTo>
                    <a:pt x="156170" y="149971"/>
                  </a:lnTo>
                  <a:cubicBezTo>
                    <a:pt x="201841" y="54529"/>
                    <a:pt x="295120" y="974"/>
                    <a:pt x="391178" y="13"/>
                  </a:cubicBezTo>
                  <a:close/>
                </a:path>
              </a:pathLst>
            </a:custGeom>
            <a:solidFill>
              <a:schemeClr val="bg1">
                <a:lumMod val="50000"/>
              </a:schemeClr>
            </a:solidFill>
            <a:ln w="12700">
              <a:miter lim="400000"/>
            </a:ln>
          </p:spPr>
          <p:txBody>
            <a:bodyPr wrap="square" lIns="38100" tIns="38100" rIns="38100" bIns="38100" anchor="ctr">
              <a:noAutofit/>
            </a:bodyPr>
            <a:lstStyle/>
            <a:p>
              <a:endParaRPr lang="en-US" sz="3200"/>
            </a:p>
          </p:txBody>
        </p:sp>
        <p:sp>
          <p:nvSpPr>
            <p:cNvPr id="18" name="TextBox 25">
              <a:extLst>
                <a:ext uri="{FF2B5EF4-FFF2-40B4-BE49-F238E27FC236}">
                  <a16:creationId xmlns:a16="http://schemas.microsoft.com/office/drawing/2014/main" id="{AF684C77-4096-E82B-7962-CF68F6DDEAFE}"/>
                </a:ext>
              </a:extLst>
            </p:cNvPr>
            <p:cNvSpPr txBox="1"/>
            <p:nvPr/>
          </p:nvSpPr>
          <p:spPr>
            <a:xfrm>
              <a:off x="8726432" y="2793775"/>
              <a:ext cx="2846630" cy="640175"/>
            </a:xfrm>
            <a:prstGeom prst="rect">
              <a:avLst/>
            </a:prstGeom>
            <a:noFill/>
          </p:spPr>
          <p:txBody>
            <a:bodyPr wrap="square" lIns="0" rIns="0" rtlCol="0" anchor="b">
              <a:spAutoFit/>
            </a:bodyPr>
            <a:lstStyle/>
            <a:p>
              <a:pPr algn="ctr" rtl="1">
                <a:lnSpc>
                  <a:spcPct val="115000"/>
                </a:lnSpc>
              </a:pPr>
              <a:r>
                <a:rPr lang="ar-SY" sz="3200" b="1" kern="1200">
                  <a:solidFill>
                    <a:srgbClr val="808080"/>
                  </a:solidFill>
                  <a:effectLst/>
                  <a:latin typeface="Times New Roman" panose="02020603050405020304" pitchFamily="18" charset="0"/>
                  <a:ea typeface="GE Dinar Two Medium" panose="020A0503020102020204" pitchFamily="18" charset="-78"/>
                  <a:cs typeface="Adobe Arabic" panose="02040503050201020203" pitchFamily="18" charset="-78"/>
                </a:rPr>
                <a:t>الواقعية والقابلية للتطبيق</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4" name="Circle">
              <a:extLst>
                <a:ext uri="{FF2B5EF4-FFF2-40B4-BE49-F238E27FC236}">
                  <a16:creationId xmlns:a16="http://schemas.microsoft.com/office/drawing/2014/main" id="{13649724-C5D4-A562-8B38-5534640792BD}"/>
                </a:ext>
              </a:extLst>
            </p:cNvPr>
            <p:cNvSpPr/>
            <p:nvPr/>
          </p:nvSpPr>
          <p:spPr>
            <a:xfrm>
              <a:off x="7115780" y="2487596"/>
              <a:ext cx="673443" cy="673324"/>
            </a:xfrm>
            <a:prstGeom prst="ellipse">
              <a:avLst/>
            </a:prstGeom>
            <a:solidFill>
              <a:schemeClr val="tx1">
                <a:lumMod val="75000"/>
                <a:lumOff val="25000"/>
              </a:schemeClr>
            </a:solidFill>
            <a:ln w="12700">
              <a:miter lim="400000"/>
            </a:ln>
          </p:spPr>
          <p:txBody>
            <a:bodyPr lIns="38100" tIns="38100" rIns="38100" bIns="38100" anchor="ctr"/>
            <a:lstStyle/>
            <a:p>
              <a:pPr algn="ctr" rtl="1">
                <a:lnSpc>
                  <a:spcPct val="115000"/>
                </a:lnSpc>
              </a:pPr>
              <a:r>
                <a:rPr lang="en-US" sz="3200" b="1" kern="1200">
                  <a:solidFill>
                    <a:srgbClr val="E6E6E6"/>
                  </a:solidFill>
                  <a:effectLst/>
                  <a:latin typeface="Adobe Arabic" panose="02040503050201020203" pitchFamily="18" charset="-78"/>
                  <a:ea typeface="Calibri" panose="020F0502020204030204" pitchFamily="34" charset="0"/>
                  <a:cs typeface="Sakkal Majalla" panose="02000000000000000000" pitchFamily="2" charset="-78"/>
                </a:rPr>
                <a:t>2</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137358040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ppt_x"/>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additive="base">
                                        <p:cTn id="13" dur="500" fill="hold"/>
                                        <p:tgtEl>
                                          <p:spTgt spid="36"/>
                                        </p:tgtEl>
                                        <p:attrNameLst>
                                          <p:attrName>ppt_x</p:attrName>
                                        </p:attrNameLst>
                                      </p:cBhvr>
                                      <p:tavLst>
                                        <p:tav tm="0">
                                          <p:val>
                                            <p:strVal val="#ppt_x"/>
                                          </p:val>
                                        </p:tav>
                                        <p:tav tm="100000">
                                          <p:val>
                                            <p:strVal val="#ppt_x"/>
                                          </p:val>
                                        </p:tav>
                                      </p:tavLst>
                                    </p:anim>
                                    <p:anim calcmode="lin" valueType="num">
                                      <p:cBhvr additive="base">
                                        <p:cTn id="14"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cBhvr additive="base">
                                        <p:cTn id="19" dur="500" fill="hold"/>
                                        <p:tgtEl>
                                          <p:spTgt spid="37"/>
                                        </p:tgtEl>
                                        <p:attrNameLst>
                                          <p:attrName>ppt_x</p:attrName>
                                        </p:attrNameLst>
                                      </p:cBhvr>
                                      <p:tavLst>
                                        <p:tav tm="0">
                                          <p:val>
                                            <p:strVal val="#ppt_x"/>
                                          </p:val>
                                        </p:tav>
                                        <p:tav tm="100000">
                                          <p:val>
                                            <p:strVal val="#ppt_x"/>
                                          </p:val>
                                        </p:tav>
                                      </p:tavLst>
                                    </p:anim>
                                    <p:anim calcmode="lin" valueType="num">
                                      <p:cBhvr additive="base">
                                        <p:cTn id="20"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8"/>
                                        </p:tgtEl>
                                        <p:attrNameLst>
                                          <p:attrName>style.visibility</p:attrName>
                                        </p:attrNameLst>
                                      </p:cBhvr>
                                      <p:to>
                                        <p:strVal val="visible"/>
                                      </p:to>
                                    </p:set>
                                    <p:anim calcmode="lin" valueType="num">
                                      <p:cBhvr additive="base">
                                        <p:cTn id="25" dur="500" fill="hold"/>
                                        <p:tgtEl>
                                          <p:spTgt spid="38"/>
                                        </p:tgtEl>
                                        <p:attrNameLst>
                                          <p:attrName>ppt_x</p:attrName>
                                        </p:attrNameLst>
                                      </p:cBhvr>
                                      <p:tavLst>
                                        <p:tav tm="0">
                                          <p:val>
                                            <p:strVal val="#ppt_x"/>
                                          </p:val>
                                        </p:tav>
                                        <p:tav tm="100000">
                                          <p:val>
                                            <p:strVal val="#ppt_x"/>
                                          </p:val>
                                        </p:tav>
                                      </p:tavLst>
                                    </p:anim>
                                    <p:anim calcmode="lin" valueType="num">
                                      <p:cBhvr additive="base">
                                        <p:cTn id="26"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9"/>
                                        </p:tgtEl>
                                        <p:attrNameLst>
                                          <p:attrName>style.visibility</p:attrName>
                                        </p:attrNameLst>
                                      </p:cBhvr>
                                      <p:to>
                                        <p:strVal val="visible"/>
                                      </p:to>
                                    </p:set>
                                    <p:anim calcmode="lin" valueType="num">
                                      <p:cBhvr additive="base">
                                        <p:cTn id="31" dur="500" fill="hold"/>
                                        <p:tgtEl>
                                          <p:spTgt spid="39"/>
                                        </p:tgtEl>
                                        <p:attrNameLst>
                                          <p:attrName>ppt_x</p:attrName>
                                        </p:attrNameLst>
                                      </p:cBhvr>
                                      <p:tavLst>
                                        <p:tav tm="0">
                                          <p:val>
                                            <p:strVal val="#ppt_x"/>
                                          </p:val>
                                        </p:tav>
                                        <p:tav tm="100000">
                                          <p:val>
                                            <p:strVal val="#ppt_x"/>
                                          </p:val>
                                        </p:tav>
                                      </p:tavLst>
                                    </p:anim>
                                    <p:anim calcmode="lin" valueType="num">
                                      <p:cBhvr additive="base">
                                        <p:cTn id="32"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40"/>
                                        </p:tgtEl>
                                        <p:attrNameLst>
                                          <p:attrName>style.visibility</p:attrName>
                                        </p:attrNameLst>
                                      </p:cBhvr>
                                      <p:to>
                                        <p:strVal val="visible"/>
                                      </p:to>
                                    </p:set>
                                    <p:anim calcmode="lin" valueType="num">
                                      <p:cBhvr additive="base">
                                        <p:cTn id="37" dur="500" fill="hold"/>
                                        <p:tgtEl>
                                          <p:spTgt spid="40"/>
                                        </p:tgtEl>
                                        <p:attrNameLst>
                                          <p:attrName>ppt_x</p:attrName>
                                        </p:attrNameLst>
                                      </p:cBhvr>
                                      <p:tavLst>
                                        <p:tav tm="0">
                                          <p:val>
                                            <p:strVal val="#ppt_x"/>
                                          </p:val>
                                        </p:tav>
                                        <p:tav tm="100000">
                                          <p:val>
                                            <p:strVal val="#ppt_x"/>
                                          </p:val>
                                        </p:tav>
                                      </p:tavLst>
                                    </p:anim>
                                    <p:anim calcmode="lin" valueType="num">
                                      <p:cBhvr additive="base">
                                        <p:cTn id="38"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additive="base">
                                        <p:cTn id="43" dur="500" fill="hold"/>
                                        <p:tgtEl>
                                          <p:spTgt spid="41"/>
                                        </p:tgtEl>
                                        <p:attrNameLst>
                                          <p:attrName>ppt_x</p:attrName>
                                        </p:attrNameLst>
                                      </p:cBhvr>
                                      <p:tavLst>
                                        <p:tav tm="0">
                                          <p:val>
                                            <p:strVal val="#ppt_x"/>
                                          </p:val>
                                        </p:tav>
                                        <p:tav tm="100000">
                                          <p:val>
                                            <p:strVal val="#ppt_x"/>
                                          </p:val>
                                        </p:tav>
                                      </p:tavLst>
                                    </p:anim>
                                    <p:anim calcmode="lin" valueType="num">
                                      <p:cBhvr additive="base">
                                        <p:cTn id="44"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72FB8C-3B94-F797-2EB3-9F93B0695BF5}"/>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38EF3380-5CE2-A646-3E18-368BD511EA5C}"/>
              </a:ext>
            </a:extLst>
          </p:cNvPr>
          <p:cNvSpPr txBox="1"/>
          <p:nvPr/>
        </p:nvSpPr>
        <p:spPr>
          <a:xfrm>
            <a:off x="2779494" y="-95250"/>
            <a:ext cx="6633012"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مثال تطبيقي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F8B1F041-C6A2-4AE7-4741-36FA08E19EB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Working hours ">
            <a:extLst>
              <a:ext uri="{FF2B5EF4-FFF2-40B4-BE49-F238E27FC236}">
                <a16:creationId xmlns:a16="http://schemas.microsoft.com/office/drawing/2014/main" id="{7B93F554-CDCF-605A-CE03-CD5E4D4DDC8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91886" y="1619590"/>
            <a:ext cx="4208462" cy="4208462"/>
          </a:xfrm>
          <a:prstGeom prst="rect">
            <a:avLst/>
          </a:prstGeom>
          <a:noFill/>
          <a:ln>
            <a:noFill/>
          </a:ln>
        </p:spPr>
      </p:pic>
      <p:sp>
        <p:nvSpPr>
          <p:cNvPr id="5" name="TextBox 4">
            <a:extLst>
              <a:ext uri="{FF2B5EF4-FFF2-40B4-BE49-F238E27FC236}">
                <a16:creationId xmlns:a16="http://schemas.microsoft.com/office/drawing/2014/main" id="{F811BCDD-F915-0338-E44E-A7C537CE5CC6}"/>
              </a:ext>
            </a:extLst>
          </p:cNvPr>
          <p:cNvSpPr txBox="1"/>
          <p:nvPr/>
        </p:nvSpPr>
        <p:spPr>
          <a:xfrm>
            <a:off x="5435453" y="1042241"/>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قرار اعتماد نظام عمل مرن في المؤسّسة يتّسم بالفعالية إذا:</a:t>
            </a:r>
            <a:endParaRPr lang="en-US"/>
          </a:p>
        </p:txBody>
      </p:sp>
      <p:sp>
        <p:nvSpPr>
          <p:cNvPr id="7" name="TextBox 6">
            <a:extLst>
              <a:ext uri="{FF2B5EF4-FFF2-40B4-BE49-F238E27FC236}">
                <a16:creationId xmlns:a16="http://schemas.microsoft.com/office/drawing/2014/main" id="{F334520C-BCD0-6AEE-A667-EDDD981D3C14}"/>
              </a:ext>
            </a:extLst>
          </p:cNvPr>
          <p:cNvSpPr txBox="1"/>
          <p:nvPr/>
        </p:nvSpPr>
        <p:spPr>
          <a:xfrm>
            <a:off x="5435453" y="1722437"/>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كان واضحاً في تحديد ساعات العمل المرنة وضوابطها (الوضوح)</a:t>
            </a:r>
            <a:endParaRPr lang="en-US"/>
          </a:p>
        </p:txBody>
      </p:sp>
      <p:sp>
        <p:nvSpPr>
          <p:cNvPr id="12" name="TextBox 11">
            <a:extLst>
              <a:ext uri="{FF2B5EF4-FFF2-40B4-BE49-F238E27FC236}">
                <a16:creationId xmlns:a16="http://schemas.microsoft.com/office/drawing/2014/main" id="{4DA21D84-6C24-7B33-21B1-C0133DD3E068}"/>
              </a:ext>
            </a:extLst>
          </p:cNvPr>
          <p:cNvSpPr txBox="1"/>
          <p:nvPr/>
        </p:nvSpPr>
        <p:spPr>
          <a:xfrm>
            <a:off x="5435454" y="2402633"/>
            <a:ext cx="6364660"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راعى طبيعة العمل وإمكانات الأقسام المختلفة (الواقعية)</a:t>
            </a:r>
            <a:endParaRPr lang="en-US"/>
          </a:p>
        </p:txBody>
      </p:sp>
      <p:sp>
        <p:nvSpPr>
          <p:cNvPr id="17" name="TextBox 16">
            <a:extLst>
              <a:ext uri="{FF2B5EF4-FFF2-40B4-BE49-F238E27FC236}">
                <a16:creationId xmlns:a16="http://schemas.microsoft.com/office/drawing/2014/main" id="{C30746B9-F540-41C4-5AD0-FA6A27A3703C}"/>
              </a:ext>
            </a:extLst>
          </p:cNvPr>
          <p:cNvSpPr txBox="1"/>
          <p:nvPr/>
        </p:nvSpPr>
        <p:spPr>
          <a:xfrm>
            <a:off x="5435453" y="3082829"/>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شمل جميع الجوانب (الحضور، الإنتاجية، التواصل) (الشمولية)</a:t>
            </a:r>
            <a:endParaRPr lang="en-US"/>
          </a:p>
        </p:txBody>
      </p:sp>
      <p:sp>
        <p:nvSpPr>
          <p:cNvPr id="22" name="TextBox 21">
            <a:extLst>
              <a:ext uri="{FF2B5EF4-FFF2-40B4-BE49-F238E27FC236}">
                <a16:creationId xmlns:a16="http://schemas.microsoft.com/office/drawing/2014/main" id="{708DD24F-064F-3D75-36D9-010C6AF9DF6C}"/>
              </a:ext>
            </a:extLst>
          </p:cNvPr>
          <p:cNvSpPr txBox="1"/>
          <p:nvPr/>
        </p:nvSpPr>
        <p:spPr>
          <a:xfrm>
            <a:off x="5435453" y="3763025"/>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سمح بتعديل بعض البنود حسب ظروف الأقسام (المرونة)</a:t>
            </a:r>
            <a:endParaRPr lang="en-US" dirty="0"/>
          </a:p>
        </p:txBody>
      </p:sp>
      <p:sp>
        <p:nvSpPr>
          <p:cNvPr id="27" name="TextBox 26">
            <a:extLst>
              <a:ext uri="{FF2B5EF4-FFF2-40B4-BE49-F238E27FC236}">
                <a16:creationId xmlns:a16="http://schemas.microsoft.com/office/drawing/2014/main" id="{08190798-E837-109E-EEA5-4D95E1A72616}"/>
              </a:ext>
            </a:extLst>
          </p:cNvPr>
          <p:cNvSpPr txBox="1"/>
          <p:nvPr/>
        </p:nvSpPr>
        <p:spPr>
          <a:xfrm>
            <a:off x="5435454" y="4443221"/>
            <a:ext cx="6364660"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تمّت استشارة المديرين والموظّفين قبل إقراره (المشاركة)</a:t>
            </a:r>
            <a:endParaRPr lang="en-US" dirty="0"/>
          </a:p>
        </p:txBody>
      </p:sp>
      <p:sp>
        <p:nvSpPr>
          <p:cNvPr id="32" name="TextBox 31">
            <a:extLst>
              <a:ext uri="{FF2B5EF4-FFF2-40B4-BE49-F238E27FC236}">
                <a16:creationId xmlns:a16="http://schemas.microsoft.com/office/drawing/2014/main" id="{2FACC35F-E8A0-5C6F-7A83-FC78410BAB7A}"/>
              </a:ext>
            </a:extLst>
          </p:cNvPr>
          <p:cNvSpPr txBox="1"/>
          <p:nvPr/>
        </p:nvSpPr>
        <p:spPr>
          <a:xfrm>
            <a:off x="5435453" y="5123417"/>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جاء في وقت مناسب وليس في فترة ضغط عمل (التوقيت)</a:t>
            </a:r>
            <a:endParaRPr lang="en-US"/>
          </a:p>
        </p:txBody>
      </p:sp>
      <p:sp>
        <p:nvSpPr>
          <p:cNvPr id="42" name="TextBox 41">
            <a:extLst>
              <a:ext uri="{FF2B5EF4-FFF2-40B4-BE49-F238E27FC236}">
                <a16:creationId xmlns:a16="http://schemas.microsoft.com/office/drawing/2014/main" id="{C1BBED6A-4C86-95E1-3802-B2290C214D40}"/>
              </a:ext>
            </a:extLst>
          </p:cNvPr>
          <p:cNvSpPr txBox="1"/>
          <p:nvPr/>
        </p:nvSpPr>
        <p:spPr>
          <a:xfrm>
            <a:off x="5435453" y="5803610"/>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حقّق توازناً بين تكاليف التنفيذ ومكاسب زيادة الإنتاجية (الفعالية)</a:t>
            </a:r>
            <a:endParaRPr lang="en-US" dirty="0"/>
          </a:p>
        </p:txBody>
      </p:sp>
    </p:spTree>
    <p:extLst>
      <p:ext uri="{BB962C8B-B14F-4D97-AF65-F5344CB8AC3E}">
        <p14:creationId xmlns:p14="http://schemas.microsoft.com/office/powerpoint/2010/main" val="148131280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1000"/>
                                        <p:tgtEl>
                                          <p:spTgt spid="17"/>
                                        </p:tgtEl>
                                      </p:cBhvr>
                                    </p:animEffect>
                                    <p:anim calcmode="lin" valueType="num">
                                      <p:cBhvr>
                                        <p:cTn id="29" dur="1000" fill="hold"/>
                                        <p:tgtEl>
                                          <p:spTgt spid="17"/>
                                        </p:tgtEl>
                                        <p:attrNameLst>
                                          <p:attrName>ppt_x</p:attrName>
                                        </p:attrNameLst>
                                      </p:cBhvr>
                                      <p:tavLst>
                                        <p:tav tm="0">
                                          <p:val>
                                            <p:strVal val="#ppt_x"/>
                                          </p:val>
                                        </p:tav>
                                        <p:tav tm="100000">
                                          <p:val>
                                            <p:strVal val="#ppt_x"/>
                                          </p:val>
                                        </p:tav>
                                      </p:tavLst>
                                    </p:anim>
                                    <p:anim calcmode="lin" valueType="num">
                                      <p:cBhvr>
                                        <p:cTn id="30"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1000"/>
                                        <p:tgtEl>
                                          <p:spTgt spid="22"/>
                                        </p:tgtEl>
                                      </p:cBhvr>
                                    </p:animEffect>
                                    <p:anim calcmode="lin" valueType="num">
                                      <p:cBhvr>
                                        <p:cTn id="36" dur="1000" fill="hold"/>
                                        <p:tgtEl>
                                          <p:spTgt spid="22"/>
                                        </p:tgtEl>
                                        <p:attrNameLst>
                                          <p:attrName>ppt_x</p:attrName>
                                        </p:attrNameLst>
                                      </p:cBhvr>
                                      <p:tavLst>
                                        <p:tav tm="0">
                                          <p:val>
                                            <p:strVal val="#ppt_x"/>
                                          </p:val>
                                        </p:tav>
                                        <p:tav tm="100000">
                                          <p:val>
                                            <p:strVal val="#ppt_x"/>
                                          </p:val>
                                        </p:tav>
                                      </p:tavLst>
                                    </p:anim>
                                    <p:anim calcmode="lin" valueType="num">
                                      <p:cBhvr>
                                        <p:cTn id="37"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fade">
                                      <p:cBhvr>
                                        <p:cTn id="42" dur="1000"/>
                                        <p:tgtEl>
                                          <p:spTgt spid="27"/>
                                        </p:tgtEl>
                                      </p:cBhvr>
                                    </p:animEffect>
                                    <p:anim calcmode="lin" valueType="num">
                                      <p:cBhvr>
                                        <p:cTn id="43" dur="1000" fill="hold"/>
                                        <p:tgtEl>
                                          <p:spTgt spid="27"/>
                                        </p:tgtEl>
                                        <p:attrNameLst>
                                          <p:attrName>ppt_x</p:attrName>
                                        </p:attrNameLst>
                                      </p:cBhvr>
                                      <p:tavLst>
                                        <p:tav tm="0">
                                          <p:val>
                                            <p:strVal val="#ppt_x"/>
                                          </p:val>
                                        </p:tav>
                                        <p:tav tm="100000">
                                          <p:val>
                                            <p:strVal val="#ppt_x"/>
                                          </p:val>
                                        </p:tav>
                                      </p:tavLst>
                                    </p:anim>
                                    <p:anim calcmode="lin" valueType="num">
                                      <p:cBhvr>
                                        <p:cTn id="44"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fade">
                                      <p:cBhvr>
                                        <p:cTn id="49" dur="1000"/>
                                        <p:tgtEl>
                                          <p:spTgt spid="32"/>
                                        </p:tgtEl>
                                      </p:cBhvr>
                                    </p:animEffect>
                                    <p:anim calcmode="lin" valueType="num">
                                      <p:cBhvr>
                                        <p:cTn id="50" dur="1000" fill="hold"/>
                                        <p:tgtEl>
                                          <p:spTgt spid="32"/>
                                        </p:tgtEl>
                                        <p:attrNameLst>
                                          <p:attrName>ppt_x</p:attrName>
                                        </p:attrNameLst>
                                      </p:cBhvr>
                                      <p:tavLst>
                                        <p:tav tm="0">
                                          <p:val>
                                            <p:strVal val="#ppt_x"/>
                                          </p:val>
                                        </p:tav>
                                        <p:tav tm="100000">
                                          <p:val>
                                            <p:strVal val="#ppt_x"/>
                                          </p:val>
                                        </p:tav>
                                      </p:tavLst>
                                    </p:anim>
                                    <p:anim calcmode="lin" valueType="num">
                                      <p:cBhvr>
                                        <p:cTn id="51"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42"/>
                                        </p:tgtEl>
                                        <p:attrNameLst>
                                          <p:attrName>style.visibility</p:attrName>
                                        </p:attrNameLst>
                                      </p:cBhvr>
                                      <p:to>
                                        <p:strVal val="visible"/>
                                      </p:to>
                                    </p:set>
                                    <p:animEffect transition="in" filter="fade">
                                      <p:cBhvr>
                                        <p:cTn id="56" dur="1000"/>
                                        <p:tgtEl>
                                          <p:spTgt spid="42"/>
                                        </p:tgtEl>
                                      </p:cBhvr>
                                    </p:animEffect>
                                    <p:anim calcmode="lin" valueType="num">
                                      <p:cBhvr>
                                        <p:cTn id="57" dur="1000" fill="hold"/>
                                        <p:tgtEl>
                                          <p:spTgt spid="42"/>
                                        </p:tgtEl>
                                        <p:attrNameLst>
                                          <p:attrName>ppt_x</p:attrName>
                                        </p:attrNameLst>
                                      </p:cBhvr>
                                      <p:tavLst>
                                        <p:tav tm="0">
                                          <p:val>
                                            <p:strVal val="#ppt_x"/>
                                          </p:val>
                                        </p:tav>
                                        <p:tav tm="100000">
                                          <p:val>
                                            <p:strVal val="#ppt_x"/>
                                          </p:val>
                                        </p:tav>
                                      </p:tavLst>
                                    </p:anim>
                                    <p:anim calcmode="lin" valueType="num">
                                      <p:cBhvr>
                                        <p:cTn id="58"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12" grpId="0"/>
      <p:bldP spid="17" grpId="0"/>
      <p:bldP spid="22" grpId="0"/>
      <p:bldP spid="27" grpId="0"/>
      <p:bldP spid="32" grpId="0"/>
      <p:bldP spid="42" grpId="0"/>
    </p:bldLst>
  </p:timing>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E58A29-74D5-BB80-5444-2F8F524F9FB9}"/>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3AFCC743-66FC-D83E-7702-521D08608EF8}"/>
              </a:ext>
            </a:extLst>
          </p:cNvPr>
          <p:cNvSpPr txBox="1"/>
          <p:nvPr/>
        </p:nvSpPr>
        <p:spPr>
          <a:xfrm>
            <a:off x="1504950" y="-152400"/>
            <a:ext cx="91821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معوّقات اتخاذ القرار وطرق التغلّب عليها</a:t>
            </a:r>
            <a:r>
              <a:rPr lang="ar-SA" sz="3600" b="1" dirty="0">
                <a:solidFill>
                  <a:schemeClr val="bg1"/>
                </a:solidFill>
                <a:latin typeface="Adobe Arabic" panose="02040503050201020203" pitchFamily="18" charset="-78"/>
                <a:cs typeface="Adobe Arabic" panose="02040503050201020203" pitchFamily="18" charset="-78"/>
              </a:rPr>
              <a:t>(المعوقات الشخصية)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315FE9BA-4F83-660D-CD35-FCA930D9FA3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26" name="Group 25">
            <a:extLst>
              <a:ext uri="{FF2B5EF4-FFF2-40B4-BE49-F238E27FC236}">
                <a16:creationId xmlns:a16="http://schemas.microsoft.com/office/drawing/2014/main" id="{66F963F6-A6AE-6559-1B4D-500F591736BF}"/>
              </a:ext>
            </a:extLst>
          </p:cNvPr>
          <p:cNvGrpSpPr/>
          <p:nvPr/>
        </p:nvGrpSpPr>
        <p:grpSpPr>
          <a:xfrm>
            <a:off x="8125452" y="1200149"/>
            <a:ext cx="3253661" cy="5410202"/>
            <a:chOff x="8125452" y="1200149"/>
            <a:chExt cx="3253661" cy="5410202"/>
          </a:xfrm>
        </p:grpSpPr>
        <p:grpSp>
          <p:nvGrpSpPr>
            <p:cNvPr id="10" name="Group 9">
              <a:extLst>
                <a:ext uri="{FF2B5EF4-FFF2-40B4-BE49-F238E27FC236}">
                  <a16:creationId xmlns:a16="http://schemas.microsoft.com/office/drawing/2014/main" id="{16105A29-A662-662B-D9C4-108A6CE67FE2}"/>
                </a:ext>
              </a:extLst>
            </p:cNvPr>
            <p:cNvGrpSpPr/>
            <p:nvPr/>
          </p:nvGrpSpPr>
          <p:grpSpPr>
            <a:xfrm>
              <a:off x="8125452" y="1200149"/>
              <a:ext cx="3253661" cy="5410202"/>
              <a:chOff x="3940714" y="0"/>
              <a:chExt cx="1582258" cy="2631417"/>
            </a:xfrm>
          </p:grpSpPr>
          <p:sp>
            <p:nvSpPr>
              <p:cNvPr id="19" name="Rectangle: Rounded Corners 18">
                <a:extLst>
                  <a:ext uri="{FF2B5EF4-FFF2-40B4-BE49-F238E27FC236}">
                    <a16:creationId xmlns:a16="http://schemas.microsoft.com/office/drawing/2014/main" id="{3ED2EC3A-4CF4-E013-5644-091645A0545B}"/>
                  </a:ext>
                </a:extLst>
              </p:cNvPr>
              <p:cNvSpPr/>
              <p:nvPr/>
            </p:nvSpPr>
            <p:spPr>
              <a:xfrm>
                <a:off x="3940715" y="888557"/>
                <a:ext cx="1582257" cy="1742860"/>
              </a:xfrm>
              <a:prstGeom prst="roundRect">
                <a:avLst/>
              </a:prstGeom>
              <a:solidFill>
                <a:srgbClr val="FFD36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600"/>
              </a:p>
            </p:txBody>
          </p:sp>
          <p:sp>
            <p:nvSpPr>
              <p:cNvPr id="20" name="Oval 19">
                <a:extLst>
                  <a:ext uri="{FF2B5EF4-FFF2-40B4-BE49-F238E27FC236}">
                    <a16:creationId xmlns:a16="http://schemas.microsoft.com/office/drawing/2014/main" id="{FBA912C8-5DE8-724F-5B52-5A915002FF50}"/>
                  </a:ext>
                </a:extLst>
              </p:cNvPr>
              <p:cNvSpPr/>
              <p:nvPr/>
            </p:nvSpPr>
            <p:spPr>
              <a:xfrm>
                <a:off x="3940714" y="0"/>
                <a:ext cx="1569774" cy="1569774"/>
              </a:xfrm>
              <a:prstGeom prst="ellipse">
                <a:avLst/>
              </a:prstGeom>
              <a:solidFill>
                <a:srgbClr val="FFD366"/>
              </a:solidFill>
              <a:ln w="571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600"/>
              </a:p>
            </p:txBody>
          </p:sp>
        </p:grpSp>
        <p:sp>
          <p:nvSpPr>
            <p:cNvPr id="14" name="مربع نص 166">
              <a:extLst>
                <a:ext uri="{FF2B5EF4-FFF2-40B4-BE49-F238E27FC236}">
                  <a16:creationId xmlns:a16="http://schemas.microsoft.com/office/drawing/2014/main" id="{4B71D6F7-19C5-A179-7408-A69DA399123C}"/>
                </a:ext>
              </a:extLst>
            </p:cNvPr>
            <p:cNvSpPr txBox="1"/>
            <p:nvPr/>
          </p:nvSpPr>
          <p:spPr>
            <a:xfrm>
              <a:off x="8634059" y="4793825"/>
              <a:ext cx="2052993" cy="1385976"/>
            </a:xfrm>
            <a:prstGeom prst="rect">
              <a:avLst/>
            </a:prstGeom>
          </p:spPr>
          <p:txBody>
            <a:bodyPr wrap="square" rtlCol="1">
              <a:noAutofit/>
            </a:bodyPr>
            <a:lstStyle/>
            <a:p>
              <a:pPr algn="ctr" rtl="0">
                <a:lnSpc>
                  <a:spcPct val="115000"/>
                </a:lnSpc>
              </a:pPr>
              <a:r>
                <a:rPr lang="ar-SA" sz="3600" b="1" kern="1200" dirty="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التحيّزات الإدراكية</a:t>
              </a:r>
              <a:endParaRPr lang="en-US" sz="3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5" name="Picture 14" descr="Cognitive ">
              <a:extLst>
                <a:ext uri="{FF2B5EF4-FFF2-40B4-BE49-F238E27FC236}">
                  <a16:creationId xmlns:a16="http://schemas.microsoft.com/office/drawing/2014/main" id="{4246E76D-DF44-AA5C-96AF-D0D484841BE5}"/>
                </a:ext>
              </a:extLst>
            </p:cNvPr>
            <p:cNvPicPr>
              <a:picLocks noChangeAspect="1" noChangeArrowheads="1"/>
            </p:cNvPicPr>
            <p:nvPr/>
          </p:nvPicPr>
          <p:blipFill>
            <a:blip r:embed="rId4">
              <a:lum bright="70000" contrast="-70000"/>
              <a:extLst>
                <a:ext uri="{BEBA8EAE-BF5A-486C-A8C5-ECC9F3942E4B}">
                  <a14:imgProps xmlns:a14="http://schemas.microsoft.com/office/drawing/2010/main">
                    <a14:imgLayer r:embed="rId5">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8651844" y="1685974"/>
              <a:ext cx="2205582" cy="2205220"/>
            </a:xfrm>
            <a:prstGeom prst="rect">
              <a:avLst/>
            </a:prstGeom>
            <a:noFill/>
            <a:extLst>
              <a:ext uri="{909E8E84-426E-40DD-AFC4-6F175D3DCCD1}">
                <a14:hiddenFill xmlns:a14="http://schemas.microsoft.com/office/drawing/2010/main">
                  <a:solidFill>
                    <a:srgbClr val="FFFFFF"/>
                  </a:solidFill>
                </a14:hiddenFill>
              </a:ext>
            </a:extLst>
          </p:spPr>
        </p:pic>
      </p:grpSp>
      <p:sp>
        <p:nvSpPr>
          <p:cNvPr id="30" name="TextBox 29">
            <a:extLst>
              <a:ext uri="{FF2B5EF4-FFF2-40B4-BE49-F238E27FC236}">
                <a16:creationId xmlns:a16="http://schemas.microsoft.com/office/drawing/2014/main" id="{F3AED844-C5F5-DDC0-00C2-95AB356AF68F}"/>
              </a:ext>
            </a:extLst>
          </p:cNvPr>
          <p:cNvSpPr txBox="1"/>
          <p:nvPr/>
        </p:nvSpPr>
        <p:spPr>
          <a:xfrm>
            <a:off x="1052735" y="2220793"/>
            <a:ext cx="6027624" cy="954107"/>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dirty="0">
                <a:solidFill>
                  <a:srgbClr val="168489"/>
                </a:solidFill>
              </a:rPr>
              <a:t>المعوّق: </a:t>
            </a:r>
            <a:r>
              <a:rPr lang="ar-SA" dirty="0"/>
              <a:t>الميل إلى تأكيد الأفكار السابقة وتجاهل المعلومات المتعارضة</a:t>
            </a:r>
            <a:endParaRPr lang="en-US" dirty="0"/>
          </a:p>
        </p:txBody>
      </p:sp>
      <p:sp>
        <p:nvSpPr>
          <p:cNvPr id="31" name="TextBox 30">
            <a:extLst>
              <a:ext uri="{FF2B5EF4-FFF2-40B4-BE49-F238E27FC236}">
                <a16:creationId xmlns:a16="http://schemas.microsoft.com/office/drawing/2014/main" id="{BF55088D-9AF0-AACE-F7C8-02DA2B951E9A}"/>
              </a:ext>
            </a:extLst>
          </p:cNvPr>
          <p:cNvSpPr txBox="1"/>
          <p:nvPr/>
        </p:nvSpPr>
        <p:spPr>
          <a:xfrm>
            <a:off x="1052735" y="4525645"/>
            <a:ext cx="6027624" cy="954107"/>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dirty="0">
                <a:solidFill>
                  <a:srgbClr val="168489"/>
                </a:solidFill>
              </a:rPr>
              <a:t>طرق التغلّب: </a:t>
            </a:r>
            <a:r>
              <a:rPr lang="ar-SA" dirty="0"/>
              <a:t>استخدام قوائم تحقّق لفحص الافتراضات، طلب وجهات نظر مختلفة، تبنّي دور "المحامي الشيطاني".</a:t>
            </a:r>
            <a:endParaRPr lang="en-US" dirty="0"/>
          </a:p>
        </p:txBody>
      </p:sp>
    </p:spTree>
    <p:extLst>
      <p:ext uri="{BB962C8B-B14F-4D97-AF65-F5344CB8AC3E}">
        <p14:creationId xmlns:p14="http://schemas.microsoft.com/office/powerpoint/2010/main" val="253596466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00"/>
                                        <p:tgtEl>
                                          <p:spTgt spid="2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wipe(down)">
                                      <p:cBhvr>
                                        <p:cTn id="10" dur="500"/>
                                        <p:tgtEl>
                                          <p:spTgt spid="30"/>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wipe(down)">
                                      <p:cBhvr>
                                        <p:cTn id="1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Lst>
  </p:timing>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C87067-7FD9-44B9-3D14-3575DEC474E7}"/>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32B0C310-8E5B-C31F-5FC8-5E56EAD570B6}"/>
              </a:ext>
            </a:extLst>
          </p:cNvPr>
          <p:cNvSpPr txBox="1"/>
          <p:nvPr/>
        </p:nvSpPr>
        <p:spPr>
          <a:xfrm>
            <a:off x="1504950" y="-152400"/>
            <a:ext cx="91821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معوّقات اتخاذ القرار وطرق التغلّب عليها</a:t>
            </a:r>
            <a:r>
              <a:rPr lang="ar-SA" sz="3600" b="1" dirty="0">
                <a:solidFill>
                  <a:schemeClr val="bg1"/>
                </a:solidFill>
                <a:latin typeface="Adobe Arabic" panose="02040503050201020203" pitchFamily="18" charset="-78"/>
                <a:cs typeface="Adobe Arabic" panose="02040503050201020203" pitchFamily="18" charset="-78"/>
              </a:rPr>
              <a:t>(المعوقات الشخصية)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9777DFEF-551B-2F3D-C777-F4EF795C07A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28" name="Group 27">
            <a:extLst>
              <a:ext uri="{FF2B5EF4-FFF2-40B4-BE49-F238E27FC236}">
                <a16:creationId xmlns:a16="http://schemas.microsoft.com/office/drawing/2014/main" id="{B1F130AC-82F2-066C-A25B-AC17FA788376}"/>
              </a:ext>
            </a:extLst>
          </p:cNvPr>
          <p:cNvGrpSpPr/>
          <p:nvPr/>
        </p:nvGrpSpPr>
        <p:grpSpPr>
          <a:xfrm>
            <a:off x="8129784" y="1200149"/>
            <a:ext cx="3253661" cy="5410202"/>
            <a:chOff x="4073726" y="1200149"/>
            <a:chExt cx="3253661" cy="5410202"/>
          </a:xfrm>
        </p:grpSpPr>
        <p:grpSp>
          <p:nvGrpSpPr>
            <p:cNvPr id="6" name="Group 5">
              <a:extLst>
                <a:ext uri="{FF2B5EF4-FFF2-40B4-BE49-F238E27FC236}">
                  <a16:creationId xmlns:a16="http://schemas.microsoft.com/office/drawing/2014/main" id="{7D283607-0D7D-2921-1803-52E8055BF629}"/>
                </a:ext>
              </a:extLst>
            </p:cNvPr>
            <p:cNvGrpSpPr/>
            <p:nvPr/>
          </p:nvGrpSpPr>
          <p:grpSpPr>
            <a:xfrm>
              <a:off x="4073726" y="1200149"/>
              <a:ext cx="3253661" cy="5410202"/>
              <a:chOff x="1970357" y="0"/>
              <a:chExt cx="1582258" cy="2631417"/>
            </a:xfrm>
          </p:grpSpPr>
          <p:sp>
            <p:nvSpPr>
              <p:cNvPr id="21" name="Rectangle: Rounded Corners 20">
                <a:extLst>
                  <a:ext uri="{FF2B5EF4-FFF2-40B4-BE49-F238E27FC236}">
                    <a16:creationId xmlns:a16="http://schemas.microsoft.com/office/drawing/2014/main" id="{A3B5C6A5-4EAC-F3C6-8782-AB01B84C8B8C}"/>
                  </a:ext>
                </a:extLst>
              </p:cNvPr>
              <p:cNvSpPr/>
              <p:nvPr/>
            </p:nvSpPr>
            <p:spPr>
              <a:xfrm>
                <a:off x="1970358" y="888557"/>
                <a:ext cx="1582257" cy="1742860"/>
              </a:xfrm>
              <a:prstGeom prst="roundRect">
                <a:avLst/>
              </a:prstGeom>
              <a:solidFill>
                <a:srgbClr val="2E75B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600"/>
              </a:p>
            </p:txBody>
          </p:sp>
          <p:sp>
            <p:nvSpPr>
              <p:cNvPr id="23" name="Oval 22">
                <a:extLst>
                  <a:ext uri="{FF2B5EF4-FFF2-40B4-BE49-F238E27FC236}">
                    <a16:creationId xmlns:a16="http://schemas.microsoft.com/office/drawing/2014/main" id="{2770F54F-0C02-165C-A027-F17C3791B0E3}"/>
                  </a:ext>
                </a:extLst>
              </p:cNvPr>
              <p:cNvSpPr/>
              <p:nvPr/>
            </p:nvSpPr>
            <p:spPr>
              <a:xfrm>
                <a:off x="1970357" y="0"/>
                <a:ext cx="1569774" cy="1569774"/>
              </a:xfrm>
              <a:prstGeom prst="ellipse">
                <a:avLst/>
              </a:prstGeom>
              <a:solidFill>
                <a:srgbClr val="2E75B6"/>
              </a:solidFill>
              <a:ln w="571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600"/>
              </a:p>
            </p:txBody>
          </p:sp>
        </p:grpSp>
        <p:sp>
          <p:nvSpPr>
            <p:cNvPr id="13" name="مربع نص 166">
              <a:extLst>
                <a:ext uri="{FF2B5EF4-FFF2-40B4-BE49-F238E27FC236}">
                  <a16:creationId xmlns:a16="http://schemas.microsoft.com/office/drawing/2014/main" id="{14E58B56-2650-A2DE-F891-1FCBAF5CD990}"/>
                </a:ext>
              </a:extLst>
            </p:cNvPr>
            <p:cNvSpPr txBox="1"/>
            <p:nvPr/>
          </p:nvSpPr>
          <p:spPr>
            <a:xfrm>
              <a:off x="4472401" y="4779079"/>
              <a:ext cx="2456311" cy="1386390"/>
            </a:xfrm>
            <a:prstGeom prst="rect">
              <a:avLst/>
            </a:prstGeom>
          </p:spPr>
          <p:txBody>
            <a:bodyPr wrap="square" rtlCol="1">
              <a:noAutofit/>
            </a:bodyPr>
            <a:lstStyle/>
            <a:p>
              <a:pPr algn="ctr" rtl="0">
                <a:lnSpc>
                  <a:spcPct val="115000"/>
                </a:lnSpc>
              </a:pPr>
              <a:r>
                <a:rPr lang="ar-SA" sz="3600" b="1" kern="120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الخوف من المخاطرة</a:t>
              </a:r>
              <a:endParaRPr lang="en-US" sz="3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6" name="Picture 15" descr="Evaluation ">
              <a:extLst>
                <a:ext uri="{FF2B5EF4-FFF2-40B4-BE49-F238E27FC236}">
                  <a16:creationId xmlns:a16="http://schemas.microsoft.com/office/drawing/2014/main" id="{67215569-455C-7C8B-3F41-FC761A80D6D9}"/>
                </a:ext>
              </a:extLst>
            </p:cNvPr>
            <p:cNvPicPr>
              <a:picLocks noChangeAspect="1" noChangeArrowheads="1"/>
            </p:cNvPicPr>
            <p:nvPr/>
          </p:nvPicPr>
          <p:blipFill>
            <a:blip r:embed="rId4">
              <a:lum bright="70000" contrast="-70000"/>
              <a:extLst>
                <a:ext uri="{BEBA8EAE-BF5A-486C-A8C5-ECC9F3942E4B}">
                  <a14:imgProps xmlns:a14="http://schemas.microsoft.com/office/drawing/2010/main">
                    <a14:imgLayer r:embed="rId5">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4804932" y="1704117"/>
              <a:ext cx="1987202" cy="1986876"/>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1">
            <a:extLst>
              <a:ext uri="{FF2B5EF4-FFF2-40B4-BE49-F238E27FC236}">
                <a16:creationId xmlns:a16="http://schemas.microsoft.com/office/drawing/2014/main" id="{2E16F910-B93B-CE42-1E03-2B8462709A28}"/>
              </a:ext>
            </a:extLst>
          </p:cNvPr>
          <p:cNvSpPr txBox="1"/>
          <p:nvPr/>
        </p:nvSpPr>
        <p:spPr>
          <a:xfrm>
            <a:off x="1052735" y="2220793"/>
            <a:ext cx="6027624" cy="954107"/>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dirty="0">
                <a:solidFill>
                  <a:srgbClr val="168489"/>
                </a:solidFill>
              </a:rPr>
              <a:t>المعوّق: </a:t>
            </a:r>
            <a:r>
              <a:rPr lang="ar-SA" dirty="0"/>
              <a:t>تجنّب المخاطر وتفضيل الحلول الآمنة حتى لو كانت أقلّ فعالية</a:t>
            </a:r>
            <a:endParaRPr lang="en-US" dirty="0"/>
          </a:p>
        </p:txBody>
      </p:sp>
      <p:sp>
        <p:nvSpPr>
          <p:cNvPr id="3" name="TextBox 2">
            <a:extLst>
              <a:ext uri="{FF2B5EF4-FFF2-40B4-BE49-F238E27FC236}">
                <a16:creationId xmlns:a16="http://schemas.microsoft.com/office/drawing/2014/main" id="{2C5DE4AF-F3B5-2709-948D-EE7203E34453}"/>
              </a:ext>
            </a:extLst>
          </p:cNvPr>
          <p:cNvSpPr txBox="1"/>
          <p:nvPr/>
        </p:nvSpPr>
        <p:spPr>
          <a:xfrm>
            <a:off x="1052735" y="4525645"/>
            <a:ext cx="6027624" cy="954107"/>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dirty="0">
                <a:solidFill>
                  <a:srgbClr val="168489"/>
                </a:solidFill>
              </a:rPr>
              <a:t>طرق التغلّب: </a:t>
            </a:r>
            <a:r>
              <a:rPr lang="ar-SA" dirty="0"/>
              <a:t>تحليل المخاطر بشكل منهجي، وضع خطط للطوارئ، تشجيع ثقافة تقبّل المخاطر المحسوبة</a:t>
            </a:r>
            <a:endParaRPr lang="en-US" dirty="0"/>
          </a:p>
        </p:txBody>
      </p:sp>
    </p:spTree>
    <p:extLst>
      <p:ext uri="{BB962C8B-B14F-4D97-AF65-F5344CB8AC3E}">
        <p14:creationId xmlns:p14="http://schemas.microsoft.com/office/powerpoint/2010/main" val="81296820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down)">
                                      <p:cBhvr>
                                        <p:cTn id="7" dur="500"/>
                                        <p:tgtEl>
                                          <p:spTgt spid="28"/>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down)">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B84A6D-47A2-B5B9-BC31-3BFAE511E480}"/>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D3F78836-01D7-48B2-CC7E-CD8CCC106F21}"/>
              </a:ext>
            </a:extLst>
          </p:cNvPr>
          <p:cNvSpPr txBox="1"/>
          <p:nvPr/>
        </p:nvSpPr>
        <p:spPr>
          <a:xfrm>
            <a:off x="1504950" y="-152400"/>
            <a:ext cx="91821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معوّقات اتخاذ القرار وطرق التغلّب عليها</a:t>
            </a:r>
            <a:r>
              <a:rPr lang="ar-SA" sz="3600" b="1" dirty="0">
                <a:solidFill>
                  <a:schemeClr val="bg1"/>
                </a:solidFill>
                <a:latin typeface="Adobe Arabic" panose="02040503050201020203" pitchFamily="18" charset="-78"/>
                <a:cs typeface="Adobe Arabic" panose="02040503050201020203" pitchFamily="18" charset="-78"/>
              </a:rPr>
              <a:t>(المعوقات الشخصية)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708A0FDB-652F-8897-1A2A-7D992C4F411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29" name="Group 28">
            <a:extLst>
              <a:ext uri="{FF2B5EF4-FFF2-40B4-BE49-F238E27FC236}">
                <a16:creationId xmlns:a16="http://schemas.microsoft.com/office/drawing/2014/main" id="{287F5E5F-A62F-0641-6D1A-A8B5523C19CA}"/>
              </a:ext>
            </a:extLst>
          </p:cNvPr>
          <p:cNvGrpSpPr/>
          <p:nvPr/>
        </p:nvGrpSpPr>
        <p:grpSpPr>
          <a:xfrm>
            <a:off x="8125452" y="1200149"/>
            <a:ext cx="3253661" cy="5410202"/>
            <a:chOff x="22001" y="1200149"/>
            <a:chExt cx="3253661" cy="5410202"/>
          </a:xfrm>
        </p:grpSpPr>
        <p:grpSp>
          <p:nvGrpSpPr>
            <p:cNvPr id="4" name="Group 3">
              <a:extLst>
                <a:ext uri="{FF2B5EF4-FFF2-40B4-BE49-F238E27FC236}">
                  <a16:creationId xmlns:a16="http://schemas.microsoft.com/office/drawing/2014/main" id="{A87650D9-0DEE-C8B3-0833-63423BE2B757}"/>
                </a:ext>
              </a:extLst>
            </p:cNvPr>
            <p:cNvGrpSpPr/>
            <p:nvPr/>
          </p:nvGrpSpPr>
          <p:grpSpPr>
            <a:xfrm>
              <a:off x="22001" y="1200149"/>
              <a:ext cx="3253661" cy="5410202"/>
              <a:chOff x="0" y="0"/>
              <a:chExt cx="1582258" cy="2631417"/>
            </a:xfrm>
          </p:grpSpPr>
          <p:sp>
            <p:nvSpPr>
              <p:cNvPr id="24" name="Rectangle: Rounded Corners 23">
                <a:extLst>
                  <a:ext uri="{FF2B5EF4-FFF2-40B4-BE49-F238E27FC236}">
                    <a16:creationId xmlns:a16="http://schemas.microsoft.com/office/drawing/2014/main" id="{070CD673-A25F-76F0-1A78-A2C6650FB5DF}"/>
                  </a:ext>
                </a:extLst>
              </p:cNvPr>
              <p:cNvSpPr/>
              <p:nvPr/>
            </p:nvSpPr>
            <p:spPr>
              <a:xfrm>
                <a:off x="1" y="888557"/>
                <a:ext cx="1582257" cy="1742860"/>
              </a:xfrm>
              <a:prstGeom prst="roundRect">
                <a:avLst/>
              </a:prstGeom>
              <a:solidFill>
                <a:srgbClr val="1684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600"/>
              </a:p>
            </p:txBody>
          </p:sp>
          <p:sp>
            <p:nvSpPr>
              <p:cNvPr id="25" name="Oval 24">
                <a:extLst>
                  <a:ext uri="{FF2B5EF4-FFF2-40B4-BE49-F238E27FC236}">
                    <a16:creationId xmlns:a16="http://schemas.microsoft.com/office/drawing/2014/main" id="{9EADCC26-CB9B-B293-741B-853B7BC29BD8}"/>
                  </a:ext>
                </a:extLst>
              </p:cNvPr>
              <p:cNvSpPr/>
              <p:nvPr/>
            </p:nvSpPr>
            <p:spPr>
              <a:xfrm>
                <a:off x="0" y="0"/>
                <a:ext cx="1569774" cy="1569774"/>
              </a:xfrm>
              <a:prstGeom prst="ellipse">
                <a:avLst/>
              </a:prstGeom>
              <a:solidFill>
                <a:srgbClr val="168489"/>
              </a:solidFill>
              <a:ln w="571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600"/>
              </a:p>
            </p:txBody>
          </p:sp>
        </p:grpSp>
        <p:sp>
          <p:nvSpPr>
            <p:cNvPr id="11" name="مربع نص 166">
              <a:extLst>
                <a:ext uri="{FF2B5EF4-FFF2-40B4-BE49-F238E27FC236}">
                  <a16:creationId xmlns:a16="http://schemas.microsoft.com/office/drawing/2014/main" id="{7184DEEE-886C-1497-089B-F16DEA118172}"/>
                </a:ext>
              </a:extLst>
            </p:cNvPr>
            <p:cNvSpPr txBox="1"/>
            <p:nvPr/>
          </p:nvSpPr>
          <p:spPr>
            <a:xfrm>
              <a:off x="420649" y="5097492"/>
              <a:ext cx="2456311" cy="674834"/>
            </a:xfrm>
            <a:prstGeom prst="rect">
              <a:avLst/>
            </a:prstGeom>
          </p:spPr>
          <p:txBody>
            <a:bodyPr wrap="square" rtlCol="1">
              <a:noAutofit/>
            </a:bodyPr>
            <a:lstStyle/>
            <a:p>
              <a:pPr algn="ctr" rtl="0">
                <a:lnSpc>
                  <a:spcPct val="115000"/>
                </a:lnSpc>
              </a:pPr>
              <a:r>
                <a:rPr lang="ar-EG" sz="3600" b="1" kern="120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الثقة المفرطة</a:t>
              </a:r>
              <a:endParaRPr lang="en-US" sz="3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8" name="Picture 17" descr="Self confidence ">
              <a:extLst>
                <a:ext uri="{FF2B5EF4-FFF2-40B4-BE49-F238E27FC236}">
                  <a16:creationId xmlns:a16="http://schemas.microsoft.com/office/drawing/2014/main" id="{51878F6E-1146-993B-78FB-82C495539B0B}"/>
                </a:ext>
              </a:extLst>
            </p:cNvPr>
            <p:cNvPicPr>
              <a:picLocks noChangeAspect="1" noChangeArrowheads="1"/>
            </p:cNvPicPr>
            <p:nvPr/>
          </p:nvPicPr>
          <p:blipFill>
            <a:blip r:embed="rId4">
              <a:lum bright="70000" contrast="-70000"/>
              <a:extLst>
                <a:ext uri="{BEBA8EAE-BF5A-486C-A8C5-ECC9F3942E4B}">
                  <a14:imgProps xmlns:a14="http://schemas.microsoft.com/office/drawing/2010/main">
                    <a14:imgLayer r:embed="rId5">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362434" y="1460437"/>
              <a:ext cx="2507091" cy="2506679"/>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1">
            <a:extLst>
              <a:ext uri="{FF2B5EF4-FFF2-40B4-BE49-F238E27FC236}">
                <a16:creationId xmlns:a16="http://schemas.microsoft.com/office/drawing/2014/main" id="{04E3A8E0-7F0A-86EC-CBE5-0BC6F6486104}"/>
              </a:ext>
            </a:extLst>
          </p:cNvPr>
          <p:cNvSpPr txBox="1"/>
          <p:nvPr/>
        </p:nvSpPr>
        <p:spPr>
          <a:xfrm>
            <a:off x="1052735" y="2220793"/>
            <a:ext cx="6027624" cy="954107"/>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dirty="0">
                <a:solidFill>
                  <a:srgbClr val="168489"/>
                </a:solidFill>
              </a:rPr>
              <a:t>المعوّق: </a:t>
            </a:r>
            <a:r>
              <a:rPr lang="ar-SA" dirty="0"/>
              <a:t>المبالغة في تقدير القدرات والمعرفة مما يؤدّي إلى قرارات متسرّعة</a:t>
            </a:r>
            <a:endParaRPr lang="en-US" dirty="0"/>
          </a:p>
        </p:txBody>
      </p:sp>
      <p:sp>
        <p:nvSpPr>
          <p:cNvPr id="3" name="TextBox 2">
            <a:extLst>
              <a:ext uri="{FF2B5EF4-FFF2-40B4-BE49-F238E27FC236}">
                <a16:creationId xmlns:a16="http://schemas.microsoft.com/office/drawing/2014/main" id="{A8664526-705E-C755-5EED-616971A8CFC3}"/>
              </a:ext>
            </a:extLst>
          </p:cNvPr>
          <p:cNvSpPr txBox="1"/>
          <p:nvPr/>
        </p:nvSpPr>
        <p:spPr>
          <a:xfrm>
            <a:off x="1052735" y="4525645"/>
            <a:ext cx="6027624" cy="954107"/>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dirty="0">
                <a:solidFill>
                  <a:srgbClr val="168489"/>
                </a:solidFill>
              </a:rPr>
              <a:t>طرق التغلّب: </a:t>
            </a:r>
            <a:r>
              <a:rPr lang="ar-SA" dirty="0"/>
              <a:t>الاعتماد على البيانات والحقائق، استشارة خبراء خارجيين، مراجعة تجارب سابقة</a:t>
            </a:r>
            <a:endParaRPr lang="en-US" dirty="0"/>
          </a:p>
        </p:txBody>
      </p:sp>
    </p:spTree>
    <p:extLst>
      <p:ext uri="{BB962C8B-B14F-4D97-AF65-F5344CB8AC3E}">
        <p14:creationId xmlns:p14="http://schemas.microsoft.com/office/powerpoint/2010/main" val="196057674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down)">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674942-2873-9173-71E8-EDCB0D4CA742}"/>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A1D82725-8646-92FC-F56C-C2702682D19F}"/>
              </a:ext>
            </a:extLst>
          </p:cNvPr>
          <p:cNvSpPr txBox="1"/>
          <p:nvPr/>
        </p:nvSpPr>
        <p:spPr>
          <a:xfrm>
            <a:off x="2779494" y="-174919"/>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أدوار المشرف ومسؤولياته في بيئة العمل الحديثة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2F80BA17-FD64-CD3D-A074-99B701E5CA4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106" name="Group 105">
            <a:extLst>
              <a:ext uri="{FF2B5EF4-FFF2-40B4-BE49-F238E27FC236}">
                <a16:creationId xmlns:a16="http://schemas.microsoft.com/office/drawing/2014/main" id="{68F1CA3A-DC88-4695-1ED8-6882DABEABE2}"/>
              </a:ext>
            </a:extLst>
          </p:cNvPr>
          <p:cNvGrpSpPr/>
          <p:nvPr/>
        </p:nvGrpSpPr>
        <p:grpSpPr>
          <a:xfrm>
            <a:off x="7904465" y="2019300"/>
            <a:ext cx="3895649" cy="3806431"/>
            <a:chOff x="4266824" y="2019300"/>
            <a:chExt cx="3895649" cy="3806431"/>
          </a:xfrm>
        </p:grpSpPr>
        <p:grpSp>
          <p:nvGrpSpPr>
            <p:cNvPr id="12" name="Group 11">
              <a:extLst>
                <a:ext uri="{FF2B5EF4-FFF2-40B4-BE49-F238E27FC236}">
                  <a16:creationId xmlns:a16="http://schemas.microsoft.com/office/drawing/2014/main" id="{B4E7581F-888A-37AD-DDC7-9DE32F3D7942}"/>
                </a:ext>
              </a:extLst>
            </p:cNvPr>
            <p:cNvGrpSpPr/>
            <p:nvPr/>
          </p:nvGrpSpPr>
          <p:grpSpPr>
            <a:xfrm>
              <a:off x="4324227" y="2019300"/>
              <a:ext cx="3806199" cy="3806431"/>
              <a:chOff x="2830830" y="0"/>
              <a:chExt cx="1473200" cy="1473200"/>
            </a:xfrm>
          </p:grpSpPr>
          <p:sp>
            <p:nvSpPr>
              <p:cNvPr id="52" name="Oval 51">
                <a:extLst>
                  <a:ext uri="{FF2B5EF4-FFF2-40B4-BE49-F238E27FC236}">
                    <a16:creationId xmlns:a16="http://schemas.microsoft.com/office/drawing/2014/main" id="{E426928C-8AC2-8222-2237-A9C0737E27ED}"/>
                  </a:ext>
                </a:extLst>
              </p:cNvPr>
              <p:cNvSpPr/>
              <p:nvPr/>
            </p:nvSpPr>
            <p:spPr>
              <a:xfrm>
                <a:off x="2830830" y="0"/>
                <a:ext cx="1473200" cy="1473200"/>
              </a:xfrm>
              <a:prstGeom prst="ellipse">
                <a:avLst/>
              </a:prstGeom>
              <a:solidFill>
                <a:srgbClr val="1684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600"/>
              </a:p>
            </p:txBody>
          </p:sp>
          <p:sp>
            <p:nvSpPr>
              <p:cNvPr id="53" name="Oval 52">
                <a:extLst>
                  <a:ext uri="{FF2B5EF4-FFF2-40B4-BE49-F238E27FC236}">
                    <a16:creationId xmlns:a16="http://schemas.microsoft.com/office/drawing/2014/main" id="{B14F51E6-4CB5-6A42-F92D-2BF44F81CE84}"/>
                  </a:ext>
                </a:extLst>
              </p:cNvPr>
              <p:cNvSpPr/>
              <p:nvPr/>
            </p:nvSpPr>
            <p:spPr>
              <a:xfrm>
                <a:off x="2932603" y="101773"/>
                <a:ext cx="1269654" cy="1269654"/>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600"/>
              </a:p>
            </p:txBody>
          </p:sp>
        </p:grpSp>
        <p:sp>
          <p:nvSpPr>
            <p:cNvPr id="15" name="مربع نص 166">
              <a:extLst>
                <a:ext uri="{FF2B5EF4-FFF2-40B4-BE49-F238E27FC236}">
                  <a16:creationId xmlns:a16="http://schemas.microsoft.com/office/drawing/2014/main" id="{B66984AB-1D0C-6C42-C45F-E325CBD3AE9E}"/>
                </a:ext>
              </a:extLst>
            </p:cNvPr>
            <p:cNvSpPr txBox="1"/>
            <p:nvPr/>
          </p:nvSpPr>
          <p:spPr>
            <a:xfrm>
              <a:off x="4266824" y="4166326"/>
              <a:ext cx="3895649" cy="1228830"/>
            </a:xfrm>
            <a:prstGeom prst="rect">
              <a:avLst/>
            </a:prstGeom>
          </p:spPr>
          <p:txBody>
            <a:bodyPr wrap="square" rtlCol="1">
              <a:noAutofit/>
            </a:bodyPr>
            <a:lstStyle/>
            <a:p>
              <a:pPr algn="ctr" rtl="1">
                <a:lnSpc>
                  <a:spcPct val="115000"/>
                </a:lnSpc>
              </a:pPr>
              <a:r>
                <a:rPr lang="ar-SA" sz="36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دور الميسّر</a:t>
              </a:r>
              <a:endParaRPr lang="en-US" sz="3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20" name="Picture 19" descr="Conference ">
              <a:extLst>
                <a:ext uri="{FF2B5EF4-FFF2-40B4-BE49-F238E27FC236}">
                  <a16:creationId xmlns:a16="http://schemas.microsoft.com/office/drawing/2014/main" id="{F03E55DA-2444-72A5-0C58-C8F3D1DE202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66986" y="2366240"/>
              <a:ext cx="1565616" cy="1565711"/>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1">
            <a:extLst>
              <a:ext uri="{FF2B5EF4-FFF2-40B4-BE49-F238E27FC236}">
                <a16:creationId xmlns:a16="http://schemas.microsoft.com/office/drawing/2014/main" id="{A4A713EF-DB88-4DAD-E55D-3630CADDB78E}"/>
              </a:ext>
            </a:extLst>
          </p:cNvPr>
          <p:cNvSpPr txBox="1"/>
          <p:nvPr/>
        </p:nvSpPr>
        <p:spPr>
          <a:xfrm>
            <a:off x="1063445" y="1280615"/>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تسهيل عمليّات الاتّصال والتواصل</a:t>
            </a:r>
            <a:endParaRPr lang="en-US" dirty="0"/>
          </a:p>
        </p:txBody>
      </p:sp>
      <p:sp>
        <p:nvSpPr>
          <p:cNvPr id="3" name="TextBox 2">
            <a:extLst>
              <a:ext uri="{FF2B5EF4-FFF2-40B4-BE49-F238E27FC236}">
                <a16:creationId xmlns:a16="http://schemas.microsoft.com/office/drawing/2014/main" id="{FE883749-25BF-3FD9-3924-6AFA9FBED5A9}"/>
              </a:ext>
            </a:extLst>
          </p:cNvPr>
          <p:cNvSpPr txBox="1"/>
          <p:nvPr/>
        </p:nvSpPr>
        <p:spPr>
          <a:xfrm>
            <a:off x="1063445" y="3399724"/>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إزالة العقبات أمام فريق العمل</a:t>
            </a:r>
            <a:endParaRPr lang="en-US" dirty="0"/>
          </a:p>
        </p:txBody>
      </p:sp>
      <p:sp>
        <p:nvSpPr>
          <p:cNvPr id="4" name="TextBox 3">
            <a:extLst>
              <a:ext uri="{FF2B5EF4-FFF2-40B4-BE49-F238E27FC236}">
                <a16:creationId xmlns:a16="http://schemas.microsoft.com/office/drawing/2014/main" id="{5F1DD7DD-5DBC-F572-7A76-835302C5DDF6}"/>
              </a:ext>
            </a:extLst>
          </p:cNvPr>
          <p:cNvSpPr txBox="1"/>
          <p:nvPr/>
        </p:nvSpPr>
        <p:spPr>
          <a:xfrm>
            <a:off x="1063445" y="5518832"/>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تسهيل الوصول إلى الموارد اللازمة للعمل</a:t>
            </a:r>
            <a:endParaRPr lang="en-US" dirty="0"/>
          </a:p>
        </p:txBody>
      </p:sp>
    </p:spTree>
    <p:extLst>
      <p:ext uri="{BB962C8B-B14F-4D97-AF65-F5344CB8AC3E}">
        <p14:creationId xmlns:p14="http://schemas.microsoft.com/office/powerpoint/2010/main" val="313383006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06"/>
                                        </p:tgtEl>
                                        <p:attrNameLst>
                                          <p:attrName>style.visibility</p:attrName>
                                        </p:attrNameLst>
                                      </p:cBhvr>
                                      <p:to>
                                        <p:strVal val="visible"/>
                                      </p:to>
                                    </p:set>
                                    <p:animEffect transition="in" filter="wipe(down)">
                                      <p:cBhvr>
                                        <p:cTn id="7" dur="500"/>
                                        <p:tgtEl>
                                          <p:spTgt spid="106"/>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anim calcmode="lin" valueType="num">
                                      <p:cBhvr>
                                        <p:cTn id="11" dur="1000" fill="hold"/>
                                        <p:tgtEl>
                                          <p:spTgt spid="2"/>
                                        </p:tgtEl>
                                        <p:attrNameLst>
                                          <p:attrName>ppt_x</p:attrName>
                                        </p:attrNameLst>
                                      </p:cBhvr>
                                      <p:tavLst>
                                        <p:tav tm="0">
                                          <p:val>
                                            <p:strVal val="#ppt_x"/>
                                          </p:val>
                                        </p:tav>
                                        <p:tav tm="100000">
                                          <p:val>
                                            <p:strVal val="#ppt_x"/>
                                          </p:val>
                                        </p:tav>
                                      </p:tavLst>
                                    </p:anim>
                                    <p:anim calcmode="lin" valueType="num">
                                      <p:cBhvr>
                                        <p:cTn id="12"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1000"/>
                                        <p:tgtEl>
                                          <p:spTgt spid="4"/>
                                        </p:tgtEl>
                                      </p:cBhvr>
                                    </p:animEffect>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A4C971-64E6-309E-22D1-779ED49A0789}"/>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B7A485B9-9170-C710-05BC-DD01B7D3E56D}"/>
              </a:ext>
            </a:extLst>
          </p:cNvPr>
          <p:cNvSpPr txBox="1"/>
          <p:nvPr/>
        </p:nvSpPr>
        <p:spPr>
          <a:xfrm>
            <a:off x="1504950" y="-152400"/>
            <a:ext cx="91821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معوّقات اتخاذ القرار وطرق التغلّب عليها</a:t>
            </a:r>
            <a:r>
              <a:rPr lang="ar-SA" sz="3600" b="1" dirty="0">
                <a:solidFill>
                  <a:schemeClr val="bg1"/>
                </a:solidFill>
                <a:latin typeface="Adobe Arabic" panose="02040503050201020203" pitchFamily="18" charset="-78"/>
                <a:cs typeface="Adobe Arabic" panose="02040503050201020203" pitchFamily="18" charset="-78"/>
              </a:rPr>
              <a:t>(المعوقات التنظيمية)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9C51B7BB-71A5-3FE9-C368-476D9DDA87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44" name="Group 43">
            <a:extLst>
              <a:ext uri="{FF2B5EF4-FFF2-40B4-BE49-F238E27FC236}">
                <a16:creationId xmlns:a16="http://schemas.microsoft.com/office/drawing/2014/main" id="{38392FC0-65A6-BB00-ED93-2A9EE6EF6D27}"/>
              </a:ext>
            </a:extLst>
          </p:cNvPr>
          <p:cNvGrpSpPr/>
          <p:nvPr/>
        </p:nvGrpSpPr>
        <p:grpSpPr>
          <a:xfrm>
            <a:off x="8243169" y="1276349"/>
            <a:ext cx="3135944" cy="5295903"/>
            <a:chOff x="8431731" y="1276349"/>
            <a:chExt cx="3135944" cy="5295903"/>
          </a:xfrm>
        </p:grpSpPr>
        <p:grpSp>
          <p:nvGrpSpPr>
            <p:cNvPr id="10" name="Group 9">
              <a:extLst>
                <a:ext uri="{FF2B5EF4-FFF2-40B4-BE49-F238E27FC236}">
                  <a16:creationId xmlns:a16="http://schemas.microsoft.com/office/drawing/2014/main" id="{DBB25D9F-4933-C9DB-7AFF-E70066541D60}"/>
                </a:ext>
              </a:extLst>
            </p:cNvPr>
            <p:cNvGrpSpPr/>
            <p:nvPr/>
          </p:nvGrpSpPr>
          <p:grpSpPr>
            <a:xfrm>
              <a:off x="8431731" y="1276349"/>
              <a:ext cx="3135944" cy="5295903"/>
              <a:chOff x="3511549" y="0"/>
              <a:chExt cx="1617785" cy="2732650"/>
            </a:xfrm>
          </p:grpSpPr>
          <p:sp>
            <p:nvSpPr>
              <p:cNvPr id="15" name="Rectangle: Top Corners Rounded 14">
                <a:extLst>
                  <a:ext uri="{FF2B5EF4-FFF2-40B4-BE49-F238E27FC236}">
                    <a16:creationId xmlns:a16="http://schemas.microsoft.com/office/drawing/2014/main" id="{CDF8DE84-11B5-A26F-0A0A-CDAE554208C8}"/>
                  </a:ext>
                </a:extLst>
              </p:cNvPr>
              <p:cNvSpPr/>
              <p:nvPr/>
            </p:nvSpPr>
            <p:spPr>
              <a:xfrm>
                <a:off x="3511549" y="481819"/>
                <a:ext cx="1617785" cy="2250831"/>
              </a:xfrm>
              <a:prstGeom prst="round2SameRect">
                <a:avLst/>
              </a:prstGeom>
              <a:solidFill>
                <a:srgbClr val="FFD36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16" name="Oval 15">
                <a:extLst>
                  <a:ext uri="{FF2B5EF4-FFF2-40B4-BE49-F238E27FC236}">
                    <a16:creationId xmlns:a16="http://schemas.microsoft.com/office/drawing/2014/main" id="{44944BF9-CC2D-67CF-1D24-1EABCBC9D702}"/>
                  </a:ext>
                </a:extLst>
              </p:cNvPr>
              <p:cNvSpPr/>
              <p:nvPr/>
            </p:nvSpPr>
            <p:spPr>
              <a:xfrm>
                <a:off x="3535554" y="0"/>
                <a:ext cx="1569774" cy="1569774"/>
              </a:xfrm>
              <a:prstGeom prst="ellipse">
                <a:avLst/>
              </a:prstGeom>
              <a:solidFill>
                <a:schemeClr val="bg1"/>
              </a:solidFill>
              <a:ln w="57150">
                <a:solidFill>
                  <a:srgbClr val="FFD366"/>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17" name="مربع نص 166">
                <a:extLst>
                  <a:ext uri="{FF2B5EF4-FFF2-40B4-BE49-F238E27FC236}">
                    <a16:creationId xmlns:a16="http://schemas.microsoft.com/office/drawing/2014/main" id="{864919E8-98C3-92F2-C4D9-1A403D7A3698}"/>
                  </a:ext>
                </a:extLst>
              </p:cNvPr>
              <p:cNvSpPr txBox="1"/>
              <p:nvPr/>
            </p:nvSpPr>
            <p:spPr>
              <a:xfrm>
                <a:off x="3563517" y="1930618"/>
                <a:ext cx="1513848" cy="481819"/>
              </a:xfrm>
              <a:prstGeom prst="rect">
                <a:avLst/>
              </a:prstGeom>
            </p:spPr>
            <p:txBody>
              <a:bodyPr wrap="square" rtlCol="1">
                <a:noAutofit/>
              </a:bodyPr>
              <a:lstStyle/>
              <a:p>
                <a:pPr algn="ctr" rtl="0">
                  <a:lnSpc>
                    <a:spcPct val="115000"/>
                  </a:lnSpc>
                </a:pPr>
                <a:r>
                  <a:rPr lang="ar-EG" sz="3200" b="1" kern="120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الصراعات التنظيمية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2" name="Picture 11" descr="Conflict of interest ">
              <a:extLst>
                <a:ext uri="{FF2B5EF4-FFF2-40B4-BE49-F238E27FC236}">
                  <a16:creationId xmlns:a16="http://schemas.microsoft.com/office/drawing/2014/main" id="{BC8F1130-67ED-5483-A3F1-1E7AC8F416A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006269" y="1806840"/>
              <a:ext cx="2039632" cy="2039202"/>
            </a:xfrm>
            <a:prstGeom prst="rect">
              <a:avLst/>
            </a:prstGeom>
            <a:noFill/>
            <a:extLst>
              <a:ext uri="{909E8E84-426E-40DD-AFC4-6F175D3DCCD1}">
                <a14:hiddenFill xmlns:a14="http://schemas.microsoft.com/office/drawing/2010/main">
                  <a:solidFill>
                    <a:srgbClr val="FFFFFF"/>
                  </a:solidFill>
                </a14:hiddenFill>
              </a:ext>
            </a:extLst>
          </p:spPr>
        </p:pic>
      </p:grpSp>
      <p:sp>
        <p:nvSpPr>
          <p:cNvPr id="47" name="TextBox 46">
            <a:extLst>
              <a:ext uri="{FF2B5EF4-FFF2-40B4-BE49-F238E27FC236}">
                <a16:creationId xmlns:a16="http://schemas.microsoft.com/office/drawing/2014/main" id="{D0F088CE-1C40-3E1C-030C-790803073115}"/>
              </a:ext>
            </a:extLst>
          </p:cNvPr>
          <p:cNvSpPr txBox="1"/>
          <p:nvPr/>
        </p:nvSpPr>
        <p:spPr>
          <a:xfrm>
            <a:off x="1052735" y="2220793"/>
            <a:ext cx="6027624" cy="523220"/>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dirty="0">
                <a:solidFill>
                  <a:srgbClr val="168489"/>
                </a:solidFill>
              </a:rPr>
              <a:t>المعوّق: </a:t>
            </a:r>
            <a:r>
              <a:rPr lang="ar-SA" dirty="0"/>
              <a:t>تضارب المصالح والتنافس بين الإدارات والأقسام</a:t>
            </a:r>
            <a:endParaRPr lang="en-US" dirty="0"/>
          </a:p>
        </p:txBody>
      </p:sp>
      <p:sp>
        <p:nvSpPr>
          <p:cNvPr id="48" name="TextBox 47">
            <a:extLst>
              <a:ext uri="{FF2B5EF4-FFF2-40B4-BE49-F238E27FC236}">
                <a16:creationId xmlns:a16="http://schemas.microsoft.com/office/drawing/2014/main" id="{0479D0FE-11AC-358E-5378-1AA5AB32FE4A}"/>
              </a:ext>
            </a:extLst>
          </p:cNvPr>
          <p:cNvSpPr txBox="1"/>
          <p:nvPr/>
        </p:nvSpPr>
        <p:spPr>
          <a:xfrm>
            <a:off x="1052735" y="4525645"/>
            <a:ext cx="6027624" cy="954107"/>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dirty="0">
                <a:solidFill>
                  <a:srgbClr val="168489"/>
                </a:solidFill>
              </a:rPr>
              <a:t>طرق التغلّب: </a:t>
            </a:r>
            <a:r>
              <a:rPr lang="ar-SA" dirty="0"/>
              <a:t>تعزيز التواصل المفتوح، وضع آليات لحلّ النزاعات، التركيز على المصلحة العامة</a:t>
            </a:r>
            <a:endParaRPr lang="en-US" dirty="0"/>
          </a:p>
        </p:txBody>
      </p:sp>
    </p:spTree>
    <p:extLst>
      <p:ext uri="{BB962C8B-B14F-4D97-AF65-F5344CB8AC3E}">
        <p14:creationId xmlns:p14="http://schemas.microsoft.com/office/powerpoint/2010/main" val="72420728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wipe(down)">
                                      <p:cBhvr>
                                        <p:cTn id="7" dur="500"/>
                                        <p:tgtEl>
                                          <p:spTgt spid="4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wipe(down)">
                                      <p:cBhvr>
                                        <p:cTn id="10" dur="500"/>
                                        <p:tgtEl>
                                          <p:spTgt spid="47"/>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48"/>
                                        </p:tgtEl>
                                        <p:attrNameLst>
                                          <p:attrName>style.visibility</p:attrName>
                                        </p:attrNameLst>
                                      </p:cBhvr>
                                      <p:to>
                                        <p:strVal val="visible"/>
                                      </p:to>
                                    </p:set>
                                    <p:animEffect transition="in" filter="wipe(down)">
                                      <p:cBhvr>
                                        <p:cTn id="15"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Lst>
  </p:timing>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5838B8-72BF-F761-787B-17953E762A01}"/>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AF6B6C93-8296-8CB4-6023-CE1E9DFE51A5}"/>
              </a:ext>
            </a:extLst>
          </p:cNvPr>
          <p:cNvSpPr txBox="1"/>
          <p:nvPr/>
        </p:nvSpPr>
        <p:spPr>
          <a:xfrm>
            <a:off x="1504950" y="-152400"/>
            <a:ext cx="91821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معوّقات اتخاذ القرار وطرق التغلّب عليها</a:t>
            </a:r>
            <a:r>
              <a:rPr lang="ar-SA" sz="3600" b="1" dirty="0">
                <a:solidFill>
                  <a:schemeClr val="bg1"/>
                </a:solidFill>
                <a:latin typeface="Adobe Arabic" panose="02040503050201020203" pitchFamily="18" charset="-78"/>
                <a:cs typeface="Adobe Arabic" panose="02040503050201020203" pitchFamily="18" charset="-78"/>
              </a:rPr>
              <a:t>(المعوقات التنظيمية)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DFB1C4F0-558A-0FA3-2CAE-B652B1BD89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45" name="Group 44">
            <a:extLst>
              <a:ext uri="{FF2B5EF4-FFF2-40B4-BE49-F238E27FC236}">
                <a16:creationId xmlns:a16="http://schemas.microsoft.com/office/drawing/2014/main" id="{7EDFBE7D-72A0-F4DE-679A-7F0B7F16C257}"/>
              </a:ext>
            </a:extLst>
          </p:cNvPr>
          <p:cNvGrpSpPr/>
          <p:nvPr/>
        </p:nvGrpSpPr>
        <p:grpSpPr>
          <a:xfrm>
            <a:off x="8243169" y="1276349"/>
            <a:ext cx="3135944" cy="5295903"/>
            <a:chOff x="4528028" y="1276349"/>
            <a:chExt cx="3135944" cy="5295903"/>
          </a:xfrm>
        </p:grpSpPr>
        <p:grpSp>
          <p:nvGrpSpPr>
            <p:cNvPr id="6" name="Group 5">
              <a:extLst>
                <a:ext uri="{FF2B5EF4-FFF2-40B4-BE49-F238E27FC236}">
                  <a16:creationId xmlns:a16="http://schemas.microsoft.com/office/drawing/2014/main" id="{E441F3FA-F44E-D8FC-0E57-CA60A2D38ECB}"/>
                </a:ext>
              </a:extLst>
            </p:cNvPr>
            <p:cNvGrpSpPr/>
            <p:nvPr/>
          </p:nvGrpSpPr>
          <p:grpSpPr>
            <a:xfrm>
              <a:off x="4528028" y="1276349"/>
              <a:ext cx="3135944" cy="5295903"/>
              <a:chOff x="1755775" y="0"/>
              <a:chExt cx="1617785" cy="2732650"/>
            </a:xfrm>
          </p:grpSpPr>
          <p:sp>
            <p:nvSpPr>
              <p:cNvPr id="22" name="Rectangle: Top Corners Rounded 21">
                <a:extLst>
                  <a:ext uri="{FF2B5EF4-FFF2-40B4-BE49-F238E27FC236}">
                    <a16:creationId xmlns:a16="http://schemas.microsoft.com/office/drawing/2014/main" id="{44FF0A95-1D8E-093E-F79B-DDC5DF8825EB}"/>
                  </a:ext>
                </a:extLst>
              </p:cNvPr>
              <p:cNvSpPr/>
              <p:nvPr/>
            </p:nvSpPr>
            <p:spPr>
              <a:xfrm>
                <a:off x="1755775" y="481819"/>
                <a:ext cx="1617785" cy="2250831"/>
              </a:xfrm>
              <a:prstGeom prst="round2SameRect">
                <a:avLst/>
              </a:prstGeom>
              <a:solidFill>
                <a:srgbClr val="2E75B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3" name="Oval 22">
                <a:extLst>
                  <a:ext uri="{FF2B5EF4-FFF2-40B4-BE49-F238E27FC236}">
                    <a16:creationId xmlns:a16="http://schemas.microsoft.com/office/drawing/2014/main" id="{A87FCE02-38C2-EA9E-7D93-6C894BC038F2}"/>
                  </a:ext>
                </a:extLst>
              </p:cNvPr>
              <p:cNvSpPr/>
              <p:nvPr/>
            </p:nvSpPr>
            <p:spPr>
              <a:xfrm>
                <a:off x="1779780" y="0"/>
                <a:ext cx="1569774" cy="1569774"/>
              </a:xfrm>
              <a:prstGeom prst="ellipse">
                <a:avLst/>
              </a:prstGeom>
              <a:solidFill>
                <a:schemeClr val="bg1"/>
              </a:solidFill>
              <a:ln w="57150">
                <a:solidFill>
                  <a:srgbClr val="2E75B6"/>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6" name="مربع نص 166">
                <a:extLst>
                  <a:ext uri="{FF2B5EF4-FFF2-40B4-BE49-F238E27FC236}">
                    <a16:creationId xmlns:a16="http://schemas.microsoft.com/office/drawing/2014/main" id="{AB190AB7-BB79-FD90-447E-B9343AB2DEB5}"/>
                  </a:ext>
                </a:extLst>
              </p:cNvPr>
              <p:cNvSpPr txBox="1"/>
              <p:nvPr/>
            </p:nvSpPr>
            <p:spPr>
              <a:xfrm>
                <a:off x="1890833" y="1910010"/>
                <a:ext cx="1347526" cy="481819"/>
              </a:xfrm>
              <a:prstGeom prst="rect">
                <a:avLst/>
              </a:prstGeom>
            </p:spPr>
            <p:txBody>
              <a:bodyPr wrap="square" rtlCol="1">
                <a:noAutofit/>
              </a:bodyPr>
              <a:lstStyle/>
              <a:p>
                <a:pPr algn="ctr" rtl="0">
                  <a:lnSpc>
                    <a:spcPct val="115000"/>
                  </a:lnSpc>
                </a:pPr>
                <a:r>
                  <a:rPr lang="ar-EG" sz="3200" b="1" kern="120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الجمود البيروقراطي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3" name="Picture 12" descr="Bureaucracy ">
              <a:extLst>
                <a:ext uri="{FF2B5EF4-FFF2-40B4-BE49-F238E27FC236}">
                  <a16:creationId xmlns:a16="http://schemas.microsoft.com/office/drawing/2014/main" id="{0361D622-286A-1862-717F-577D7885CEE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12314" y="1806840"/>
              <a:ext cx="2039632" cy="2039202"/>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1">
            <a:extLst>
              <a:ext uri="{FF2B5EF4-FFF2-40B4-BE49-F238E27FC236}">
                <a16:creationId xmlns:a16="http://schemas.microsoft.com/office/drawing/2014/main" id="{DD16D478-6707-C54C-FF50-4A9523EA16DB}"/>
              </a:ext>
            </a:extLst>
          </p:cNvPr>
          <p:cNvSpPr txBox="1"/>
          <p:nvPr/>
        </p:nvSpPr>
        <p:spPr>
          <a:xfrm>
            <a:off x="1052735" y="2220793"/>
            <a:ext cx="6027624" cy="954107"/>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dirty="0">
                <a:solidFill>
                  <a:srgbClr val="168489"/>
                </a:solidFill>
              </a:rPr>
              <a:t>المعوّق: </a:t>
            </a:r>
            <a:r>
              <a:rPr lang="ar-SA" dirty="0"/>
              <a:t>الإجراءات المعقّدة والروتين الذي يبطئ عملية اتخاذ القرار</a:t>
            </a:r>
            <a:endParaRPr lang="en-US" dirty="0"/>
          </a:p>
        </p:txBody>
      </p:sp>
      <p:sp>
        <p:nvSpPr>
          <p:cNvPr id="3" name="TextBox 2">
            <a:extLst>
              <a:ext uri="{FF2B5EF4-FFF2-40B4-BE49-F238E27FC236}">
                <a16:creationId xmlns:a16="http://schemas.microsoft.com/office/drawing/2014/main" id="{15250CBF-2C14-9524-C2D9-5CBCCC0ED0FD}"/>
              </a:ext>
            </a:extLst>
          </p:cNvPr>
          <p:cNvSpPr txBox="1"/>
          <p:nvPr/>
        </p:nvSpPr>
        <p:spPr>
          <a:xfrm>
            <a:off x="1052735" y="4525645"/>
            <a:ext cx="6027624" cy="954107"/>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dirty="0">
                <a:solidFill>
                  <a:srgbClr val="168489"/>
                </a:solidFill>
              </a:rPr>
              <a:t>طرق التغلّب: </a:t>
            </a:r>
            <a:r>
              <a:rPr lang="ar-SA" dirty="0"/>
              <a:t>تبسيط الإجراءات، تفويض الصلاحيات، استخدام التكنولوجيا لتسريع العمليات</a:t>
            </a:r>
            <a:endParaRPr lang="en-US" dirty="0"/>
          </a:p>
        </p:txBody>
      </p:sp>
    </p:spTree>
    <p:extLst>
      <p:ext uri="{BB962C8B-B14F-4D97-AF65-F5344CB8AC3E}">
        <p14:creationId xmlns:p14="http://schemas.microsoft.com/office/powerpoint/2010/main" val="407409490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down)">
                                      <p:cBhvr>
                                        <p:cTn id="7" dur="500"/>
                                        <p:tgtEl>
                                          <p:spTgt spid="45"/>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down)">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9E6BB3-8B41-8508-898A-1CF2E772BA41}"/>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E365F335-698D-F26A-DAC6-7AC4C71643E9}"/>
              </a:ext>
            </a:extLst>
          </p:cNvPr>
          <p:cNvSpPr txBox="1"/>
          <p:nvPr/>
        </p:nvSpPr>
        <p:spPr>
          <a:xfrm>
            <a:off x="1504950" y="-152400"/>
            <a:ext cx="91821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معوّقات اتخاذ القرار وطرق التغلّب عليها</a:t>
            </a:r>
            <a:r>
              <a:rPr lang="ar-SA" sz="3600" b="1" dirty="0">
                <a:solidFill>
                  <a:schemeClr val="bg1"/>
                </a:solidFill>
                <a:latin typeface="Adobe Arabic" panose="02040503050201020203" pitchFamily="18" charset="-78"/>
                <a:cs typeface="Adobe Arabic" panose="02040503050201020203" pitchFamily="18" charset="-78"/>
              </a:rPr>
              <a:t>(المعوقات التنظيمية)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D3E324FF-E7B9-9F43-93CC-82325846A01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46" name="Group 45">
            <a:extLst>
              <a:ext uri="{FF2B5EF4-FFF2-40B4-BE49-F238E27FC236}">
                <a16:creationId xmlns:a16="http://schemas.microsoft.com/office/drawing/2014/main" id="{C33A45AC-6E30-C7E9-80B0-C13450894420}"/>
              </a:ext>
            </a:extLst>
          </p:cNvPr>
          <p:cNvGrpSpPr/>
          <p:nvPr/>
        </p:nvGrpSpPr>
        <p:grpSpPr>
          <a:xfrm>
            <a:off x="8243169" y="1276349"/>
            <a:ext cx="3135944" cy="5295903"/>
            <a:chOff x="624323" y="1276349"/>
            <a:chExt cx="3135944" cy="5295903"/>
          </a:xfrm>
        </p:grpSpPr>
        <p:grpSp>
          <p:nvGrpSpPr>
            <p:cNvPr id="7" name="Group 6">
              <a:extLst>
                <a:ext uri="{FF2B5EF4-FFF2-40B4-BE49-F238E27FC236}">
                  <a16:creationId xmlns:a16="http://schemas.microsoft.com/office/drawing/2014/main" id="{B980114C-77AA-6768-2D25-8A85264E72F7}"/>
                </a:ext>
              </a:extLst>
            </p:cNvPr>
            <p:cNvGrpSpPr/>
            <p:nvPr/>
          </p:nvGrpSpPr>
          <p:grpSpPr>
            <a:xfrm>
              <a:off x="624323" y="1276349"/>
              <a:ext cx="3135944" cy="5295903"/>
              <a:chOff x="0" y="0"/>
              <a:chExt cx="1410458" cy="2382448"/>
            </a:xfrm>
          </p:grpSpPr>
          <p:sp>
            <p:nvSpPr>
              <p:cNvPr id="19" name="Rectangle: Top Corners Rounded 18">
                <a:extLst>
                  <a:ext uri="{FF2B5EF4-FFF2-40B4-BE49-F238E27FC236}">
                    <a16:creationId xmlns:a16="http://schemas.microsoft.com/office/drawing/2014/main" id="{DDC9EE09-7F9D-1549-C300-99D3790BF839}"/>
                  </a:ext>
                </a:extLst>
              </p:cNvPr>
              <p:cNvSpPr/>
              <p:nvPr/>
            </p:nvSpPr>
            <p:spPr>
              <a:xfrm>
                <a:off x="0" y="420072"/>
                <a:ext cx="1410458" cy="1962376"/>
              </a:xfrm>
              <a:prstGeom prst="round2SameRect">
                <a:avLst/>
              </a:prstGeom>
              <a:solidFill>
                <a:srgbClr val="1684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0" name="Oval 19">
                <a:extLst>
                  <a:ext uri="{FF2B5EF4-FFF2-40B4-BE49-F238E27FC236}">
                    <a16:creationId xmlns:a16="http://schemas.microsoft.com/office/drawing/2014/main" id="{0DF972FE-4B6E-93E3-8053-45B884E806C2}"/>
                  </a:ext>
                </a:extLst>
              </p:cNvPr>
              <p:cNvSpPr/>
              <p:nvPr/>
            </p:nvSpPr>
            <p:spPr>
              <a:xfrm>
                <a:off x="20929" y="0"/>
                <a:ext cx="1368600" cy="1368600"/>
              </a:xfrm>
              <a:prstGeom prst="ellipse">
                <a:avLst/>
              </a:prstGeom>
              <a:solidFill>
                <a:schemeClr val="bg1"/>
              </a:solidFill>
              <a:ln w="57150">
                <a:solidFill>
                  <a:srgbClr val="168489"/>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1" name="مربع نص 166">
                <a:extLst>
                  <a:ext uri="{FF2B5EF4-FFF2-40B4-BE49-F238E27FC236}">
                    <a16:creationId xmlns:a16="http://schemas.microsoft.com/office/drawing/2014/main" id="{FE6CD95D-22FF-2A33-6508-F3D63923F52D}"/>
                  </a:ext>
                </a:extLst>
              </p:cNvPr>
              <p:cNvSpPr txBox="1"/>
              <p:nvPr/>
            </p:nvSpPr>
            <p:spPr>
              <a:xfrm>
                <a:off x="45307" y="1683220"/>
                <a:ext cx="1319841" cy="374340"/>
              </a:xfrm>
              <a:prstGeom prst="rect">
                <a:avLst/>
              </a:prstGeom>
            </p:spPr>
            <p:txBody>
              <a:bodyPr wrap="square" rtlCol="1">
                <a:noAutofit/>
              </a:bodyPr>
              <a:lstStyle/>
              <a:p>
                <a:pPr algn="ctr" rtl="0">
                  <a:lnSpc>
                    <a:spcPct val="115000"/>
                  </a:lnSpc>
                </a:pPr>
                <a:r>
                  <a:rPr lang="ar-EG" sz="3200" b="1" kern="1200" dirty="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ثقافة تجنّب المسؤولية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4" name="Picture 13" descr="Prevention ">
              <a:extLst>
                <a:ext uri="{FF2B5EF4-FFF2-40B4-BE49-F238E27FC236}">
                  <a16:creationId xmlns:a16="http://schemas.microsoft.com/office/drawing/2014/main" id="{C6578DB5-72ED-921C-FABA-A1F91E2DB24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18356" y="1806840"/>
              <a:ext cx="2039632" cy="2039202"/>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1">
            <a:extLst>
              <a:ext uri="{FF2B5EF4-FFF2-40B4-BE49-F238E27FC236}">
                <a16:creationId xmlns:a16="http://schemas.microsoft.com/office/drawing/2014/main" id="{B2BED819-9F3F-51F7-1E1D-D8DE2133D54D}"/>
              </a:ext>
            </a:extLst>
          </p:cNvPr>
          <p:cNvSpPr txBox="1"/>
          <p:nvPr/>
        </p:nvSpPr>
        <p:spPr>
          <a:xfrm>
            <a:off x="1052735" y="2220793"/>
            <a:ext cx="6027624" cy="954107"/>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dirty="0">
                <a:solidFill>
                  <a:srgbClr val="168489"/>
                </a:solidFill>
              </a:rPr>
              <a:t>المعوّق: </a:t>
            </a:r>
            <a:r>
              <a:rPr lang="ar-SA" dirty="0"/>
              <a:t>خوف الموظّفين من تحمّل مسؤولية القرارات خشية اللوم أو العقاب</a:t>
            </a:r>
            <a:endParaRPr lang="en-US" dirty="0"/>
          </a:p>
        </p:txBody>
      </p:sp>
      <p:sp>
        <p:nvSpPr>
          <p:cNvPr id="3" name="TextBox 2">
            <a:extLst>
              <a:ext uri="{FF2B5EF4-FFF2-40B4-BE49-F238E27FC236}">
                <a16:creationId xmlns:a16="http://schemas.microsoft.com/office/drawing/2014/main" id="{B11CBEE4-DC9E-4382-C989-61BDC8165759}"/>
              </a:ext>
            </a:extLst>
          </p:cNvPr>
          <p:cNvSpPr txBox="1"/>
          <p:nvPr/>
        </p:nvSpPr>
        <p:spPr>
          <a:xfrm>
            <a:off x="1052735" y="4525645"/>
            <a:ext cx="6027624" cy="954107"/>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dirty="0">
                <a:solidFill>
                  <a:srgbClr val="168489"/>
                </a:solidFill>
              </a:rPr>
              <a:t>طرق التغلّب: </a:t>
            </a:r>
            <a:r>
              <a:rPr lang="ar-SA" dirty="0"/>
              <a:t>تبنّي ثقافة التعلّم من الأخطاء، تقدير المبادرات الإيجابية، تشجيع المشاركة في صنع القرار</a:t>
            </a:r>
            <a:endParaRPr lang="en-US" dirty="0"/>
          </a:p>
        </p:txBody>
      </p:sp>
    </p:spTree>
    <p:extLst>
      <p:ext uri="{BB962C8B-B14F-4D97-AF65-F5344CB8AC3E}">
        <p14:creationId xmlns:p14="http://schemas.microsoft.com/office/powerpoint/2010/main" val="342574333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down)">
                                      <p:cBhvr>
                                        <p:cTn id="7" dur="500"/>
                                        <p:tgtEl>
                                          <p:spTgt spid="4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down)">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56CADB-E302-F1D6-C3BA-E23BAF01DBE6}"/>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B1A282D-81D0-6DCB-A36B-B04BEA87054D}"/>
              </a:ext>
            </a:extLst>
          </p:cNvPr>
          <p:cNvSpPr txBox="1"/>
          <p:nvPr/>
        </p:nvSpPr>
        <p:spPr>
          <a:xfrm>
            <a:off x="1504950" y="-152400"/>
            <a:ext cx="91821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معوّقات اتخاذ القرار وطرق التغلّب عليها</a:t>
            </a:r>
            <a:r>
              <a:rPr lang="ar-SA" sz="3600" b="1" dirty="0">
                <a:solidFill>
                  <a:schemeClr val="bg1"/>
                </a:solidFill>
                <a:latin typeface="Adobe Arabic" panose="02040503050201020203" pitchFamily="18" charset="-78"/>
                <a:cs typeface="Adobe Arabic" panose="02040503050201020203" pitchFamily="18" charset="-78"/>
              </a:rPr>
              <a:t>(المعوقات المعلوماتية)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15D5FA11-B048-385F-74BA-F35D708DF12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22" name="Group 21">
            <a:extLst>
              <a:ext uri="{FF2B5EF4-FFF2-40B4-BE49-F238E27FC236}">
                <a16:creationId xmlns:a16="http://schemas.microsoft.com/office/drawing/2014/main" id="{08628546-5FB1-C051-ACA3-1833A779A48B}"/>
              </a:ext>
            </a:extLst>
          </p:cNvPr>
          <p:cNvGrpSpPr/>
          <p:nvPr/>
        </p:nvGrpSpPr>
        <p:grpSpPr>
          <a:xfrm>
            <a:off x="8341756" y="2019300"/>
            <a:ext cx="3037357" cy="4076700"/>
            <a:chOff x="8552256" y="2019300"/>
            <a:chExt cx="3037357" cy="4076700"/>
          </a:xfrm>
        </p:grpSpPr>
        <p:sp>
          <p:nvSpPr>
            <p:cNvPr id="15" name="Oval 14">
              <a:extLst>
                <a:ext uri="{FF2B5EF4-FFF2-40B4-BE49-F238E27FC236}">
                  <a16:creationId xmlns:a16="http://schemas.microsoft.com/office/drawing/2014/main" id="{5AE1B062-DD74-458B-0E20-4951774A5FF7}"/>
                </a:ext>
              </a:extLst>
            </p:cNvPr>
            <p:cNvSpPr/>
            <p:nvPr/>
          </p:nvSpPr>
          <p:spPr>
            <a:xfrm>
              <a:off x="8683429" y="2019300"/>
              <a:ext cx="2775012" cy="2774937"/>
            </a:xfrm>
            <a:prstGeom prst="ellipse">
              <a:avLst/>
            </a:prstGeom>
            <a:noFill/>
            <a:ln w="76200">
              <a:solidFill>
                <a:srgbClr val="FFD3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18" name="مربع نص 166">
              <a:extLst>
                <a:ext uri="{FF2B5EF4-FFF2-40B4-BE49-F238E27FC236}">
                  <a16:creationId xmlns:a16="http://schemas.microsoft.com/office/drawing/2014/main" id="{B7303E70-8458-01C7-0958-BF28D1D9F91F}"/>
                </a:ext>
              </a:extLst>
            </p:cNvPr>
            <p:cNvSpPr txBox="1"/>
            <p:nvPr/>
          </p:nvSpPr>
          <p:spPr>
            <a:xfrm flipH="1">
              <a:off x="8552256" y="5055650"/>
              <a:ext cx="3037357" cy="1040350"/>
            </a:xfrm>
            <a:prstGeom prst="rect">
              <a:avLst/>
            </a:prstGeom>
          </p:spPr>
          <p:txBody>
            <a:bodyPr wrap="square" rtlCol="1">
              <a:noAutofit/>
            </a:bodyPr>
            <a:lstStyle/>
            <a:p>
              <a:pPr algn="ctr" rtl="0">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نقص المعلومات</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6" name="Picture 5" descr="Informative ">
              <a:extLst>
                <a:ext uri="{FF2B5EF4-FFF2-40B4-BE49-F238E27FC236}">
                  <a16:creationId xmlns:a16="http://schemas.microsoft.com/office/drawing/2014/main" id="{FBBD31AF-7C8C-E020-DC3E-9FC3DEE193C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005744" y="2312563"/>
              <a:ext cx="2118997" cy="2118939"/>
            </a:xfrm>
            <a:prstGeom prst="rect">
              <a:avLst/>
            </a:prstGeom>
            <a:noFill/>
            <a:extLst>
              <a:ext uri="{909E8E84-426E-40DD-AFC4-6F175D3DCCD1}">
                <a14:hiddenFill xmlns:a14="http://schemas.microsoft.com/office/drawing/2010/main">
                  <a:solidFill>
                    <a:srgbClr val="FFFFFF"/>
                  </a:solidFill>
                </a14:hiddenFill>
              </a:ext>
            </a:extLst>
          </p:spPr>
        </p:pic>
      </p:grpSp>
      <p:sp>
        <p:nvSpPr>
          <p:cNvPr id="36" name="TextBox 35">
            <a:extLst>
              <a:ext uri="{FF2B5EF4-FFF2-40B4-BE49-F238E27FC236}">
                <a16:creationId xmlns:a16="http://schemas.microsoft.com/office/drawing/2014/main" id="{88D09460-4548-3CE4-B506-E5019337D122}"/>
              </a:ext>
            </a:extLst>
          </p:cNvPr>
          <p:cNvSpPr txBox="1"/>
          <p:nvPr/>
        </p:nvSpPr>
        <p:spPr>
          <a:xfrm>
            <a:off x="1052735" y="2220793"/>
            <a:ext cx="6027624" cy="523220"/>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dirty="0">
                <a:solidFill>
                  <a:srgbClr val="168489"/>
                </a:solidFill>
              </a:rPr>
              <a:t>المعوّق: </a:t>
            </a:r>
            <a:r>
              <a:rPr lang="ar-SA" dirty="0"/>
              <a:t>عدم توفّر بيانات كافية أو موثوقة لاتخاذ القرار</a:t>
            </a:r>
            <a:endParaRPr lang="en-US" dirty="0"/>
          </a:p>
        </p:txBody>
      </p:sp>
      <p:sp>
        <p:nvSpPr>
          <p:cNvPr id="37" name="TextBox 36">
            <a:extLst>
              <a:ext uri="{FF2B5EF4-FFF2-40B4-BE49-F238E27FC236}">
                <a16:creationId xmlns:a16="http://schemas.microsoft.com/office/drawing/2014/main" id="{5CD16485-45DF-9561-7A47-68F4281041A3}"/>
              </a:ext>
            </a:extLst>
          </p:cNvPr>
          <p:cNvSpPr txBox="1"/>
          <p:nvPr/>
        </p:nvSpPr>
        <p:spPr>
          <a:xfrm>
            <a:off x="1052735" y="4525645"/>
            <a:ext cx="6027624" cy="954107"/>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dirty="0">
                <a:solidFill>
                  <a:srgbClr val="168489"/>
                </a:solidFill>
              </a:rPr>
              <a:t>طرق التغلّب: </a:t>
            </a:r>
            <a:r>
              <a:rPr lang="ar-SA" dirty="0"/>
              <a:t>تطوير نظم معلومات فعّالة، بناء شبكات معلوماتية، استثمار في تقنيات تحليل البيانات</a:t>
            </a:r>
            <a:endParaRPr lang="en-US" dirty="0"/>
          </a:p>
        </p:txBody>
      </p:sp>
    </p:spTree>
    <p:extLst>
      <p:ext uri="{BB962C8B-B14F-4D97-AF65-F5344CB8AC3E}">
        <p14:creationId xmlns:p14="http://schemas.microsoft.com/office/powerpoint/2010/main" val="66808218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6"/>
                                        </p:tgtEl>
                                        <p:attrNameLst>
                                          <p:attrName>style.visibility</p:attrName>
                                        </p:attrNameLst>
                                      </p:cBhvr>
                                      <p:to>
                                        <p:strVal val="visible"/>
                                      </p:to>
                                    </p:set>
                                    <p:animEffect transition="in" filter="wipe(down)">
                                      <p:cBhvr>
                                        <p:cTn id="10" dur="500"/>
                                        <p:tgtEl>
                                          <p:spTgt spid="36"/>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37"/>
                                        </p:tgtEl>
                                        <p:attrNameLst>
                                          <p:attrName>style.visibility</p:attrName>
                                        </p:attrNameLst>
                                      </p:cBhvr>
                                      <p:to>
                                        <p:strVal val="visible"/>
                                      </p:to>
                                    </p:set>
                                    <p:animEffect transition="in" filter="wipe(down)">
                                      <p:cBhvr>
                                        <p:cTn id="15"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Lst>
  </p:timing>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B95FCD-0636-CD56-120F-C4793BC719C3}"/>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FC29F412-9D3C-26BD-601E-7568B81BB96D}"/>
              </a:ext>
            </a:extLst>
          </p:cNvPr>
          <p:cNvSpPr txBox="1"/>
          <p:nvPr/>
        </p:nvSpPr>
        <p:spPr>
          <a:xfrm>
            <a:off x="1504950" y="-152400"/>
            <a:ext cx="91821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معوّقات اتخاذ القرار وطرق التغلّب عليها</a:t>
            </a:r>
            <a:r>
              <a:rPr lang="ar-SA" sz="3600" b="1" dirty="0">
                <a:solidFill>
                  <a:schemeClr val="bg1"/>
                </a:solidFill>
                <a:latin typeface="Adobe Arabic" panose="02040503050201020203" pitchFamily="18" charset="-78"/>
                <a:cs typeface="Adobe Arabic" panose="02040503050201020203" pitchFamily="18" charset="-78"/>
              </a:rPr>
              <a:t>(المعوقات المعلوماتية)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16B24B21-079D-A62B-5BD2-37050D0A297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23" name="Group 22">
            <a:extLst>
              <a:ext uri="{FF2B5EF4-FFF2-40B4-BE49-F238E27FC236}">
                <a16:creationId xmlns:a16="http://schemas.microsoft.com/office/drawing/2014/main" id="{D6083B2D-1817-B640-992C-A07607CE8B7B}"/>
              </a:ext>
            </a:extLst>
          </p:cNvPr>
          <p:cNvGrpSpPr/>
          <p:nvPr/>
        </p:nvGrpSpPr>
        <p:grpSpPr>
          <a:xfrm>
            <a:off x="8202769" y="2019300"/>
            <a:ext cx="3597345" cy="4076700"/>
            <a:chOff x="3860947" y="2019300"/>
            <a:chExt cx="3597345" cy="4076700"/>
          </a:xfrm>
        </p:grpSpPr>
        <p:sp>
          <p:nvSpPr>
            <p:cNvPr id="13" name="Oval 12">
              <a:extLst>
                <a:ext uri="{FF2B5EF4-FFF2-40B4-BE49-F238E27FC236}">
                  <a16:creationId xmlns:a16="http://schemas.microsoft.com/office/drawing/2014/main" id="{FABA510E-A4BF-DA85-777A-7B2B153AF4BF}"/>
                </a:ext>
              </a:extLst>
            </p:cNvPr>
            <p:cNvSpPr/>
            <p:nvPr/>
          </p:nvSpPr>
          <p:spPr>
            <a:xfrm>
              <a:off x="4272115" y="2019300"/>
              <a:ext cx="2775012" cy="2774937"/>
            </a:xfrm>
            <a:prstGeom prst="ellipse">
              <a:avLst/>
            </a:prstGeom>
            <a:noFill/>
            <a:ln w="76200">
              <a:solidFill>
                <a:srgbClr val="2E75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17" name="مربع نص 166">
              <a:extLst>
                <a:ext uri="{FF2B5EF4-FFF2-40B4-BE49-F238E27FC236}">
                  <a16:creationId xmlns:a16="http://schemas.microsoft.com/office/drawing/2014/main" id="{A0C8BE8A-F90D-F91C-CE9D-32479F65AD21}"/>
                </a:ext>
              </a:extLst>
            </p:cNvPr>
            <p:cNvSpPr txBox="1"/>
            <p:nvPr/>
          </p:nvSpPr>
          <p:spPr>
            <a:xfrm flipH="1">
              <a:off x="3860947" y="5055650"/>
              <a:ext cx="3597345" cy="1040350"/>
            </a:xfrm>
            <a:prstGeom prst="rect">
              <a:avLst/>
            </a:prstGeom>
          </p:spPr>
          <p:txBody>
            <a:bodyPr wrap="square" rtlCol="1">
              <a:noAutofit/>
            </a:bodyPr>
            <a:lstStyle/>
            <a:p>
              <a:pPr algn="ctr" rtl="0">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زيادة المعلومات</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0" name="Picture 9" descr="Search engine optimization ">
              <a:extLst>
                <a:ext uri="{FF2B5EF4-FFF2-40B4-BE49-F238E27FC236}">
                  <a16:creationId xmlns:a16="http://schemas.microsoft.com/office/drawing/2014/main" id="{33038151-6722-F18A-B427-1D9B81D4EC2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19929" y="2363037"/>
              <a:ext cx="1879379" cy="1879328"/>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1">
            <a:extLst>
              <a:ext uri="{FF2B5EF4-FFF2-40B4-BE49-F238E27FC236}">
                <a16:creationId xmlns:a16="http://schemas.microsoft.com/office/drawing/2014/main" id="{D8FB3274-46A5-B1B0-085B-9FEEB9158127}"/>
              </a:ext>
            </a:extLst>
          </p:cNvPr>
          <p:cNvSpPr txBox="1"/>
          <p:nvPr/>
        </p:nvSpPr>
        <p:spPr>
          <a:xfrm>
            <a:off x="1052735" y="2220793"/>
            <a:ext cx="6027624" cy="523220"/>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dirty="0">
                <a:solidFill>
                  <a:srgbClr val="168489"/>
                </a:solidFill>
              </a:rPr>
              <a:t>المعوّق: </a:t>
            </a:r>
            <a:r>
              <a:rPr lang="ar-SA" dirty="0"/>
              <a:t>كثرة المعلومات وصعوبة تمييز المهمّ والمفيد منها</a:t>
            </a:r>
            <a:endParaRPr lang="en-US" dirty="0"/>
          </a:p>
        </p:txBody>
      </p:sp>
      <p:sp>
        <p:nvSpPr>
          <p:cNvPr id="3" name="TextBox 2">
            <a:extLst>
              <a:ext uri="{FF2B5EF4-FFF2-40B4-BE49-F238E27FC236}">
                <a16:creationId xmlns:a16="http://schemas.microsoft.com/office/drawing/2014/main" id="{65EA0CDB-8313-A553-0D4B-EE2886BBB238}"/>
              </a:ext>
            </a:extLst>
          </p:cNvPr>
          <p:cNvSpPr txBox="1"/>
          <p:nvPr/>
        </p:nvSpPr>
        <p:spPr>
          <a:xfrm>
            <a:off x="1052735" y="4525645"/>
            <a:ext cx="6027624" cy="1384995"/>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dirty="0">
                <a:solidFill>
                  <a:srgbClr val="168489"/>
                </a:solidFill>
              </a:rPr>
              <a:t>طرق التغلّب: </a:t>
            </a:r>
            <a:r>
              <a:rPr lang="ar-SA" dirty="0"/>
              <a:t>استخدام أدوات تصنيف وترشيح المعلومات، تحديد المعلومات الحرجة، تطوير مهارات التلخيص والتحليل</a:t>
            </a:r>
            <a:endParaRPr lang="en-US" dirty="0"/>
          </a:p>
        </p:txBody>
      </p:sp>
    </p:spTree>
    <p:extLst>
      <p:ext uri="{BB962C8B-B14F-4D97-AF65-F5344CB8AC3E}">
        <p14:creationId xmlns:p14="http://schemas.microsoft.com/office/powerpoint/2010/main" val="312050592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down)">
                                      <p:cBhvr>
                                        <p:cTn id="7" dur="500"/>
                                        <p:tgtEl>
                                          <p:spTgt spid="2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down)">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8CB7B9-CC33-AF14-545C-A79D32F87476}"/>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0A049484-C927-69C9-19B9-EEA655A8CCD4}"/>
              </a:ext>
            </a:extLst>
          </p:cNvPr>
          <p:cNvSpPr txBox="1"/>
          <p:nvPr/>
        </p:nvSpPr>
        <p:spPr>
          <a:xfrm>
            <a:off x="1504950" y="-152400"/>
            <a:ext cx="91821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معوّقات اتخاذ القرار وطرق التغلّب عليها</a:t>
            </a:r>
            <a:r>
              <a:rPr lang="ar-SA" sz="3600" b="1" dirty="0">
                <a:solidFill>
                  <a:schemeClr val="bg1"/>
                </a:solidFill>
                <a:latin typeface="Adobe Arabic" panose="02040503050201020203" pitchFamily="18" charset="-78"/>
                <a:cs typeface="Adobe Arabic" panose="02040503050201020203" pitchFamily="18" charset="-78"/>
              </a:rPr>
              <a:t>(المعوقات المعلوماتية)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4DB0F6DE-B3CB-9099-F582-AE84C27BBB1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24" name="Group 23">
            <a:extLst>
              <a:ext uri="{FF2B5EF4-FFF2-40B4-BE49-F238E27FC236}">
                <a16:creationId xmlns:a16="http://schemas.microsoft.com/office/drawing/2014/main" id="{AF318F02-D459-A303-CBD2-B4C7BFF141B1}"/>
              </a:ext>
            </a:extLst>
          </p:cNvPr>
          <p:cNvGrpSpPr/>
          <p:nvPr/>
        </p:nvGrpSpPr>
        <p:grpSpPr>
          <a:xfrm>
            <a:off x="7992268" y="2019300"/>
            <a:ext cx="3597345" cy="4076700"/>
            <a:chOff x="-647527" y="2019300"/>
            <a:chExt cx="3597345" cy="4076700"/>
          </a:xfrm>
        </p:grpSpPr>
        <p:sp>
          <p:nvSpPr>
            <p:cNvPr id="12" name="Oval 11">
              <a:extLst>
                <a:ext uri="{FF2B5EF4-FFF2-40B4-BE49-F238E27FC236}">
                  <a16:creationId xmlns:a16="http://schemas.microsoft.com/office/drawing/2014/main" id="{71888DAD-2E23-74C7-5415-FEC4C62F6F51}"/>
                </a:ext>
              </a:extLst>
            </p:cNvPr>
            <p:cNvSpPr/>
            <p:nvPr/>
          </p:nvSpPr>
          <p:spPr>
            <a:xfrm>
              <a:off x="-236359" y="2019300"/>
              <a:ext cx="2775012" cy="2774937"/>
            </a:xfrm>
            <a:prstGeom prst="ellipse">
              <a:avLst/>
            </a:prstGeom>
            <a:noFill/>
            <a:ln w="76200">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16" name="مربع نص 166">
              <a:extLst>
                <a:ext uri="{FF2B5EF4-FFF2-40B4-BE49-F238E27FC236}">
                  <a16:creationId xmlns:a16="http://schemas.microsoft.com/office/drawing/2014/main" id="{45768562-FDC0-C96E-A163-A12EA572D5E4}"/>
                </a:ext>
              </a:extLst>
            </p:cNvPr>
            <p:cNvSpPr txBox="1"/>
            <p:nvPr/>
          </p:nvSpPr>
          <p:spPr>
            <a:xfrm flipH="1">
              <a:off x="-647527" y="5055650"/>
              <a:ext cx="3597345" cy="1040350"/>
            </a:xfrm>
            <a:prstGeom prst="rect">
              <a:avLst/>
            </a:prstGeom>
          </p:spPr>
          <p:txBody>
            <a:bodyPr wrap="square" rtlCol="1">
              <a:noAutofit/>
            </a:bodyPr>
            <a:lstStyle/>
            <a:p>
              <a:pPr algn="ctr" rtl="0">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التضليل المعلوماتي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1" name="Picture 10" descr="Misleading ">
              <a:extLst>
                <a:ext uri="{FF2B5EF4-FFF2-40B4-BE49-F238E27FC236}">
                  <a16:creationId xmlns:a16="http://schemas.microsoft.com/office/drawing/2014/main" id="{6CF6F2D3-7895-E8D1-8DFF-B5698D65F22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010" y="2371419"/>
              <a:ext cx="2118997" cy="2118939"/>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1">
            <a:extLst>
              <a:ext uri="{FF2B5EF4-FFF2-40B4-BE49-F238E27FC236}">
                <a16:creationId xmlns:a16="http://schemas.microsoft.com/office/drawing/2014/main" id="{98C0FE5A-A2F7-1050-8919-BD911E98200A}"/>
              </a:ext>
            </a:extLst>
          </p:cNvPr>
          <p:cNvSpPr txBox="1"/>
          <p:nvPr/>
        </p:nvSpPr>
        <p:spPr>
          <a:xfrm>
            <a:off x="1052735" y="2220793"/>
            <a:ext cx="6027624" cy="523220"/>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dirty="0">
                <a:solidFill>
                  <a:srgbClr val="168489"/>
                </a:solidFill>
              </a:rPr>
              <a:t>المعوّق: </a:t>
            </a:r>
            <a:r>
              <a:rPr lang="ar-SA" dirty="0"/>
              <a:t>تشويه المعلومات أو التلاعب بها لأغراض خاصّة</a:t>
            </a:r>
            <a:endParaRPr lang="en-US" dirty="0"/>
          </a:p>
        </p:txBody>
      </p:sp>
      <p:sp>
        <p:nvSpPr>
          <p:cNvPr id="3" name="TextBox 2">
            <a:extLst>
              <a:ext uri="{FF2B5EF4-FFF2-40B4-BE49-F238E27FC236}">
                <a16:creationId xmlns:a16="http://schemas.microsoft.com/office/drawing/2014/main" id="{DD61F747-B8AD-5381-7DD9-2DF304B69C5F}"/>
              </a:ext>
            </a:extLst>
          </p:cNvPr>
          <p:cNvSpPr txBox="1"/>
          <p:nvPr/>
        </p:nvSpPr>
        <p:spPr>
          <a:xfrm>
            <a:off x="1052735" y="4525645"/>
            <a:ext cx="6027624" cy="954107"/>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dirty="0">
                <a:solidFill>
                  <a:srgbClr val="168489"/>
                </a:solidFill>
              </a:rPr>
              <a:t>طرق التغلّب: </a:t>
            </a:r>
            <a:r>
              <a:rPr lang="ar-SA" dirty="0"/>
              <a:t>التحقّق من مصادر المعلومات، مقارنة البيانات من مصادر متعدّدة، تعزيز الشفافية</a:t>
            </a:r>
            <a:endParaRPr lang="en-US" dirty="0"/>
          </a:p>
        </p:txBody>
      </p:sp>
    </p:spTree>
    <p:extLst>
      <p:ext uri="{BB962C8B-B14F-4D97-AF65-F5344CB8AC3E}">
        <p14:creationId xmlns:p14="http://schemas.microsoft.com/office/powerpoint/2010/main" val="321615439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00"/>
                                        <p:tgtEl>
                                          <p:spTgt spid="2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down)">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E55DE6-3B7C-7A62-A966-B229D0316C74}"/>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4FAC0778-54B6-1A79-9574-B8030F1308D3}"/>
              </a:ext>
            </a:extLst>
          </p:cNvPr>
          <p:cNvSpPr txBox="1"/>
          <p:nvPr/>
        </p:nvSpPr>
        <p:spPr>
          <a:xfrm>
            <a:off x="1504950" y="-152400"/>
            <a:ext cx="91821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معوّقات اتخاذ القرار وطرق التغلّب عليها</a:t>
            </a:r>
            <a:r>
              <a:rPr lang="ar-SA" sz="3600" b="1" dirty="0">
                <a:solidFill>
                  <a:schemeClr val="bg1"/>
                </a:solidFill>
                <a:latin typeface="Adobe Arabic" panose="02040503050201020203" pitchFamily="18" charset="-78"/>
                <a:cs typeface="Adobe Arabic" panose="02040503050201020203" pitchFamily="18" charset="-78"/>
              </a:rPr>
              <a:t>(المعوقات البيئية)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F607C2DF-7694-0104-5676-AAC9CF7BF24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26" name="Group 25">
            <a:extLst>
              <a:ext uri="{FF2B5EF4-FFF2-40B4-BE49-F238E27FC236}">
                <a16:creationId xmlns:a16="http://schemas.microsoft.com/office/drawing/2014/main" id="{4B6D8138-EBE9-D378-352B-AD6BA8C2D2E9}"/>
              </a:ext>
            </a:extLst>
          </p:cNvPr>
          <p:cNvGrpSpPr/>
          <p:nvPr/>
        </p:nvGrpSpPr>
        <p:grpSpPr>
          <a:xfrm>
            <a:off x="7723997" y="1962150"/>
            <a:ext cx="3961817" cy="3962400"/>
            <a:chOff x="7723997" y="1962150"/>
            <a:chExt cx="3961817" cy="3962400"/>
          </a:xfrm>
        </p:grpSpPr>
        <p:grpSp>
          <p:nvGrpSpPr>
            <p:cNvPr id="7" name="Group 6">
              <a:extLst>
                <a:ext uri="{FF2B5EF4-FFF2-40B4-BE49-F238E27FC236}">
                  <a16:creationId xmlns:a16="http://schemas.microsoft.com/office/drawing/2014/main" id="{37BDE894-1FEA-9103-31F7-258EC7D28E98}"/>
                </a:ext>
              </a:extLst>
            </p:cNvPr>
            <p:cNvGrpSpPr/>
            <p:nvPr/>
          </p:nvGrpSpPr>
          <p:grpSpPr>
            <a:xfrm>
              <a:off x="7723997" y="1962150"/>
              <a:ext cx="3961817" cy="3962400"/>
              <a:chOff x="2830829" y="0"/>
              <a:chExt cx="1473200" cy="1473200"/>
            </a:xfrm>
          </p:grpSpPr>
          <p:sp>
            <p:nvSpPr>
              <p:cNvPr id="19" name="Oval 18">
                <a:extLst>
                  <a:ext uri="{FF2B5EF4-FFF2-40B4-BE49-F238E27FC236}">
                    <a16:creationId xmlns:a16="http://schemas.microsoft.com/office/drawing/2014/main" id="{2E7C0711-37B8-9277-7828-D82EC166434D}"/>
                  </a:ext>
                </a:extLst>
              </p:cNvPr>
              <p:cNvSpPr/>
              <p:nvPr/>
            </p:nvSpPr>
            <p:spPr>
              <a:xfrm>
                <a:off x="2830829" y="0"/>
                <a:ext cx="1473200" cy="1473200"/>
              </a:xfrm>
              <a:prstGeom prst="ellipse">
                <a:avLst/>
              </a:prstGeom>
              <a:solidFill>
                <a:srgbClr val="1684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0" name="Oval 19">
                <a:extLst>
                  <a:ext uri="{FF2B5EF4-FFF2-40B4-BE49-F238E27FC236}">
                    <a16:creationId xmlns:a16="http://schemas.microsoft.com/office/drawing/2014/main" id="{0867E9EE-1FC4-6CF3-4FA7-D8678CED24FF}"/>
                  </a:ext>
                </a:extLst>
              </p:cNvPr>
              <p:cNvSpPr/>
              <p:nvPr/>
            </p:nvSpPr>
            <p:spPr>
              <a:xfrm>
                <a:off x="2932602" y="101773"/>
                <a:ext cx="1269654" cy="1269654"/>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10" name="مربع نص 166">
              <a:extLst>
                <a:ext uri="{FF2B5EF4-FFF2-40B4-BE49-F238E27FC236}">
                  <a16:creationId xmlns:a16="http://schemas.microsoft.com/office/drawing/2014/main" id="{2D0F7FB3-2D77-7F51-0D0D-98DAF36C786D}"/>
                </a:ext>
              </a:extLst>
            </p:cNvPr>
            <p:cNvSpPr txBox="1"/>
            <p:nvPr/>
          </p:nvSpPr>
          <p:spPr>
            <a:xfrm>
              <a:off x="8067528" y="4064148"/>
              <a:ext cx="3188021" cy="1052096"/>
            </a:xfrm>
            <a:prstGeom prst="rect">
              <a:avLst/>
            </a:prstGeom>
          </p:spPr>
          <p:txBody>
            <a:bodyPr wrap="square" rtlCol="1">
              <a:no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ضغوط الوقت</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5" name="Picture 14" descr="Working ">
              <a:extLst>
                <a:ext uri="{FF2B5EF4-FFF2-40B4-BE49-F238E27FC236}">
                  <a16:creationId xmlns:a16="http://schemas.microsoft.com/office/drawing/2014/main" id="{F1A97142-7106-154A-A980-2C93ECB97420}"/>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989925" y="2394875"/>
              <a:ext cx="1336051" cy="1336248"/>
            </a:xfrm>
            <a:prstGeom prst="rect">
              <a:avLst/>
            </a:prstGeom>
            <a:noFill/>
            <a:extLst>
              <a:ext uri="{909E8E84-426E-40DD-AFC4-6F175D3DCCD1}">
                <a14:hiddenFill xmlns:a14="http://schemas.microsoft.com/office/drawing/2010/main">
                  <a:solidFill>
                    <a:srgbClr val="FFFFFF"/>
                  </a:solidFill>
                </a14:hiddenFill>
              </a:ext>
            </a:extLst>
          </p:spPr>
        </p:pic>
      </p:grpSp>
      <p:sp>
        <p:nvSpPr>
          <p:cNvPr id="29" name="TextBox 28">
            <a:extLst>
              <a:ext uri="{FF2B5EF4-FFF2-40B4-BE49-F238E27FC236}">
                <a16:creationId xmlns:a16="http://schemas.microsoft.com/office/drawing/2014/main" id="{F9177CFD-0F05-24FD-2576-75A2972AC7F6}"/>
              </a:ext>
            </a:extLst>
          </p:cNvPr>
          <p:cNvSpPr txBox="1"/>
          <p:nvPr/>
        </p:nvSpPr>
        <p:spPr>
          <a:xfrm>
            <a:off x="1052735" y="2220793"/>
            <a:ext cx="6027624" cy="523220"/>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dirty="0">
                <a:solidFill>
                  <a:srgbClr val="168489"/>
                </a:solidFill>
              </a:rPr>
              <a:t>المعوّق: </a:t>
            </a:r>
            <a:r>
              <a:rPr lang="ar-SA" dirty="0"/>
              <a:t>الحاجة لاتخاذ قرار سريع في ظلّ ظروف ضاغطة</a:t>
            </a:r>
            <a:endParaRPr lang="en-US" dirty="0"/>
          </a:p>
        </p:txBody>
      </p:sp>
      <p:sp>
        <p:nvSpPr>
          <p:cNvPr id="30" name="TextBox 29">
            <a:extLst>
              <a:ext uri="{FF2B5EF4-FFF2-40B4-BE49-F238E27FC236}">
                <a16:creationId xmlns:a16="http://schemas.microsoft.com/office/drawing/2014/main" id="{72F78AB4-6522-7704-257C-65F8D203D87E}"/>
              </a:ext>
            </a:extLst>
          </p:cNvPr>
          <p:cNvSpPr txBox="1"/>
          <p:nvPr/>
        </p:nvSpPr>
        <p:spPr>
          <a:xfrm>
            <a:off x="1052735" y="4525645"/>
            <a:ext cx="6027624" cy="954107"/>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dirty="0">
                <a:solidFill>
                  <a:srgbClr val="168489"/>
                </a:solidFill>
              </a:rPr>
              <a:t>طرق التغلّب: </a:t>
            </a:r>
            <a:r>
              <a:rPr lang="ar-SA" dirty="0"/>
              <a:t>وضع خطط للطوارئ، تطوير بروتوكولات قرار سريعة، تفويض السلطة المناسبة</a:t>
            </a:r>
            <a:endParaRPr lang="en-US" dirty="0"/>
          </a:p>
        </p:txBody>
      </p:sp>
    </p:spTree>
    <p:extLst>
      <p:ext uri="{BB962C8B-B14F-4D97-AF65-F5344CB8AC3E}">
        <p14:creationId xmlns:p14="http://schemas.microsoft.com/office/powerpoint/2010/main" val="362197192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00"/>
                                        <p:tgtEl>
                                          <p:spTgt spid="2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wipe(down)">
                                      <p:cBhvr>
                                        <p:cTn id="10" dur="500"/>
                                        <p:tgtEl>
                                          <p:spTgt spid="29"/>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wipe(down)">
                                      <p:cBhvr>
                                        <p:cTn id="1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Lst>
  </p:timing>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895991-66EF-34A7-45BB-F23E288A0355}"/>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90AEAD69-F056-175D-D69D-27822F4D5A70}"/>
              </a:ext>
            </a:extLst>
          </p:cNvPr>
          <p:cNvSpPr txBox="1"/>
          <p:nvPr/>
        </p:nvSpPr>
        <p:spPr>
          <a:xfrm>
            <a:off x="1504950" y="-152400"/>
            <a:ext cx="91821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معوّقات اتخاذ القرار وطرق التغلّب عليها</a:t>
            </a:r>
            <a:r>
              <a:rPr lang="ar-SA" sz="3600" b="1" dirty="0">
                <a:solidFill>
                  <a:schemeClr val="bg1"/>
                </a:solidFill>
                <a:latin typeface="Adobe Arabic" panose="02040503050201020203" pitchFamily="18" charset="-78"/>
                <a:cs typeface="Adobe Arabic" panose="02040503050201020203" pitchFamily="18" charset="-78"/>
              </a:rPr>
              <a:t>(المعوقات البيئية)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6871055D-C8F1-8BA2-BF88-E3FF0A49851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27" name="Group 26">
            <a:extLst>
              <a:ext uri="{FF2B5EF4-FFF2-40B4-BE49-F238E27FC236}">
                <a16:creationId xmlns:a16="http://schemas.microsoft.com/office/drawing/2014/main" id="{41965DA6-AC46-AB3B-3AB7-796BF2CC4E99}"/>
              </a:ext>
            </a:extLst>
          </p:cNvPr>
          <p:cNvGrpSpPr/>
          <p:nvPr/>
        </p:nvGrpSpPr>
        <p:grpSpPr>
          <a:xfrm>
            <a:off x="7627796" y="1962150"/>
            <a:ext cx="3961817" cy="3962400"/>
            <a:chOff x="3917581" y="1962150"/>
            <a:chExt cx="3961817" cy="3962400"/>
          </a:xfrm>
        </p:grpSpPr>
        <p:grpSp>
          <p:nvGrpSpPr>
            <p:cNvPr id="6" name="Group 5">
              <a:extLst>
                <a:ext uri="{FF2B5EF4-FFF2-40B4-BE49-F238E27FC236}">
                  <a16:creationId xmlns:a16="http://schemas.microsoft.com/office/drawing/2014/main" id="{6D4DEE2F-8A90-D44A-9FEE-DBA46C81988D}"/>
                </a:ext>
              </a:extLst>
            </p:cNvPr>
            <p:cNvGrpSpPr/>
            <p:nvPr/>
          </p:nvGrpSpPr>
          <p:grpSpPr>
            <a:xfrm>
              <a:off x="3917581" y="1962150"/>
              <a:ext cx="3961817" cy="3962400"/>
              <a:chOff x="1415415" y="0"/>
              <a:chExt cx="1473200" cy="1473200"/>
            </a:xfrm>
          </p:grpSpPr>
          <p:sp>
            <p:nvSpPr>
              <p:cNvPr id="21" name="Oval 20">
                <a:extLst>
                  <a:ext uri="{FF2B5EF4-FFF2-40B4-BE49-F238E27FC236}">
                    <a16:creationId xmlns:a16="http://schemas.microsoft.com/office/drawing/2014/main" id="{B62831EC-DC26-2A07-77C4-5190C9B2616B}"/>
                  </a:ext>
                </a:extLst>
              </p:cNvPr>
              <p:cNvSpPr/>
              <p:nvPr/>
            </p:nvSpPr>
            <p:spPr>
              <a:xfrm>
                <a:off x="1415415" y="0"/>
                <a:ext cx="1473200" cy="1473200"/>
              </a:xfrm>
              <a:prstGeom prst="ellipse">
                <a:avLst/>
              </a:prstGeom>
              <a:solidFill>
                <a:srgbClr val="1684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2" name="Oval 21">
                <a:extLst>
                  <a:ext uri="{FF2B5EF4-FFF2-40B4-BE49-F238E27FC236}">
                    <a16:creationId xmlns:a16="http://schemas.microsoft.com/office/drawing/2014/main" id="{CB418B5F-18D6-0C85-D629-EEFD9FBFD8E9}"/>
                  </a:ext>
                </a:extLst>
              </p:cNvPr>
              <p:cNvSpPr/>
              <p:nvPr/>
            </p:nvSpPr>
            <p:spPr>
              <a:xfrm>
                <a:off x="1517188" y="101773"/>
                <a:ext cx="1269654" cy="1269654"/>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13" name="مربع نص 166">
              <a:extLst>
                <a:ext uri="{FF2B5EF4-FFF2-40B4-BE49-F238E27FC236}">
                  <a16:creationId xmlns:a16="http://schemas.microsoft.com/office/drawing/2014/main" id="{C06F71E6-393B-AE16-84D5-0BA6632F1DD0}"/>
                </a:ext>
              </a:extLst>
            </p:cNvPr>
            <p:cNvSpPr txBox="1"/>
            <p:nvPr/>
          </p:nvSpPr>
          <p:spPr>
            <a:xfrm>
              <a:off x="4305418" y="4194868"/>
              <a:ext cx="3159724" cy="1336248"/>
            </a:xfrm>
            <a:prstGeom prst="rect">
              <a:avLst/>
            </a:prstGeom>
          </p:spPr>
          <p:txBody>
            <a:bodyPr wrap="square" rtlCol="1">
              <a:no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عدم الاستقرار البيئي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7" name="Picture 16" descr="Rockfall ">
              <a:extLst>
                <a:ext uri="{FF2B5EF4-FFF2-40B4-BE49-F238E27FC236}">
                  <a16:creationId xmlns:a16="http://schemas.microsoft.com/office/drawing/2014/main" id="{35E4F3DF-1540-0ADC-1B75-0BC15B80C40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23394" y="2394875"/>
              <a:ext cx="1336051" cy="1336248"/>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1">
            <a:extLst>
              <a:ext uri="{FF2B5EF4-FFF2-40B4-BE49-F238E27FC236}">
                <a16:creationId xmlns:a16="http://schemas.microsoft.com/office/drawing/2014/main" id="{66E19060-B75E-A1BF-F14D-94138F9324DF}"/>
              </a:ext>
            </a:extLst>
          </p:cNvPr>
          <p:cNvSpPr txBox="1"/>
          <p:nvPr/>
        </p:nvSpPr>
        <p:spPr>
          <a:xfrm>
            <a:off x="1052735" y="2220793"/>
            <a:ext cx="6027624" cy="954107"/>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dirty="0">
                <a:solidFill>
                  <a:srgbClr val="168489"/>
                </a:solidFill>
              </a:rPr>
              <a:t>المعوّق: </a:t>
            </a:r>
            <a:r>
              <a:rPr lang="ar-SA" dirty="0"/>
              <a:t>التغيّرات المتسارعة في البيئة المحيطة التي تجعل التنبؤ صعباً</a:t>
            </a:r>
            <a:endParaRPr lang="en-US" dirty="0"/>
          </a:p>
        </p:txBody>
      </p:sp>
      <p:sp>
        <p:nvSpPr>
          <p:cNvPr id="3" name="TextBox 2">
            <a:extLst>
              <a:ext uri="{FF2B5EF4-FFF2-40B4-BE49-F238E27FC236}">
                <a16:creationId xmlns:a16="http://schemas.microsoft.com/office/drawing/2014/main" id="{E4603308-BFF2-CDBD-EB08-5CA234EC6AB8}"/>
              </a:ext>
            </a:extLst>
          </p:cNvPr>
          <p:cNvSpPr txBox="1"/>
          <p:nvPr/>
        </p:nvSpPr>
        <p:spPr>
          <a:xfrm>
            <a:off x="1052735" y="4525645"/>
            <a:ext cx="6027624" cy="954107"/>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dirty="0">
                <a:solidFill>
                  <a:srgbClr val="168489"/>
                </a:solidFill>
              </a:rPr>
              <a:t>طرق التغلّب: </a:t>
            </a:r>
            <a:r>
              <a:rPr lang="ar-SA" dirty="0"/>
              <a:t>استخدام سيناريوهات متعدّدة، اعتماد قرارات مرنة، المتابعة المستمرّة للمتغيّرات</a:t>
            </a:r>
            <a:endParaRPr lang="en-US" dirty="0"/>
          </a:p>
        </p:txBody>
      </p:sp>
    </p:spTree>
    <p:extLst>
      <p:ext uri="{BB962C8B-B14F-4D97-AF65-F5344CB8AC3E}">
        <p14:creationId xmlns:p14="http://schemas.microsoft.com/office/powerpoint/2010/main" val="6248249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down)">
                                      <p:cBhvr>
                                        <p:cTn id="7" dur="500"/>
                                        <p:tgtEl>
                                          <p:spTgt spid="2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down)">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E2F55D-57B6-77B3-544C-37AF99516F34}"/>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29A45A7-101A-A1CB-65D1-F9CCAC524B4A}"/>
              </a:ext>
            </a:extLst>
          </p:cNvPr>
          <p:cNvSpPr txBox="1"/>
          <p:nvPr/>
        </p:nvSpPr>
        <p:spPr>
          <a:xfrm>
            <a:off x="1504950" y="-152400"/>
            <a:ext cx="91821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معوّقات اتخاذ القرار وطرق التغلّب عليها</a:t>
            </a:r>
            <a:r>
              <a:rPr lang="ar-SA" sz="3600" b="1" dirty="0">
                <a:solidFill>
                  <a:schemeClr val="bg1"/>
                </a:solidFill>
                <a:latin typeface="Adobe Arabic" panose="02040503050201020203" pitchFamily="18" charset="-78"/>
                <a:cs typeface="Adobe Arabic" panose="02040503050201020203" pitchFamily="18" charset="-78"/>
              </a:rPr>
              <a:t>(المعوقات البيئية)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DE9C03E5-B8EF-4448-07E2-6F98EBB9A51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28" name="Group 27">
            <a:extLst>
              <a:ext uri="{FF2B5EF4-FFF2-40B4-BE49-F238E27FC236}">
                <a16:creationId xmlns:a16="http://schemas.microsoft.com/office/drawing/2014/main" id="{AD005B88-572E-F5C9-5DE0-FFC1E4611706}"/>
              </a:ext>
            </a:extLst>
          </p:cNvPr>
          <p:cNvGrpSpPr/>
          <p:nvPr/>
        </p:nvGrpSpPr>
        <p:grpSpPr>
          <a:xfrm>
            <a:off x="7627796" y="1962150"/>
            <a:ext cx="3961817" cy="3962400"/>
            <a:chOff x="111162" y="1962150"/>
            <a:chExt cx="3961817" cy="3962400"/>
          </a:xfrm>
        </p:grpSpPr>
        <p:grpSp>
          <p:nvGrpSpPr>
            <p:cNvPr id="5" name="Group 4">
              <a:extLst>
                <a:ext uri="{FF2B5EF4-FFF2-40B4-BE49-F238E27FC236}">
                  <a16:creationId xmlns:a16="http://schemas.microsoft.com/office/drawing/2014/main" id="{1C86B00C-16FF-DDEF-F40A-3784811A13E5}"/>
                </a:ext>
              </a:extLst>
            </p:cNvPr>
            <p:cNvGrpSpPr/>
            <p:nvPr/>
          </p:nvGrpSpPr>
          <p:grpSpPr>
            <a:xfrm>
              <a:off x="111162" y="1962150"/>
              <a:ext cx="3961817" cy="3962400"/>
              <a:chOff x="0" y="0"/>
              <a:chExt cx="1473200" cy="1473200"/>
            </a:xfrm>
          </p:grpSpPr>
          <p:sp>
            <p:nvSpPr>
              <p:cNvPr id="23" name="Oval 22">
                <a:extLst>
                  <a:ext uri="{FF2B5EF4-FFF2-40B4-BE49-F238E27FC236}">
                    <a16:creationId xmlns:a16="http://schemas.microsoft.com/office/drawing/2014/main" id="{F4B87AEA-1260-40D9-D544-F07672A9E4A1}"/>
                  </a:ext>
                </a:extLst>
              </p:cNvPr>
              <p:cNvSpPr/>
              <p:nvPr/>
            </p:nvSpPr>
            <p:spPr>
              <a:xfrm>
                <a:off x="0" y="0"/>
                <a:ext cx="1473200" cy="1473200"/>
              </a:xfrm>
              <a:prstGeom prst="ellipse">
                <a:avLst/>
              </a:prstGeom>
              <a:solidFill>
                <a:srgbClr val="1684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5" name="Oval 24">
                <a:extLst>
                  <a:ext uri="{FF2B5EF4-FFF2-40B4-BE49-F238E27FC236}">
                    <a16:creationId xmlns:a16="http://schemas.microsoft.com/office/drawing/2014/main" id="{4E11ECA2-2DEF-AD42-5484-68092E843644}"/>
                  </a:ext>
                </a:extLst>
              </p:cNvPr>
              <p:cNvSpPr/>
              <p:nvPr/>
            </p:nvSpPr>
            <p:spPr>
              <a:xfrm>
                <a:off x="101773" y="101773"/>
                <a:ext cx="1269654" cy="1269654"/>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14" name="مربع نص 166">
              <a:extLst>
                <a:ext uri="{FF2B5EF4-FFF2-40B4-BE49-F238E27FC236}">
                  <a16:creationId xmlns:a16="http://schemas.microsoft.com/office/drawing/2014/main" id="{5F9E1DA5-0AFC-FD53-6C65-955233AE70CE}"/>
                </a:ext>
              </a:extLst>
            </p:cNvPr>
            <p:cNvSpPr txBox="1"/>
            <p:nvPr/>
          </p:nvSpPr>
          <p:spPr>
            <a:xfrm>
              <a:off x="575207" y="4194868"/>
              <a:ext cx="3068677" cy="1336248"/>
            </a:xfrm>
            <a:prstGeom prst="rect">
              <a:avLst/>
            </a:prstGeom>
          </p:spPr>
          <p:txBody>
            <a:bodyPr wrap="square" rtlCol="1">
              <a:noAutofit/>
            </a:bodyPr>
            <a:lstStyle/>
            <a:p>
              <a:pPr algn="ctr" rtl="1">
                <a:lnSpc>
                  <a:spcPct val="115000"/>
                </a:lnSpc>
              </a:pPr>
              <a:r>
                <a:rPr lang="ar-SA"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القيود القانونية والتنظيمية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8" name="Picture 17" descr="Compliant ">
              <a:extLst>
                <a:ext uri="{FF2B5EF4-FFF2-40B4-BE49-F238E27FC236}">
                  <a16:creationId xmlns:a16="http://schemas.microsoft.com/office/drawing/2014/main" id="{D39AABA7-0EB8-677E-B964-0E615DA8715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56862" y="2394875"/>
              <a:ext cx="1336051" cy="1336248"/>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1">
            <a:extLst>
              <a:ext uri="{FF2B5EF4-FFF2-40B4-BE49-F238E27FC236}">
                <a16:creationId xmlns:a16="http://schemas.microsoft.com/office/drawing/2014/main" id="{B77A8815-5296-227D-C390-33AF88C6EB30}"/>
              </a:ext>
            </a:extLst>
          </p:cNvPr>
          <p:cNvSpPr txBox="1"/>
          <p:nvPr/>
        </p:nvSpPr>
        <p:spPr>
          <a:xfrm>
            <a:off x="1052735" y="2220793"/>
            <a:ext cx="6027624" cy="523220"/>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dirty="0">
                <a:solidFill>
                  <a:srgbClr val="168489"/>
                </a:solidFill>
              </a:rPr>
              <a:t>المعوّق: </a:t>
            </a:r>
            <a:r>
              <a:rPr lang="ar-SA" dirty="0"/>
              <a:t>التشريعات والقوانين التي تحدّ من خيارات القرار</a:t>
            </a:r>
            <a:endParaRPr lang="en-US" dirty="0"/>
          </a:p>
        </p:txBody>
      </p:sp>
      <p:sp>
        <p:nvSpPr>
          <p:cNvPr id="3" name="TextBox 2">
            <a:extLst>
              <a:ext uri="{FF2B5EF4-FFF2-40B4-BE49-F238E27FC236}">
                <a16:creationId xmlns:a16="http://schemas.microsoft.com/office/drawing/2014/main" id="{4920E228-03B2-65E4-C475-521C9A21ADE2}"/>
              </a:ext>
            </a:extLst>
          </p:cNvPr>
          <p:cNvSpPr txBox="1"/>
          <p:nvPr/>
        </p:nvSpPr>
        <p:spPr>
          <a:xfrm>
            <a:off x="1052735" y="4525645"/>
            <a:ext cx="6027624" cy="954107"/>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dirty="0">
                <a:solidFill>
                  <a:srgbClr val="168489"/>
                </a:solidFill>
              </a:rPr>
              <a:t>طرق التغلّب: </a:t>
            </a:r>
            <a:r>
              <a:rPr lang="ar-SA" dirty="0"/>
              <a:t>فهم عميق للإطار القانوني، استشارة خبراء قانونيين، المشاركة في صياغة السياسات</a:t>
            </a:r>
            <a:endParaRPr lang="en-US" dirty="0"/>
          </a:p>
        </p:txBody>
      </p:sp>
    </p:spTree>
    <p:extLst>
      <p:ext uri="{BB962C8B-B14F-4D97-AF65-F5344CB8AC3E}">
        <p14:creationId xmlns:p14="http://schemas.microsoft.com/office/powerpoint/2010/main" val="207031582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down)">
                                      <p:cBhvr>
                                        <p:cTn id="7" dur="500"/>
                                        <p:tgtEl>
                                          <p:spTgt spid="28"/>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down)">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E141DF-D098-F1D7-4B7D-306CCE246826}"/>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991877C5-3CA6-CC76-8EC3-76E6BE2FE16E}"/>
              </a:ext>
            </a:extLst>
          </p:cNvPr>
          <p:cNvSpPr txBox="1"/>
          <p:nvPr/>
        </p:nvSpPr>
        <p:spPr>
          <a:xfrm>
            <a:off x="1504950" y="-144656"/>
            <a:ext cx="91821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اتخاذ القرار الجماعي ودور المشرف في المشاركة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EA806E09-C1A5-F087-C103-0D2E8C375B7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descr="People question ">
            <a:extLst>
              <a:ext uri="{FF2B5EF4-FFF2-40B4-BE49-F238E27FC236}">
                <a16:creationId xmlns:a16="http://schemas.microsoft.com/office/drawing/2014/main" id="{A708B9AE-02A3-444F-B974-4D51D8EC21C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81051" y="2211388"/>
            <a:ext cx="3903662" cy="3903662"/>
          </a:xfrm>
          <a:prstGeom prst="rect">
            <a:avLst/>
          </a:prstGeom>
          <a:noFill/>
          <a:ln>
            <a:noFill/>
          </a:ln>
        </p:spPr>
      </p:pic>
      <p:sp>
        <p:nvSpPr>
          <p:cNvPr id="6" name="TextBox 5">
            <a:extLst>
              <a:ext uri="{FF2B5EF4-FFF2-40B4-BE49-F238E27FC236}">
                <a16:creationId xmlns:a16="http://schemas.microsoft.com/office/drawing/2014/main" id="{2EF1120B-6E7D-EFD8-8E50-FF8EA571E52E}"/>
              </a:ext>
            </a:extLst>
          </p:cNvPr>
          <p:cNvSpPr txBox="1"/>
          <p:nvPr/>
        </p:nvSpPr>
        <p:spPr>
          <a:xfrm>
            <a:off x="5535526" y="1688168"/>
            <a:ext cx="5843587"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مفهوم اتخاذ القرار الجماعي: </a:t>
            </a:r>
            <a:endParaRPr lang="en-US"/>
          </a:p>
        </p:txBody>
      </p:sp>
      <p:sp>
        <p:nvSpPr>
          <p:cNvPr id="7" name="TextBox 6">
            <a:extLst>
              <a:ext uri="{FF2B5EF4-FFF2-40B4-BE49-F238E27FC236}">
                <a16:creationId xmlns:a16="http://schemas.microsoft.com/office/drawing/2014/main" id="{FBA6AC6B-B8FA-7CC1-4BFA-8B9741E63ABD}"/>
              </a:ext>
            </a:extLst>
          </p:cNvPr>
          <p:cNvSpPr txBox="1"/>
          <p:nvPr/>
        </p:nvSpPr>
        <p:spPr>
          <a:xfrm>
            <a:off x="5535526" y="3703433"/>
            <a:ext cx="5843587" cy="1815882"/>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اتخاذ القرار الجماعي هو عملية يشارك فيها مجموعة من الأفراد في صياغة وتقييم البدائل واختيار الحلّ الأنسب للمشكلة. ويتفاوت مستوى المشاركة من مجرّد الاستشارة إلى المشاركة الكاملة في صنع القرار</a:t>
            </a:r>
            <a:endParaRPr lang="en-US" dirty="0"/>
          </a:p>
        </p:txBody>
      </p:sp>
    </p:spTree>
    <p:extLst>
      <p:ext uri="{BB962C8B-B14F-4D97-AF65-F5344CB8AC3E}">
        <p14:creationId xmlns:p14="http://schemas.microsoft.com/office/powerpoint/2010/main" val="216939966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723278-58E6-3AD2-11EC-F899C820E34D}"/>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B944F3D9-B92D-C01D-DC98-1A248BF795A3}"/>
              </a:ext>
            </a:extLst>
          </p:cNvPr>
          <p:cNvSpPr txBox="1"/>
          <p:nvPr/>
        </p:nvSpPr>
        <p:spPr>
          <a:xfrm>
            <a:off x="2779494" y="-174919"/>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أدوار المشرف ومسؤولياته في بيئة العمل الحديثة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8BF68699-D1B9-C419-6470-FE106B7EEC4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105" name="Group 104">
            <a:extLst>
              <a:ext uri="{FF2B5EF4-FFF2-40B4-BE49-F238E27FC236}">
                <a16:creationId xmlns:a16="http://schemas.microsoft.com/office/drawing/2014/main" id="{7C1550D4-44C5-2DCD-5951-8D3FF5F7F818}"/>
              </a:ext>
            </a:extLst>
          </p:cNvPr>
          <p:cNvGrpSpPr/>
          <p:nvPr/>
        </p:nvGrpSpPr>
        <p:grpSpPr>
          <a:xfrm>
            <a:off x="7993915" y="2019300"/>
            <a:ext cx="3806199" cy="3806431"/>
            <a:chOff x="667323" y="2019300"/>
            <a:chExt cx="3806199" cy="3806431"/>
          </a:xfrm>
        </p:grpSpPr>
        <p:grpSp>
          <p:nvGrpSpPr>
            <p:cNvPr id="11" name="Group 10">
              <a:extLst>
                <a:ext uri="{FF2B5EF4-FFF2-40B4-BE49-F238E27FC236}">
                  <a16:creationId xmlns:a16="http://schemas.microsoft.com/office/drawing/2014/main" id="{50F887D3-E4B6-F39D-7F81-4AE0B4F7EFD1}"/>
                </a:ext>
              </a:extLst>
            </p:cNvPr>
            <p:cNvGrpSpPr/>
            <p:nvPr/>
          </p:nvGrpSpPr>
          <p:grpSpPr>
            <a:xfrm>
              <a:off x="667323" y="2019300"/>
              <a:ext cx="3806199" cy="3806431"/>
              <a:chOff x="1415415" y="0"/>
              <a:chExt cx="1473200" cy="1473200"/>
            </a:xfrm>
          </p:grpSpPr>
          <p:sp>
            <p:nvSpPr>
              <p:cNvPr id="54" name="Oval 53">
                <a:extLst>
                  <a:ext uri="{FF2B5EF4-FFF2-40B4-BE49-F238E27FC236}">
                    <a16:creationId xmlns:a16="http://schemas.microsoft.com/office/drawing/2014/main" id="{4AD6BFF6-82BA-55D8-B95B-77336D26AA72}"/>
                  </a:ext>
                </a:extLst>
              </p:cNvPr>
              <p:cNvSpPr/>
              <p:nvPr/>
            </p:nvSpPr>
            <p:spPr>
              <a:xfrm>
                <a:off x="1415415" y="0"/>
                <a:ext cx="1473200" cy="1473200"/>
              </a:xfrm>
              <a:prstGeom prst="ellipse">
                <a:avLst/>
              </a:prstGeom>
              <a:solidFill>
                <a:srgbClr val="1684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600"/>
              </a:p>
            </p:txBody>
          </p:sp>
          <p:sp>
            <p:nvSpPr>
              <p:cNvPr id="55" name="Oval 54">
                <a:extLst>
                  <a:ext uri="{FF2B5EF4-FFF2-40B4-BE49-F238E27FC236}">
                    <a16:creationId xmlns:a16="http://schemas.microsoft.com/office/drawing/2014/main" id="{1D3B7238-6838-DEAA-AB68-5F348374C659}"/>
                  </a:ext>
                </a:extLst>
              </p:cNvPr>
              <p:cNvSpPr/>
              <p:nvPr/>
            </p:nvSpPr>
            <p:spPr>
              <a:xfrm>
                <a:off x="1517188" y="101773"/>
                <a:ext cx="1269654" cy="1269654"/>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600"/>
              </a:p>
            </p:txBody>
          </p:sp>
        </p:grpSp>
        <p:sp>
          <p:nvSpPr>
            <p:cNvPr id="17" name="مربع نص 166">
              <a:extLst>
                <a:ext uri="{FF2B5EF4-FFF2-40B4-BE49-F238E27FC236}">
                  <a16:creationId xmlns:a16="http://schemas.microsoft.com/office/drawing/2014/main" id="{B5FA7726-038D-BB4D-6814-7C551FAFCED0}"/>
                </a:ext>
              </a:extLst>
            </p:cNvPr>
            <p:cNvSpPr txBox="1"/>
            <p:nvPr/>
          </p:nvSpPr>
          <p:spPr>
            <a:xfrm>
              <a:off x="1112686" y="4083808"/>
              <a:ext cx="2948140" cy="1154998"/>
            </a:xfrm>
            <a:prstGeom prst="rect">
              <a:avLst/>
            </a:prstGeom>
          </p:spPr>
          <p:txBody>
            <a:bodyPr wrap="square" rtlCol="1">
              <a:noAutofit/>
            </a:bodyPr>
            <a:lstStyle/>
            <a:p>
              <a:pPr algn="ctr" rtl="1">
                <a:lnSpc>
                  <a:spcPct val="115000"/>
                </a:lnSpc>
              </a:pPr>
              <a:r>
                <a:rPr lang="ar-SA" sz="36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دور الموصل</a:t>
              </a:r>
              <a:endParaRPr lang="en-US" sz="3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21" name="Picture 20" descr="Network ">
              <a:extLst>
                <a:ext uri="{FF2B5EF4-FFF2-40B4-BE49-F238E27FC236}">
                  <a16:creationId xmlns:a16="http://schemas.microsoft.com/office/drawing/2014/main" id="{C67C14CA-7D53-8333-7AA6-BCA33A2ACA8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67374" y="2366240"/>
              <a:ext cx="1565616" cy="1565711"/>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1">
            <a:extLst>
              <a:ext uri="{FF2B5EF4-FFF2-40B4-BE49-F238E27FC236}">
                <a16:creationId xmlns:a16="http://schemas.microsoft.com/office/drawing/2014/main" id="{DE83E005-4B14-5D0F-3641-6D1EC685D3FA}"/>
              </a:ext>
            </a:extLst>
          </p:cNvPr>
          <p:cNvSpPr txBox="1"/>
          <p:nvPr/>
        </p:nvSpPr>
        <p:spPr>
          <a:xfrm>
            <a:off x="1063445" y="1280615"/>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الربط بين الإدارة العليا والموظّفين</a:t>
            </a:r>
            <a:endParaRPr lang="en-US" dirty="0"/>
          </a:p>
        </p:txBody>
      </p:sp>
      <p:sp>
        <p:nvSpPr>
          <p:cNvPr id="3" name="TextBox 2">
            <a:extLst>
              <a:ext uri="{FF2B5EF4-FFF2-40B4-BE49-F238E27FC236}">
                <a16:creationId xmlns:a16="http://schemas.microsoft.com/office/drawing/2014/main" id="{EA33E5AD-B609-7859-F071-1749D4CB2CEB}"/>
              </a:ext>
            </a:extLst>
          </p:cNvPr>
          <p:cNvSpPr txBox="1"/>
          <p:nvPr/>
        </p:nvSpPr>
        <p:spPr>
          <a:xfrm>
            <a:off x="1063445" y="3399724"/>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توصيل رؤية وأهداف المؤسّسة إلى الموظّفين</a:t>
            </a:r>
            <a:endParaRPr lang="en-US" dirty="0"/>
          </a:p>
        </p:txBody>
      </p:sp>
      <p:sp>
        <p:nvSpPr>
          <p:cNvPr id="4" name="TextBox 3">
            <a:extLst>
              <a:ext uri="{FF2B5EF4-FFF2-40B4-BE49-F238E27FC236}">
                <a16:creationId xmlns:a16="http://schemas.microsoft.com/office/drawing/2014/main" id="{5B82BC9E-94D3-2A2C-4A02-475410BBF412}"/>
              </a:ext>
            </a:extLst>
          </p:cNvPr>
          <p:cNvSpPr txBox="1"/>
          <p:nvPr/>
        </p:nvSpPr>
        <p:spPr>
          <a:xfrm>
            <a:off x="1063445" y="5518832"/>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نقل احتياجات وتحدّيات الموظّفين إلى الإدارة العليا</a:t>
            </a:r>
            <a:endParaRPr lang="en-US" dirty="0"/>
          </a:p>
        </p:txBody>
      </p:sp>
    </p:spTree>
    <p:extLst>
      <p:ext uri="{BB962C8B-B14F-4D97-AF65-F5344CB8AC3E}">
        <p14:creationId xmlns:p14="http://schemas.microsoft.com/office/powerpoint/2010/main" val="294809595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wipe(down)">
                                      <p:cBhvr>
                                        <p:cTn id="7" dur="500"/>
                                        <p:tgtEl>
                                          <p:spTgt spid="105"/>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anim calcmode="lin" valueType="num">
                                      <p:cBhvr>
                                        <p:cTn id="11" dur="1000" fill="hold"/>
                                        <p:tgtEl>
                                          <p:spTgt spid="2"/>
                                        </p:tgtEl>
                                        <p:attrNameLst>
                                          <p:attrName>ppt_x</p:attrName>
                                        </p:attrNameLst>
                                      </p:cBhvr>
                                      <p:tavLst>
                                        <p:tav tm="0">
                                          <p:val>
                                            <p:strVal val="#ppt_x"/>
                                          </p:val>
                                        </p:tav>
                                        <p:tav tm="100000">
                                          <p:val>
                                            <p:strVal val="#ppt_x"/>
                                          </p:val>
                                        </p:tav>
                                      </p:tavLst>
                                    </p:anim>
                                    <p:anim calcmode="lin" valueType="num">
                                      <p:cBhvr>
                                        <p:cTn id="12"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1000"/>
                                        <p:tgtEl>
                                          <p:spTgt spid="4"/>
                                        </p:tgtEl>
                                      </p:cBhvr>
                                    </p:animEffect>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C52BA2-835A-414D-9336-512DE36572DA}"/>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57815604-46DF-BA40-D1D3-1B93CDF36D20}"/>
              </a:ext>
            </a:extLst>
          </p:cNvPr>
          <p:cNvSpPr txBox="1"/>
          <p:nvPr/>
        </p:nvSpPr>
        <p:spPr>
          <a:xfrm>
            <a:off x="1504950" y="-106556"/>
            <a:ext cx="9182100"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مزايا اتخاذ القرار الجماعي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D99C9D5A-9A53-1F8D-10A2-9008214B0A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34" name="Group 33">
            <a:extLst>
              <a:ext uri="{FF2B5EF4-FFF2-40B4-BE49-F238E27FC236}">
                <a16:creationId xmlns:a16="http://schemas.microsoft.com/office/drawing/2014/main" id="{A6E3232E-C266-8A0C-5E1B-936C7A8DFB63}"/>
              </a:ext>
            </a:extLst>
          </p:cNvPr>
          <p:cNvGrpSpPr/>
          <p:nvPr/>
        </p:nvGrpSpPr>
        <p:grpSpPr>
          <a:xfrm>
            <a:off x="9248879" y="2097006"/>
            <a:ext cx="2647306" cy="3429002"/>
            <a:chOff x="9248879" y="2285692"/>
            <a:chExt cx="2647306" cy="3429002"/>
          </a:xfrm>
        </p:grpSpPr>
        <p:sp>
          <p:nvSpPr>
            <p:cNvPr id="16" name="Oval 15">
              <a:extLst>
                <a:ext uri="{FF2B5EF4-FFF2-40B4-BE49-F238E27FC236}">
                  <a16:creationId xmlns:a16="http://schemas.microsoft.com/office/drawing/2014/main" id="{A3162098-D41B-C1F9-E811-935E458ED236}"/>
                </a:ext>
              </a:extLst>
            </p:cNvPr>
            <p:cNvSpPr/>
            <p:nvPr/>
          </p:nvSpPr>
          <p:spPr>
            <a:xfrm flipH="1">
              <a:off x="9824232" y="2285692"/>
              <a:ext cx="1496603" cy="1496053"/>
            </a:xfrm>
            <a:prstGeom prst="ellipse">
              <a:avLst/>
            </a:prstGeom>
            <a:solidFill>
              <a:srgbClr val="2E75B6"/>
            </a:solidFill>
            <a:ln>
              <a:solidFill>
                <a:srgbClr val="2E75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nvGrpSpPr>
            <p:cNvPr id="17" name="Group 16">
              <a:extLst>
                <a:ext uri="{FF2B5EF4-FFF2-40B4-BE49-F238E27FC236}">
                  <a16:creationId xmlns:a16="http://schemas.microsoft.com/office/drawing/2014/main" id="{4D02ED14-05BC-CD80-FC3A-F3B57B16BAB5}"/>
                </a:ext>
              </a:extLst>
            </p:cNvPr>
            <p:cNvGrpSpPr/>
            <p:nvPr/>
          </p:nvGrpSpPr>
          <p:grpSpPr>
            <a:xfrm flipH="1">
              <a:off x="9248879" y="3326244"/>
              <a:ext cx="2647306" cy="2388450"/>
              <a:chOff x="1490157" y="573801"/>
              <a:chExt cx="1243664" cy="863606"/>
            </a:xfrm>
          </p:grpSpPr>
          <p:sp>
            <p:nvSpPr>
              <p:cNvPr id="32" name="Freeform 16">
                <a:extLst>
                  <a:ext uri="{FF2B5EF4-FFF2-40B4-BE49-F238E27FC236}">
                    <a16:creationId xmlns:a16="http://schemas.microsoft.com/office/drawing/2014/main" id="{5433A201-663E-7D69-E53E-8A37BBF823B9}"/>
                  </a:ext>
                </a:extLst>
              </p:cNvPr>
              <p:cNvSpPr/>
              <p:nvPr/>
            </p:nvSpPr>
            <p:spPr>
              <a:xfrm>
                <a:off x="1490157" y="573801"/>
                <a:ext cx="1243664" cy="863606"/>
              </a:xfrm>
              <a:custGeom>
                <a:avLst/>
                <a:gdLst/>
                <a:ahLst/>
                <a:cxnLst/>
                <a:rect l="l" t="t" r="r" b="b"/>
                <a:pathLst>
                  <a:path w="1243664" h="863606">
                    <a:moveTo>
                      <a:pt x="62576" y="0"/>
                    </a:moveTo>
                    <a:lnTo>
                      <a:pt x="1181088" y="0"/>
                    </a:lnTo>
                    <a:cubicBezTo>
                      <a:pt x="1197684" y="0"/>
                      <a:pt x="1213601" y="6593"/>
                      <a:pt x="1225336" y="18328"/>
                    </a:cubicBezTo>
                    <a:cubicBezTo>
                      <a:pt x="1237071" y="30064"/>
                      <a:pt x="1243664" y="45980"/>
                      <a:pt x="1243664" y="62576"/>
                    </a:cubicBezTo>
                    <a:lnTo>
                      <a:pt x="1243664" y="801030"/>
                    </a:lnTo>
                    <a:cubicBezTo>
                      <a:pt x="1243664" y="835590"/>
                      <a:pt x="1215648" y="863606"/>
                      <a:pt x="1181088" y="863606"/>
                    </a:cubicBezTo>
                    <a:lnTo>
                      <a:pt x="62576" y="863606"/>
                    </a:lnTo>
                    <a:cubicBezTo>
                      <a:pt x="28016" y="863606"/>
                      <a:pt x="0" y="835590"/>
                      <a:pt x="0" y="801030"/>
                    </a:cubicBezTo>
                    <a:lnTo>
                      <a:pt x="0" y="62576"/>
                    </a:lnTo>
                    <a:cubicBezTo>
                      <a:pt x="0" y="28016"/>
                      <a:pt x="28016" y="0"/>
                      <a:pt x="62576" y="0"/>
                    </a:cubicBezTo>
                    <a:close/>
                  </a:path>
                </a:pathLst>
              </a:custGeom>
              <a:solidFill>
                <a:srgbClr val="DDF1F0"/>
              </a:solidFill>
            </p:spPr>
            <p:txBody>
              <a:bodyPr/>
              <a:lstStyle/>
              <a:p>
                <a:endParaRPr lang="en-US" sz="3200"/>
              </a:p>
            </p:txBody>
          </p:sp>
          <p:sp>
            <p:nvSpPr>
              <p:cNvPr id="33" name="TextBox 17">
                <a:extLst>
                  <a:ext uri="{FF2B5EF4-FFF2-40B4-BE49-F238E27FC236}">
                    <a16:creationId xmlns:a16="http://schemas.microsoft.com/office/drawing/2014/main" id="{773D00FD-A559-8B49-E4FC-CE6BE246D895}"/>
                  </a:ext>
                </a:extLst>
              </p:cNvPr>
              <p:cNvSpPr txBox="1"/>
              <p:nvPr/>
            </p:nvSpPr>
            <p:spPr>
              <a:xfrm>
                <a:off x="1490157" y="592851"/>
                <a:ext cx="1243664" cy="844556"/>
              </a:xfrm>
              <a:prstGeom prst="rect">
                <a:avLst/>
              </a:prstGeom>
            </p:spPr>
            <p:txBody>
              <a:bodyPr lIns="24384" tIns="24384" rIns="24384" bIns="24384" rtlCol="0" anchor="ctr"/>
              <a:lstStyle/>
              <a:p>
                <a:endParaRPr lang="en-US" sz="3200"/>
              </a:p>
            </p:txBody>
          </p:sp>
        </p:grpSp>
        <p:sp>
          <p:nvSpPr>
            <p:cNvPr id="18" name="TextBox 46">
              <a:extLst>
                <a:ext uri="{FF2B5EF4-FFF2-40B4-BE49-F238E27FC236}">
                  <a16:creationId xmlns:a16="http://schemas.microsoft.com/office/drawing/2014/main" id="{6AF6587F-C37B-4052-F361-484248F7517F}"/>
                </a:ext>
              </a:extLst>
            </p:cNvPr>
            <p:cNvSpPr txBox="1"/>
            <p:nvPr/>
          </p:nvSpPr>
          <p:spPr>
            <a:xfrm flipH="1">
              <a:off x="9530503" y="4155681"/>
              <a:ext cx="2081320" cy="1435618"/>
            </a:xfrm>
            <a:prstGeom prst="rect">
              <a:avLst/>
            </a:prstGeom>
          </p:spPr>
          <p:txBody>
            <a:bodyPr wrap="square" lIns="0" tIns="0" rIns="0" bIns="0" rtlCol="0" anchor="t">
              <a:noAutofit/>
            </a:bodyPr>
            <a:lstStyle/>
            <a:p>
              <a:pPr algn="ctr" rtl="1"/>
              <a:r>
                <a:rPr lang="ar-SA"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تنوّع الخبرات والمعارف</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5" name="مربع نص 166">
              <a:extLst>
                <a:ext uri="{FF2B5EF4-FFF2-40B4-BE49-F238E27FC236}">
                  <a16:creationId xmlns:a16="http://schemas.microsoft.com/office/drawing/2014/main" id="{86156CB0-0054-5709-39EB-EC6A4AD5EEB2}"/>
                </a:ext>
              </a:extLst>
            </p:cNvPr>
            <p:cNvSpPr txBox="1"/>
            <p:nvPr/>
          </p:nvSpPr>
          <p:spPr>
            <a:xfrm flipH="1">
              <a:off x="9830786" y="2285692"/>
              <a:ext cx="1526467" cy="1175308"/>
            </a:xfrm>
            <a:prstGeom prst="rect">
              <a:avLst/>
            </a:prstGeom>
          </p:spPr>
          <p:txBody>
            <a:bodyPr wrap="square" rtlCol="1">
              <a:noAutofit/>
            </a:bodyPr>
            <a:lstStyle/>
            <a:p>
              <a:pPr algn="ctr" rtl="1"/>
              <a:r>
                <a:rPr lang="en-US" sz="6600" b="1" kern="1200" dirty="0">
                  <a:solidFill>
                    <a:srgbClr val="FFFFFF"/>
                  </a:solidFill>
                  <a:effectLst/>
                  <a:latin typeface="ADLaM Display" panose="02010000000000000000" pitchFamily="2" charset="0"/>
                  <a:ea typeface="ADLaM Display" panose="02010000000000000000" pitchFamily="2" charset="0"/>
                  <a:cs typeface="Sakkal Majalla" panose="02000000000000000000" pitchFamily="2" charset="-78"/>
                </a:rPr>
                <a:t>01</a:t>
              </a:r>
              <a:endParaRPr lang="en-US" sz="6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35" name="Group 34">
            <a:extLst>
              <a:ext uri="{FF2B5EF4-FFF2-40B4-BE49-F238E27FC236}">
                <a16:creationId xmlns:a16="http://schemas.microsoft.com/office/drawing/2014/main" id="{4C297F5D-3D9D-AA0E-C2DC-E176600FBCFF}"/>
              </a:ext>
            </a:extLst>
          </p:cNvPr>
          <p:cNvGrpSpPr/>
          <p:nvPr/>
        </p:nvGrpSpPr>
        <p:grpSpPr>
          <a:xfrm>
            <a:off x="6265248" y="2097006"/>
            <a:ext cx="2647306" cy="3429002"/>
            <a:chOff x="6265248" y="2285692"/>
            <a:chExt cx="2647306" cy="3429002"/>
          </a:xfrm>
        </p:grpSpPr>
        <p:sp>
          <p:nvSpPr>
            <p:cNvPr id="19" name="Oval 18">
              <a:extLst>
                <a:ext uri="{FF2B5EF4-FFF2-40B4-BE49-F238E27FC236}">
                  <a16:creationId xmlns:a16="http://schemas.microsoft.com/office/drawing/2014/main" id="{8F981A42-219D-85CF-DA06-90EB8510BE11}"/>
                </a:ext>
              </a:extLst>
            </p:cNvPr>
            <p:cNvSpPr/>
            <p:nvPr/>
          </p:nvSpPr>
          <p:spPr>
            <a:xfrm flipH="1">
              <a:off x="6838421" y="2285692"/>
              <a:ext cx="1496603" cy="1496053"/>
            </a:xfrm>
            <a:prstGeom prst="ellipse">
              <a:avLst/>
            </a:prstGeom>
            <a:solidFill>
              <a:srgbClr val="FFD366"/>
            </a:solidFill>
            <a:ln>
              <a:solidFill>
                <a:srgbClr val="FFD3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nvGrpSpPr>
            <p:cNvPr id="22" name="Group 21">
              <a:extLst>
                <a:ext uri="{FF2B5EF4-FFF2-40B4-BE49-F238E27FC236}">
                  <a16:creationId xmlns:a16="http://schemas.microsoft.com/office/drawing/2014/main" id="{C161C6B0-0D01-A6A0-ABE8-D6321B837A4C}"/>
                </a:ext>
              </a:extLst>
            </p:cNvPr>
            <p:cNvGrpSpPr/>
            <p:nvPr/>
          </p:nvGrpSpPr>
          <p:grpSpPr>
            <a:xfrm flipH="1">
              <a:off x="6265248" y="3326244"/>
              <a:ext cx="2647306" cy="2388450"/>
              <a:chOff x="3134843" y="573801"/>
              <a:chExt cx="1243664" cy="863606"/>
            </a:xfrm>
          </p:grpSpPr>
          <p:sp>
            <p:nvSpPr>
              <p:cNvPr id="28" name="Freeform 12">
                <a:extLst>
                  <a:ext uri="{FF2B5EF4-FFF2-40B4-BE49-F238E27FC236}">
                    <a16:creationId xmlns:a16="http://schemas.microsoft.com/office/drawing/2014/main" id="{88AB084C-F8EA-9C71-BC6B-394D40CFA395}"/>
                  </a:ext>
                </a:extLst>
              </p:cNvPr>
              <p:cNvSpPr/>
              <p:nvPr/>
            </p:nvSpPr>
            <p:spPr>
              <a:xfrm>
                <a:off x="3134843" y="573801"/>
                <a:ext cx="1243664" cy="863606"/>
              </a:xfrm>
              <a:custGeom>
                <a:avLst/>
                <a:gdLst/>
                <a:ahLst/>
                <a:cxnLst/>
                <a:rect l="l" t="t" r="r" b="b"/>
                <a:pathLst>
                  <a:path w="1243664" h="863606">
                    <a:moveTo>
                      <a:pt x="62576" y="0"/>
                    </a:moveTo>
                    <a:lnTo>
                      <a:pt x="1181088" y="0"/>
                    </a:lnTo>
                    <a:cubicBezTo>
                      <a:pt x="1197684" y="0"/>
                      <a:pt x="1213601" y="6593"/>
                      <a:pt x="1225336" y="18328"/>
                    </a:cubicBezTo>
                    <a:cubicBezTo>
                      <a:pt x="1237071" y="30064"/>
                      <a:pt x="1243664" y="45980"/>
                      <a:pt x="1243664" y="62576"/>
                    </a:cubicBezTo>
                    <a:lnTo>
                      <a:pt x="1243664" y="801030"/>
                    </a:lnTo>
                    <a:cubicBezTo>
                      <a:pt x="1243664" y="835590"/>
                      <a:pt x="1215648" y="863606"/>
                      <a:pt x="1181088" y="863606"/>
                    </a:cubicBezTo>
                    <a:lnTo>
                      <a:pt x="62576" y="863606"/>
                    </a:lnTo>
                    <a:cubicBezTo>
                      <a:pt x="28016" y="863606"/>
                      <a:pt x="0" y="835590"/>
                      <a:pt x="0" y="801030"/>
                    </a:cubicBezTo>
                    <a:lnTo>
                      <a:pt x="0" y="62576"/>
                    </a:lnTo>
                    <a:cubicBezTo>
                      <a:pt x="0" y="28016"/>
                      <a:pt x="28016" y="0"/>
                      <a:pt x="62576" y="0"/>
                    </a:cubicBezTo>
                    <a:close/>
                  </a:path>
                </a:pathLst>
              </a:custGeom>
              <a:solidFill>
                <a:srgbClr val="DDF1F0"/>
              </a:solidFill>
            </p:spPr>
            <p:txBody>
              <a:bodyPr/>
              <a:lstStyle/>
              <a:p>
                <a:endParaRPr lang="en-US" sz="3200"/>
              </a:p>
            </p:txBody>
          </p:sp>
          <p:sp>
            <p:nvSpPr>
              <p:cNvPr id="29" name="TextBox 13">
                <a:extLst>
                  <a:ext uri="{FF2B5EF4-FFF2-40B4-BE49-F238E27FC236}">
                    <a16:creationId xmlns:a16="http://schemas.microsoft.com/office/drawing/2014/main" id="{614E411D-B96A-964F-A094-7C6215C734ED}"/>
                  </a:ext>
                </a:extLst>
              </p:cNvPr>
              <p:cNvSpPr txBox="1"/>
              <p:nvPr/>
            </p:nvSpPr>
            <p:spPr>
              <a:xfrm>
                <a:off x="3134843" y="592851"/>
                <a:ext cx="1243664" cy="844556"/>
              </a:xfrm>
              <a:prstGeom prst="rect">
                <a:avLst/>
              </a:prstGeom>
            </p:spPr>
            <p:txBody>
              <a:bodyPr lIns="24384" tIns="24384" rIns="24384" bIns="24384" rtlCol="0" anchor="ctr"/>
              <a:lstStyle/>
              <a:p>
                <a:endParaRPr lang="en-US" sz="3200"/>
              </a:p>
            </p:txBody>
          </p:sp>
        </p:grpSp>
        <p:sp>
          <p:nvSpPr>
            <p:cNvPr id="24" name="TextBox 45">
              <a:extLst>
                <a:ext uri="{FF2B5EF4-FFF2-40B4-BE49-F238E27FC236}">
                  <a16:creationId xmlns:a16="http://schemas.microsoft.com/office/drawing/2014/main" id="{F36831FE-FAFF-F328-1FDE-C6ECAEC101B7}"/>
                </a:ext>
              </a:extLst>
            </p:cNvPr>
            <p:cNvSpPr txBox="1"/>
            <p:nvPr/>
          </p:nvSpPr>
          <p:spPr>
            <a:xfrm flipH="1">
              <a:off x="6627155" y="4082980"/>
              <a:ext cx="1921758" cy="1478633"/>
            </a:xfrm>
            <a:prstGeom prst="rect">
              <a:avLst/>
            </a:prstGeom>
          </p:spPr>
          <p:txBody>
            <a:bodyPr wrap="square" lIns="0" tIns="0" rIns="0" bIns="0" rtlCol="0" anchor="t">
              <a:noAutofit/>
            </a:bodyPr>
            <a:lstStyle/>
            <a:p>
              <a:pPr algn="ctr" rtl="1"/>
              <a:r>
                <a:rPr lang="ar-SA"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تحسين جودة القرار</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6" name="مربع نص 166">
              <a:extLst>
                <a:ext uri="{FF2B5EF4-FFF2-40B4-BE49-F238E27FC236}">
                  <a16:creationId xmlns:a16="http://schemas.microsoft.com/office/drawing/2014/main" id="{3BADC3FB-BB2B-97C9-D523-BF6DB4BC31B8}"/>
                </a:ext>
              </a:extLst>
            </p:cNvPr>
            <p:cNvSpPr txBox="1"/>
            <p:nvPr/>
          </p:nvSpPr>
          <p:spPr>
            <a:xfrm flipH="1">
              <a:off x="6852107" y="2285692"/>
              <a:ext cx="1526467" cy="1175308"/>
            </a:xfrm>
            <a:prstGeom prst="rect">
              <a:avLst/>
            </a:prstGeom>
          </p:spPr>
          <p:txBody>
            <a:bodyPr wrap="square" rtlCol="1">
              <a:noAutofit/>
            </a:bodyPr>
            <a:lstStyle/>
            <a:p>
              <a:pPr algn="ctr" rtl="1"/>
              <a:r>
                <a:rPr lang="en-US" sz="6600" b="1" kern="1200">
                  <a:solidFill>
                    <a:srgbClr val="FFFFFF"/>
                  </a:solidFill>
                  <a:effectLst/>
                  <a:latin typeface="ADLaM Display" panose="02010000000000000000" pitchFamily="2" charset="0"/>
                  <a:ea typeface="ADLaM Display" panose="02010000000000000000" pitchFamily="2" charset="0"/>
                  <a:cs typeface="Sakkal Majalla" panose="02000000000000000000" pitchFamily="2" charset="-78"/>
                </a:rPr>
                <a:t>02</a:t>
              </a:r>
              <a:endParaRPr lang="en-US" sz="6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36" name="Group 35">
            <a:extLst>
              <a:ext uri="{FF2B5EF4-FFF2-40B4-BE49-F238E27FC236}">
                <a16:creationId xmlns:a16="http://schemas.microsoft.com/office/drawing/2014/main" id="{2AFF9359-DA6B-612F-A735-82152E74838B}"/>
              </a:ext>
            </a:extLst>
          </p:cNvPr>
          <p:cNvGrpSpPr/>
          <p:nvPr/>
        </p:nvGrpSpPr>
        <p:grpSpPr>
          <a:xfrm>
            <a:off x="3279438" y="2097006"/>
            <a:ext cx="2647306" cy="3429002"/>
            <a:chOff x="3279438" y="2285692"/>
            <a:chExt cx="2647306" cy="3429002"/>
          </a:xfrm>
        </p:grpSpPr>
        <p:sp>
          <p:nvSpPr>
            <p:cNvPr id="20" name="Oval 19">
              <a:extLst>
                <a:ext uri="{FF2B5EF4-FFF2-40B4-BE49-F238E27FC236}">
                  <a16:creationId xmlns:a16="http://schemas.microsoft.com/office/drawing/2014/main" id="{DA5A79E0-8675-5156-61FE-A773F8FA0536}"/>
                </a:ext>
              </a:extLst>
            </p:cNvPr>
            <p:cNvSpPr/>
            <p:nvPr/>
          </p:nvSpPr>
          <p:spPr>
            <a:xfrm flipH="1">
              <a:off x="3854790" y="2285692"/>
              <a:ext cx="1496603" cy="1496053"/>
            </a:xfrm>
            <a:prstGeom prst="ellipse">
              <a:avLst/>
            </a:prstGeom>
            <a:solidFill>
              <a:schemeClr val="bg1">
                <a:lumMod val="50000"/>
              </a:schemeClr>
            </a:solidFill>
            <a:ln>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nvGrpSpPr>
            <p:cNvPr id="21" name="Group 20">
              <a:extLst>
                <a:ext uri="{FF2B5EF4-FFF2-40B4-BE49-F238E27FC236}">
                  <a16:creationId xmlns:a16="http://schemas.microsoft.com/office/drawing/2014/main" id="{9A040586-327A-5A19-CA4A-4BECA8557F9D}"/>
                </a:ext>
              </a:extLst>
            </p:cNvPr>
            <p:cNvGrpSpPr/>
            <p:nvPr/>
          </p:nvGrpSpPr>
          <p:grpSpPr>
            <a:xfrm flipH="1">
              <a:off x="3279438" y="3326244"/>
              <a:ext cx="2647306" cy="2388450"/>
              <a:chOff x="4780730" y="573801"/>
              <a:chExt cx="1243664" cy="863606"/>
            </a:xfrm>
          </p:grpSpPr>
          <p:sp>
            <p:nvSpPr>
              <p:cNvPr id="30" name="Freeform 8">
                <a:extLst>
                  <a:ext uri="{FF2B5EF4-FFF2-40B4-BE49-F238E27FC236}">
                    <a16:creationId xmlns:a16="http://schemas.microsoft.com/office/drawing/2014/main" id="{97550BAF-510D-1872-142C-25E137C98054}"/>
                  </a:ext>
                </a:extLst>
              </p:cNvPr>
              <p:cNvSpPr/>
              <p:nvPr/>
            </p:nvSpPr>
            <p:spPr>
              <a:xfrm>
                <a:off x="4780730" y="573801"/>
                <a:ext cx="1243664" cy="863606"/>
              </a:xfrm>
              <a:custGeom>
                <a:avLst/>
                <a:gdLst/>
                <a:ahLst/>
                <a:cxnLst/>
                <a:rect l="l" t="t" r="r" b="b"/>
                <a:pathLst>
                  <a:path w="1243664" h="863606">
                    <a:moveTo>
                      <a:pt x="62576" y="0"/>
                    </a:moveTo>
                    <a:lnTo>
                      <a:pt x="1181088" y="0"/>
                    </a:lnTo>
                    <a:cubicBezTo>
                      <a:pt x="1197684" y="0"/>
                      <a:pt x="1213601" y="6593"/>
                      <a:pt x="1225336" y="18328"/>
                    </a:cubicBezTo>
                    <a:cubicBezTo>
                      <a:pt x="1237071" y="30064"/>
                      <a:pt x="1243664" y="45980"/>
                      <a:pt x="1243664" y="62576"/>
                    </a:cubicBezTo>
                    <a:lnTo>
                      <a:pt x="1243664" y="801030"/>
                    </a:lnTo>
                    <a:cubicBezTo>
                      <a:pt x="1243664" y="835590"/>
                      <a:pt x="1215648" y="863606"/>
                      <a:pt x="1181088" y="863606"/>
                    </a:cubicBezTo>
                    <a:lnTo>
                      <a:pt x="62576" y="863606"/>
                    </a:lnTo>
                    <a:cubicBezTo>
                      <a:pt x="28016" y="863606"/>
                      <a:pt x="0" y="835590"/>
                      <a:pt x="0" y="801030"/>
                    </a:cubicBezTo>
                    <a:lnTo>
                      <a:pt x="0" y="62576"/>
                    </a:lnTo>
                    <a:cubicBezTo>
                      <a:pt x="0" y="28016"/>
                      <a:pt x="28016" y="0"/>
                      <a:pt x="62576" y="0"/>
                    </a:cubicBezTo>
                    <a:close/>
                  </a:path>
                </a:pathLst>
              </a:custGeom>
              <a:solidFill>
                <a:srgbClr val="DDF1F0"/>
              </a:solidFill>
            </p:spPr>
            <p:txBody>
              <a:bodyPr/>
              <a:lstStyle/>
              <a:p>
                <a:endParaRPr lang="en-US" sz="3200"/>
              </a:p>
            </p:txBody>
          </p:sp>
          <p:sp>
            <p:nvSpPr>
              <p:cNvPr id="31" name="TextBox 9">
                <a:extLst>
                  <a:ext uri="{FF2B5EF4-FFF2-40B4-BE49-F238E27FC236}">
                    <a16:creationId xmlns:a16="http://schemas.microsoft.com/office/drawing/2014/main" id="{52CC0576-7E8D-60BE-202F-A0001F1AE319}"/>
                  </a:ext>
                </a:extLst>
              </p:cNvPr>
              <p:cNvSpPr txBox="1"/>
              <p:nvPr/>
            </p:nvSpPr>
            <p:spPr>
              <a:xfrm>
                <a:off x="4780730" y="592851"/>
                <a:ext cx="1243664" cy="844556"/>
              </a:xfrm>
              <a:prstGeom prst="rect">
                <a:avLst/>
              </a:prstGeom>
            </p:spPr>
            <p:txBody>
              <a:bodyPr lIns="24384" tIns="24384" rIns="24384" bIns="24384" rtlCol="0" anchor="ctr"/>
              <a:lstStyle/>
              <a:p>
                <a:endParaRPr lang="en-US" sz="3200"/>
              </a:p>
            </p:txBody>
          </p:sp>
        </p:grpSp>
        <p:sp>
          <p:nvSpPr>
            <p:cNvPr id="23" name="TextBox 44">
              <a:extLst>
                <a:ext uri="{FF2B5EF4-FFF2-40B4-BE49-F238E27FC236}">
                  <a16:creationId xmlns:a16="http://schemas.microsoft.com/office/drawing/2014/main" id="{42D21CF5-CF2E-B4DC-4B13-9E7DCC6CAB92}"/>
                </a:ext>
              </a:extLst>
            </p:cNvPr>
            <p:cNvSpPr txBox="1"/>
            <p:nvPr/>
          </p:nvSpPr>
          <p:spPr>
            <a:xfrm flipH="1">
              <a:off x="3599578" y="4083328"/>
              <a:ext cx="2006604" cy="1478285"/>
            </a:xfrm>
            <a:prstGeom prst="rect">
              <a:avLst/>
            </a:prstGeom>
          </p:spPr>
          <p:txBody>
            <a:bodyPr wrap="square" lIns="0" tIns="0" rIns="0" bIns="0" rtlCol="0" anchor="t">
              <a:noAutofit/>
            </a:bodyPr>
            <a:lstStyle/>
            <a:p>
              <a:pPr algn="ctr" rtl="1"/>
              <a:r>
                <a:rPr lang="ar-SA"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زيادة الالتزام بالقرار</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7" name="مربع نص 166">
              <a:extLst>
                <a:ext uri="{FF2B5EF4-FFF2-40B4-BE49-F238E27FC236}">
                  <a16:creationId xmlns:a16="http://schemas.microsoft.com/office/drawing/2014/main" id="{9545D567-C09E-2A2F-BC61-9D7B408E27EC}"/>
                </a:ext>
              </a:extLst>
            </p:cNvPr>
            <p:cNvSpPr txBox="1"/>
            <p:nvPr/>
          </p:nvSpPr>
          <p:spPr>
            <a:xfrm flipH="1">
              <a:off x="3854788" y="2285692"/>
              <a:ext cx="1526467" cy="1175308"/>
            </a:xfrm>
            <a:prstGeom prst="rect">
              <a:avLst/>
            </a:prstGeom>
          </p:spPr>
          <p:txBody>
            <a:bodyPr wrap="square" rtlCol="1">
              <a:noAutofit/>
            </a:bodyPr>
            <a:lstStyle/>
            <a:p>
              <a:pPr algn="ctr" rtl="0"/>
              <a:r>
                <a:rPr lang="en-US" sz="6600" b="1" kern="1200">
                  <a:solidFill>
                    <a:srgbClr val="FFFFFF"/>
                  </a:solidFill>
                  <a:effectLst/>
                  <a:latin typeface="ADLaM Display" panose="02010000000000000000" pitchFamily="2" charset="0"/>
                  <a:ea typeface="ADLaM Display" panose="02010000000000000000" pitchFamily="2" charset="0"/>
                  <a:cs typeface="Sakkal Majalla" panose="02000000000000000000" pitchFamily="2" charset="-78"/>
                </a:rPr>
                <a:t>03</a:t>
              </a:r>
              <a:endParaRPr lang="en-US" sz="6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5" name="Group 4">
            <a:extLst>
              <a:ext uri="{FF2B5EF4-FFF2-40B4-BE49-F238E27FC236}">
                <a16:creationId xmlns:a16="http://schemas.microsoft.com/office/drawing/2014/main" id="{C937D5AF-A788-40F7-85D8-F96C524049EC}"/>
              </a:ext>
            </a:extLst>
          </p:cNvPr>
          <p:cNvGrpSpPr/>
          <p:nvPr/>
        </p:nvGrpSpPr>
        <p:grpSpPr>
          <a:xfrm flipH="1">
            <a:off x="295815" y="2097006"/>
            <a:ext cx="2647306" cy="3429002"/>
            <a:chOff x="0" y="0"/>
            <a:chExt cx="1459291" cy="1890886"/>
          </a:xfrm>
        </p:grpSpPr>
        <p:sp>
          <p:nvSpPr>
            <p:cNvPr id="10" name="Oval 9">
              <a:extLst>
                <a:ext uri="{FF2B5EF4-FFF2-40B4-BE49-F238E27FC236}">
                  <a16:creationId xmlns:a16="http://schemas.microsoft.com/office/drawing/2014/main" id="{B8249562-1E12-A529-D75A-0014592871BF}"/>
                </a:ext>
              </a:extLst>
            </p:cNvPr>
            <p:cNvSpPr/>
            <p:nvPr/>
          </p:nvSpPr>
          <p:spPr>
            <a:xfrm>
              <a:off x="309032" y="0"/>
              <a:ext cx="824982" cy="824982"/>
            </a:xfrm>
            <a:prstGeom prst="ellipse">
              <a:avLst/>
            </a:prstGeom>
            <a:solidFill>
              <a:srgbClr val="168489"/>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nvGrpSpPr>
            <p:cNvPr id="11" name="Group 10">
              <a:extLst>
                <a:ext uri="{FF2B5EF4-FFF2-40B4-BE49-F238E27FC236}">
                  <a16:creationId xmlns:a16="http://schemas.microsoft.com/office/drawing/2014/main" id="{DE19A648-642C-D575-25B2-ADDBEAB064A5}"/>
                </a:ext>
              </a:extLst>
            </p:cNvPr>
            <p:cNvGrpSpPr/>
            <p:nvPr/>
          </p:nvGrpSpPr>
          <p:grpSpPr>
            <a:xfrm>
              <a:off x="0" y="573801"/>
              <a:ext cx="1459291" cy="1317085"/>
              <a:chOff x="0" y="573801"/>
              <a:chExt cx="1243664" cy="863606"/>
            </a:xfrm>
          </p:grpSpPr>
          <p:sp>
            <p:nvSpPr>
              <p:cNvPr id="14" name="Freeform 4">
                <a:extLst>
                  <a:ext uri="{FF2B5EF4-FFF2-40B4-BE49-F238E27FC236}">
                    <a16:creationId xmlns:a16="http://schemas.microsoft.com/office/drawing/2014/main" id="{985B7F03-6F00-A30A-898C-1D9EE6E58E3B}"/>
                  </a:ext>
                </a:extLst>
              </p:cNvPr>
              <p:cNvSpPr/>
              <p:nvPr/>
            </p:nvSpPr>
            <p:spPr>
              <a:xfrm>
                <a:off x="0" y="573801"/>
                <a:ext cx="1243664" cy="863606"/>
              </a:xfrm>
              <a:custGeom>
                <a:avLst/>
                <a:gdLst/>
                <a:ahLst/>
                <a:cxnLst/>
                <a:rect l="l" t="t" r="r" b="b"/>
                <a:pathLst>
                  <a:path w="1243664" h="863606">
                    <a:moveTo>
                      <a:pt x="62576" y="0"/>
                    </a:moveTo>
                    <a:lnTo>
                      <a:pt x="1181088" y="0"/>
                    </a:lnTo>
                    <a:cubicBezTo>
                      <a:pt x="1197684" y="0"/>
                      <a:pt x="1213601" y="6593"/>
                      <a:pt x="1225336" y="18328"/>
                    </a:cubicBezTo>
                    <a:cubicBezTo>
                      <a:pt x="1237071" y="30064"/>
                      <a:pt x="1243664" y="45980"/>
                      <a:pt x="1243664" y="62576"/>
                    </a:cubicBezTo>
                    <a:lnTo>
                      <a:pt x="1243664" y="801030"/>
                    </a:lnTo>
                    <a:cubicBezTo>
                      <a:pt x="1243664" y="835590"/>
                      <a:pt x="1215648" y="863606"/>
                      <a:pt x="1181088" y="863606"/>
                    </a:cubicBezTo>
                    <a:lnTo>
                      <a:pt x="62576" y="863606"/>
                    </a:lnTo>
                    <a:cubicBezTo>
                      <a:pt x="28016" y="863606"/>
                      <a:pt x="0" y="835590"/>
                      <a:pt x="0" y="801030"/>
                    </a:cubicBezTo>
                    <a:lnTo>
                      <a:pt x="0" y="62576"/>
                    </a:lnTo>
                    <a:cubicBezTo>
                      <a:pt x="0" y="28016"/>
                      <a:pt x="28016" y="0"/>
                      <a:pt x="62576" y="0"/>
                    </a:cubicBezTo>
                    <a:close/>
                  </a:path>
                </a:pathLst>
              </a:custGeom>
              <a:solidFill>
                <a:srgbClr val="DDF1F0"/>
              </a:solidFill>
            </p:spPr>
            <p:txBody>
              <a:bodyPr/>
              <a:lstStyle/>
              <a:p>
                <a:endParaRPr lang="en-US" sz="3200"/>
              </a:p>
            </p:txBody>
          </p:sp>
          <p:sp>
            <p:nvSpPr>
              <p:cNvPr id="15" name="TextBox 5">
                <a:extLst>
                  <a:ext uri="{FF2B5EF4-FFF2-40B4-BE49-F238E27FC236}">
                    <a16:creationId xmlns:a16="http://schemas.microsoft.com/office/drawing/2014/main" id="{2163413D-96CB-2651-EEBA-07B29E687738}"/>
                  </a:ext>
                </a:extLst>
              </p:cNvPr>
              <p:cNvSpPr txBox="1"/>
              <p:nvPr/>
            </p:nvSpPr>
            <p:spPr>
              <a:xfrm>
                <a:off x="0" y="592851"/>
                <a:ext cx="1243664" cy="844556"/>
              </a:xfrm>
              <a:prstGeom prst="rect">
                <a:avLst/>
              </a:prstGeom>
            </p:spPr>
            <p:txBody>
              <a:bodyPr lIns="24384" tIns="24384" rIns="24384" bIns="24384" rtlCol="0" anchor="ctr"/>
              <a:lstStyle/>
              <a:p>
                <a:endParaRPr lang="en-US" sz="3200"/>
              </a:p>
            </p:txBody>
          </p:sp>
        </p:grpSp>
        <p:sp>
          <p:nvSpPr>
            <p:cNvPr id="12" name="TextBox 43">
              <a:extLst>
                <a:ext uri="{FF2B5EF4-FFF2-40B4-BE49-F238E27FC236}">
                  <a16:creationId xmlns:a16="http://schemas.microsoft.com/office/drawing/2014/main" id="{00EB8569-4A66-A8D7-1298-C0E0FAAFCF76}"/>
                </a:ext>
              </a:extLst>
            </p:cNvPr>
            <p:cNvSpPr txBox="1"/>
            <p:nvPr/>
          </p:nvSpPr>
          <p:spPr>
            <a:xfrm>
              <a:off x="215447" y="1099066"/>
              <a:ext cx="1028156" cy="772220"/>
            </a:xfrm>
            <a:prstGeom prst="rect">
              <a:avLst/>
            </a:prstGeom>
          </p:spPr>
          <p:txBody>
            <a:bodyPr wrap="square" lIns="0" tIns="0" rIns="0" bIns="0" rtlCol="0" anchor="t">
              <a:noAutofit/>
            </a:bodyPr>
            <a:lstStyle/>
            <a:p>
              <a:pPr algn="ctr" rtl="1"/>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فرصة للتطوير</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3" name="مربع نص 166">
              <a:extLst>
                <a:ext uri="{FF2B5EF4-FFF2-40B4-BE49-F238E27FC236}">
                  <a16:creationId xmlns:a16="http://schemas.microsoft.com/office/drawing/2014/main" id="{23EDC5F4-8A4C-51DD-0A23-D2A54BE58DEA}"/>
                </a:ext>
              </a:extLst>
            </p:cNvPr>
            <p:cNvSpPr txBox="1"/>
            <p:nvPr/>
          </p:nvSpPr>
          <p:spPr>
            <a:xfrm>
              <a:off x="308239" y="0"/>
              <a:ext cx="841444" cy="648111"/>
            </a:xfrm>
            <a:prstGeom prst="rect">
              <a:avLst/>
            </a:prstGeom>
          </p:spPr>
          <p:txBody>
            <a:bodyPr wrap="square" rtlCol="1">
              <a:noAutofit/>
            </a:bodyPr>
            <a:lstStyle/>
            <a:p>
              <a:pPr algn="ctr" rtl="0"/>
              <a:r>
                <a:rPr lang="en-US" sz="6600" b="1" kern="1200">
                  <a:solidFill>
                    <a:srgbClr val="FFFFFF"/>
                  </a:solidFill>
                  <a:effectLst/>
                  <a:latin typeface="ADLaM Display" panose="02010000000000000000" pitchFamily="2" charset="0"/>
                  <a:ea typeface="ADLaM Display" panose="02010000000000000000" pitchFamily="2" charset="0"/>
                  <a:cs typeface="Sakkal Majalla" panose="02000000000000000000" pitchFamily="2" charset="-78"/>
                </a:rPr>
                <a:t>04</a:t>
              </a:r>
              <a:endParaRPr lang="en-US" sz="6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366574152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ppt_x"/>
                                          </p:val>
                                        </p:tav>
                                        <p:tav tm="100000">
                                          <p:val>
                                            <p:strVal val="#ppt_x"/>
                                          </p:val>
                                        </p:tav>
                                      </p:tavLst>
                                    </p:anim>
                                    <p:anim calcmode="lin" valueType="num">
                                      <p:cBhvr additive="base">
                                        <p:cTn id="8"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additive="base">
                                        <p:cTn id="13" dur="500" fill="hold"/>
                                        <p:tgtEl>
                                          <p:spTgt spid="35"/>
                                        </p:tgtEl>
                                        <p:attrNameLst>
                                          <p:attrName>ppt_x</p:attrName>
                                        </p:attrNameLst>
                                      </p:cBhvr>
                                      <p:tavLst>
                                        <p:tav tm="0">
                                          <p:val>
                                            <p:strVal val="#ppt_x"/>
                                          </p:val>
                                        </p:tav>
                                        <p:tav tm="100000">
                                          <p:val>
                                            <p:strVal val="#ppt_x"/>
                                          </p:val>
                                        </p:tav>
                                      </p:tavLst>
                                    </p:anim>
                                    <p:anim calcmode="lin" valueType="num">
                                      <p:cBhvr additive="base">
                                        <p:cTn id="14"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6"/>
                                        </p:tgtEl>
                                        <p:attrNameLst>
                                          <p:attrName>style.visibility</p:attrName>
                                        </p:attrNameLst>
                                      </p:cBhvr>
                                      <p:to>
                                        <p:strVal val="visible"/>
                                      </p:to>
                                    </p:set>
                                    <p:anim calcmode="lin" valueType="num">
                                      <p:cBhvr additive="base">
                                        <p:cTn id="19" dur="500" fill="hold"/>
                                        <p:tgtEl>
                                          <p:spTgt spid="36"/>
                                        </p:tgtEl>
                                        <p:attrNameLst>
                                          <p:attrName>ppt_x</p:attrName>
                                        </p:attrNameLst>
                                      </p:cBhvr>
                                      <p:tavLst>
                                        <p:tav tm="0">
                                          <p:val>
                                            <p:strVal val="#ppt_x"/>
                                          </p:val>
                                        </p:tav>
                                        <p:tav tm="100000">
                                          <p:val>
                                            <p:strVal val="#ppt_x"/>
                                          </p:val>
                                        </p:tav>
                                      </p:tavLst>
                                    </p:anim>
                                    <p:anim calcmode="lin" valueType="num">
                                      <p:cBhvr additive="base">
                                        <p:cTn id="20"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6A6D9C-92B4-F108-A2AD-A1453EA5CA1B}"/>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76387053-85FF-D472-AD3F-0B6BA72E2157}"/>
              </a:ext>
            </a:extLst>
          </p:cNvPr>
          <p:cNvSpPr txBox="1"/>
          <p:nvPr/>
        </p:nvSpPr>
        <p:spPr>
          <a:xfrm>
            <a:off x="1504950" y="-106556"/>
            <a:ext cx="9182100"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تحدّيات اتخاذ القرار الجماعي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4025CE6D-C2B5-8E3C-F209-75A96D0E5C8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77" name="Group 76">
            <a:extLst>
              <a:ext uri="{FF2B5EF4-FFF2-40B4-BE49-F238E27FC236}">
                <a16:creationId xmlns:a16="http://schemas.microsoft.com/office/drawing/2014/main" id="{77DDFCCF-EE76-74E4-B0AB-81C181C15DC6}"/>
              </a:ext>
            </a:extLst>
          </p:cNvPr>
          <p:cNvGrpSpPr/>
          <p:nvPr/>
        </p:nvGrpSpPr>
        <p:grpSpPr>
          <a:xfrm>
            <a:off x="621016" y="2003725"/>
            <a:ext cx="2496242" cy="3671361"/>
            <a:chOff x="621016" y="2003725"/>
            <a:chExt cx="2496242" cy="3671361"/>
          </a:xfrm>
        </p:grpSpPr>
        <p:sp>
          <p:nvSpPr>
            <p:cNvPr id="73" name="Freeform 4">
              <a:extLst>
                <a:ext uri="{FF2B5EF4-FFF2-40B4-BE49-F238E27FC236}">
                  <a16:creationId xmlns:a16="http://schemas.microsoft.com/office/drawing/2014/main" id="{34986B02-7CF6-AF72-CF6D-1202C1835470}"/>
                </a:ext>
              </a:extLst>
            </p:cNvPr>
            <p:cNvSpPr/>
            <p:nvPr/>
          </p:nvSpPr>
          <p:spPr>
            <a:xfrm>
              <a:off x="621016" y="3458285"/>
              <a:ext cx="2494896" cy="2216801"/>
            </a:xfrm>
            <a:custGeom>
              <a:avLst/>
              <a:gdLst/>
              <a:ahLst/>
              <a:cxnLst/>
              <a:rect l="l" t="t" r="r" b="b"/>
              <a:pathLst>
                <a:path w="2353310" h="2090977">
                  <a:moveTo>
                    <a:pt x="784860" y="2023667"/>
                  </a:moveTo>
                  <a:cubicBezTo>
                    <a:pt x="905510" y="2064307"/>
                    <a:pt x="1042670" y="2090977"/>
                    <a:pt x="1177290" y="2090977"/>
                  </a:cubicBezTo>
                  <a:cubicBezTo>
                    <a:pt x="1311910" y="2090977"/>
                    <a:pt x="1441450" y="2068117"/>
                    <a:pt x="1560830" y="2027477"/>
                  </a:cubicBezTo>
                  <a:cubicBezTo>
                    <a:pt x="1563370" y="2026207"/>
                    <a:pt x="1565910" y="2026207"/>
                    <a:pt x="1568450" y="2024937"/>
                  </a:cubicBezTo>
                  <a:cubicBezTo>
                    <a:pt x="2016760" y="1862377"/>
                    <a:pt x="2346960" y="1433117"/>
                    <a:pt x="2353310" y="933861"/>
                  </a:cubicBezTo>
                  <a:lnTo>
                    <a:pt x="2353310" y="0"/>
                  </a:lnTo>
                  <a:lnTo>
                    <a:pt x="0" y="0"/>
                  </a:lnTo>
                  <a:lnTo>
                    <a:pt x="0" y="933189"/>
                  </a:lnTo>
                  <a:cubicBezTo>
                    <a:pt x="6350" y="1435657"/>
                    <a:pt x="331470" y="1864917"/>
                    <a:pt x="784860" y="2023667"/>
                  </a:cubicBezTo>
                  <a:close/>
                </a:path>
              </a:pathLst>
            </a:custGeom>
            <a:solidFill>
              <a:schemeClr val="bg1">
                <a:lumMod val="50000"/>
              </a:schemeClr>
            </a:solidFill>
          </p:spPr>
          <p:txBody>
            <a:bodyPr/>
            <a:lstStyle/>
            <a:p>
              <a:endParaRPr lang="en-US" sz="3200"/>
            </a:p>
          </p:txBody>
        </p:sp>
        <p:sp>
          <p:nvSpPr>
            <p:cNvPr id="72" name="Freeform 6">
              <a:extLst>
                <a:ext uri="{FF2B5EF4-FFF2-40B4-BE49-F238E27FC236}">
                  <a16:creationId xmlns:a16="http://schemas.microsoft.com/office/drawing/2014/main" id="{0710F0E5-FDF0-7B48-CD9D-FC10C949E82B}"/>
                </a:ext>
              </a:extLst>
            </p:cNvPr>
            <p:cNvSpPr/>
            <p:nvPr/>
          </p:nvSpPr>
          <p:spPr>
            <a:xfrm rot="10800000">
              <a:off x="621016" y="2003725"/>
              <a:ext cx="2496242" cy="1462571"/>
            </a:xfrm>
            <a:custGeom>
              <a:avLst/>
              <a:gdLst/>
              <a:ahLst/>
              <a:cxnLst/>
              <a:rect l="l" t="t" r="r" b="b"/>
              <a:pathLst>
                <a:path w="2215278" h="1297940">
                  <a:moveTo>
                    <a:pt x="0" y="0"/>
                  </a:moveTo>
                  <a:lnTo>
                    <a:pt x="1107639" y="1297940"/>
                  </a:lnTo>
                  <a:lnTo>
                    <a:pt x="2215278" y="0"/>
                  </a:lnTo>
                  <a:close/>
                </a:path>
              </a:pathLst>
            </a:custGeom>
            <a:solidFill>
              <a:schemeClr val="bg1">
                <a:lumMod val="50000"/>
              </a:schemeClr>
            </a:solidFill>
          </p:spPr>
          <p:txBody>
            <a:bodyPr/>
            <a:lstStyle/>
            <a:p>
              <a:endParaRPr lang="en-US" sz="3200"/>
            </a:p>
          </p:txBody>
        </p:sp>
        <p:sp>
          <p:nvSpPr>
            <p:cNvPr id="71" name="Freeform 8">
              <a:extLst>
                <a:ext uri="{FF2B5EF4-FFF2-40B4-BE49-F238E27FC236}">
                  <a16:creationId xmlns:a16="http://schemas.microsoft.com/office/drawing/2014/main" id="{C8F92E88-1973-60DF-1BE3-56467633EC9E}"/>
                </a:ext>
              </a:extLst>
            </p:cNvPr>
            <p:cNvSpPr/>
            <p:nvPr/>
          </p:nvSpPr>
          <p:spPr>
            <a:xfrm>
              <a:off x="1118193" y="2003725"/>
              <a:ext cx="750945" cy="439986"/>
            </a:xfrm>
            <a:custGeom>
              <a:avLst/>
              <a:gdLst/>
              <a:ahLst/>
              <a:cxnLst/>
              <a:rect l="l" t="t" r="r" b="b"/>
              <a:pathLst>
                <a:path w="2215278" h="1297940">
                  <a:moveTo>
                    <a:pt x="0" y="0"/>
                  </a:moveTo>
                  <a:lnTo>
                    <a:pt x="1107639" y="1297940"/>
                  </a:lnTo>
                  <a:lnTo>
                    <a:pt x="2215278" y="0"/>
                  </a:lnTo>
                  <a:close/>
                </a:path>
              </a:pathLst>
            </a:custGeom>
            <a:solidFill>
              <a:schemeClr val="bg1">
                <a:lumMod val="85000"/>
              </a:schemeClr>
            </a:solidFill>
          </p:spPr>
          <p:txBody>
            <a:bodyPr/>
            <a:lstStyle/>
            <a:p>
              <a:endParaRPr lang="en-US" sz="3200"/>
            </a:p>
          </p:txBody>
        </p:sp>
        <p:sp>
          <p:nvSpPr>
            <p:cNvPr id="70" name="Freeform 34">
              <a:extLst>
                <a:ext uri="{FF2B5EF4-FFF2-40B4-BE49-F238E27FC236}">
                  <a16:creationId xmlns:a16="http://schemas.microsoft.com/office/drawing/2014/main" id="{5B0C7237-F9D3-C160-B167-E8CD7E6E8553}"/>
                </a:ext>
              </a:extLst>
            </p:cNvPr>
            <p:cNvSpPr/>
            <p:nvPr/>
          </p:nvSpPr>
          <p:spPr>
            <a:xfrm>
              <a:off x="1309087" y="2722208"/>
              <a:ext cx="1113469" cy="1113479"/>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FFFF"/>
            </a:solidFill>
          </p:spPr>
          <p:txBody>
            <a:bodyPr/>
            <a:lstStyle/>
            <a:p>
              <a:endParaRPr lang="en-US" sz="3200"/>
            </a:p>
          </p:txBody>
        </p:sp>
        <p:sp>
          <p:nvSpPr>
            <p:cNvPr id="37" name="TextBox 40">
              <a:extLst>
                <a:ext uri="{FF2B5EF4-FFF2-40B4-BE49-F238E27FC236}">
                  <a16:creationId xmlns:a16="http://schemas.microsoft.com/office/drawing/2014/main" id="{88A5D22B-6F67-511D-64FF-AF8114669651}"/>
                </a:ext>
              </a:extLst>
            </p:cNvPr>
            <p:cNvSpPr txBox="1"/>
            <p:nvPr/>
          </p:nvSpPr>
          <p:spPr>
            <a:xfrm>
              <a:off x="913160" y="4123992"/>
              <a:ext cx="1905748" cy="547842"/>
            </a:xfrm>
            <a:prstGeom prst="rect">
              <a:avLst/>
            </a:prstGeom>
          </p:spPr>
          <p:txBody>
            <a:bodyPr lIns="0" tIns="0" rIns="0" bIns="0" rtlCol="0" anchor="t">
              <a:spAutoFit/>
            </a:bodyPr>
            <a:lstStyle/>
            <a:p>
              <a:pPr algn="ctr" rtl="0">
                <a:lnSpc>
                  <a:spcPct val="115000"/>
                </a:lnSpc>
              </a:pPr>
              <a:r>
                <a:rPr lang="ar-EG" sz="3200" b="1" kern="120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تشتّت المسؤولية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8" name="TextBox 4150">
              <a:extLst>
                <a:ext uri="{FF2B5EF4-FFF2-40B4-BE49-F238E27FC236}">
                  <a16:creationId xmlns:a16="http://schemas.microsoft.com/office/drawing/2014/main" id="{8F3909D2-5D6B-6F5E-CE26-23DC6AF401EA}"/>
                </a:ext>
              </a:extLst>
            </p:cNvPr>
            <p:cNvSpPr txBox="1"/>
            <p:nvPr/>
          </p:nvSpPr>
          <p:spPr>
            <a:xfrm>
              <a:off x="1413162" y="2854843"/>
              <a:ext cx="950492" cy="622799"/>
            </a:xfrm>
            <a:prstGeom prst="rect">
              <a:avLst/>
            </a:prstGeom>
            <a:noFill/>
          </p:spPr>
          <p:txBody>
            <a:bodyPr wrap="square" rtlCol="0">
              <a:spAutoFit/>
            </a:bodyPr>
            <a:lstStyle/>
            <a:p>
              <a:pPr algn="ctr" rtl="0">
                <a:lnSpc>
                  <a:spcPct val="115000"/>
                </a:lnSpc>
              </a:pPr>
              <a:r>
                <a:rPr lang="en-GB" sz="3200" kern="1200">
                  <a:solidFill>
                    <a:srgbClr val="000000"/>
                  </a:solidFill>
                  <a:effectLst/>
                  <a:latin typeface="SST Arabic Bold"/>
                  <a:ea typeface="Calibri" panose="020F0502020204030204" pitchFamily="34" charset="0"/>
                  <a:cs typeface="Arial" panose="020B0604020202020204" pitchFamily="34" charset="0"/>
                </a:rPr>
                <a:t>04</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75" name="Group 74">
            <a:extLst>
              <a:ext uri="{FF2B5EF4-FFF2-40B4-BE49-F238E27FC236}">
                <a16:creationId xmlns:a16="http://schemas.microsoft.com/office/drawing/2014/main" id="{EC125343-C463-6F1B-1CB8-D18DB36A47A8}"/>
              </a:ext>
            </a:extLst>
          </p:cNvPr>
          <p:cNvGrpSpPr/>
          <p:nvPr/>
        </p:nvGrpSpPr>
        <p:grpSpPr>
          <a:xfrm>
            <a:off x="6256835" y="2003725"/>
            <a:ext cx="2496242" cy="3671361"/>
            <a:chOff x="6256835" y="2003725"/>
            <a:chExt cx="2496242" cy="3671361"/>
          </a:xfrm>
        </p:grpSpPr>
        <p:grpSp>
          <p:nvGrpSpPr>
            <p:cNvPr id="40" name="Group 39">
              <a:extLst>
                <a:ext uri="{FF2B5EF4-FFF2-40B4-BE49-F238E27FC236}">
                  <a16:creationId xmlns:a16="http://schemas.microsoft.com/office/drawing/2014/main" id="{DE68911B-E5FD-604E-3173-61B59E47BB6E}"/>
                </a:ext>
              </a:extLst>
            </p:cNvPr>
            <p:cNvGrpSpPr/>
            <p:nvPr/>
          </p:nvGrpSpPr>
          <p:grpSpPr>
            <a:xfrm>
              <a:off x="6256835" y="3458285"/>
              <a:ext cx="2494895" cy="2216801"/>
              <a:chOff x="3004591" y="779725"/>
              <a:chExt cx="2353310" cy="2090977"/>
            </a:xfrm>
          </p:grpSpPr>
          <p:sp>
            <p:nvSpPr>
              <p:cNvPr id="69" name="Freeform 16">
                <a:extLst>
                  <a:ext uri="{FF2B5EF4-FFF2-40B4-BE49-F238E27FC236}">
                    <a16:creationId xmlns:a16="http://schemas.microsoft.com/office/drawing/2014/main" id="{8E4C604C-EB66-8052-A9C4-3243355612DE}"/>
                  </a:ext>
                </a:extLst>
              </p:cNvPr>
              <p:cNvSpPr/>
              <p:nvPr/>
            </p:nvSpPr>
            <p:spPr>
              <a:xfrm>
                <a:off x="3004591" y="779725"/>
                <a:ext cx="2353310" cy="2090977"/>
              </a:xfrm>
              <a:custGeom>
                <a:avLst/>
                <a:gdLst/>
                <a:ahLst/>
                <a:cxnLst/>
                <a:rect l="l" t="t" r="r" b="b"/>
                <a:pathLst>
                  <a:path w="2353310" h="2090977">
                    <a:moveTo>
                      <a:pt x="784860" y="2023667"/>
                    </a:moveTo>
                    <a:cubicBezTo>
                      <a:pt x="905510" y="2064307"/>
                      <a:pt x="1042670" y="2090977"/>
                      <a:pt x="1177290" y="2090977"/>
                    </a:cubicBezTo>
                    <a:cubicBezTo>
                      <a:pt x="1311910" y="2090977"/>
                      <a:pt x="1441450" y="2068117"/>
                      <a:pt x="1560830" y="2027477"/>
                    </a:cubicBezTo>
                    <a:cubicBezTo>
                      <a:pt x="1563370" y="2026207"/>
                      <a:pt x="1565910" y="2026207"/>
                      <a:pt x="1568450" y="2024937"/>
                    </a:cubicBezTo>
                    <a:cubicBezTo>
                      <a:pt x="2016760" y="1862377"/>
                      <a:pt x="2346960" y="1433117"/>
                      <a:pt x="2353310" y="933861"/>
                    </a:cubicBezTo>
                    <a:lnTo>
                      <a:pt x="2353310" y="0"/>
                    </a:lnTo>
                    <a:lnTo>
                      <a:pt x="0" y="0"/>
                    </a:lnTo>
                    <a:lnTo>
                      <a:pt x="0" y="933189"/>
                    </a:lnTo>
                    <a:cubicBezTo>
                      <a:pt x="6350" y="1435657"/>
                      <a:pt x="331470" y="1864917"/>
                      <a:pt x="784860" y="2023667"/>
                    </a:cubicBezTo>
                    <a:close/>
                  </a:path>
                </a:pathLst>
              </a:custGeom>
              <a:solidFill>
                <a:srgbClr val="2E75B6"/>
              </a:solidFill>
            </p:spPr>
            <p:txBody>
              <a:bodyPr/>
              <a:lstStyle/>
              <a:p>
                <a:endParaRPr lang="en-US" sz="3200"/>
              </a:p>
            </p:txBody>
          </p:sp>
        </p:grpSp>
        <p:grpSp>
          <p:nvGrpSpPr>
            <p:cNvPr id="41" name="Group 40">
              <a:extLst>
                <a:ext uri="{FF2B5EF4-FFF2-40B4-BE49-F238E27FC236}">
                  <a16:creationId xmlns:a16="http://schemas.microsoft.com/office/drawing/2014/main" id="{6222C3D8-EE27-786A-52C5-26747E06313C}"/>
                </a:ext>
              </a:extLst>
            </p:cNvPr>
            <p:cNvGrpSpPr/>
            <p:nvPr/>
          </p:nvGrpSpPr>
          <p:grpSpPr>
            <a:xfrm rot="10800000">
              <a:off x="6256835" y="2003725"/>
              <a:ext cx="2496242" cy="1462571"/>
              <a:chOff x="3004591" y="4271"/>
              <a:chExt cx="2215278" cy="1297940"/>
            </a:xfrm>
          </p:grpSpPr>
          <p:sp>
            <p:nvSpPr>
              <p:cNvPr id="68" name="Freeform 18">
                <a:extLst>
                  <a:ext uri="{FF2B5EF4-FFF2-40B4-BE49-F238E27FC236}">
                    <a16:creationId xmlns:a16="http://schemas.microsoft.com/office/drawing/2014/main" id="{CAD43032-D262-07D7-AD81-0370C2AF8443}"/>
                  </a:ext>
                </a:extLst>
              </p:cNvPr>
              <p:cNvSpPr/>
              <p:nvPr/>
            </p:nvSpPr>
            <p:spPr>
              <a:xfrm>
                <a:off x="3004591" y="4271"/>
                <a:ext cx="2215278" cy="1297940"/>
              </a:xfrm>
              <a:custGeom>
                <a:avLst/>
                <a:gdLst/>
                <a:ahLst/>
                <a:cxnLst/>
                <a:rect l="l" t="t" r="r" b="b"/>
                <a:pathLst>
                  <a:path w="2215278" h="1297940">
                    <a:moveTo>
                      <a:pt x="0" y="0"/>
                    </a:moveTo>
                    <a:lnTo>
                      <a:pt x="1107639" y="1297940"/>
                    </a:lnTo>
                    <a:lnTo>
                      <a:pt x="2215278" y="0"/>
                    </a:lnTo>
                    <a:close/>
                  </a:path>
                </a:pathLst>
              </a:custGeom>
              <a:solidFill>
                <a:srgbClr val="2E75B6"/>
              </a:solidFill>
            </p:spPr>
            <p:txBody>
              <a:bodyPr/>
              <a:lstStyle/>
              <a:p>
                <a:endParaRPr lang="en-US" sz="3200"/>
              </a:p>
            </p:txBody>
          </p:sp>
        </p:grpSp>
        <p:grpSp>
          <p:nvGrpSpPr>
            <p:cNvPr id="42" name="Group 41">
              <a:extLst>
                <a:ext uri="{FF2B5EF4-FFF2-40B4-BE49-F238E27FC236}">
                  <a16:creationId xmlns:a16="http://schemas.microsoft.com/office/drawing/2014/main" id="{82CA03E4-38CA-3E0A-368A-B35A9383DEA6}"/>
                </a:ext>
              </a:extLst>
            </p:cNvPr>
            <p:cNvGrpSpPr/>
            <p:nvPr/>
          </p:nvGrpSpPr>
          <p:grpSpPr>
            <a:xfrm>
              <a:off x="6754010" y="2003725"/>
              <a:ext cx="750945" cy="439986"/>
              <a:chOff x="3269647" y="4271"/>
              <a:chExt cx="2215278" cy="1297940"/>
            </a:xfrm>
          </p:grpSpPr>
          <p:sp>
            <p:nvSpPr>
              <p:cNvPr id="67" name="Freeform 20">
                <a:extLst>
                  <a:ext uri="{FF2B5EF4-FFF2-40B4-BE49-F238E27FC236}">
                    <a16:creationId xmlns:a16="http://schemas.microsoft.com/office/drawing/2014/main" id="{72F3595B-F931-602F-14BA-F9533A4DAEEC}"/>
                  </a:ext>
                </a:extLst>
              </p:cNvPr>
              <p:cNvSpPr/>
              <p:nvPr/>
            </p:nvSpPr>
            <p:spPr>
              <a:xfrm>
                <a:off x="3269647" y="4271"/>
                <a:ext cx="2215278" cy="1297940"/>
              </a:xfrm>
              <a:custGeom>
                <a:avLst/>
                <a:gdLst/>
                <a:ahLst/>
                <a:cxnLst/>
                <a:rect l="l" t="t" r="r" b="b"/>
                <a:pathLst>
                  <a:path w="2215278" h="1297940">
                    <a:moveTo>
                      <a:pt x="0" y="0"/>
                    </a:moveTo>
                    <a:lnTo>
                      <a:pt x="1107639" y="1297940"/>
                    </a:lnTo>
                    <a:lnTo>
                      <a:pt x="2215278" y="0"/>
                    </a:lnTo>
                    <a:close/>
                  </a:path>
                </a:pathLst>
              </a:custGeom>
              <a:solidFill>
                <a:schemeClr val="accent5">
                  <a:lumMod val="20000"/>
                  <a:lumOff val="80000"/>
                </a:schemeClr>
              </a:solidFill>
            </p:spPr>
            <p:txBody>
              <a:bodyPr/>
              <a:lstStyle/>
              <a:p>
                <a:endParaRPr lang="en-US" sz="3200"/>
              </a:p>
            </p:txBody>
          </p:sp>
        </p:grpSp>
        <p:grpSp>
          <p:nvGrpSpPr>
            <p:cNvPr id="43" name="Group 42">
              <a:extLst>
                <a:ext uri="{FF2B5EF4-FFF2-40B4-BE49-F238E27FC236}">
                  <a16:creationId xmlns:a16="http://schemas.microsoft.com/office/drawing/2014/main" id="{337B4C45-5227-453F-1E3D-665CF0A855DF}"/>
                </a:ext>
              </a:extLst>
            </p:cNvPr>
            <p:cNvGrpSpPr/>
            <p:nvPr/>
          </p:nvGrpSpPr>
          <p:grpSpPr>
            <a:xfrm>
              <a:off x="6948222" y="2722208"/>
              <a:ext cx="1113469" cy="1113479"/>
              <a:chOff x="3373186" y="387308"/>
              <a:chExt cx="6350000" cy="6350000"/>
            </a:xfrm>
          </p:grpSpPr>
          <p:sp>
            <p:nvSpPr>
              <p:cNvPr id="66" name="Freeform 30">
                <a:extLst>
                  <a:ext uri="{FF2B5EF4-FFF2-40B4-BE49-F238E27FC236}">
                    <a16:creationId xmlns:a16="http://schemas.microsoft.com/office/drawing/2014/main" id="{A8B69FE0-5A53-8873-8892-8C0F3D5FCD5D}"/>
                  </a:ext>
                </a:extLst>
              </p:cNvPr>
              <p:cNvSpPr/>
              <p:nvPr/>
            </p:nvSpPr>
            <p:spPr>
              <a:xfrm>
                <a:off x="3373186" y="387308"/>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FFFF"/>
              </a:solidFill>
            </p:spPr>
            <p:txBody>
              <a:bodyPr/>
              <a:lstStyle/>
              <a:p>
                <a:endParaRPr lang="en-US" sz="3200"/>
              </a:p>
            </p:txBody>
          </p:sp>
        </p:grpSp>
        <p:sp>
          <p:nvSpPr>
            <p:cNvPr id="44" name="TextBox 40">
              <a:extLst>
                <a:ext uri="{FF2B5EF4-FFF2-40B4-BE49-F238E27FC236}">
                  <a16:creationId xmlns:a16="http://schemas.microsoft.com/office/drawing/2014/main" id="{66508F1A-C541-613C-CADF-AC58E0190D13}"/>
                </a:ext>
              </a:extLst>
            </p:cNvPr>
            <p:cNvSpPr txBox="1"/>
            <p:nvPr/>
          </p:nvSpPr>
          <p:spPr>
            <a:xfrm>
              <a:off x="6551346" y="4124138"/>
              <a:ext cx="1905748" cy="1114150"/>
            </a:xfrm>
            <a:prstGeom prst="rect">
              <a:avLst/>
            </a:prstGeom>
          </p:spPr>
          <p:txBody>
            <a:bodyPr lIns="0" tIns="0" rIns="0" bIns="0" rtlCol="0" anchor="t">
              <a:spAutoFit/>
            </a:bodyPr>
            <a:lstStyle/>
            <a:p>
              <a:pPr algn="ctr" rtl="0">
                <a:lnSpc>
                  <a:spcPct val="115000"/>
                </a:lnSpc>
              </a:pPr>
              <a:r>
                <a:rPr lang="ar-EG" sz="3200" b="1" kern="120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هيمنة الأفراد المؤثّرين</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5" name="TextBox 4148">
              <a:extLst>
                <a:ext uri="{FF2B5EF4-FFF2-40B4-BE49-F238E27FC236}">
                  <a16:creationId xmlns:a16="http://schemas.microsoft.com/office/drawing/2014/main" id="{5CBD9B99-96C7-2DF1-6242-DAE7043E8DA1}"/>
                </a:ext>
              </a:extLst>
            </p:cNvPr>
            <p:cNvSpPr txBox="1"/>
            <p:nvPr/>
          </p:nvSpPr>
          <p:spPr>
            <a:xfrm>
              <a:off x="7023083" y="2854843"/>
              <a:ext cx="950492" cy="622799"/>
            </a:xfrm>
            <a:prstGeom prst="rect">
              <a:avLst/>
            </a:prstGeom>
            <a:noFill/>
          </p:spPr>
          <p:txBody>
            <a:bodyPr wrap="square" rtlCol="0">
              <a:spAutoFit/>
            </a:bodyPr>
            <a:lstStyle/>
            <a:p>
              <a:pPr algn="ctr" rtl="0">
                <a:lnSpc>
                  <a:spcPct val="115000"/>
                </a:lnSpc>
              </a:pPr>
              <a:r>
                <a:rPr lang="en-GB" sz="3200" kern="1200">
                  <a:solidFill>
                    <a:srgbClr val="000000"/>
                  </a:solidFill>
                  <a:effectLst/>
                  <a:latin typeface="SST Arabic Bold"/>
                  <a:ea typeface="Calibri" panose="020F0502020204030204" pitchFamily="34" charset="0"/>
                  <a:cs typeface="Arial" panose="020B0604020202020204" pitchFamily="34" charset="0"/>
                </a:rPr>
                <a:t>02</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74" name="Group 73">
            <a:extLst>
              <a:ext uri="{FF2B5EF4-FFF2-40B4-BE49-F238E27FC236}">
                <a16:creationId xmlns:a16="http://schemas.microsoft.com/office/drawing/2014/main" id="{3198E674-9099-8B87-A576-BAF2BD239AB9}"/>
              </a:ext>
            </a:extLst>
          </p:cNvPr>
          <p:cNvGrpSpPr/>
          <p:nvPr/>
        </p:nvGrpSpPr>
        <p:grpSpPr>
          <a:xfrm>
            <a:off x="9074744" y="1995714"/>
            <a:ext cx="2496242" cy="3679372"/>
            <a:chOff x="9074744" y="1995714"/>
            <a:chExt cx="2496242" cy="3679372"/>
          </a:xfrm>
        </p:grpSpPr>
        <p:grpSp>
          <p:nvGrpSpPr>
            <p:cNvPr id="49" name="Group 48">
              <a:extLst>
                <a:ext uri="{FF2B5EF4-FFF2-40B4-BE49-F238E27FC236}">
                  <a16:creationId xmlns:a16="http://schemas.microsoft.com/office/drawing/2014/main" id="{2831178E-67D8-6391-BE81-697106F9A415}"/>
                </a:ext>
              </a:extLst>
            </p:cNvPr>
            <p:cNvGrpSpPr/>
            <p:nvPr/>
          </p:nvGrpSpPr>
          <p:grpSpPr>
            <a:xfrm>
              <a:off x="9074744" y="3458285"/>
              <a:ext cx="2494895" cy="2216801"/>
              <a:chOff x="4506886" y="779725"/>
              <a:chExt cx="2353310" cy="2090977"/>
            </a:xfrm>
          </p:grpSpPr>
          <p:sp>
            <p:nvSpPr>
              <p:cNvPr id="62" name="Freeform 22">
                <a:extLst>
                  <a:ext uri="{FF2B5EF4-FFF2-40B4-BE49-F238E27FC236}">
                    <a16:creationId xmlns:a16="http://schemas.microsoft.com/office/drawing/2014/main" id="{FAE9CF7F-2314-0812-8142-748213B9AF2C}"/>
                  </a:ext>
                </a:extLst>
              </p:cNvPr>
              <p:cNvSpPr/>
              <p:nvPr/>
            </p:nvSpPr>
            <p:spPr>
              <a:xfrm>
                <a:off x="4506886" y="779725"/>
                <a:ext cx="2353310" cy="2090977"/>
              </a:xfrm>
              <a:custGeom>
                <a:avLst/>
                <a:gdLst/>
                <a:ahLst/>
                <a:cxnLst/>
                <a:rect l="l" t="t" r="r" b="b"/>
                <a:pathLst>
                  <a:path w="2353310" h="2090977">
                    <a:moveTo>
                      <a:pt x="784860" y="2023667"/>
                    </a:moveTo>
                    <a:cubicBezTo>
                      <a:pt x="905510" y="2064307"/>
                      <a:pt x="1042670" y="2090977"/>
                      <a:pt x="1177290" y="2090977"/>
                    </a:cubicBezTo>
                    <a:cubicBezTo>
                      <a:pt x="1311910" y="2090977"/>
                      <a:pt x="1441450" y="2068117"/>
                      <a:pt x="1560830" y="2027477"/>
                    </a:cubicBezTo>
                    <a:cubicBezTo>
                      <a:pt x="1563370" y="2026207"/>
                      <a:pt x="1565910" y="2026207"/>
                      <a:pt x="1568450" y="2024937"/>
                    </a:cubicBezTo>
                    <a:cubicBezTo>
                      <a:pt x="2016760" y="1862377"/>
                      <a:pt x="2346960" y="1433117"/>
                      <a:pt x="2353310" y="933861"/>
                    </a:cubicBezTo>
                    <a:lnTo>
                      <a:pt x="2353310" y="0"/>
                    </a:lnTo>
                    <a:lnTo>
                      <a:pt x="0" y="0"/>
                    </a:lnTo>
                    <a:lnTo>
                      <a:pt x="0" y="933189"/>
                    </a:lnTo>
                    <a:cubicBezTo>
                      <a:pt x="6350" y="1435657"/>
                      <a:pt x="331470" y="1864917"/>
                      <a:pt x="784860" y="2023667"/>
                    </a:cubicBezTo>
                    <a:close/>
                  </a:path>
                </a:pathLst>
              </a:custGeom>
              <a:solidFill>
                <a:srgbClr val="168489"/>
              </a:solidFill>
            </p:spPr>
            <p:txBody>
              <a:bodyPr/>
              <a:lstStyle/>
              <a:p>
                <a:endParaRPr lang="en-US" sz="3200"/>
              </a:p>
            </p:txBody>
          </p:sp>
        </p:grpSp>
        <p:grpSp>
          <p:nvGrpSpPr>
            <p:cNvPr id="50" name="Group 49">
              <a:extLst>
                <a:ext uri="{FF2B5EF4-FFF2-40B4-BE49-F238E27FC236}">
                  <a16:creationId xmlns:a16="http://schemas.microsoft.com/office/drawing/2014/main" id="{C8B6128E-6A94-B610-D75F-456E3228E6EE}"/>
                </a:ext>
              </a:extLst>
            </p:cNvPr>
            <p:cNvGrpSpPr/>
            <p:nvPr/>
          </p:nvGrpSpPr>
          <p:grpSpPr>
            <a:xfrm rot="10800000">
              <a:off x="9074744" y="2003725"/>
              <a:ext cx="2496242" cy="1462571"/>
              <a:chOff x="4506886" y="4271"/>
              <a:chExt cx="2215278" cy="1297940"/>
            </a:xfrm>
          </p:grpSpPr>
          <p:sp>
            <p:nvSpPr>
              <p:cNvPr id="61" name="Freeform 24">
                <a:extLst>
                  <a:ext uri="{FF2B5EF4-FFF2-40B4-BE49-F238E27FC236}">
                    <a16:creationId xmlns:a16="http://schemas.microsoft.com/office/drawing/2014/main" id="{447126E1-FD91-C2FE-99C7-ED67619CB97A}"/>
                  </a:ext>
                </a:extLst>
              </p:cNvPr>
              <p:cNvSpPr/>
              <p:nvPr/>
            </p:nvSpPr>
            <p:spPr>
              <a:xfrm>
                <a:off x="4506886" y="4271"/>
                <a:ext cx="2215278" cy="1297940"/>
              </a:xfrm>
              <a:custGeom>
                <a:avLst/>
                <a:gdLst/>
                <a:ahLst/>
                <a:cxnLst/>
                <a:rect l="l" t="t" r="r" b="b"/>
                <a:pathLst>
                  <a:path w="2215278" h="1297940">
                    <a:moveTo>
                      <a:pt x="0" y="0"/>
                    </a:moveTo>
                    <a:lnTo>
                      <a:pt x="1107639" y="1297940"/>
                    </a:lnTo>
                    <a:lnTo>
                      <a:pt x="2215278" y="0"/>
                    </a:lnTo>
                    <a:close/>
                  </a:path>
                </a:pathLst>
              </a:custGeom>
              <a:solidFill>
                <a:srgbClr val="168489"/>
              </a:solidFill>
            </p:spPr>
            <p:txBody>
              <a:bodyPr/>
              <a:lstStyle/>
              <a:p>
                <a:endParaRPr lang="en-US" sz="3200"/>
              </a:p>
            </p:txBody>
          </p:sp>
        </p:grpSp>
        <p:grpSp>
          <p:nvGrpSpPr>
            <p:cNvPr id="51" name="Group 50">
              <a:extLst>
                <a:ext uri="{FF2B5EF4-FFF2-40B4-BE49-F238E27FC236}">
                  <a16:creationId xmlns:a16="http://schemas.microsoft.com/office/drawing/2014/main" id="{4AFE722F-EB49-C5FD-8C45-E2B1E4167544}"/>
                </a:ext>
              </a:extLst>
            </p:cNvPr>
            <p:cNvGrpSpPr/>
            <p:nvPr/>
          </p:nvGrpSpPr>
          <p:grpSpPr>
            <a:xfrm>
              <a:off x="9571921" y="1995714"/>
              <a:ext cx="750945" cy="439986"/>
              <a:chOff x="4771943" y="0"/>
              <a:chExt cx="2215278" cy="1297940"/>
            </a:xfrm>
          </p:grpSpPr>
          <p:sp>
            <p:nvSpPr>
              <p:cNvPr id="60" name="Freeform 26">
                <a:extLst>
                  <a:ext uri="{FF2B5EF4-FFF2-40B4-BE49-F238E27FC236}">
                    <a16:creationId xmlns:a16="http://schemas.microsoft.com/office/drawing/2014/main" id="{070DE28C-97DF-08F2-F2C7-C5A22132DC8F}"/>
                  </a:ext>
                </a:extLst>
              </p:cNvPr>
              <p:cNvSpPr/>
              <p:nvPr/>
            </p:nvSpPr>
            <p:spPr>
              <a:xfrm>
                <a:off x="4771943" y="0"/>
                <a:ext cx="2215278" cy="1297940"/>
              </a:xfrm>
              <a:custGeom>
                <a:avLst/>
                <a:gdLst/>
                <a:ahLst/>
                <a:cxnLst/>
                <a:rect l="l" t="t" r="r" b="b"/>
                <a:pathLst>
                  <a:path w="2215278" h="1297940">
                    <a:moveTo>
                      <a:pt x="0" y="0"/>
                    </a:moveTo>
                    <a:lnTo>
                      <a:pt x="1107639" y="1297940"/>
                    </a:lnTo>
                    <a:lnTo>
                      <a:pt x="2215278" y="0"/>
                    </a:lnTo>
                    <a:close/>
                  </a:path>
                </a:pathLst>
              </a:custGeom>
              <a:solidFill>
                <a:srgbClr val="7CD4D2"/>
              </a:solidFill>
            </p:spPr>
            <p:txBody>
              <a:bodyPr/>
              <a:lstStyle/>
              <a:p>
                <a:endParaRPr lang="en-US" sz="3200"/>
              </a:p>
            </p:txBody>
          </p:sp>
        </p:grpSp>
        <p:grpSp>
          <p:nvGrpSpPr>
            <p:cNvPr id="52" name="Group 51">
              <a:extLst>
                <a:ext uri="{FF2B5EF4-FFF2-40B4-BE49-F238E27FC236}">
                  <a16:creationId xmlns:a16="http://schemas.microsoft.com/office/drawing/2014/main" id="{B52EFB28-2954-DE25-F1C6-A09AD73E7C7A}"/>
                </a:ext>
              </a:extLst>
            </p:cNvPr>
            <p:cNvGrpSpPr/>
            <p:nvPr/>
          </p:nvGrpSpPr>
          <p:grpSpPr>
            <a:xfrm>
              <a:off x="9766131" y="2748377"/>
              <a:ext cx="1113469" cy="1113479"/>
              <a:chOff x="4875481" y="401259"/>
              <a:chExt cx="6350000" cy="6350000"/>
            </a:xfrm>
          </p:grpSpPr>
          <p:sp>
            <p:nvSpPr>
              <p:cNvPr id="59" name="Freeform 28">
                <a:extLst>
                  <a:ext uri="{FF2B5EF4-FFF2-40B4-BE49-F238E27FC236}">
                    <a16:creationId xmlns:a16="http://schemas.microsoft.com/office/drawing/2014/main" id="{8FC16BEF-B84D-7952-8B76-5A1A40767A42}"/>
                  </a:ext>
                </a:extLst>
              </p:cNvPr>
              <p:cNvSpPr/>
              <p:nvPr/>
            </p:nvSpPr>
            <p:spPr>
              <a:xfrm>
                <a:off x="4875481" y="401259"/>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FFFF"/>
              </a:solidFill>
            </p:spPr>
            <p:txBody>
              <a:bodyPr/>
              <a:lstStyle/>
              <a:p>
                <a:endParaRPr lang="en-US" sz="3200"/>
              </a:p>
            </p:txBody>
          </p:sp>
        </p:grpSp>
        <p:sp>
          <p:nvSpPr>
            <p:cNvPr id="54" name="TextBox 40">
              <a:extLst>
                <a:ext uri="{FF2B5EF4-FFF2-40B4-BE49-F238E27FC236}">
                  <a16:creationId xmlns:a16="http://schemas.microsoft.com/office/drawing/2014/main" id="{BF79A9BC-A2C8-08EB-7E95-2D71CB991FD3}"/>
                </a:ext>
              </a:extLst>
            </p:cNvPr>
            <p:cNvSpPr txBox="1"/>
            <p:nvPr/>
          </p:nvSpPr>
          <p:spPr>
            <a:xfrm>
              <a:off x="9369125" y="4124138"/>
              <a:ext cx="1904556" cy="1114150"/>
            </a:xfrm>
            <a:prstGeom prst="rect">
              <a:avLst/>
            </a:prstGeom>
          </p:spPr>
          <p:txBody>
            <a:bodyPr lIns="0" tIns="0" rIns="0" bIns="0" rtlCol="0" anchor="t">
              <a:spAutoFit/>
            </a:bodyPr>
            <a:lstStyle/>
            <a:p>
              <a:pPr algn="ctr" rtl="0">
                <a:lnSpc>
                  <a:spcPct val="115000"/>
                </a:lnSpc>
              </a:pPr>
              <a:r>
                <a:rPr lang="ar-EG" sz="3200" b="1" kern="120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استهلاك الوقت والجهد</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56" name="TextBox 4147">
              <a:extLst>
                <a:ext uri="{FF2B5EF4-FFF2-40B4-BE49-F238E27FC236}">
                  <a16:creationId xmlns:a16="http://schemas.microsoft.com/office/drawing/2014/main" id="{990B8178-4C17-0FDA-54F3-07FF7D6DAF07}"/>
                </a:ext>
              </a:extLst>
            </p:cNvPr>
            <p:cNvSpPr txBox="1"/>
            <p:nvPr/>
          </p:nvSpPr>
          <p:spPr>
            <a:xfrm>
              <a:off x="9883283" y="2854843"/>
              <a:ext cx="950492" cy="622799"/>
            </a:xfrm>
            <a:prstGeom prst="rect">
              <a:avLst/>
            </a:prstGeom>
            <a:noFill/>
          </p:spPr>
          <p:txBody>
            <a:bodyPr wrap="square" rtlCol="0">
              <a:spAutoFit/>
            </a:bodyPr>
            <a:lstStyle/>
            <a:p>
              <a:pPr algn="ctr" rtl="0">
                <a:lnSpc>
                  <a:spcPct val="115000"/>
                </a:lnSpc>
              </a:pPr>
              <a:r>
                <a:rPr lang="en-GB" sz="3200" kern="1200">
                  <a:solidFill>
                    <a:srgbClr val="000000"/>
                  </a:solidFill>
                  <a:effectLst/>
                  <a:latin typeface="SST Arabic Bold"/>
                  <a:ea typeface="Calibri" panose="020F0502020204030204" pitchFamily="34" charset="0"/>
                  <a:cs typeface="Arial" panose="020B0604020202020204" pitchFamily="34" charset="0"/>
                </a:rPr>
                <a:t>01</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76" name="Group 75">
            <a:extLst>
              <a:ext uri="{FF2B5EF4-FFF2-40B4-BE49-F238E27FC236}">
                <a16:creationId xmlns:a16="http://schemas.microsoft.com/office/drawing/2014/main" id="{2F959C6E-DE5C-719B-CD6A-7C36ED6B4E9F}"/>
              </a:ext>
            </a:extLst>
          </p:cNvPr>
          <p:cNvGrpSpPr/>
          <p:nvPr/>
        </p:nvGrpSpPr>
        <p:grpSpPr>
          <a:xfrm>
            <a:off x="3438925" y="2003725"/>
            <a:ext cx="2496242" cy="3671361"/>
            <a:chOff x="3438925" y="2003725"/>
            <a:chExt cx="2496242" cy="3671361"/>
          </a:xfrm>
        </p:grpSpPr>
        <p:grpSp>
          <p:nvGrpSpPr>
            <p:cNvPr id="46" name="Group 45">
              <a:extLst>
                <a:ext uri="{FF2B5EF4-FFF2-40B4-BE49-F238E27FC236}">
                  <a16:creationId xmlns:a16="http://schemas.microsoft.com/office/drawing/2014/main" id="{5E8D4623-5D82-9BFD-4E9F-BFA4D75333C3}"/>
                </a:ext>
              </a:extLst>
            </p:cNvPr>
            <p:cNvGrpSpPr/>
            <p:nvPr/>
          </p:nvGrpSpPr>
          <p:grpSpPr>
            <a:xfrm>
              <a:off x="3438925" y="3458285"/>
              <a:ext cx="2494895" cy="2216801"/>
              <a:chOff x="1502295" y="779725"/>
              <a:chExt cx="2353310" cy="2090977"/>
            </a:xfrm>
          </p:grpSpPr>
          <p:sp>
            <p:nvSpPr>
              <p:cNvPr id="65" name="Freeform 10">
                <a:extLst>
                  <a:ext uri="{FF2B5EF4-FFF2-40B4-BE49-F238E27FC236}">
                    <a16:creationId xmlns:a16="http://schemas.microsoft.com/office/drawing/2014/main" id="{B592126C-A590-8A9E-75E2-9013F78310BA}"/>
                  </a:ext>
                </a:extLst>
              </p:cNvPr>
              <p:cNvSpPr/>
              <p:nvPr/>
            </p:nvSpPr>
            <p:spPr>
              <a:xfrm>
                <a:off x="1502295" y="779725"/>
                <a:ext cx="2353310" cy="2090977"/>
              </a:xfrm>
              <a:custGeom>
                <a:avLst/>
                <a:gdLst/>
                <a:ahLst/>
                <a:cxnLst/>
                <a:rect l="l" t="t" r="r" b="b"/>
                <a:pathLst>
                  <a:path w="2353310" h="2090977">
                    <a:moveTo>
                      <a:pt x="784860" y="2023667"/>
                    </a:moveTo>
                    <a:cubicBezTo>
                      <a:pt x="905510" y="2064307"/>
                      <a:pt x="1042670" y="2090977"/>
                      <a:pt x="1177290" y="2090977"/>
                    </a:cubicBezTo>
                    <a:cubicBezTo>
                      <a:pt x="1311910" y="2090977"/>
                      <a:pt x="1441450" y="2068117"/>
                      <a:pt x="1560830" y="2027477"/>
                    </a:cubicBezTo>
                    <a:cubicBezTo>
                      <a:pt x="1563370" y="2026207"/>
                      <a:pt x="1565910" y="2026207"/>
                      <a:pt x="1568450" y="2024937"/>
                    </a:cubicBezTo>
                    <a:cubicBezTo>
                      <a:pt x="2016760" y="1862377"/>
                      <a:pt x="2346960" y="1433117"/>
                      <a:pt x="2353310" y="933861"/>
                    </a:cubicBezTo>
                    <a:lnTo>
                      <a:pt x="2353310" y="0"/>
                    </a:lnTo>
                    <a:lnTo>
                      <a:pt x="0" y="0"/>
                    </a:lnTo>
                    <a:lnTo>
                      <a:pt x="0" y="933189"/>
                    </a:lnTo>
                    <a:cubicBezTo>
                      <a:pt x="6350" y="1435657"/>
                      <a:pt x="331470" y="1864917"/>
                      <a:pt x="784860" y="2023667"/>
                    </a:cubicBezTo>
                    <a:close/>
                  </a:path>
                </a:pathLst>
              </a:custGeom>
              <a:solidFill>
                <a:srgbClr val="FFD366"/>
              </a:solidFill>
            </p:spPr>
            <p:txBody>
              <a:bodyPr/>
              <a:lstStyle/>
              <a:p>
                <a:endParaRPr lang="en-US" sz="3200"/>
              </a:p>
            </p:txBody>
          </p:sp>
        </p:grpSp>
        <p:grpSp>
          <p:nvGrpSpPr>
            <p:cNvPr id="47" name="Group 46">
              <a:extLst>
                <a:ext uri="{FF2B5EF4-FFF2-40B4-BE49-F238E27FC236}">
                  <a16:creationId xmlns:a16="http://schemas.microsoft.com/office/drawing/2014/main" id="{2C89A5F7-2BFA-8461-FB4A-910FCC5208E9}"/>
                </a:ext>
              </a:extLst>
            </p:cNvPr>
            <p:cNvGrpSpPr/>
            <p:nvPr/>
          </p:nvGrpSpPr>
          <p:grpSpPr>
            <a:xfrm rot="10800000">
              <a:off x="3438925" y="2003725"/>
              <a:ext cx="2496242" cy="1462571"/>
              <a:chOff x="1502295" y="4271"/>
              <a:chExt cx="2215278" cy="1297940"/>
            </a:xfrm>
          </p:grpSpPr>
          <p:sp>
            <p:nvSpPr>
              <p:cNvPr id="64" name="Freeform 12">
                <a:extLst>
                  <a:ext uri="{FF2B5EF4-FFF2-40B4-BE49-F238E27FC236}">
                    <a16:creationId xmlns:a16="http://schemas.microsoft.com/office/drawing/2014/main" id="{8FB14212-9E42-EADC-3ECF-E7A3215D4BAF}"/>
                  </a:ext>
                </a:extLst>
              </p:cNvPr>
              <p:cNvSpPr/>
              <p:nvPr/>
            </p:nvSpPr>
            <p:spPr>
              <a:xfrm>
                <a:off x="1502295" y="4271"/>
                <a:ext cx="2215278" cy="1297940"/>
              </a:xfrm>
              <a:custGeom>
                <a:avLst/>
                <a:gdLst/>
                <a:ahLst/>
                <a:cxnLst/>
                <a:rect l="l" t="t" r="r" b="b"/>
                <a:pathLst>
                  <a:path w="2215278" h="1297940">
                    <a:moveTo>
                      <a:pt x="0" y="0"/>
                    </a:moveTo>
                    <a:lnTo>
                      <a:pt x="1107639" y="1297940"/>
                    </a:lnTo>
                    <a:lnTo>
                      <a:pt x="2215278" y="0"/>
                    </a:lnTo>
                    <a:close/>
                  </a:path>
                </a:pathLst>
              </a:custGeom>
              <a:solidFill>
                <a:srgbClr val="FFD366"/>
              </a:solidFill>
            </p:spPr>
            <p:txBody>
              <a:bodyPr/>
              <a:lstStyle/>
              <a:p>
                <a:endParaRPr lang="en-US" sz="3200"/>
              </a:p>
            </p:txBody>
          </p:sp>
        </p:grpSp>
        <p:grpSp>
          <p:nvGrpSpPr>
            <p:cNvPr id="48" name="Group 47">
              <a:extLst>
                <a:ext uri="{FF2B5EF4-FFF2-40B4-BE49-F238E27FC236}">
                  <a16:creationId xmlns:a16="http://schemas.microsoft.com/office/drawing/2014/main" id="{4BD81143-8328-EAB4-1D78-2834907E2BE6}"/>
                </a:ext>
              </a:extLst>
            </p:cNvPr>
            <p:cNvGrpSpPr/>
            <p:nvPr/>
          </p:nvGrpSpPr>
          <p:grpSpPr>
            <a:xfrm>
              <a:off x="3936102" y="2003725"/>
              <a:ext cx="750945" cy="439986"/>
              <a:chOff x="1767352" y="4271"/>
              <a:chExt cx="2215278" cy="1297940"/>
            </a:xfrm>
          </p:grpSpPr>
          <p:sp>
            <p:nvSpPr>
              <p:cNvPr id="63" name="Freeform 14">
                <a:extLst>
                  <a:ext uri="{FF2B5EF4-FFF2-40B4-BE49-F238E27FC236}">
                    <a16:creationId xmlns:a16="http://schemas.microsoft.com/office/drawing/2014/main" id="{3BAF9FE4-45C8-EFB6-CEFE-14FC5C298263}"/>
                  </a:ext>
                </a:extLst>
              </p:cNvPr>
              <p:cNvSpPr/>
              <p:nvPr/>
            </p:nvSpPr>
            <p:spPr>
              <a:xfrm>
                <a:off x="1767352" y="4271"/>
                <a:ext cx="2215278" cy="1297940"/>
              </a:xfrm>
              <a:custGeom>
                <a:avLst/>
                <a:gdLst/>
                <a:ahLst/>
                <a:cxnLst/>
                <a:rect l="l" t="t" r="r" b="b"/>
                <a:pathLst>
                  <a:path w="2215278" h="1297940">
                    <a:moveTo>
                      <a:pt x="0" y="0"/>
                    </a:moveTo>
                    <a:lnTo>
                      <a:pt x="1107639" y="1297940"/>
                    </a:lnTo>
                    <a:lnTo>
                      <a:pt x="2215278" y="0"/>
                    </a:lnTo>
                    <a:close/>
                  </a:path>
                </a:pathLst>
              </a:custGeom>
              <a:solidFill>
                <a:srgbClr val="FFFFCC"/>
              </a:solidFill>
            </p:spPr>
            <p:txBody>
              <a:bodyPr/>
              <a:lstStyle/>
              <a:p>
                <a:endParaRPr lang="en-US" sz="3200"/>
              </a:p>
            </p:txBody>
          </p:sp>
        </p:grpSp>
        <p:grpSp>
          <p:nvGrpSpPr>
            <p:cNvPr id="53" name="Group 52">
              <a:extLst>
                <a:ext uri="{FF2B5EF4-FFF2-40B4-BE49-F238E27FC236}">
                  <a16:creationId xmlns:a16="http://schemas.microsoft.com/office/drawing/2014/main" id="{70AE13DB-5EA0-FECB-433F-3FAB03FAC5F7}"/>
                </a:ext>
              </a:extLst>
            </p:cNvPr>
            <p:cNvGrpSpPr/>
            <p:nvPr/>
          </p:nvGrpSpPr>
          <p:grpSpPr>
            <a:xfrm>
              <a:off x="4126996" y="2722208"/>
              <a:ext cx="1113469" cy="1113479"/>
              <a:chOff x="1869122" y="387308"/>
              <a:chExt cx="6350000" cy="6350000"/>
            </a:xfrm>
          </p:grpSpPr>
          <p:sp>
            <p:nvSpPr>
              <p:cNvPr id="58" name="Freeform 32">
                <a:extLst>
                  <a:ext uri="{FF2B5EF4-FFF2-40B4-BE49-F238E27FC236}">
                    <a16:creationId xmlns:a16="http://schemas.microsoft.com/office/drawing/2014/main" id="{97E76F62-7D8B-62F4-5732-28DD9462103B}"/>
                  </a:ext>
                </a:extLst>
              </p:cNvPr>
              <p:cNvSpPr/>
              <p:nvPr/>
            </p:nvSpPr>
            <p:spPr>
              <a:xfrm>
                <a:off x="1869122" y="387308"/>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FFFF"/>
              </a:solidFill>
            </p:spPr>
            <p:txBody>
              <a:bodyPr/>
              <a:lstStyle/>
              <a:p>
                <a:endParaRPr lang="en-US" sz="3200"/>
              </a:p>
            </p:txBody>
          </p:sp>
        </p:grpSp>
        <p:sp>
          <p:nvSpPr>
            <p:cNvPr id="55" name="TextBox 40">
              <a:extLst>
                <a:ext uri="{FF2B5EF4-FFF2-40B4-BE49-F238E27FC236}">
                  <a16:creationId xmlns:a16="http://schemas.microsoft.com/office/drawing/2014/main" id="{0B0388A3-319D-FA97-DCAB-C66A27D79D11}"/>
                </a:ext>
              </a:extLst>
            </p:cNvPr>
            <p:cNvSpPr txBox="1"/>
            <p:nvPr/>
          </p:nvSpPr>
          <p:spPr>
            <a:xfrm>
              <a:off x="3731003" y="4137156"/>
              <a:ext cx="1905748" cy="547842"/>
            </a:xfrm>
            <a:prstGeom prst="rect">
              <a:avLst/>
            </a:prstGeom>
          </p:spPr>
          <p:txBody>
            <a:bodyPr lIns="0" tIns="0" rIns="0" bIns="0" rtlCol="0" anchor="t">
              <a:spAutoFit/>
            </a:bodyPr>
            <a:lstStyle/>
            <a:p>
              <a:pPr algn="ctr" rtl="0">
                <a:lnSpc>
                  <a:spcPct val="115000"/>
                </a:lnSpc>
              </a:pPr>
              <a:r>
                <a:rPr lang="ar-EG" sz="3200" b="1" kern="120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التفكير الجماعي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57" name="TextBox 4149">
              <a:extLst>
                <a:ext uri="{FF2B5EF4-FFF2-40B4-BE49-F238E27FC236}">
                  <a16:creationId xmlns:a16="http://schemas.microsoft.com/office/drawing/2014/main" id="{432558AC-6539-3927-7483-0D9B989A927C}"/>
                </a:ext>
              </a:extLst>
            </p:cNvPr>
            <p:cNvSpPr txBox="1"/>
            <p:nvPr/>
          </p:nvSpPr>
          <p:spPr>
            <a:xfrm>
              <a:off x="4211000" y="2854843"/>
              <a:ext cx="950492" cy="622799"/>
            </a:xfrm>
            <a:prstGeom prst="rect">
              <a:avLst/>
            </a:prstGeom>
            <a:noFill/>
          </p:spPr>
          <p:txBody>
            <a:bodyPr wrap="square" rtlCol="0">
              <a:spAutoFit/>
            </a:bodyPr>
            <a:lstStyle/>
            <a:p>
              <a:pPr algn="ctr" rtl="0">
                <a:lnSpc>
                  <a:spcPct val="115000"/>
                </a:lnSpc>
              </a:pPr>
              <a:r>
                <a:rPr lang="en-GB" sz="3200" kern="1200">
                  <a:solidFill>
                    <a:srgbClr val="000000"/>
                  </a:solidFill>
                  <a:effectLst/>
                  <a:latin typeface="SST Arabic Bold"/>
                  <a:ea typeface="Calibri" panose="020F0502020204030204" pitchFamily="34" charset="0"/>
                  <a:cs typeface="Arial" panose="020B0604020202020204" pitchFamily="34" charset="0"/>
                </a:rPr>
                <a:t>03</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114337522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74"/>
                                        </p:tgtEl>
                                        <p:attrNameLst>
                                          <p:attrName>style.visibility</p:attrName>
                                        </p:attrNameLst>
                                      </p:cBhvr>
                                      <p:to>
                                        <p:strVal val="visible"/>
                                      </p:to>
                                    </p:set>
                                    <p:anim calcmode="lin" valueType="num">
                                      <p:cBhvr additive="base">
                                        <p:cTn id="7" dur="500" fill="hold"/>
                                        <p:tgtEl>
                                          <p:spTgt spid="74"/>
                                        </p:tgtEl>
                                        <p:attrNameLst>
                                          <p:attrName>ppt_x</p:attrName>
                                        </p:attrNameLst>
                                      </p:cBhvr>
                                      <p:tavLst>
                                        <p:tav tm="0">
                                          <p:val>
                                            <p:strVal val="#ppt_x"/>
                                          </p:val>
                                        </p:tav>
                                        <p:tav tm="100000">
                                          <p:val>
                                            <p:strVal val="#ppt_x"/>
                                          </p:val>
                                        </p:tav>
                                      </p:tavLst>
                                    </p:anim>
                                    <p:anim calcmode="lin" valueType="num">
                                      <p:cBhvr additive="base">
                                        <p:cTn id="8" dur="500" fill="hold"/>
                                        <p:tgtEl>
                                          <p:spTgt spid="7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5"/>
                                        </p:tgtEl>
                                        <p:attrNameLst>
                                          <p:attrName>style.visibility</p:attrName>
                                        </p:attrNameLst>
                                      </p:cBhvr>
                                      <p:to>
                                        <p:strVal val="visible"/>
                                      </p:to>
                                    </p:set>
                                    <p:anim calcmode="lin" valueType="num">
                                      <p:cBhvr additive="base">
                                        <p:cTn id="13" dur="500" fill="hold"/>
                                        <p:tgtEl>
                                          <p:spTgt spid="75"/>
                                        </p:tgtEl>
                                        <p:attrNameLst>
                                          <p:attrName>ppt_x</p:attrName>
                                        </p:attrNameLst>
                                      </p:cBhvr>
                                      <p:tavLst>
                                        <p:tav tm="0">
                                          <p:val>
                                            <p:strVal val="#ppt_x"/>
                                          </p:val>
                                        </p:tav>
                                        <p:tav tm="100000">
                                          <p:val>
                                            <p:strVal val="#ppt_x"/>
                                          </p:val>
                                        </p:tav>
                                      </p:tavLst>
                                    </p:anim>
                                    <p:anim calcmode="lin" valueType="num">
                                      <p:cBhvr additive="base">
                                        <p:cTn id="14" dur="500" fill="hold"/>
                                        <p:tgtEl>
                                          <p:spTgt spid="7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6"/>
                                        </p:tgtEl>
                                        <p:attrNameLst>
                                          <p:attrName>style.visibility</p:attrName>
                                        </p:attrNameLst>
                                      </p:cBhvr>
                                      <p:to>
                                        <p:strVal val="visible"/>
                                      </p:to>
                                    </p:set>
                                    <p:anim calcmode="lin" valueType="num">
                                      <p:cBhvr additive="base">
                                        <p:cTn id="19" dur="500" fill="hold"/>
                                        <p:tgtEl>
                                          <p:spTgt spid="76"/>
                                        </p:tgtEl>
                                        <p:attrNameLst>
                                          <p:attrName>ppt_x</p:attrName>
                                        </p:attrNameLst>
                                      </p:cBhvr>
                                      <p:tavLst>
                                        <p:tav tm="0">
                                          <p:val>
                                            <p:strVal val="#ppt_x"/>
                                          </p:val>
                                        </p:tav>
                                        <p:tav tm="100000">
                                          <p:val>
                                            <p:strVal val="#ppt_x"/>
                                          </p:val>
                                        </p:tav>
                                      </p:tavLst>
                                    </p:anim>
                                    <p:anim calcmode="lin" valueType="num">
                                      <p:cBhvr additive="base">
                                        <p:cTn id="20" dur="500" fill="hold"/>
                                        <p:tgtEl>
                                          <p:spTgt spid="7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77"/>
                                        </p:tgtEl>
                                        <p:attrNameLst>
                                          <p:attrName>style.visibility</p:attrName>
                                        </p:attrNameLst>
                                      </p:cBhvr>
                                      <p:to>
                                        <p:strVal val="visible"/>
                                      </p:to>
                                    </p:set>
                                    <p:anim calcmode="lin" valueType="num">
                                      <p:cBhvr additive="base">
                                        <p:cTn id="25" dur="500" fill="hold"/>
                                        <p:tgtEl>
                                          <p:spTgt spid="77"/>
                                        </p:tgtEl>
                                        <p:attrNameLst>
                                          <p:attrName>ppt_x</p:attrName>
                                        </p:attrNameLst>
                                      </p:cBhvr>
                                      <p:tavLst>
                                        <p:tav tm="0">
                                          <p:val>
                                            <p:strVal val="#ppt_x"/>
                                          </p:val>
                                        </p:tav>
                                        <p:tav tm="100000">
                                          <p:val>
                                            <p:strVal val="#ppt_x"/>
                                          </p:val>
                                        </p:tav>
                                      </p:tavLst>
                                    </p:anim>
                                    <p:anim calcmode="lin" valueType="num">
                                      <p:cBhvr additive="base">
                                        <p:cTn id="26" dur="500" fill="hold"/>
                                        <p:tgtEl>
                                          <p:spTgt spid="7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9DAE72-4281-B765-81E5-879DE6068566}"/>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AFDF48D1-572C-E88D-0C92-FDD77D4C08FF}"/>
              </a:ext>
            </a:extLst>
          </p:cNvPr>
          <p:cNvSpPr txBox="1"/>
          <p:nvPr/>
        </p:nvSpPr>
        <p:spPr>
          <a:xfrm>
            <a:off x="1504950" y="-106556"/>
            <a:ext cx="9182100"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أساليب اتخاذ القرار الجماعي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A199EAD6-A810-54EA-E32F-025D00800E0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3" name="Group 2">
            <a:extLst>
              <a:ext uri="{FF2B5EF4-FFF2-40B4-BE49-F238E27FC236}">
                <a16:creationId xmlns:a16="http://schemas.microsoft.com/office/drawing/2014/main" id="{0BFA4E65-71DB-8C8B-5893-6A5E761F003D}"/>
              </a:ext>
            </a:extLst>
          </p:cNvPr>
          <p:cNvGrpSpPr/>
          <p:nvPr/>
        </p:nvGrpSpPr>
        <p:grpSpPr>
          <a:xfrm>
            <a:off x="6291855" y="2256970"/>
            <a:ext cx="2661087" cy="3766460"/>
            <a:chOff x="2597017" y="0"/>
            <a:chExt cx="1402829" cy="1985867"/>
          </a:xfrm>
        </p:grpSpPr>
        <p:sp>
          <p:nvSpPr>
            <p:cNvPr id="20" name="Shape">
              <a:extLst>
                <a:ext uri="{FF2B5EF4-FFF2-40B4-BE49-F238E27FC236}">
                  <a16:creationId xmlns:a16="http://schemas.microsoft.com/office/drawing/2014/main" id="{D8FBE4A0-C72C-6A04-6050-C16DE68F1F64}"/>
                </a:ext>
              </a:extLst>
            </p:cNvPr>
            <p:cNvSpPr/>
            <p:nvPr/>
          </p:nvSpPr>
          <p:spPr>
            <a:xfrm>
              <a:off x="2597017" y="0"/>
              <a:ext cx="1240538" cy="1239629"/>
            </a:xfrm>
            <a:custGeom>
              <a:avLst/>
              <a:gdLst/>
              <a:ahLst/>
              <a:cxnLst>
                <a:cxn ang="0">
                  <a:pos x="wd2" y="hd2"/>
                </a:cxn>
                <a:cxn ang="5400000">
                  <a:pos x="wd2" y="hd2"/>
                </a:cxn>
                <a:cxn ang="10800000">
                  <a:pos x="wd2" y="hd2"/>
                </a:cxn>
                <a:cxn ang="16200000">
                  <a:pos x="wd2" y="hd2"/>
                </a:cxn>
              </a:cxnLst>
              <a:rect l="0" t="0" r="r" b="b"/>
              <a:pathLst>
                <a:path w="20530" h="20559" extrusionOk="0">
                  <a:moveTo>
                    <a:pt x="9698" y="5651"/>
                  </a:moveTo>
                  <a:cubicBezTo>
                    <a:pt x="9523" y="5727"/>
                    <a:pt x="9350" y="5810"/>
                    <a:pt x="9180" y="5899"/>
                  </a:cubicBezTo>
                  <a:cubicBezTo>
                    <a:pt x="8783" y="6106"/>
                    <a:pt x="8337" y="6211"/>
                    <a:pt x="7893" y="6159"/>
                  </a:cubicBezTo>
                  <a:cubicBezTo>
                    <a:pt x="7363" y="6097"/>
                    <a:pt x="6851" y="5862"/>
                    <a:pt x="6444" y="5455"/>
                  </a:cubicBezTo>
                  <a:cubicBezTo>
                    <a:pt x="6262" y="5272"/>
                    <a:pt x="6114" y="5068"/>
                    <a:pt x="6001" y="4850"/>
                  </a:cubicBezTo>
                  <a:cubicBezTo>
                    <a:pt x="5773" y="4411"/>
                    <a:pt x="5724" y="3905"/>
                    <a:pt x="5806" y="3416"/>
                  </a:cubicBezTo>
                  <a:cubicBezTo>
                    <a:pt x="5832" y="3261"/>
                    <a:pt x="5846" y="3103"/>
                    <a:pt x="5847" y="2946"/>
                  </a:cubicBezTo>
                  <a:cubicBezTo>
                    <a:pt x="5852" y="2145"/>
                    <a:pt x="5533" y="1343"/>
                    <a:pt x="4887" y="755"/>
                  </a:cubicBezTo>
                  <a:cubicBezTo>
                    <a:pt x="3773" y="-259"/>
                    <a:pt x="2042" y="-250"/>
                    <a:pt x="938" y="775"/>
                  </a:cubicBezTo>
                  <a:cubicBezTo>
                    <a:pt x="-285" y="1912"/>
                    <a:pt x="-312" y="3827"/>
                    <a:pt x="857" y="4998"/>
                  </a:cubicBezTo>
                  <a:cubicBezTo>
                    <a:pt x="1432" y="5574"/>
                    <a:pt x="2189" y="5860"/>
                    <a:pt x="2943" y="5855"/>
                  </a:cubicBezTo>
                  <a:cubicBezTo>
                    <a:pt x="3116" y="5854"/>
                    <a:pt x="3289" y="5838"/>
                    <a:pt x="3460" y="5806"/>
                  </a:cubicBezTo>
                  <a:cubicBezTo>
                    <a:pt x="3794" y="5744"/>
                    <a:pt x="4140" y="5747"/>
                    <a:pt x="4465" y="5851"/>
                  </a:cubicBezTo>
                  <a:cubicBezTo>
                    <a:pt x="4824" y="5967"/>
                    <a:pt x="5162" y="6168"/>
                    <a:pt x="5447" y="6454"/>
                  </a:cubicBezTo>
                  <a:cubicBezTo>
                    <a:pt x="5854" y="6861"/>
                    <a:pt x="6088" y="7375"/>
                    <a:pt x="6150" y="7906"/>
                  </a:cubicBezTo>
                  <a:cubicBezTo>
                    <a:pt x="6202" y="8351"/>
                    <a:pt x="6098" y="8798"/>
                    <a:pt x="5891" y="9195"/>
                  </a:cubicBezTo>
                  <a:cubicBezTo>
                    <a:pt x="5802" y="9367"/>
                    <a:pt x="5719" y="9540"/>
                    <a:pt x="5643" y="9716"/>
                  </a:cubicBezTo>
                  <a:cubicBezTo>
                    <a:pt x="4410" y="12586"/>
                    <a:pt x="4982" y="16048"/>
                    <a:pt x="7360" y="18368"/>
                  </a:cubicBezTo>
                  <a:cubicBezTo>
                    <a:pt x="10407" y="21341"/>
                    <a:pt x="15333" y="21282"/>
                    <a:pt x="18311" y="18239"/>
                  </a:cubicBezTo>
                  <a:cubicBezTo>
                    <a:pt x="21288" y="15198"/>
                    <a:pt x="21270" y="10315"/>
                    <a:pt x="18258" y="7296"/>
                  </a:cubicBezTo>
                  <a:cubicBezTo>
                    <a:pt x="15943" y="4976"/>
                    <a:pt x="12532" y="4429"/>
                    <a:pt x="9698" y="5651"/>
                  </a:cubicBezTo>
                  <a:close/>
                </a:path>
              </a:pathLst>
            </a:custGeom>
            <a:solidFill>
              <a:schemeClr val="bg1">
                <a:lumMod val="50000"/>
              </a:schemeClr>
            </a:solidFill>
            <a:ln/>
            <a:effectLst/>
          </p:spPr>
          <p:style>
            <a:lnRef idx="0">
              <a:schemeClr val="accent1"/>
            </a:lnRef>
            <a:fillRef idx="3">
              <a:schemeClr val="accent1"/>
            </a:fillRef>
            <a:effectRef idx="3">
              <a:schemeClr val="accent1"/>
            </a:effectRef>
            <a:fontRef idx="minor">
              <a:schemeClr val="lt1"/>
            </a:fontRef>
          </p:style>
          <p:txBody>
            <a:bodyPr lIns="182880" tIns="38100" rIns="38100" bIns="38100" anchor="t"/>
            <a:lstStyle/>
            <a:p>
              <a:endParaRPr lang="en-US" sz="3200"/>
            </a:p>
          </p:txBody>
        </p:sp>
        <p:sp>
          <p:nvSpPr>
            <p:cNvPr id="21" name="مربع نص 28">
              <a:extLst>
                <a:ext uri="{FF2B5EF4-FFF2-40B4-BE49-F238E27FC236}">
                  <a16:creationId xmlns:a16="http://schemas.microsoft.com/office/drawing/2014/main" id="{20BFEBE0-6BEB-7415-7F9F-05FE89969A14}"/>
                </a:ext>
              </a:extLst>
            </p:cNvPr>
            <p:cNvSpPr txBox="1"/>
            <p:nvPr/>
          </p:nvSpPr>
          <p:spPr>
            <a:xfrm>
              <a:off x="2759051" y="1286758"/>
              <a:ext cx="1240795" cy="699109"/>
            </a:xfrm>
            <a:prstGeom prst="rect">
              <a:avLst/>
            </a:prstGeom>
            <a:noFill/>
          </p:spPr>
          <p:txBody>
            <a:bodyPr wrap="square" rtlCol="1">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تقنية المجموعة الاسمية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2" name="مربع نص 28">
              <a:extLst>
                <a:ext uri="{FF2B5EF4-FFF2-40B4-BE49-F238E27FC236}">
                  <a16:creationId xmlns:a16="http://schemas.microsoft.com/office/drawing/2014/main" id="{F1315AA6-E50B-CCB7-272D-4195D3184E3A}"/>
                </a:ext>
              </a:extLst>
            </p:cNvPr>
            <p:cNvSpPr txBox="1"/>
            <p:nvPr/>
          </p:nvSpPr>
          <p:spPr>
            <a:xfrm>
              <a:off x="3107115" y="433384"/>
              <a:ext cx="532931" cy="685702"/>
            </a:xfrm>
            <a:prstGeom prst="rect">
              <a:avLst/>
            </a:prstGeom>
            <a:noFill/>
          </p:spPr>
          <p:txBody>
            <a:bodyPr wrap="square" rtlCol="1">
              <a:noAutofit/>
            </a:bodyPr>
            <a:lstStyle/>
            <a:p>
              <a:pPr algn="ctr" rtl="0">
                <a:lnSpc>
                  <a:spcPct val="115000"/>
                </a:lnSpc>
              </a:pPr>
              <a:r>
                <a:rPr lang="en-GB" sz="6600" kern="1200">
                  <a:solidFill>
                    <a:srgbClr val="FFFFFF"/>
                  </a:solidFill>
                  <a:effectLst/>
                  <a:latin typeface="ADLaM Display" panose="02010000000000000000" pitchFamily="2" charset="0"/>
                  <a:ea typeface="ADLaM Display" panose="02010000000000000000" pitchFamily="2" charset="0"/>
                  <a:cs typeface="ADLaM Display" panose="02010000000000000000" pitchFamily="2" charset="0"/>
                </a:rPr>
                <a:t>2</a:t>
              </a:r>
              <a:endParaRPr lang="en-US" sz="6600">
                <a:solidFill>
                  <a:srgbClr val="000000"/>
                </a:solidFill>
                <a:effectLst/>
                <a:latin typeface="ADLaM Display" panose="02010000000000000000" pitchFamily="2" charset="0"/>
                <a:ea typeface="ADLaM Display" panose="02010000000000000000" pitchFamily="2" charset="0"/>
                <a:cs typeface="ADLaM Display" panose="02010000000000000000" pitchFamily="2" charset="0"/>
              </a:endParaRPr>
            </a:p>
          </p:txBody>
        </p:sp>
      </p:grpSp>
      <p:grpSp>
        <p:nvGrpSpPr>
          <p:cNvPr id="12" name="Group 11">
            <a:extLst>
              <a:ext uri="{FF2B5EF4-FFF2-40B4-BE49-F238E27FC236}">
                <a16:creationId xmlns:a16="http://schemas.microsoft.com/office/drawing/2014/main" id="{15FCB4AB-059A-AD94-09ED-D547231F6F39}"/>
              </a:ext>
            </a:extLst>
          </p:cNvPr>
          <p:cNvGrpSpPr/>
          <p:nvPr/>
        </p:nvGrpSpPr>
        <p:grpSpPr>
          <a:xfrm>
            <a:off x="9081246" y="2256970"/>
            <a:ext cx="2576205" cy="3509658"/>
            <a:chOff x="3855263" y="0"/>
            <a:chExt cx="1358082" cy="1850467"/>
          </a:xfrm>
        </p:grpSpPr>
        <p:sp>
          <p:nvSpPr>
            <p:cNvPr id="17" name="Shape">
              <a:extLst>
                <a:ext uri="{FF2B5EF4-FFF2-40B4-BE49-F238E27FC236}">
                  <a16:creationId xmlns:a16="http://schemas.microsoft.com/office/drawing/2014/main" id="{77AB49CD-D811-C808-99C9-CC6DE9CD7E00}"/>
                </a:ext>
              </a:extLst>
            </p:cNvPr>
            <p:cNvSpPr/>
            <p:nvPr/>
          </p:nvSpPr>
          <p:spPr>
            <a:xfrm>
              <a:off x="3855263" y="0"/>
              <a:ext cx="1240538" cy="1239629"/>
            </a:xfrm>
            <a:custGeom>
              <a:avLst/>
              <a:gdLst/>
              <a:ahLst/>
              <a:cxnLst>
                <a:cxn ang="0">
                  <a:pos x="wd2" y="hd2"/>
                </a:cxn>
                <a:cxn ang="5400000">
                  <a:pos x="wd2" y="hd2"/>
                </a:cxn>
                <a:cxn ang="10800000">
                  <a:pos x="wd2" y="hd2"/>
                </a:cxn>
                <a:cxn ang="16200000">
                  <a:pos x="wd2" y="hd2"/>
                </a:cxn>
              </a:cxnLst>
              <a:rect l="0" t="0" r="r" b="b"/>
              <a:pathLst>
                <a:path w="20530" h="20559" extrusionOk="0">
                  <a:moveTo>
                    <a:pt x="9698" y="5651"/>
                  </a:moveTo>
                  <a:cubicBezTo>
                    <a:pt x="9523" y="5727"/>
                    <a:pt x="9350" y="5810"/>
                    <a:pt x="9180" y="5899"/>
                  </a:cubicBezTo>
                  <a:cubicBezTo>
                    <a:pt x="8783" y="6106"/>
                    <a:pt x="8337" y="6211"/>
                    <a:pt x="7893" y="6159"/>
                  </a:cubicBezTo>
                  <a:cubicBezTo>
                    <a:pt x="7363" y="6097"/>
                    <a:pt x="6851" y="5862"/>
                    <a:pt x="6444" y="5455"/>
                  </a:cubicBezTo>
                  <a:cubicBezTo>
                    <a:pt x="6262" y="5272"/>
                    <a:pt x="6114" y="5068"/>
                    <a:pt x="6001" y="4850"/>
                  </a:cubicBezTo>
                  <a:cubicBezTo>
                    <a:pt x="5773" y="4411"/>
                    <a:pt x="5724" y="3905"/>
                    <a:pt x="5806" y="3416"/>
                  </a:cubicBezTo>
                  <a:cubicBezTo>
                    <a:pt x="5832" y="3261"/>
                    <a:pt x="5846" y="3103"/>
                    <a:pt x="5847" y="2946"/>
                  </a:cubicBezTo>
                  <a:cubicBezTo>
                    <a:pt x="5852" y="2145"/>
                    <a:pt x="5533" y="1343"/>
                    <a:pt x="4887" y="755"/>
                  </a:cubicBezTo>
                  <a:cubicBezTo>
                    <a:pt x="3773" y="-259"/>
                    <a:pt x="2042" y="-250"/>
                    <a:pt x="938" y="775"/>
                  </a:cubicBezTo>
                  <a:cubicBezTo>
                    <a:pt x="-285" y="1912"/>
                    <a:pt x="-312" y="3827"/>
                    <a:pt x="857" y="4998"/>
                  </a:cubicBezTo>
                  <a:cubicBezTo>
                    <a:pt x="1432" y="5574"/>
                    <a:pt x="2189" y="5860"/>
                    <a:pt x="2943" y="5855"/>
                  </a:cubicBezTo>
                  <a:cubicBezTo>
                    <a:pt x="3116" y="5854"/>
                    <a:pt x="3289" y="5838"/>
                    <a:pt x="3460" y="5806"/>
                  </a:cubicBezTo>
                  <a:cubicBezTo>
                    <a:pt x="3794" y="5744"/>
                    <a:pt x="4140" y="5747"/>
                    <a:pt x="4465" y="5851"/>
                  </a:cubicBezTo>
                  <a:cubicBezTo>
                    <a:pt x="4824" y="5967"/>
                    <a:pt x="5162" y="6168"/>
                    <a:pt x="5447" y="6454"/>
                  </a:cubicBezTo>
                  <a:cubicBezTo>
                    <a:pt x="5854" y="6861"/>
                    <a:pt x="6088" y="7375"/>
                    <a:pt x="6150" y="7906"/>
                  </a:cubicBezTo>
                  <a:cubicBezTo>
                    <a:pt x="6202" y="8351"/>
                    <a:pt x="6098" y="8798"/>
                    <a:pt x="5891" y="9195"/>
                  </a:cubicBezTo>
                  <a:cubicBezTo>
                    <a:pt x="5802" y="9367"/>
                    <a:pt x="5719" y="9540"/>
                    <a:pt x="5643" y="9716"/>
                  </a:cubicBezTo>
                  <a:cubicBezTo>
                    <a:pt x="4410" y="12586"/>
                    <a:pt x="4982" y="16048"/>
                    <a:pt x="7360" y="18368"/>
                  </a:cubicBezTo>
                  <a:cubicBezTo>
                    <a:pt x="10407" y="21341"/>
                    <a:pt x="15333" y="21282"/>
                    <a:pt x="18311" y="18239"/>
                  </a:cubicBezTo>
                  <a:cubicBezTo>
                    <a:pt x="21288" y="15198"/>
                    <a:pt x="21270" y="10315"/>
                    <a:pt x="18258" y="7296"/>
                  </a:cubicBezTo>
                  <a:cubicBezTo>
                    <a:pt x="15943" y="4976"/>
                    <a:pt x="12531" y="4429"/>
                    <a:pt x="9698" y="5651"/>
                  </a:cubicBezTo>
                  <a:close/>
                </a:path>
              </a:pathLst>
            </a:custGeom>
            <a:solidFill>
              <a:srgbClr val="168489"/>
            </a:solidFill>
            <a:ln/>
            <a:effectLst/>
          </p:spPr>
          <p:style>
            <a:lnRef idx="0">
              <a:schemeClr val="accent1"/>
            </a:lnRef>
            <a:fillRef idx="3">
              <a:schemeClr val="accent1"/>
            </a:fillRef>
            <a:effectRef idx="3">
              <a:schemeClr val="accent1"/>
            </a:effectRef>
            <a:fontRef idx="minor">
              <a:schemeClr val="lt1"/>
            </a:fontRef>
          </p:style>
          <p:txBody>
            <a:bodyPr lIns="182880" tIns="38100" rIns="38100" bIns="38100" anchor="t"/>
            <a:lstStyle/>
            <a:p>
              <a:endParaRPr lang="en-US" sz="3200"/>
            </a:p>
          </p:txBody>
        </p:sp>
        <p:sp>
          <p:nvSpPr>
            <p:cNvPr id="18" name="مربع نص 28">
              <a:extLst>
                <a:ext uri="{FF2B5EF4-FFF2-40B4-BE49-F238E27FC236}">
                  <a16:creationId xmlns:a16="http://schemas.microsoft.com/office/drawing/2014/main" id="{91A63F70-2F3E-10A0-8491-7B61D1844A58}"/>
                </a:ext>
              </a:extLst>
            </p:cNvPr>
            <p:cNvSpPr txBox="1"/>
            <p:nvPr/>
          </p:nvSpPr>
          <p:spPr>
            <a:xfrm>
              <a:off x="4002976" y="1415654"/>
              <a:ext cx="1210369" cy="434813"/>
            </a:xfrm>
            <a:prstGeom prst="rect">
              <a:avLst/>
            </a:prstGeom>
            <a:noFill/>
          </p:spPr>
          <p:txBody>
            <a:bodyPr wrap="square" rtlCol="1">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العصف الذهني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9" name="مربع نص 28">
              <a:extLst>
                <a:ext uri="{FF2B5EF4-FFF2-40B4-BE49-F238E27FC236}">
                  <a16:creationId xmlns:a16="http://schemas.microsoft.com/office/drawing/2014/main" id="{32CF8369-172F-DB3E-B7DF-785E69EED43C}"/>
                </a:ext>
              </a:extLst>
            </p:cNvPr>
            <p:cNvSpPr txBox="1"/>
            <p:nvPr/>
          </p:nvSpPr>
          <p:spPr>
            <a:xfrm>
              <a:off x="4368805" y="433394"/>
              <a:ext cx="532931" cy="685702"/>
            </a:xfrm>
            <a:prstGeom prst="rect">
              <a:avLst/>
            </a:prstGeom>
            <a:noFill/>
          </p:spPr>
          <p:txBody>
            <a:bodyPr wrap="square" rtlCol="1">
              <a:noAutofit/>
            </a:bodyPr>
            <a:lstStyle/>
            <a:p>
              <a:pPr algn="ctr" rtl="0">
                <a:lnSpc>
                  <a:spcPct val="115000"/>
                </a:lnSpc>
              </a:pPr>
              <a:r>
                <a:rPr lang="en-GB" sz="6600" kern="1200">
                  <a:solidFill>
                    <a:srgbClr val="FFFFFF"/>
                  </a:solidFill>
                  <a:effectLst/>
                  <a:latin typeface="ADLaM Display" panose="02010000000000000000" pitchFamily="2" charset="0"/>
                  <a:ea typeface="ADLaM Display" panose="02010000000000000000" pitchFamily="2" charset="0"/>
                  <a:cs typeface="ADLaM Display" panose="02010000000000000000" pitchFamily="2" charset="0"/>
                </a:rPr>
                <a:t>1</a:t>
              </a:r>
              <a:endParaRPr lang="en-US" sz="6600">
                <a:solidFill>
                  <a:srgbClr val="000000"/>
                </a:solidFill>
                <a:effectLst/>
                <a:latin typeface="ADLaM Display" panose="02010000000000000000" pitchFamily="2" charset="0"/>
                <a:ea typeface="ADLaM Display" panose="02010000000000000000" pitchFamily="2" charset="0"/>
                <a:cs typeface="ADLaM Display" panose="02010000000000000000" pitchFamily="2" charset="0"/>
              </a:endParaRPr>
            </a:p>
          </p:txBody>
        </p:sp>
      </p:grpSp>
      <p:grpSp>
        <p:nvGrpSpPr>
          <p:cNvPr id="13" name="Group 12">
            <a:extLst>
              <a:ext uri="{FF2B5EF4-FFF2-40B4-BE49-F238E27FC236}">
                <a16:creationId xmlns:a16="http://schemas.microsoft.com/office/drawing/2014/main" id="{9B06480D-D27E-C54D-138C-2F7610141FD4}"/>
              </a:ext>
            </a:extLst>
          </p:cNvPr>
          <p:cNvGrpSpPr/>
          <p:nvPr/>
        </p:nvGrpSpPr>
        <p:grpSpPr>
          <a:xfrm>
            <a:off x="3392130" y="2256970"/>
            <a:ext cx="2720733" cy="3492535"/>
            <a:chOff x="1289004" y="0"/>
            <a:chExt cx="1434272" cy="1841440"/>
          </a:xfrm>
        </p:grpSpPr>
        <p:sp>
          <p:nvSpPr>
            <p:cNvPr id="14" name="Shape">
              <a:extLst>
                <a:ext uri="{FF2B5EF4-FFF2-40B4-BE49-F238E27FC236}">
                  <a16:creationId xmlns:a16="http://schemas.microsoft.com/office/drawing/2014/main" id="{06D11326-5667-8BF6-5881-99F2BD1CDCEF}"/>
                </a:ext>
              </a:extLst>
            </p:cNvPr>
            <p:cNvSpPr/>
            <p:nvPr/>
          </p:nvSpPr>
          <p:spPr>
            <a:xfrm>
              <a:off x="1289004" y="0"/>
              <a:ext cx="1240538" cy="1239629"/>
            </a:xfrm>
            <a:custGeom>
              <a:avLst/>
              <a:gdLst/>
              <a:ahLst/>
              <a:cxnLst>
                <a:cxn ang="0">
                  <a:pos x="wd2" y="hd2"/>
                </a:cxn>
                <a:cxn ang="5400000">
                  <a:pos x="wd2" y="hd2"/>
                </a:cxn>
                <a:cxn ang="10800000">
                  <a:pos x="wd2" y="hd2"/>
                </a:cxn>
                <a:cxn ang="16200000">
                  <a:pos x="wd2" y="hd2"/>
                </a:cxn>
              </a:cxnLst>
              <a:rect l="0" t="0" r="r" b="b"/>
              <a:pathLst>
                <a:path w="20530" h="20559" extrusionOk="0">
                  <a:moveTo>
                    <a:pt x="9698" y="5651"/>
                  </a:moveTo>
                  <a:cubicBezTo>
                    <a:pt x="9523" y="5727"/>
                    <a:pt x="9350" y="5810"/>
                    <a:pt x="9180" y="5899"/>
                  </a:cubicBezTo>
                  <a:cubicBezTo>
                    <a:pt x="8783" y="6106"/>
                    <a:pt x="8337" y="6211"/>
                    <a:pt x="7893" y="6159"/>
                  </a:cubicBezTo>
                  <a:cubicBezTo>
                    <a:pt x="7363" y="6097"/>
                    <a:pt x="6851" y="5862"/>
                    <a:pt x="6444" y="5455"/>
                  </a:cubicBezTo>
                  <a:cubicBezTo>
                    <a:pt x="6262" y="5272"/>
                    <a:pt x="6114" y="5068"/>
                    <a:pt x="6001" y="4850"/>
                  </a:cubicBezTo>
                  <a:cubicBezTo>
                    <a:pt x="5773" y="4411"/>
                    <a:pt x="5724" y="3905"/>
                    <a:pt x="5806" y="3416"/>
                  </a:cubicBezTo>
                  <a:cubicBezTo>
                    <a:pt x="5832" y="3261"/>
                    <a:pt x="5846" y="3103"/>
                    <a:pt x="5847" y="2946"/>
                  </a:cubicBezTo>
                  <a:cubicBezTo>
                    <a:pt x="5852" y="2145"/>
                    <a:pt x="5533" y="1343"/>
                    <a:pt x="4887" y="755"/>
                  </a:cubicBezTo>
                  <a:cubicBezTo>
                    <a:pt x="3773" y="-259"/>
                    <a:pt x="2042" y="-250"/>
                    <a:pt x="938" y="775"/>
                  </a:cubicBezTo>
                  <a:cubicBezTo>
                    <a:pt x="-285" y="1912"/>
                    <a:pt x="-312" y="3827"/>
                    <a:pt x="857" y="4998"/>
                  </a:cubicBezTo>
                  <a:cubicBezTo>
                    <a:pt x="1432" y="5574"/>
                    <a:pt x="2189" y="5860"/>
                    <a:pt x="2943" y="5855"/>
                  </a:cubicBezTo>
                  <a:cubicBezTo>
                    <a:pt x="3116" y="5854"/>
                    <a:pt x="3289" y="5838"/>
                    <a:pt x="3460" y="5806"/>
                  </a:cubicBezTo>
                  <a:cubicBezTo>
                    <a:pt x="3794" y="5744"/>
                    <a:pt x="4140" y="5747"/>
                    <a:pt x="4465" y="5851"/>
                  </a:cubicBezTo>
                  <a:cubicBezTo>
                    <a:pt x="4824" y="5967"/>
                    <a:pt x="5162" y="6168"/>
                    <a:pt x="5447" y="6454"/>
                  </a:cubicBezTo>
                  <a:cubicBezTo>
                    <a:pt x="5854" y="6861"/>
                    <a:pt x="6088" y="7375"/>
                    <a:pt x="6150" y="7906"/>
                  </a:cubicBezTo>
                  <a:cubicBezTo>
                    <a:pt x="6202" y="8351"/>
                    <a:pt x="6098" y="8798"/>
                    <a:pt x="5891" y="9195"/>
                  </a:cubicBezTo>
                  <a:cubicBezTo>
                    <a:pt x="5802" y="9367"/>
                    <a:pt x="5719" y="9540"/>
                    <a:pt x="5643" y="9716"/>
                  </a:cubicBezTo>
                  <a:cubicBezTo>
                    <a:pt x="4410" y="12586"/>
                    <a:pt x="4982" y="16048"/>
                    <a:pt x="7360" y="18368"/>
                  </a:cubicBezTo>
                  <a:cubicBezTo>
                    <a:pt x="10407" y="21341"/>
                    <a:pt x="15333" y="21282"/>
                    <a:pt x="18311" y="18239"/>
                  </a:cubicBezTo>
                  <a:cubicBezTo>
                    <a:pt x="21288" y="15198"/>
                    <a:pt x="21270" y="10315"/>
                    <a:pt x="18258" y="7296"/>
                  </a:cubicBezTo>
                  <a:cubicBezTo>
                    <a:pt x="15943" y="4976"/>
                    <a:pt x="12531" y="4429"/>
                    <a:pt x="9698" y="5651"/>
                  </a:cubicBezTo>
                  <a:close/>
                </a:path>
              </a:pathLst>
            </a:custGeom>
            <a:solidFill>
              <a:srgbClr val="FFD366"/>
            </a:solidFill>
            <a:ln/>
            <a:effectLst/>
          </p:spPr>
          <p:style>
            <a:lnRef idx="0">
              <a:schemeClr val="accent1"/>
            </a:lnRef>
            <a:fillRef idx="3">
              <a:schemeClr val="accent1"/>
            </a:fillRef>
            <a:effectRef idx="3">
              <a:schemeClr val="accent1"/>
            </a:effectRef>
            <a:fontRef idx="minor">
              <a:schemeClr val="lt1"/>
            </a:fontRef>
          </p:style>
          <p:txBody>
            <a:bodyPr lIns="182880" tIns="38100" rIns="38100" bIns="38100" anchor="t"/>
            <a:lstStyle/>
            <a:p>
              <a:endParaRPr lang="en-US" sz="3200"/>
            </a:p>
          </p:txBody>
        </p:sp>
        <p:sp>
          <p:nvSpPr>
            <p:cNvPr id="15" name="مربع نص 28">
              <a:extLst>
                <a:ext uri="{FF2B5EF4-FFF2-40B4-BE49-F238E27FC236}">
                  <a16:creationId xmlns:a16="http://schemas.microsoft.com/office/drawing/2014/main" id="{7DCED859-10E8-E076-F919-78C900D1417C}"/>
                </a:ext>
              </a:extLst>
            </p:cNvPr>
            <p:cNvSpPr txBox="1"/>
            <p:nvPr/>
          </p:nvSpPr>
          <p:spPr>
            <a:xfrm>
              <a:off x="1370424" y="1415676"/>
              <a:ext cx="1352852" cy="425764"/>
            </a:xfrm>
            <a:prstGeom prst="rect">
              <a:avLst/>
            </a:prstGeom>
            <a:noFill/>
          </p:spPr>
          <p:txBody>
            <a:bodyPr wrap="square" rtlCol="1">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أسلوب دلفي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6" name="مربع نص 28">
              <a:extLst>
                <a:ext uri="{FF2B5EF4-FFF2-40B4-BE49-F238E27FC236}">
                  <a16:creationId xmlns:a16="http://schemas.microsoft.com/office/drawing/2014/main" id="{2A1AFAC6-CBD1-246E-79CB-BB5376A82759}"/>
                </a:ext>
              </a:extLst>
            </p:cNvPr>
            <p:cNvSpPr txBox="1"/>
            <p:nvPr/>
          </p:nvSpPr>
          <p:spPr>
            <a:xfrm>
              <a:off x="1795401" y="433387"/>
              <a:ext cx="532931" cy="685702"/>
            </a:xfrm>
            <a:prstGeom prst="rect">
              <a:avLst/>
            </a:prstGeom>
            <a:noFill/>
          </p:spPr>
          <p:txBody>
            <a:bodyPr wrap="square" rtlCol="1">
              <a:noAutofit/>
            </a:bodyPr>
            <a:lstStyle/>
            <a:p>
              <a:pPr algn="ctr" rtl="0">
                <a:lnSpc>
                  <a:spcPct val="115000"/>
                </a:lnSpc>
              </a:pPr>
              <a:r>
                <a:rPr lang="en-GB" sz="6600" kern="1200">
                  <a:solidFill>
                    <a:srgbClr val="FFFFFF"/>
                  </a:solidFill>
                  <a:effectLst/>
                  <a:latin typeface="ADLaM Display" panose="02010000000000000000" pitchFamily="2" charset="0"/>
                  <a:ea typeface="ADLaM Display" panose="02010000000000000000" pitchFamily="2" charset="0"/>
                  <a:cs typeface="ADLaM Display" panose="02010000000000000000" pitchFamily="2" charset="0"/>
                </a:rPr>
                <a:t>3</a:t>
              </a:r>
              <a:endParaRPr lang="en-US" sz="6600">
                <a:solidFill>
                  <a:srgbClr val="000000"/>
                </a:solidFill>
                <a:effectLst/>
                <a:latin typeface="ADLaM Display" panose="02010000000000000000" pitchFamily="2" charset="0"/>
                <a:ea typeface="ADLaM Display" panose="02010000000000000000" pitchFamily="2" charset="0"/>
                <a:cs typeface="ADLaM Display" panose="02010000000000000000" pitchFamily="2" charset="0"/>
              </a:endParaRPr>
            </a:p>
          </p:txBody>
        </p:sp>
      </p:grpSp>
      <p:grpSp>
        <p:nvGrpSpPr>
          <p:cNvPr id="6" name="Group 5">
            <a:extLst>
              <a:ext uri="{FF2B5EF4-FFF2-40B4-BE49-F238E27FC236}">
                <a16:creationId xmlns:a16="http://schemas.microsoft.com/office/drawing/2014/main" id="{7CC9DBA6-2A06-0CFA-B7E3-A5BC6D2109EA}"/>
              </a:ext>
            </a:extLst>
          </p:cNvPr>
          <p:cNvGrpSpPr/>
          <p:nvPr/>
        </p:nvGrpSpPr>
        <p:grpSpPr>
          <a:xfrm>
            <a:off x="534549" y="2256970"/>
            <a:ext cx="2679031" cy="3441176"/>
            <a:chOff x="0" y="0"/>
            <a:chExt cx="1412288" cy="1814359"/>
          </a:xfrm>
        </p:grpSpPr>
        <p:sp>
          <p:nvSpPr>
            <p:cNvPr id="7" name="Shape">
              <a:extLst>
                <a:ext uri="{FF2B5EF4-FFF2-40B4-BE49-F238E27FC236}">
                  <a16:creationId xmlns:a16="http://schemas.microsoft.com/office/drawing/2014/main" id="{FED6E3E5-B82F-67A7-0961-A4E60AD24DCA}"/>
                </a:ext>
              </a:extLst>
            </p:cNvPr>
            <p:cNvSpPr/>
            <p:nvPr/>
          </p:nvSpPr>
          <p:spPr>
            <a:xfrm>
              <a:off x="0" y="0"/>
              <a:ext cx="1240538" cy="1239629"/>
            </a:xfrm>
            <a:custGeom>
              <a:avLst/>
              <a:gdLst/>
              <a:ahLst/>
              <a:cxnLst>
                <a:cxn ang="0">
                  <a:pos x="wd2" y="hd2"/>
                </a:cxn>
                <a:cxn ang="5400000">
                  <a:pos x="wd2" y="hd2"/>
                </a:cxn>
                <a:cxn ang="10800000">
                  <a:pos x="wd2" y="hd2"/>
                </a:cxn>
                <a:cxn ang="16200000">
                  <a:pos x="wd2" y="hd2"/>
                </a:cxn>
              </a:cxnLst>
              <a:rect l="0" t="0" r="r" b="b"/>
              <a:pathLst>
                <a:path w="20530" h="20559" extrusionOk="0">
                  <a:moveTo>
                    <a:pt x="9698" y="5651"/>
                  </a:moveTo>
                  <a:cubicBezTo>
                    <a:pt x="9523" y="5727"/>
                    <a:pt x="9350" y="5810"/>
                    <a:pt x="9180" y="5899"/>
                  </a:cubicBezTo>
                  <a:cubicBezTo>
                    <a:pt x="8783" y="6106"/>
                    <a:pt x="8337" y="6211"/>
                    <a:pt x="7893" y="6159"/>
                  </a:cubicBezTo>
                  <a:cubicBezTo>
                    <a:pt x="7363" y="6097"/>
                    <a:pt x="6851" y="5862"/>
                    <a:pt x="6444" y="5455"/>
                  </a:cubicBezTo>
                  <a:cubicBezTo>
                    <a:pt x="6262" y="5272"/>
                    <a:pt x="6114" y="5068"/>
                    <a:pt x="6001" y="4850"/>
                  </a:cubicBezTo>
                  <a:cubicBezTo>
                    <a:pt x="5773" y="4411"/>
                    <a:pt x="5724" y="3905"/>
                    <a:pt x="5806" y="3416"/>
                  </a:cubicBezTo>
                  <a:cubicBezTo>
                    <a:pt x="5832" y="3261"/>
                    <a:pt x="5846" y="3103"/>
                    <a:pt x="5847" y="2946"/>
                  </a:cubicBezTo>
                  <a:cubicBezTo>
                    <a:pt x="5852" y="2145"/>
                    <a:pt x="5533" y="1343"/>
                    <a:pt x="4887" y="755"/>
                  </a:cubicBezTo>
                  <a:cubicBezTo>
                    <a:pt x="3773" y="-259"/>
                    <a:pt x="2042" y="-250"/>
                    <a:pt x="938" y="775"/>
                  </a:cubicBezTo>
                  <a:cubicBezTo>
                    <a:pt x="-285" y="1912"/>
                    <a:pt x="-312" y="3827"/>
                    <a:pt x="857" y="4998"/>
                  </a:cubicBezTo>
                  <a:cubicBezTo>
                    <a:pt x="1432" y="5574"/>
                    <a:pt x="2189" y="5860"/>
                    <a:pt x="2943" y="5855"/>
                  </a:cubicBezTo>
                  <a:cubicBezTo>
                    <a:pt x="3116" y="5854"/>
                    <a:pt x="3289" y="5838"/>
                    <a:pt x="3460" y="5806"/>
                  </a:cubicBezTo>
                  <a:cubicBezTo>
                    <a:pt x="3794" y="5744"/>
                    <a:pt x="4140" y="5747"/>
                    <a:pt x="4465" y="5851"/>
                  </a:cubicBezTo>
                  <a:cubicBezTo>
                    <a:pt x="4824" y="5967"/>
                    <a:pt x="5162" y="6168"/>
                    <a:pt x="5447" y="6454"/>
                  </a:cubicBezTo>
                  <a:cubicBezTo>
                    <a:pt x="5854" y="6861"/>
                    <a:pt x="6088" y="7375"/>
                    <a:pt x="6150" y="7906"/>
                  </a:cubicBezTo>
                  <a:cubicBezTo>
                    <a:pt x="6202" y="8351"/>
                    <a:pt x="6098" y="8798"/>
                    <a:pt x="5891" y="9195"/>
                  </a:cubicBezTo>
                  <a:cubicBezTo>
                    <a:pt x="5802" y="9367"/>
                    <a:pt x="5719" y="9540"/>
                    <a:pt x="5643" y="9716"/>
                  </a:cubicBezTo>
                  <a:cubicBezTo>
                    <a:pt x="4410" y="12586"/>
                    <a:pt x="4982" y="16048"/>
                    <a:pt x="7360" y="18368"/>
                  </a:cubicBezTo>
                  <a:cubicBezTo>
                    <a:pt x="10407" y="21341"/>
                    <a:pt x="15333" y="21282"/>
                    <a:pt x="18311" y="18239"/>
                  </a:cubicBezTo>
                  <a:cubicBezTo>
                    <a:pt x="21288" y="15198"/>
                    <a:pt x="21270" y="10315"/>
                    <a:pt x="18258" y="7296"/>
                  </a:cubicBezTo>
                  <a:cubicBezTo>
                    <a:pt x="15943" y="4976"/>
                    <a:pt x="12532" y="4429"/>
                    <a:pt x="9698" y="5651"/>
                  </a:cubicBezTo>
                  <a:close/>
                </a:path>
              </a:pathLst>
            </a:custGeom>
            <a:solidFill>
              <a:srgbClr val="2E75B6"/>
            </a:solidFill>
            <a:ln/>
            <a:effectLst/>
          </p:spPr>
          <p:style>
            <a:lnRef idx="0">
              <a:schemeClr val="accent1"/>
            </a:lnRef>
            <a:fillRef idx="3">
              <a:schemeClr val="accent1"/>
            </a:fillRef>
            <a:effectRef idx="3">
              <a:schemeClr val="accent1"/>
            </a:effectRef>
            <a:fontRef idx="minor">
              <a:schemeClr val="lt1"/>
            </a:fontRef>
          </p:style>
          <p:txBody>
            <a:bodyPr lIns="182880" tIns="38100" rIns="38100" bIns="38100" anchor="t"/>
            <a:lstStyle/>
            <a:p>
              <a:endParaRPr lang="en-US" sz="3200"/>
            </a:p>
          </p:txBody>
        </p:sp>
        <p:sp>
          <p:nvSpPr>
            <p:cNvPr id="10" name="مربع نص 28">
              <a:extLst>
                <a:ext uri="{FF2B5EF4-FFF2-40B4-BE49-F238E27FC236}">
                  <a16:creationId xmlns:a16="http://schemas.microsoft.com/office/drawing/2014/main" id="{2766F4AB-8C90-CAE0-FCDE-0C771297AA1F}"/>
                </a:ext>
              </a:extLst>
            </p:cNvPr>
            <p:cNvSpPr txBox="1"/>
            <p:nvPr/>
          </p:nvSpPr>
          <p:spPr>
            <a:xfrm flipH="1">
              <a:off x="108415" y="1415666"/>
              <a:ext cx="1303873" cy="398693"/>
            </a:xfrm>
            <a:prstGeom prst="rect">
              <a:avLst/>
            </a:prstGeom>
            <a:noFill/>
          </p:spPr>
          <p:txBody>
            <a:bodyPr wrap="square" rtlCol="1">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المناقشة المنظّمة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1" name="مربع نص 28">
              <a:extLst>
                <a:ext uri="{FF2B5EF4-FFF2-40B4-BE49-F238E27FC236}">
                  <a16:creationId xmlns:a16="http://schemas.microsoft.com/office/drawing/2014/main" id="{2BDAF84A-2AA8-35CB-7E70-31A047C89E27}"/>
                </a:ext>
              </a:extLst>
            </p:cNvPr>
            <p:cNvSpPr txBox="1"/>
            <p:nvPr/>
          </p:nvSpPr>
          <p:spPr>
            <a:xfrm>
              <a:off x="512662" y="433386"/>
              <a:ext cx="532931" cy="685702"/>
            </a:xfrm>
            <a:prstGeom prst="rect">
              <a:avLst/>
            </a:prstGeom>
            <a:noFill/>
          </p:spPr>
          <p:txBody>
            <a:bodyPr wrap="square" rtlCol="1">
              <a:noAutofit/>
            </a:bodyPr>
            <a:lstStyle/>
            <a:p>
              <a:pPr algn="ctr" rtl="0">
                <a:lnSpc>
                  <a:spcPct val="115000"/>
                </a:lnSpc>
              </a:pPr>
              <a:r>
                <a:rPr lang="en-GB" sz="6600" kern="1200">
                  <a:solidFill>
                    <a:srgbClr val="FFFFFF"/>
                  </a:solidFill>
                  <a:effectLst/>
                  <a:latin typeface="ADLaM Display" panose="02010000000000000000" pitchFamily="2" charset="0"/>
                  <a:ea typeface="ADLaM Display" panose="02010000000000000000" pitchFamily="2" charset="0"/>
                  <a:cs typeface="ADLaM Display" panose="02010000000000000000" pitchFamily="2" charset="0"/>
                </a:rPr>
                <a:t>4</a:t>
              </a:r>
              <a:endParaRPr lang="en-US" sz="6600">
                <a:solidFill>
                  <a:srgbClr val="000000"/>
                </a:solidFill>
                <a:effectLst/>
                <a:latin typeface="ADLaM Display" panose="02010000000000000000" pitchFamily="2" charset="0"/>
                <a:ea typeface="ADLaM Display" panose="02010000000000000000" pitchFamily="2" charset="0"/>
                <a:cs typeface="ADLaM Display" panose="02010000000000000000" pitchFamily="2" charset="0"/>
              </a:endParaRPr>
            </a:p>
          </p:txBody>
        </p:sp>
      </p:grpSp>
    </p:spTree>
    <p:extLst>
      <p:ext uri="{BB962C8B-B14F-4D97-AF65-F5344CB8AC3E}">
        <p14:creationId xmlns:p14="http://schemas.microsoft.com/office/powerpoint/2010/main" val="391178352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FAE134-62A5-6073-ED64-ED98341E2BD9}"/>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E1282CB1-9F7C-A1DA-7FFF-1A3136A6B46F}"/>
              </a:ext>
            </a:extLst>
          </p:cNvPr>
          <p:cNvSpPr txBox="1"/>
          <p:nvPr/>
        </p:nvSpPr>
        <p:spPr>
          <a:xfrm>
            <a:off x="1504950" y="-106556"/>
            <a:ext cx="9182100"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دور المشرف في اتخاذ القرار الجماعي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EE8E8C2F-64B2-4AE6-C4FF-FECD92391EF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63" name="Group 62">
            <a:extLst>
              <a:ext uri="{FF2B5EF4-FFF2-40B4-BE49-F238E27FC236}">
                <a16:creationId xmlns:a16="http://schemas.microsoft.com/office/drawing/2014/main" id="{067DC916-E06E-AF99-9796-BE0637045D84}"/>
              </a:ext>
            </a:extLst>
          </p:cNvPr>
          <p:cNvGrpSpPr/>
          <p:nvPr/>
        </p:nvGrpSpPr>
        <p:grpSpPr>
          <a:xfrm>
            <a:off x="7622501" y="2037832"/>
            <a:ext cx="1648110" cy="3696880"/>
            <a:chOff x="7495892" y="2328118"/>
            <a:chExt cx="1648110" cy="3696880"/>
          </a:xfrm>
        </p:grpSpPr>
        <p:sp>
          <p:nvSpPr>
            <p:cNvPr id="37" name="Freeform 20">
              <a:extLst>
                <a:ext uri="{FF2B5EF4-FFF2-40B4-BE49-F238E27FC236}">
                  <a16:creationId xmlns:a16="http://schemas.microsoft.com/office/drawing/2014/main" id="{47A1000D-3D32-7C65-C2C1-DC7D3FD9C922}"/>
                </a:ext>
              </a:extLst>
            </p:cNvPr>
            <p:cNvSpPr/>
            <p:nvPr/>
          </p:nvSpPr>
          <p:spPr>
            <a:xfrm rot="10800000">
              <a:off x="8000233" y="2328118"/>
              <a:ext cx="592051" cy="819222"/>
            </a:xfrm>
            <a:custGeom>
              <a:avLst/>
              <a:gdLst/>
              <a:ahLst/>
              <a:cxnLst/>
              <a:rect l="l" t="t" r="r" b="b"/>
              <a:pathLst>
                <a:path w="587259" h="812800">
                  <a:moveTo>
                    <a:pt x="159839" y="0"/>
                  </a:moveTo>
                  <a:lnTo>
                    <a:pt x="427420" y="0"/>
                  </a:lnTo>
                  <a:cubicBezTo>
                    <a:pt x="469812" y="0"/>
                    <a:pt x="510468" y="16840"/>
                    <a:pt x="540444" y="46816"/>
                  </a:cubicBezTo>
                  <a:cubicBezTo>
                    <a:pt x="570419" y="76792"/>
                    <a:pt x="587259" y="117447"/>
                    <a:pt x="587259" y="159839"/>
                  </a:cubicBezTo>
                  <a:lnTo>
                    <a:pt x="587259" y="652961"/>
                  </a:lnTo>
                  <a:cubicBezTo>
                    <a:pt x="587259" y="741237"/>
                    <a:pt x="515697" y="812800"/>
                    <a:pt x="427420" y="812800"/>
                  </a:cubicBezTo>
                  <a:lnTo>
                    <a:pt x="159839" y="812800"/>
                  </a:lnTo>
                  <a:cubicBezTo>
                    <a:pt x="117447" y="812800"/>
                    <a:pt x="76792" y="795960"/>
                    <a:pt x="46816" y="765984"/>
                  </a:cubicBezTo>
                  <a:cubicBezTo>
                    <a:pt x="16840" y="736008"/>
                    <a:pt x="0" y="695353"/>
                    <a:pt x="0" y="652961"/>
                  </a:cubicBezTo>
                  <a:lnTo>
                    <a:pt x="0" y="159839"/>
                  </a:lnTo>
                  <a:cubicBezTo>
                    <a:pt x="0" y="117447"/>
                    <a:pt x="16840" y="76792"/>
                    <a:pt x="46816" y="46816"/>
                  </a:cubicBezTo>
                  <a:cubicBezTo>
                    <a:pt x="76792" y="16840"/>
                    <a:pt x="117447" y="0"/>
                    <a:pt x="159839" y="0"/>
                  </a:cubicBezTo>
                  <a:close/>
                </a:path>
              </a:pathLst>
            </a:custGeom>
            <a:solidFill>
              <a:schemeClr val="bg1">
                <a:lumMod val="50000"/>
              </a:schemeClr>
            </a:solidFill>
            <a:ln cap="sq">
              <a:noFill/>
              <a:prstDash val="solid"/>
              <a:miter/>
            </a:ln>
          </p:spPr>
          <p:txBody>
            <a:bodyPr/>
            <a:lstStyle/>
            <a:p>
              <a:endParaRPr lang="en-US" sz="3200"/>
            </a:p>
          </p:txBody>
        </p:sp>
        <p:sp>
          <p:nvSpPr>
            <p:cNvPr id="38" name="TextBox 21">
              <a:extLst>
                <a:ext uri="{FF2B5EF4-FFF2-40B4-BE49-F238E27FC236}">
                  <a16:creationId xmlns:a16="http://schemas.microsoft.com/office/drawing/2014/main" id="{39989507-CBA0-97E0-3280-69750226BD69}"/>
                </a:ext>
              </a:extLst>
            </p:cNvPr>
            <p:cNvSpPr txBox="1"/>
            <p:nvPr/>
          </p:nvSpPr>
          <p:spPr>
            <a:xfrm rot="10800000">
              <a:off x="8000233" y="2328118"/>
              <a:ext cx="592051" cy="857623"/>
            </a:xfrm>
            <a:prstGeom prst="rect">
              <a:avLst/>
            </a:prstGeom>
          </p:spPr>
          <p:txBody>
            <a:bodyPr lIns="21287" tIns="21287" rIns="21287" bIns="21287" rtlCol="0" anchor="ctr"/>
            <a:lstStyle/>
            <a:p>
              <a:endParaRPr lang="en-US" sz="3200"/>
            </a:p>
          </p:txBody>
        </p:sp>
        <p:cxnSp>
          <p:nvCxnSpPr>
            <p:cNvPr id="39" name="AutoShape 22">
              <a:extLst>
                <a:ext uri="{FF2B5EF4-FFF2-40B4-BE49-F238E27FC236}">
                  <a16:creationId xmlns:a16="http://schemas.microsoft.com/office/drawing/2014/main" id="{A1B75F99-0FBE-BBBA-EA78-39B6CE0A22E3}"/>
                </a:ext>
              </a:extLst>
            </p:cNvPr>
            <p:cNvCxnSpPr/>
            <p:nvPr/>
          </p:nvCxnSpPr>
          <p:spPr>
            <a:xfrm>
              <a:off x="8296260" y="4138907"/>
              <a:ext cx="0" cy="421491"/>
            </a:xfrm>
            <a:prstGeom prst="line">
              <a:avLst/>
            </a:prstGeom>
            <a:ln w="28575" cap="rnd">
              <a:solidFill>
                <a:schemeClr val="bg1">
                  <a:lumMod val="50000"/>
                </a:schemeClr>
              </a:solidFill>
              <a:prstDash val="sysDot"/>
              <a:headEnd type="none" w="sm" len="sm"/>
              <a:tailEnd type="oval" w="med" len="med"/>
            </a:ln>
          </p:spPr>
        </p:cxnSp>
        <p:sp>
          <p:nvSpPr>
            <p:cNvPr id="40" name="Freeform 25">
              <a:extLst>
                <a:ext uri="{FF2B5EF4-FFF2-40B4-BE49-F238E27FC236}">
                  <a16:creationId xmlns:a16="http://schemas.microsoft.com/office/drawing/2014/main" id="{3D8C25E9-D045-9737-96D2-234F11601A3C}"/>
                </a:ext>
              </a:extLst>
            </p:cNvPr>
            <p:cNvSpPr/>
            <p:nvPr/>
          </p:nvSpPr>
          <p:spPr>
            <a:xfrm>
              <a:off x="7637452" y="2880441"/>
              <a:ext cx="1286005" cy="1285675"/>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lnTo>
                    <a:pt x="406400" y="0"/>
                  </a:lnTo>
                  <a:close/>
                </a:path>
              </a:pathLst>
            </a:custGeom>
            <a:solidFill>
              <a:srgbClr val="FFFFFF"/>
            </a:solidFill>
            <a:ln w="19050" cap="sq">
              <a:solidFill>
                <a:schemeClr val="bg1">
                  <a:lumMod val="50000"/>
                </a:schemeClr>
              </a:solidFill>
              <a:prstDash val="solid"/>
              <a:miter/>
            </a:ln>
          </p:spPr>
          <p:txBody>
            <a:bodyPr/>
            <a:lstStyle/>
            <a:p>
              <a:endParaRPr lang="en-US" sz="3200"/>
            </a:p>
          </p:txBody>
        </p:sp>
        <p:sp>
          <p:nvSpPr>
            <p:cNvPr id="41" name="TextBox 26">
              <a:extLst>
                <a:ext uri="{FF2B5EF4-FFF2-40B4-BE49-F238E27FC236}">
                  <a16:creationId xmlns:a16="http://schemas.microsoft.com/office/drawing/2014/main" id="{48E3BFE6-6352-93D0-72E7-411A67AE54E9}"/>
                </a:ext>
              </a:extLst>
            </p:cNvPr>
            <p:cNvSpPr txBox="1"/>
            <p:nvPr/>
          </p:nvSpPr>
          <p:spPr>
            <a:xfrm>
              <a:off x="7758016" y="2940705"/>
              <a:ext cx="1044880" cy="1104878"/>
            </a:xfrm>
            <a:prstGeom prst="rect">
              <a:avLst/>
            </a:prstGeom>
          </p:spPr>
          <p:txBody>
            <a:bodyPr lIns="21287" tIns="21287" rIns="21287" bIns="21287" rtlCol="0" anchor="ctr"/>
            <a:lstStyle/>
            <a:p>
              <a:endParaRPr lang="en-US" sz="3200"/>
            </a:p>
          </p:txBody>
        </p:sp>
        <p:sp>
          <p:nvSpPr>
            <p:cNvPr id="55" name="TextBox 51">
              <a:extLst>
                <a:ext uri="{FF2B5EF4-FFF2-40B4-BE49-F238E27FC236}">
                  <a16:creationId xmlns:a16="http://schemas.microsoft.com/office/drawing/2014/main" id="{786D92C6-A4A5-0D8A-0B55-490522957935}"/>
                </a:ext>
              </a:extLst>
            </p:cNvPr>
            <p:cNvSpPr txBox="1"/>
            <p:nvPr/>
          </p:nvSpPr>
          <p:spPr>
            <a:xfrm>
              <a:off x="8049495" y="2511323"/>
              <a:ext cx="492707" cy="338491"/>
            </a:xfrm>
            <a:prstGeom prst="rect">
              <a:avLst/>
            </a:prstGeom>
          </p:spPr>
          <p:txBody>
            <a:bodyPr lIns="0" tIns="0" rIns="0" bIns="0" rtlCol="0" anchor="t">
              <a:spAutoFit/>
            </a:bodyPr>
            <a:lstStyle/>
            <a:p>
              <a:pPr algn="ctr" rtl="1">
                <a:lnSpc>
                  <a:spcPts val="2250"/>
                </a:lnSpc>
              </a:pPr>
              <a:r>
                <a:rPr lang="ar-SA" sz="3200" b="1" kern="1200">
                  <a:solidFill>
                    <a:srgbClr val="F8F8F8"/>
                  </a:solidFill>
                  <a:effectLst/>
                  <a:latin typeface="Times New Roman" panose="02020603050405020304" pitchFamily="18" charset="0"/>
                  <a:ea typeface="SST Arabic Bold"/>
                  <a:cs typeface="SST Arabic Medium" panose="020B0604030504020204" pitchFamily="34" charset="-78"/>
                </a:rPr>
                <a:t>02</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59" name="TextBox 55">
              <a:extLst>
                <a:ext uri="{FF2B5EF4-FFF2-40B4-BE49-F238E27FC236}">
                  <a16:creationId xmlns:a16="http://schemas.microsoft.com/office/drawing/2014/main" id="{809C12FD-8BED-059B-C1C2-689AA170603A}"/>
                </a:ext>
              </a:extLst>
            </p:cNvPr>
            <p:cNvSpPr txBox="1"/>
            <p:nvPr/>
          </p:nvSpPr>
          <p:spPr>
            <a:xfrm>
              <a:off x="7495892" y="4910847"/>
              <a:ext cx="1648110" cy="1114151"/>
            </a:xfrm>
            <a:prstGeom prst="rect">
              <a:avLst/>
            </a:prstGeom>
          </p:spPr>
          <p:txBody>
            <a:bodyPr wrap="square" lIns="0" tIns="0" rIns="0" bIns="0" rtlCol="0" anchor="t">
              <a:spAutoFit/>
            </a:bodyPr>
            <a:lstStyle/>
            <a:p>
              <a:pPr algn="ctr" rtl="0">
                <a:lnSpc>
                  <a:spcPct val="115000"/>
                </a:lnSpc>
              </a:pPr>
              <a:r>
                <a:rPr lang="ar-EG" sz="3200" b="1" kern="1200" dirty="0">
                  <a:solidFill>
                    <a:srgbClr val="808080"/>
                  </a:solidFill>
                  <a:effectLst/>
                  <a:latin typeface="Times New Roman" panose="02020603050405020304" pitchFamily="18" charset="0"/>
                  <a:ea typeface="Calibri" panose="020F0502020204030204" pitchFamily="34" charset="0"/>
                  <a:cs typeface="Adobe Arabic" panose="02040503050201020203" pitchFamily="18" charset="-78"/>
                </a:rPr>
                <a:t>تهيئة البيئة المناسبة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5" name="Freeform 77">
              <a:extLst>
                <a:ext uri="{FF2B5EF4-FFF2-40B4-BE49-F238E27FC236}">
                  <a16:creationId xmlns:a16="http://schemas.microsoft.com/office/drawing/2014/main" id="{0789FDA6-AF8A-A641-C72B-2D0FBC8D48D8}"/>
                </a:ext>
              </a:extLst>
            </p:cNvPr>
            <p:cNvSpPr/>
            <p:nvPr/>
          </p:nvSpPr>
          <p:spPr>
            <a:xfrm>
              <a:off x="7821562" y="3027073"/>
              <a:ext cx="873990" cy="872304"/>
            </a:xfrm>
            <a:custGeom>
              <a:avLst/>
              <a:gdLst/>
              <a:ahLst/>
              <a:cxnLst/>
              <a:rect l="l" t="t" r="r" b="b"/>
              <a:pathLst>
                <a:path w="1495137" h="1392346">
                  <a:moveTo>
                    <a:pt x="0" y="0"/>
                  </a:moveTo>
                  <a:lnTo>
                    <a:pt x="1495137" y="0"/>
                  </a:lnTo>
                  <a:lnTo>
                    <a:pt x="1495137" y="1392346"/>
                  </a:lnTo>
                  <a:lnTo>
                    <a:pt x="0" y="1392346"/>
                  </a:lnTo>
                  <a:lnTo>
                    <a:pt x="0" y="0"/>
                  </a:lnTo>
                  <a:close/>
                </a:path>
              </a:pathLst>
            </a:custGeom>
            <a:blipFill>
              <a:blip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a:blipFill>
            <a:ln cap="sq">
              <a:noFill/>
              <a:prstDash val="solid"/>
              <a:miter/>
            </a:ln>
          </p:spPr>
          <p:txBody>
            <a:bodyPr/>
            <a:lstStyle/>
            <a:p>
              <a:endParaRPr lang="en-US" sz="3200"/>
            </a:p>
          </p:txBody>
        </p:sp>
      </p:grpSp>
      <p:grpSp>
        <p:nvGrpSpPr>
          <p:cNvPr id="66" name="Group 65">
            <a:extLst>
              <a:ext uri="{FF2B5EF4-FFF2-40B4-BE49-F238E27FC236}">
                <a16:creationId xmlns:a16="http://schemas.microsoft.com/office/drawing/2014/main" id="{1D00A6AF-7F80-F608-7D57-28B7230C204C}"/>
              </a:ext>
            </a:extLst>
          </p:cNvPr>
          <p:cNvGrpSpPr/>
          <p:nvPr/>
        </p:nvGrpSpPr>
        <p:grpSpPr>
          <a:xfrm>
            <a:off x="525059" y="2050434"/>
            <a:ext cx="1719339" cy="3684278"/>
            <a:chOff x="398450" y="2340720"/>
            <a:chExt cx="1719339" cy="3684278"/>
          </a:xfrm>
        </p:grpSpPr>
        <p:sp>
          <p:nvSpPr>
            <p:cNvPr id="47" name="Freeform 36">
              <a:extLst>
                <a:ext uri="{FF2B5EF4-FFF2-40B4-BE49-F238E27FC236}">
                  <a16:creationId xmlns:a16="http://schemas.microsoft.com/office/drawing/2014/main" id="{19783159-CDA8-324F-2AFD-39F9BDDAFBC3}"/>
                </a:ext>
              </a:extLst>
            </p:cNvPr>
            <p:cNvSpPr/>
            <p:nvPr/>
          </p:nvSpPr>
          <p:spPr>
            <a:xfrm rot="10800000">
              <a:off x="1096874" y="2347318"/>
              <a:ext cx="592051" cy="819222"/>
            </a:xfrm>
            <a:custGeom>
              <a:avLst/>
              <a:gdLst/>
              <a:ahLst/>
              <a:cxnLst/>
              <a:rect l="l" t="t" r="r" b="b"/>
              <a:pathLst>
                <a:path w="587259" h="812800">
                  <a:moveTo>
                    <a:pt x="159839" y="0"/>
                  </a:moveTo>
                  <a:lnTo>
                    <a:pt x="427420" y="0"/>
                  </a:lnTo>
                  <a:cubicBezTo>
                    <a:pt x="469812" y="0"/>
                    <a:pt x="510468" y="16840"/>
                    <a:pt x="540444" y="46816"/>
                  </a:cubicBezTo>
                  <a:cubicBezTo>
                    <a:pt x="570419" y="76792"/>
                    <a:pt x="587259" y="117447"/>
                    <a:pt x="587259" y="159839"/>
                  </a:cubicBezTo>
                  <a:lnTo>
                    <a:pt x="587259" y="652961"/>
                  </a:lnTo>
                  <a:cubicBezTo>
                    <a:pt x="587259" y="741237"/>
                    <a:pt x="515697" y="812800"/>
                    <a:pt x="427420" y="812800"/>
                  </a:cubicBezTo>
                  <a:lnTo>
                    <a:pt x="159839" y="812800"/>
                  </a:lnTo>
                  <a:cubicBezTo>
                    <a:pt x="117447" y="812800"/>
                    <a:pt x="76792" y="795960"/>
                    <a:pt x="46816" y="765984"/>
                  </a:cubicBezTo>
                  <a:cubicBezTo>
                    <a:pt x="16840" y="736008"/>
                    <a:pt x="0" y="695353"/>
                    <a:pt x="0" y="652961"/>
                  </a:cubicBezTo>
                  <a:lnTo>
                    <a:pt x="0" y="159839"/>
                  </a:lnTo>
                  <a:cubicBezTo>
                    <a:pt x="0" y="117447"/>
                    <a:pt x="16840" y="76792"/>
                    <a:pt x="46816" y="46816"/>
                  </a:cubicBezTo>
                  <a:cubicBezTo>
                    <a:pt x="76792" y="16840"/>
                    <a:pt x="117447" y="0"/>
                    <a:pt x="159839" y="0"/>
                  </a:cubicBezTo>
                  <a:close/>
                </a:path>
              </a:pathLst>
            </a:custGeom>
            <a:solidFill>
              <a:srgbClr val="168489"/>
            </a:solidFill>
            <a:ln cap="sq">
              <a:noFill/>
              <a:prstDash val="solid"/>
              <a:miter/>
            </a:ln>
          </p:spPr>
          <p:txBody>
            <a:bodyPr/>
            <a:lstStyle/>
            <a:p>
              <a:endParaRPr lang="en-US" sz="3200"/>
            </a:p>
          </p:txBody>
        </p:sp>
        <p:sp>
          <p:nvSpPr>
            <p:cNvPr id="48" name="TextBox 37">
              <a:extLst>
                <a:ext uri="{FF2B5EF4-FFF2-40B4-BE49-F238E27FC236}">
                  <a16:creationId xmlns:a16="http://schemas.microsoft.com/office/drawing/2014/main" id="{4A5A5994-8784-A213-D90C-5BF704900F04}"/>
                </a:ext>
              </a:extLst>
            </p:cNvPr>
            <p:cNvSpPr txBox="1"/>
            <p:nvPr/>
          </p:nvSpPr>
          <p:spPr>
            <a:xfrm rot="10800000">
              <a:off x="1096874" y="2340720"/>
              <a:ext cx="592051" cy="857623"/>
            </a:xfrm>
            <a:prstGeom prst="rect">
              <a:avLst/>
            </a:prstGeom>
          </p:spPr>
          <p:txBody>
            <a:bodyPr lIns="21287" tIns="21287" rIns="21287" bIns="21287" rtlCol="0" anchor="ctr"/>
            <a:lstStyle/>
            <a:p>
              <a:endParaRPr lang="en-US" sz="3200"/>
            </a:p>
          </p:txBody>
        </p:sp>
        <p:cxnSp>
          <p:nvCxnSpPr>
            <p:cNvPr id="49" name="AutoShape 38">
              <a:extLst>
                <a:ext uri="{FF2B5EF4-FFF2-40B4-BE49-F238E27FC236}">
                  <a16:creationId xmlns:a16="http://schemas.microsoft.com/office/drawing/2014/main" id="{B203A98B-BF54-DF16-477B-804BA461E675}"/>
                </a:ext>
              </a:extLst>
            </p:cNvPr>
            <p:cNvCxnSpPr/>
            <p:nvPr/>
          </p:nvCxnSpPr>
          <p:spPr>
            <a:xfrm>
              <a:off x="1392899" y="4151509"/>
              <a:ext cx="0" cy="421491"/>
            </a:xfrm>
            <a:prstGeom prst="line">
              <a:avLst/>
            </a:prstGeom>
            <a:ln w="28575" cap="rnd">
              <a:solidFill>
                <a:srgbClr val="168489"/>
              </a:solidFill>
              <a:prstDash val="sysDot"/>
              <a:headEnd type="none" w="sm" len="sm"/>
              <a:tailEnd type="oval" w="med" len="med"/>
            </a:ln>
          </p:spPr>
        </p:cxnSp>
        <p:sp>
          <p:nvSpPr>
            <p:cNvPr id="50" name="Freeform 41">
              <a:extLst>
                <a:ext uri="{FF2B5EF4-FFF2-40B4-BE49-F238E27FC236}">
                  <a16:creationId xmlns:a16="http://schemas.microsoft.com/office/drawing/2014/main" id="{CE90B5E2-C6F5-6CF8-B394-6B74236E7322}"/>
                </a:ext>
              </a:extLst>
            </p:cNvPr>
            <p:cNvSpPr/>
            <p:nvPr/>
          </p:nvSpPr>
          <p:spPr>
            <a:xfrm>
              <a:off x="734092" y="2893041"/>
              <a:ext cx="1286005" cy="1285675"/>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lnTo>
                    <a:pt x="406400" y="0"/>
                  </a:lnTo>
                  <a:close/>
                </a:path>
              </a:pathLst>
            </a:custGeom>
            <a:solidFill>
              <a:srgbClr val="FFFFFF"/>
            </a:solidFill>
            <a:ln w="19050" cap="sq">
              <a:solidFill>
                <a:srgbClr val="168489"/>
              </a:solidFill>
              <a:prstDash val="solid"/>
              <a:miter/>
            </a:ln>
          </p:spPr>
          <p:txBody>
            <a:bodyPr/>
            <a:lstStyle/>
            <a:p>
              <a:endParaRPr lang="en-US" sz="3200"/>
            </a:p>
          </p:txBody>
        </p:sp>
        <p:sp>
          <p:nvSpPr>
            <p:cNvPr id="51" name="TextBox 42">
              <a:extLst>
                <a:ext uri="{FF2B5EF4-FFF2-40B4-BE49-F238E27FC236}">
                  <a16:creationId xmlns:a16="http://schemas.microsoft.com/office/drawing/2014/main" id="{32249A79-9020-A354-0398-01E4A5E630DE}"/>
                </a:ext>
              </a:extLst>
            </p:cNvPr>
            <p:cNvSpPr txBox="1"/>
            <p:nvPr/>
          </p:nvSpPr>
          <p:spPr>
            <a:xfrm>
              <a:off x="854655" y="2953305"/>
              <a:ext cx="1044880" cy="1104878"/>
            </a:xfrm>
            <a:prstGeom prst="rect">
              <a:avLst/>
            </a:prstGeom>
          </p:spPr>
          <p:txBody>
            <a:bodyPr lIns="21287" tIns="21287" rIns="21287" bIns="21287" rtlCol="0" anchor="ctr"/>
            <a:lstStyle/>
            <a:p>
              <a:endParaRPr lang="en-US" sz="3200"/>
            </a:p>
          </p:txBody>
        </p:sp>
        <p:sp>
          <p:nvSpPr>
            <p:cNvPr id="58" name="TextBox 54">
              <a:extLst>
                <a:ext uri="{FF2B5EF4-FFF2-40B4-BE49-F238E27FC236}">
                  <a16:creationId xmlns:a16="http://schemas.microsoft.com/office/drawing/2014/main" id="{F8490A89-A2B4-97CB-CAD4-280C92DF50FF}"/>
                </a:ext>
              </a:extLst>
            </p:cNvPr>
            <p:cNvSpPr txBox="1"/>
            <p:nvPr/>
          </p:nvSpPr>
          <p:spPr>
            <a:xfrm>
              <a:off x="1096872" y="2521383"/>
              <a:ext cx="492707" cy="338491"/>
            </a:xfrm>
            <a:prstGeom prst="rect">
              <a:avLst/>
            </a:prstGeom>
          </p:spPr>
          <p:txBody>
            <a:bodyPr lIns="0" tIns="0" rIns="0" bIns="0" rtlCol="0" anchor="t">
              <a:spAutoFit/>
            </a:bodyPr>
            <a:lstStyle/>
            <a:p>
              <a:pPr algn="ctr" rtl="1">
                <a:lnSpc>
                  <a:spcPts val="2250"/>
                </a:lnSpc>
              </a:pPr>
              <a:r>
                <a:rPr lang="ar-SA" sz="3200" b="1" kern="1200" dirty="0">
                  <a:solidFill>
                    <a:srgbClr val="F8F8F8"/>
                  </a:solidFill>
                  <a:effectLst/>
                  <a:latin typeface="Times New Roman" panose="02020603050405020304" pitchFamily="18" charset="0"/>
                  <a:ea typeface="SST Arabic Bold"/>
                  <a:cs typeface="SST Arabic Medium" panose="020B0604030504020204" pitchFamily="34" charset="-78"/>
                </a:rPr>
                <a:t>05</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61" name="TextBox 57">
              <a:extLst>
                <a:ext uri="{FF2B5EF4-FFF2-40B4-BE49-F238E27FC236}">
                  <a16:creationId xmlns:a16="http://schemas.microsoft.com/office/drawing/2014/main" id="{DDA13F71-0F47-AACE-A08D-E72960EE0475}"/>
                </a:ext>
              </a:extLst>
            </p:cNvPr>
            <p:cNvSpPr txBox="1"/>
            <p:nvPr/>
          </p:nvSpPr>
          <p:spPr>
            <a:xfrm>
              <a:off x="398450" y="4910847"/>
              <a:ext cx="1719339" cy="1114151"/>
            </a:xfrm>
            <a:prstGeom prst="rect">
              <a:avLst/>
            </a:prstGeom>
          </p:spPr>
          <p:txBody>
            <a:bodyPr wrap="square" lIns="0" tIns="0" rIns="0" bIns="0" rtlCol="0" anchor="t">
              <a:spAutoFit/>
            </a:bodyPr>
            <a:lstStyle/>
            <a:p>
              <a:pPr algn="ctr" rtl="1">
                <a:lnSpc>
                  <a:spcPct val="115000"/>
                </a:lnSpc>
              </a:pPr>
              <a:r>
                <a:rPr lang="ar-EG" sz="3200" b="1" kern="1200" dirty="0">
                  <a:solidFill>
                    <a:srgbClr val="168489"/>
                  </a:solidFill>
                  <a:effectLst/>
                  <a:latin typeface="Times New Roman" panose="02020603050405020304" pitchFamily="18" charset="0"/>
                  <a:ea typeface="Calibri" panose="020F0502020204030204" pitchFamily="34" charset="0"/>
                  <a:cs typeface="Adobe Arabic" panose="02040503050201020203" pitchFamily="18" charset="-78"/>
                </a:rPr>
                <a:t>متابعة تنفيذ القرار</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23" name="Graphic 7" descr="Books on shelf with solid fill">
              <a:extLst>
                <a:ext uri="{FF2B5EF4-FFF2-40B4-BE49-F238E27FC236}">
                  <a16:creationId xmlns:a16="http://schemas.microsoft.com/office/drawing/2014/main" id="{06AE9BFD-6636-6776-2EFF-2A9C6870A1B5}"/>
                </a:ext>
              </a:extLst>
            </p:cNvPr>
            <p:cNvPicPr>
              <a:picLocks noChangeAspect="1"/>
            </p:cNvPicPr>
            <p:nvPr/>
          </p:nvPicPr>
          <p:blipFill>
            <a:blip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29478" y="2997008"/>
              <a:ext cx="1047799" cy="1047530"/>
            </a:xfrm>
            <a:prstGeom prst="rect">
              <a:avLst/>
            </a:prstGeom>
          </p:spPr>
        </p:pic>
      </p:grpSp>
      <p:grpSp>
        <p:nvGrpSpPr>
          <p:cNvPr id="65" name="Group 64">
            <a:extLst>
              <a:ext uri="{FF2B5EF4-FFF2-40B4-BE49-F238E27FC236}">
                <a16:creationId xmlns:a16="http://schemas.microsoft.com/office/drawing/2014/main" id="{84624114-D6FD-FEEA-4DA7-C0D775902466}"/>
              </a:ext>
            </a:extLst>
          </p:cNvPr>
          <p:cNvGrpSpPr/>
          <p:nvPr/>
        </p:nvGrpSpPr>
        <p:grpSpPr>
          <a:xfrm>
            <a:off x="2553977" y="2063032"/>
            <a:ext cx="2242750" cy="3682358"/>
            <a:chOff x="2427368" y="2353318"/>
            <a:chExt cx="2242750" cy="3682358"/>
          </a:xfrm>
        </p:grpSpPr>
        <p:sp>
          <p:nvSpPr>
            <p:cNvPr id="27" name="Freeform 4">
              <a:extLst>
                <a:ext uri="{FF2B5EF4-FFF2-40B4-BE49-F238E27FC236}">
                  <a16:creationId xmlns:a16="http://schemas.microsoft.com/office/drawing/2014/main" id="{FFCFB932-455D-2045-73F0-3F745E680D32}"/>
                </a:ext>
              </a:extLst>
            </p:cNvPr>
            <p:cNvSpPr/>
            <p:nvPr/>
          </p:nvSpPr>
          <p:spPr>
            <a:xfrm rot="10800000">
              <a:off x="3397993" y="2353318"/>
              <a:ext cx="592051" cy="819222"/>
            </a:xfrm>
            <a:custGeom>
              <a:avLst/>
              <a:gdLst/>
              <a:ahLst/>
              <a:cxnLst/>
              <a:rect l="l" t="t" r="r" b="b"/>
              <a:pathLst>
                <a:path w="587259" h="812800">
                  <a:moveTo>
                    <a:pt x="159839" y="0"/>
                  </a:moveTo>
                  <a:lnTo>
                    <a:pt x="427420" y="0"/>
                  </a:lnTo>
                  <a:cubicBezTo>
                    <a:pt x="469812" y="0"/>
                    <a:pt x="510468" y="16840"/>
                    <a:pt x="540444" y="46816"/>
                  </a:cubicBezTo>
                  <a:cubicBezTo>
                    <a:pt x="570419" y="76792"/>
                    <a:pt x="587259" y="117447"/>
                    <a:pt x="587259" y="159839"/>
                  </a:cubicBezTo>
                  <a:lnTo>
                    <a:pt x="587259" y="652961"/>
                  </a:lnTo>
                  <a:cubicBezTo>
                    <a:pt x="587259" y="741237"/>
                    <a:pt x="515697" y="812800"/>
                    <a:pt x="427420" y="812800"/>
                  </a:cubicBezTo>
                  <a:lnTo>
                    <a:pt x="159839" y="812800"/>
                  </a:lnTo>
                  <a:cubicBezTo>
                    <a:pt x="117447" y="812800"/>
                    <a:pt x="76792" y="795960"/>
                    <a:pt x="46816" y="765984"/>
                  </a:cubicBezTo>
                  <a:cubicBezTo>
                    <a:pt x="16840" y="736008"/>
                    <a:pt x="0" y="695353"/>
                    <a:pt x="0" y="652961"/>
                  </a:cubicBezTo>
                  <a:lnTo>
                    <a:pt x="0" y="159839"/>
                  </a:lnTo>
                  <a:cubicBezTo>
                    <a:pt x="0" y="117447"/>
                    <a:pt x="16840" y="76792"/>
                    <a:pt x="46816" y="46816"/>
                  </a:cubicBezTo>
                  <a:cubicBezTo>
                    <a:pt x="76792" y="16840"/>
                    <a:pt x="117447" y="0"/>
                    <a:pt x="159839" y="0"/>
                  </a:cubicBezTo>
                  <a:close/>
                </a:path>
              </a:pathLst>
            </a:custGeom>
            <a:solidFill>
              <a:srgbClr val="2E75B6"/>
            </a:solidFill>
            <a:ln cap="sq">
              <a:noFill/>
              <a:prstDash val="solid"/>
              <a:miter/>
            </a:ln>
          </p:spPr>
          <p:txBody>
            <a:bodyPr/>
            <a:lstStyle/>
            <a:p>
              <a:endParaRPr lang="en-US" sz="3200"/>
            </a:p>
          </p:txBody>
        </p:sp>
        <p:sp>
          <p:nvSpPr>
            <p:cNvPr id="28" name="TextBox 5">
              <a:extLst>
                <a:ext uri="{FF2B5EF4-FFF2-40B4-BE49-F238E27FC236}">
                  <a16:creationId xmlns:a16="http://schemas.microsoft.com/office/drawing/2014/main" id="{0E13DFD1-0D04-54B3-D00A-1350B7541B10}"/>
                </a:ext>
              </a:extLst>
            </p:cNvPr>
            <p:cNvSpPr txBox="1"/>
            <p:nvPr/>
          </p:nvSpPr>
          <p:spPr>
            <a:xfrm rot="10800000">
              <a:off x="3397993" y="2353318"/>
              <a:ext cx="592051" cy="857623"/>
            </a:xfrm>
            <a:prstGeom prst="rect">
              <a:avLst/>
            </a:prstGeom>
          </p:spPr>
          <p:txBody>
            <a:bodyPr lIns="21287" tIns="21287" rIns="21287" bIns="21287" rtlCol="0" anchor="ctr"/>
            <a:lstStyle/>
            <a:p>
              <a:endParaRPr lang="en-US" sz="3200" dirty="0"/>
            </a:p>
          </p:txBody>
        </p:sp>
        <p:cxnSp>
          <p:nvCxnSpPr>
            <p:cNvPr id="29" name="AutoShape 6">
              <a:extLst>
                <a:ext uri="{FF2B5EF4-FFF2-40B4-BE49-F238E27FC236}">
                  <a16:creationId xmlns:a16="http://schemas.microsoft.com/office/drawing/2014/main" id="{F24DFF9D-A907-28A8-5BDA-64B3A7F1FB0D}"/>
                </a:ext>
              </a:extLst>
            </p:cNvPr>
            <p:cNvCxnSpPr/>
            <p:nvPr/>
          </p:nvCxnSpPr>
          <p:spPr>
            <a:xfrm>
              <a:off x="3694020" y="4164109"/>
              <a:ext cx="0" cy="421491"/>
            </a:xfrm>
            <a:prstGeom prst="line">
              <a:avLst/>
            </a:prstGeom>
            <a:ln w="28575" cap="rnd">
              <a:solidFill>
                <a:srgbClr val="2E75B6"/>
              </a:solidFill>
              <a:prstDash val="sysDot"/>
              <a:headEnd type="none" w="sm" len="sm"/>
              <a:tailEnd type="oval" w="med" len="med"/>
            </a:ln>
          </p:spPr>
        </p:cxnSp>
        <p:sp>
          <p:nvSpPr>
            <p:cNvPr id="30" name="Freeform 9">
              <a:extLst>
                <a:ext uri="{FF2B5EF4-FFF2-40B4-BE49-F238E27FC236}">
                  <a16:creationId xmlns:a16="http://schemas.microsoft.com/office/drawing/2014/main" id="{69D62753-7025-1A67-BE35-CDC95F9FB494}"/>
                </a:ext>
              </a:extLst>
            </p:cNvPr>
            <p:cNvSpPr/>
            <p:nvPr/>
          </p:nvSpPr>
          <p:spPr>
            <a:xfrm>
              <a:off x="3035212" y="2905641"/>
              <a:ext cx="1286005" cy="1285675"/>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lnTo>
                    <a:pt x="406400" y="0"/>
                  </a:lnTo>
                  <a:close/>
                </a:path>
              </a:pathLst>
            </a:custGeom>
            <a:solidFill>
              <a:srgbClr val="FFFFFF"/>
            </a:solidFill>
            <a:ln w="19050" cap="sq">
              <a:solidFill>
                <a:srgbClr val="2E75B6"/>
              </a:solidFill>
              <a:prstDash val="solid"/>
              <a:miter/>
            </a:ln>
          </p:spPr>
          <p:txBody>
            <a:bodyPr/>
            <a:lstStyle/>
            <a:p>
              <a:endParaRPr lang="en-US" sz="3200"/>
            </a:p>
          </p:txBody>
        </p:sp>
        <p:sp>
          <p:nvSpPr>
            <p:cNvPr id="31" name="TextBox 10">
              <a:extLst>
                <a:ext uri="{FF2B5EF4-FFF2-40B4-BE49-F238E27FC236}">
                  <a16:creationId xmlns:a16="http://schemas.microsoft.com/office/drawing/2014/main" id="{3D361333-B507-1C75-14B0-EB6D9C38CF1F}"/>
                </a:ext>
              </a:extLst>
            </p:cNvPr>
            <p:cNvSpPr txBox="1"/>
            <p:nvPr/>
          </p:nvSpPr>
          <p:spPr>
            <a:xfrm>
              <a:off x="3155776" y="2965907"/>
              <a:ext cx="1044880" cy="1104878"/>
            </a:xfrm>
            <a:prstGeom prst="rect">
              <a:avLst/>
            </a:prstGeom>
          </p:spPr>
          <p:txBody>
            <a:bodyPr lIns="21287" tIns="21287" rIns="21287" bIns="21287" rtlCol="0" anchor="ctr"/>
            <a:lstStyle/>
            <a:p>
              <a:endParaRPr lang="en-US" sz="3200"/>
            </a:p>
          </p:txBody>
        </p:sp>
        <p:sp>
          <p:nvSpPr>
            <p:cNvPr id="52" name="TextBox 48">
              <a:extLst>
                <a:ext uri="{FF2B5EF4-FFF2-40B4-BE49-F238E27FC236}">
                  <a16:creationId xmlns:a16="http://schemas.microsoft.com/office/drawing/2014/main" id="{6E318DD9-6046-819B-FC22-F86374E44D33}"/>
                </a:ext>
              </a:extLst>
            </p:cNvPr>
            <p:cNvSpPr txBox="1"/>
            <p:nvPr/>
          </p:nvSpPr>
          <p:spPr>
            <a:xfrm>
              <a:off x="3417195" y="2521384"/>
              <a:ext cx="492707" cy="338491"/>
            </a:xfrm>
            <a:prstGeom prst="rect">
              <a:avLst/>
            </a:prstGeom>
          </p:spPr>
          <p:txBody>
            <a:bodyPr lIns="0" tIns="0" rIns="0" bIns="0" rtlCol="0" anchor="t">
              <a:spAutoFit/>
            </a:bodyPr>
            <a:lstStyle/>
            <a:p>
              <a:pPr algn="ctr" rtl="1">
                <a:lnSpc>
                  <a:spcPts val="2250"/>
                </a:lnSpc>
              </a:pPr>
              <a:r>
                <a:rPr lang="ar-SA" sz="3200" b="1" kern="1200">
                  <a:solidFill>
                    <a:srgbClr val="F8F8F8"/>
                  </a:solidFill>
                  <a:effectLst/>
                  <a:latin typeface="Times New Roman" panose="02020603050405020304" pitchFamily="18" charset="0"/>
                  <a:ea typeface="SST Arabic Bold"/>
                  <a:cs typeface="SST Arabic Medium" panose="020B0604030504020204" pitchFamily="34" charset="-78"/>
                </a:rPr>
                <a:t>04</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60" name="TextBox 56">
              <a:extLst>
                <a:ext uri="{FF2B5EF4-FFF2-40B4-BE49-F238E27FC236}">
                  <a16:creationId xmlns:a16="http://schemas.microsoft.com/office/drawing/2014/main" id="{186FFF5D-939A-C145-D349-B93FAC486DFB}"/>
                </a:ext>
              </a:extLst>
            </p:cNvPr>
            <p:cNvSpPr txBox="1"/>
            <p:nvPr/>
          </p:nvSpPr>
          <p:spPr>
            <a:xfrm>
              <a:off x="2427368" y="4910847"/>
              <a:ext cx="2242750" cy="1124829"/>
            </a:xfrm>
            <a:prstGeom prst="rect">
              <a:avLst/>
            </a:prstGeom>
          </p:spPr>
          <p:txBody>
            <a:bodyPr wrap="square" lIns="0" tIns="0" rIns="0" bIns="0" rtlCol="0" anchor="t">
              <a:spAutoFit/>
            </a:bodyPr>
            <a:lstStyle/>
            <a:p>
              <a:pPr algn="ctr" rtl="0">
                <a:lnSpc>
                  <a:spcPct val="115000"/>
                </a:lnSpc>
              </a:pPr>
              <a:r>
                <a:rPr lang="ar-EG" sz="3200" b="1" kern="1200">
                  <a:solidFill>
                    <a:srgbClr val="2E74B5"/>
                  </a:solidFill>
                  <a:effectLst/>
                  <a:latin typeface="Times New Roman" panose="02020603050405020304" pitchFamily="18" charset="0"/>
                  <a:ea typeface="Calibri" panose="020F0502020204030204" pitchFamily="34" charset="0"/>
                  <a:cs typeface="Adobe Arabic" panose="02040503050201020203" pitchFamily="18" charset="-78"/>
                </a:rPr>
                <a:t>تحقيق التكامل والتوافق</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24" name="رسم 6" descr="مصافحة باليد">
              <a:extLst>
                <a:ext uri="{FF2B5EF4-FFF2-40B4-BE49-F238E27FC236}">
                  <a16:creationId xmlns:a16="http://schemas.microsoft.com/office/drawing/2014/main" id="{93D373BC-C321-5C9A-28F4-287EC5CF589D}"/>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092074" y="3027570"/>
              <a:ext cx="1151441" cy="1151146"/>
            </a:xfrm>
            <a:prstGeom prst="rect">
              <a:avLst/>
            </a:prstGeom>
          </p:spPr>
        </p:pic>
      </p:grpSp>
      <p:grpSp>
        <p:nvGrpSpPr>
          <p:cNvPr id="64" name="Group 63">
            <a:extLst>
              <a:ext uri="{FF2B5EF4-FFF2-40B4-BE49-F238E27FC236}">
                <a16:creationId xmlns:a16="http://schemas.microsoft.com/office/drawing/2014/main" id="{7703EBDB-331D-A5A4-B772-7C19D3D2D13C}"/>
              </a:ext>
            </a:extLst>
          </p:cNvPr>
          <p:cNvGrpSpPr/>
          <p:nvPr/>
        </p:nvGrpSpPr>
        <p:grpSpPr>
          <a:xfrm>
            <a:off x="5106306" y="2050434"/>
            <a:ext cx="1916404" cy="3684278"/>
            <a:chOff x="4979697" y="2340720"/>
            <a:chExt cx="1916404" cy="3684278"/>
          </a:xfrm>
        </p:grpSpPr>
        <p:sp>
          <p:nvSpPr>
            <p:cNvPr id="32" name="Freeform 12">
              <a:extLst>
                <a:ext uri="{FF2B5EF4-FFF2-40B4-BE49-F238E27FC236}">
                  <a16:creationId xmlns:a16="http://schemas.microsoft.com/office/drawing/2014/main" id="{9E9756A9-D97F-C0A3-360E-747E78CA74AE}"/>
                </a:ext>
              </a:extLst>
            </p:cNvPr>
            <p:cNvSpPr/>
            <p:nvPr/>
          </p:nvSpPr>
          <p:spPr>
            <a:xfrm rot="10800000">
              <a:off x="5699114" y="2340720"/>
              <a:ext cx="592051" cy="819222"/>
            </a:xfrm>
            <a:custGeom>
              <a:avLst/>
              <a:gdLst/>
              <a:ahLst/>
              <a:cxnLst/>
              <a:rect l="l" t="t" r="r" b="b"/>
              <a:pathLst>
                <a:path w="587259" h="812800">
                  <a:moveTo>
                    <a:pt x="159839" y="0"/>
                  </a:moveTo>
                  <a:lnTo>
                    <a:pt x="427420" y="0"/>
                  </a:lnTo>
                  <a:cubicBezTo>
                    <a:pt x="469812" y="0"/>
                    <a:pt x="510468" y="16840"/>
                    <a:pt x="540444" y="46816"/>
                  </a:cubicBezTo>
                  <a:cubicBezTo>
                    <a:pt x="570419" y="76792"/>
                    <a:pt x="587259" y="117447"/>
                    <a:pt x="587259" y="159839"/>
                  </a:cubicBezTo>
                  <a:lnTo>
                    <a:pt x="587259" y="652961"/>
                  </a:lnTo>
                  <a:cubicBezTo>
                    <a:pt x="587259" y="741237"/>
                    <a:pt x="515697" y="812800"/>
                    <a:pt x="427420" y="812800"/>
                  </a:cubicBezTo>
                  <a:lnTo>
                    <a:pt x="159839" y="812800"/>
                  </a:lnTo>
                  <a:cubicBezTo>
                    <a:pt x="117447" y="812800"/>
                    <a:pt x="76792" y="795960"/>
                    <a:pt x="46816" y="765984"/>
                  </a:cubicBezTo>
                  <a:cubicBezTo>
                    <a:pt x="16840" y="736008"/>
                    <a:pt x="0" y="695353"/>
                    <a:pt x="0" y="652961"/>
                  </a:cubicBezTo>
                  <a:lnTo>
                    <a:pt x="0" y="159839"/>
                  </a:lnTo>
                  <a:cubicBezTo>
                    <a:pt x="0" y="117447"/>
                    <a:pt x="16840" y="76792"/>
                    <a:pt x="46816" y="46816"/>
                  </a:cubicBezTo>
                  <a:cubicBezTo>
                    <a:pt x="76792" y="16840"/>
                    <a:pt x="117447" y="0"/>
                    <a:pt x="159839" y="0"/>
                  </a:cubicBezTo>
                  <a:close/>
                </a:path>
              </a:pathLst>
            </a:custGeom>
            <a:solidFill>
              <a:srgbClr val="FFD366"/>
            </a:solidFill>
            <a:ln cap="sq">
              <a:noFill/>
              <a:prstDash val="solid"/>
              <a:miter/>
            </a:ln>
          </p:spPr>
          <p:txBody>
            <a:bodyPr/>
            <a:lstStyle/>
            <a:p>
              <a:endParaRPr lang="en-US" sz="3200"/>
            </a:p>
          </p:txBody>
        </p:sp>
        <p:sp>
          <p:nvSpPr>
            <p:cNvPr id="33" name="TextBox 13">
              <a:extLst>
                <a:ext uri="{FF2B5EF4-FFF2-40B4-BE49-F238E27FC236}">
                  <a16:creationId xmlns:a16="http://schemas.microsoft.com/office/drawing/2014/main" id="{C1E0223F-A71A-3405-77B9-FB4F706B0215}"/>
                </a:ext>
              </a:extLst>
            </p:cNvPr>
            <p:cNvSpPr txBox="1"/>
            <p:nvPr/>
          </p:nvSpPr>
          <p:spPr>
            <a:xfrm rot="10800000">
              <a:off x="5699114" y="2340720"/>
              <a:ext cx="592051" cy="857623"/>
            </a:xfrm>
            <a:prstGeom prst="rect">
              <a:avLst/>
            </a:prstGeom>
          </p:spPr>
          <p:txBody>
            <a:bodyPr lIns="21287" tIns="21287" rIns="21287" bIns="21287" rtlCol="0" anchor="ctr"/>
            <a:lstStyle/>
            <a:p>
              <a:endParaRPr lang="en-US" sz="3200"/>
            </a:p>
          </p:txBody>
        </p:sp>
        <p:cxnSp>
          <p:nvCxnSpPr>
            <p:cNvPr id="34" name="AutoShape 14">
              <a:extLst>
                <a:ext uri="{FF2B5EF4-FFF2-40B4-BE49-F238E27FC236}">
                  <a16:creationId xmlns:a16="http://schemas.microsoft.com/office/drawing/2014/main" id="{3B88B81F-AB1D-3A98-0119-EC8C470BC10E}"/>
                </a:ext>
              </a:extLst>
            </p:cNvPr>
            <p:cNvCxnSpPr/>
            <p:nvPr/>
          </p:nvCxnSpPr>
          <p:spPr>
            <a:xfrm>
              <a:off x="5995139" y="4151509"/>
              <a:ext cx="0" cy="421491"/>
            </a:xfrm>
            <a:prstGeom prst="line">
              <a:avLst/>
            </a:prstGeom>
            <a:ln w="28575" cap="rnd">
              <a:solidFill>
                <a:srgbClr val="FFD366"/>
              </a:solidFill>
              <a:prstDash val="sysDot"/>
              <a:headEnd type="none" w="sm" len="sm"/>
              <a:tailEnd type="oval" w="med" len="med"/>
            </a:ln>
          </p:spPr>
        </p:cxnSp>
        <p:sp>
          <p:nvSpPr>
            <p:cNvPr id="35" name="Freeform 17">
              <a:extLst>
                <a:ext uri="{FF2B5EF4-FFF2-40B4-BE49-F238E27FC236}">
                  <a16:creationId xmlns:a16="http://schemas.microsoft.com/office/drawing/2014/main" id="{B6B9BEAE-59D0-9A75-7A0A-D43F6065888F}"/>
                </a:ext>
              </a:extLst>
            </p:cNvPr>
            <p:cNvSpPr/>
            <p:nvPr/>
          </p:nvSpPr>
          <p:spPr>
            <a:xfrm>
              <a:off x="5336331" y="2893041"/>
              <a:ext cx="1286005" cy="1285675"/>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lnTo>
                    <a:pt x="406400" y="0"/>
                  </a:lnTo>
                  <a:close/>
                </a:path>
              </a:pathLst>
            </a:custGeom>
            <a:solidFill>
              <a:srgbClr val="FFFFFF"/>
            </a:solidFill>
            <a:ln w="19050" cap="sq">
              <a:solidFill>
                <a:srgbClr val="FFD366"/>
              </a:solidFill>
              <a:prstDash val="solid"/>
              <a:miter/>
            </a:ln>
          </p:spPr>
          <p:txBody>
            <a:bodyPr/>
            <a:lstStyle/>
            <a:p>
              <a:endParaRPr lang="en-US" sz="3200"/>
            </a:p>
          </p:txBody>
        </p:sp>
        <p:sp>
          <p:nvSpPr>
            <p:cNvPr id="36" name="TextBox 18">
              <a:extLst>
                <a:ext uri="{FF2B5EF4-FFF2-40B4-BE49-F238E27FC236}">
                  <a16:creationId xmlns:a16="http://schemas.microsoft.com/office/drawing/2014/main" id="{D2521539-7FA5-1889-08E0-5A978A5E5E86}"/>
                </a:ext>
              </a:extLst>
            </p:cNvPr>
            <p:cNvSpPr txBox="1"/>
            <p:nvPr/>
          </p:nvSpPr>
          <p:spPr>
            <a:xfrm>
              <a:off x="5456895" y="2953305"/>
              <a:ext cx="1044880" cy="1104878"/>
            </a:xfrm>
            <a:prstGeom prst="rect">
              <a:avLst/>
            </a:prstGeom>
          </p:spPr>
          <p:txBody>
            <a:bodyPr lIns="21287" tIns="21287" rIns="21287" bIns="21287" rtlCol="0" anchor="ctr"/>
            <a:lstStyle/>
            <a:p>
              <a:endParaRPr lang="en-US" sz="3200"/>
            </a:p>
          </p:txBody>
        </p:sp>
        <p:sp>
          <p:nvSpPr>
            <p:cNvPr id="53" name="TextBox 49">
              <a:extLst>
                <a:ext uri="{FF2B5EF4-FFF2-40B4-BE49-F238E27FC236}">
                  <a16:creationId xmlns:a16="http://schemas.microsoft.com/office/drawing/2014/main" id="{C09402F1-D65D-6328-57F0-38ABF9C12C2C}"/>
                </a:ext>
              </a:extLst>
            </p:cNvPr>
            <p:cNvSpPr txBox="1"/>
            <p:nvPr/>
          </p:nvSpPr>
          <p:spPr>
            <a:xfrm>
              <a:off x="5748415" y="2523953"/>
              <a:ext cx="492707" cy="338491"/>
            </a:xfrm>
            <a:prstGeom prst="rect">
              <a:avLst/>
            </a:prstGeom>
          </p:spPr>
          <p:txBody>
            <a:bodyPr lIns="0" tIns="0" rIns="0" bIns="0" rtlCol="0" anchor="t">
              <a:spAutoFit/>
            </a:bodyPr>
            <a:lstStyle/>
            <a:p>
              <a:pPr algn="ctr" rtl="1">
                <a:lnSpc>
                  <a:spcPts val="2250"/>
                </a:lnSpc>
              </a:pPr>
              <a:r>
                <a:rPr lang="ar-SA" sz="3200" b="1" kern="1200">
                  <a:solidFill>
                    <a:srgbClr val="F8F8F8"/>
                  </a:solidFill>
                  <a:effectLst/>
                  <a:latin typeface="Times New Roman" panose="02020603050405020304" pitchFamily="18" charset="0"/>
                  <a:ea typeface="SST Arabic Bold"/>
                  <a:cs typeface="SST Arabic Medium" panose="020B0604030504020204" pitchFamily="34" charset="-78"/>
                </a:rPr>
                <a:t>03</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54" name="TextBox 50">
              <a:extLst>
                <a:ext uri="{FF2B5EF4-FFF2-40B4-BE49-F238E27FC236}">
                  <a16:creationId xmlns:a16="http://schemas.microsoft.com/office/drawing/2014/main" id="{33B17566-E5A3-86DC-A72D-7A606A2A556B}"/>
                </a:ext>
              </a:extLst>
            </p:cNvPr>
            <p:cNvSpPr txBox="1"/>
            <p:nvPr/>
          </p:nvSpPr>
          <p:spPr>
            <a:xfrm>
              <a:off x="4979697" y="4910847"/>
              <a:ext cx="1916404" cy="1114151"/>
            </a:xfrm>
            <a:prstGeom prst="rect">
              <a:avLst/>
            </a:prstGeom>
          </p:spPr>
          <p:txBody>
            <a:bodyPr wrap="square" lIns="0" tIns="0" rIns="0" bIns="0" rtlCol="0" anchor="t">
              <a:spAutoFit/>
            </a:bodyPr>
            <a:lstStyle/>
            <a:p>
              <a:pPr algn="ctr" rtl="0">
                <a:lnSpc>
                  <a:spcPct val="115000"/>
                </a:lnSpc>
              </a:pPr>
              <a:r>
                <a:rPr lang="ar-EG" sz="3200" b="1" kern="1200" dirty="0">
                  <a:solidFill>
                    <a:srgbClr val="FFD366"/>
                  </a:solidFill>
                  <a:effectLst/>
                  <a:latin typeface="Times New Roman" panose="02020603050405020304" pitchFamily="18" charset="0"/>
                  <a:ea typeface="Calibri" panose="020F0502020204030204" pitchFamily="34" charset="0"/>
                  <a:cs typeface="Adobe Arabic" panose="02040503050201020203" pitchFamily="18" charset="-78"/>
                </a:rPr>
                <a:t>إدارة عملية المشاركة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25" name="رسم 10" descr="مراجعه العميل-من اليمين لليسار">
              <a:extLst>
                <a:ext uri="{FF2B5EF4-FFF2-40B4-BE49-F238E27FC236}">
                  <a16:creationId xmlns:a16="http://schemas.microsoft.com/office/drawing/2014/main" id="{94334C44-AF40-E25F-B86B-5A61B6896801}"/>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460044" y="3050710"/>
              <a:ext cx="977603" cy="977352"/>
            </a:xfrm>
            <a:prstGeom prst="rect">
              <a:avLst/>
            </a:prstGeom>
          </p:spPr>
        </p:pic>
      </p:grpSp>
      <p:grpSp>
        <p:nvGrpSpPr>
          <p:cNvPr id="62" name="Group 61">
            <a:extLst>
              <a:ext uri="{FF2B5EF4-FFF2-40B4-BE49-F238E27FC236}">
                <a16:creationId xmlns:a16="http://schemas.microsoft.com/office/drawing/2014/main" id="{59781640-CA9A-50D9-AE67-4E9B32E8E65C}"/>
              </a:ext>
            </a:extLst>
          </p:cNvPr>
          <p:cNvGrpSpPr/>
          <p:nvPr/>
        </p:nvGrpSpPr>
        <p:grpSpPr>
          <a:xfrm>
            <a:off x="9599265" y="2037832"/>
            <a:ext cx="2327459" cy="3707558"/>
            <a:chOff x="9472656" y="2328118"/>
            <a:chExt cx="2327459" cy="3707558"/>
          </a:xfrm>
        </p:grpSpPr>
        <p:sp>
          <p:nvSpPr>
            <p:cNvPr id="42" name="Freeform 28">
              <a:extLst>
                <a:ext uri="{FF2B5EF4-FFF2-40B4-BE49-F238E27FC236}">
                  <a16:creationId xmlns:a16="http://schemas.microsoft.com/office/drawing/2014/main" id="{DB85DC16-30DF-6602-10F9-C5B2A79B2151}"/>
                </a:ext>
              </a:extLst>
            </p:cNvPr>
            <p:cNvSpPr/>
            <p:nvPr/>
          </p:nvSpPr>
          <p:spPr>
            <a:xfrm rot="10800000">
              <a:off x="10303004" y="2328118"/>
              <a:ext cx="592051" cy="819222"/>
            </a:xfrm>
            <a:custGeom>
              <a:avLst/>
              <a:gdLst/>
              <a:ahLst/>
              <a:cxnLst/>
              <a:rect l="l" t="t" r="r" b="b"/>
              <a:pathLst>
                <a:path w="587259" h="812800">
                  <a:moveTo>
                    <a:pt x="159839" y="0"/>
                  </a:moveTo>
                  <a:lnTo>
                    <a:pt x="427420" y="0"/>
                  </a:lnTo>
                  <a:cubicBezTo>
                    <a:pt x="469812" y="0"/>
                    <a:pt x="510468" y="16840"/>
                    <a:pt x="540444" y="46816"/>
                  </a:cubicBezTo>
                  <a:cubicBezTo>
                    <a:pt x="570419" y="76792"/>
                    <a:pt x="587259" y="117447"/>
                    <a:pt x="587259" y="159839"/>
                  </a:cubicBezTo>
                  <a:lnTo>
                    <a:pt x="587259" y="652961"/>
                  </a:lnTo>
                  <a:cubicBezTo>
                    <a:pt x="587259" y="741237"/>
                    <a:pt x="515697" y="812800"/>
                    <a:pt x="427420" y="812800"/>
                  </a:cubicBezTo>
                  <a:lnTo>
                    <a:pt x="159839" y="812800"/>
                  </a:lnTo>
                  <a:cubicBezTo>
                    <a:pt x="117447" y="812800"/>
                    <a:pt x="76792" y="795960"/>
                    <a:pt x="46816" y="765984"/>
                  </a:cubicBezTo>
                  <a:cubicBezTo>
                    <a:pt x="16840" y="736008"/>
                    <a:pt x="0" y="695353"/>
                    <a:pt x="0" y="652961"/>
                  </a:cubicBezTo>
                  <a:lnTo>
                    <a:pt x="0" y="159839"/>
                  </a:lnTo>
                  <a:cubicBezTo>
                    <a:pt x="0" y="117447"/>
                    <a:pt x="16840" y="76792"/>
                    <a:pt x="46816" y="46816"/>
                  </a:cubicBezTo>
                  <a:cubicBezTo>
                    <a:pt x="76792" y="16840"/>
                    <a:pt x="117447" y="0"/>
                    <a:pt x="159839" y="0"/>
                  </a:cubicBezTo>
                  <a:close/>
                </a:path>
              </a:pathLst>
            </a:custGeom>
            <a:solidFill>
              <a:srgbClr val="168489"/>
            </a:solidFill>
            <a:ln cap="sq">
              <a:noFill/>
              <a:prstDash val="solid"/>
              <a:miter/>
            </a:ln>
          </p:spPr>
          <p:txBody>
            <a:bodyPr/>
            <a:lstStyle/>
            <a:p>
              <a:endParaRPr lang="en-US" sz="3200"/>
            </a:p>
          </p:txBody>
        </p:sp>
        <p:sp>
          <p:nvSpPr>
            <p:cNvPr id="43" name="TextBox 29">
              <a:extLst>
                <a:ext uri="{FF2B5EF4-FFF2-40B4-BE49-F238E27FC236}">
                  <a16:creationId xmlns:a16="http://schemas.microsoft.com/office/drawing/2014/main" id="{A9E42E19-251E-B835-9C2E-37E5E0AAC352}"/>
                </a:ext>
              </a:extLst>
            </p:cNvPr>
            <p:cNvSpPr txBox="1"/>
            <p:nvPr/>
          </p:nvSpPr>
          <p:spPr>
            <a:xfrm rot="10800000">
              <a:off x="10303004" y="2328118"/>
              <a:ext cx="592051" cy="857623"/>
            </a:xfrm>
            <a:prstGeom prst="rect">
              <a:avLst/>
            </a:prstGeom>
          </p:spPr>
          <p:txBody>
            <a:bodyPr lIns="21287" tIns="21287" rIns="21287" bIns="21287" rtlCol="0" anchor="ctr"/>
            <a:lstStyle/>
            <a:p>
              <a:endParaRPr lang="en-US" sz="3200"/>
            </a:p>
          </p:txBody>
        </p:sp>
        <p:cxnSp>
          <p:nvCxnSpPr>
            <p:cNvPr id="44" name="AutoShape 30">
              <a:extLst>
                <a:ext uri="{FF2B5EF4-FFF2-40B4-BE49-F238E27FC236}">
                  <a16:creationId xmlns:a16="http://schemas.microsoft.com/office/drawing/2014/main" id="{1752D783-DA99-6260-93DF-ECC31C982185}"/>
                </a:ext>
              </a:extLst>
            </p:cNvPr>
            <p:cNvCxnSpPr/>
            <p:nvPr/>
          </p:nvCxnSpPr>
          <p:spPr>
            <a:xfrm>
              <a:off x="10599031" y="4138907"/>
              <a:ext cx="0" cy="421491"/>
            </a:xfrm>
            <a:prstGeom prst="line">
              <a:avLst/>
            </a:prstGeom>
            <a:ln w="28575" cap="rnd">
              <a:solidFill>
                <a:srgbClr val="168489"/>
              </a:solidFill>
              <a:prstDash val="sysDot"/>
              <a:headEnd type="none" w="sm" len="sm"/>
              <a:tailEnd type="oval" w="med" len="med"/>
            </a:ln>
          </p:spPr>
        </p:cxnSp>
        <p:sp>
          <p:nvSpPr>
            <p:cNvPr id="45" name="Freeform 33">
              <a:extLst>
                <a:ext uri="{FF2B5EF4-FFF2-40B4-BE49-F238E27FC236}">
                  <a16:creationId xmlns:a16="http://schemas.microsoft.com/office/drawing/2014/main" id="{462BFFF1-18D5-CBF6-6C11-10304AE2B1CE}"/>
                </a:ext>
              </a:extLst>
            </p:cNvPr>
            <p:cNvSpPr/>
            <p:nvPr/>
          </p:nvSpPr>
          <p:spPr>
            <a:xfrm>
              <a:off x="9940223" y="2880441"/>
              <a:ext cx="1286005" cy="1285675"/>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lnTo>
                    <a:pt x="406400" y="0"/>
                  </a:lnTo>
                  <a:close/>
                </a:path>
              </a:pathLst>
            </a:custGeom>
            <a:solidFill>
              <a:srgbClr val="FFFFFF"/>
            </a:solidFill>
            <a:ln w="19050" cap="sq">
              <a:solidFill>
                <a:srgbClr val="168489"/>
              </a:solidFill>
              <a:prstDash val="solid"/>
              <a:miter/>
            </a:ln>
          </p:spPr>
          <p:txBody>
            <a:bodyPr/>
            <a:lstStyle/>
            <a:p>
              <a:endParaRPr lang="en-US" sz="3200"/>
            </a:p>
          </p:txBody>
        </p:sp>
        <p:sp>
          <p:nvSpPr>
            <p:cNvPr id="46" name="TextBox 34">
              <a:extLst>
                <a:ext uri="{FF2B5EF4-FFF2-40B4-BE49-F238E27FC236}">
                  <a16:creationId xmlns:a16="http://schemas.microsoft.com/office/drawing/2014/main" id="{EDC70A93-3287-B040-D983-AA7119FDA1F8}"/>
                </a:ext>
              </a:extLst>
            </p:cNvPr>
            <p:cNvSpPr txBox="1"/>
            <p:nvPr/>
          </p:nvSpPr>
          <p:spPr>
            <a:xfrm>
              <a:off x="10060787" y="2940705"/>
              <a:ext cx="1044880" cy="1104878"/>
            </a:xfrm>
            <a:prstGeom prst="rect">
              <a:avLst/>
            </a:prstGeom>
          </p:spPr>
          <p:txBody>
            <a:bodyPr lIns="21287" tIns="21287" rIns="21287" bIns="21287" rtlCol="0" anchor="ctr"/>
            <a:lstStyle/>
            <a:p>
              <a:endParaRPr lang="en-US" sz="3200"/>
            </a:p>
          </p:txBody>
        </p:sp>
        <p:sp>
          <p:nvSpPr>
            <p:cNvPr id="56" name="TextBox 52">
              <a:extLst>
                <a:ext uri="{FF2B5EF4-FFF2-40B4-BE49-F238E27FC236}">
                  <a16:creationId xmlns:a16="http://schemas.microsoft.com/office/drawing/2014/main" id="{41887192-4AEE-912E-9CAA-59C5E75CA078}"/>
                </a:ext>
              </a:extLst>
            </p:cNvPr>
            <p:cNvSpPr txBox="1"/>
            <p:nvPr/>
          </p:nvSpPr>
          <p:spPr>
            <a:xfrm>
              <a:off x="10352232" y="2498725"/>
              <a:ext cx="492707" cy="338491"/>
            </a:xfrm>
            <a:prstGeom prst="rect">
              <a:avLst/>
            </a:prstGeom>
          </p:spPr>
          <p:txBody>
            <a:bodyPr lIns="0" tIns="0" rIns="0" bIns="0" rtlCol="0" anchor="t">
              <a:spAutoFit/>
            </a:bodyPr>
            <a:lstStyle/>
            <a:p>
              <a:pPr algn="ctr" rtl="1">
                <a:lnSpc>
                  <a:spcPts val="2250"/>
                </a:lnSpc>
              </a:pPr>
              <a:r>
                <a:rPr lang="ar-SA" sz="3200" b="1" kern="1200">
                  <a:solidFill>
                    <a:srgbClr val="F8F8F8"/>
                  </a:solidFill>
                  <a:effectLst/>
                  <a:latin typeface="Times New Roman" panose="02020603050405020304" pitchFamily="18" charset="0"/>
                  <a:ea typeface="SST Arabic Bold"/>
                  <a:cs typeface="SST Arabic Medium" panose="020B0604030504020204" pitchFamily="34" charset="-78"/>
                </a:rPr>
                <a:t>01</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57" name="TextBox 53">
              <a:extLst>
                <a:ext uri="{FF2B5EF4-FFF2-40B4-BE49-F238E27FC236}">
                  <a16:creationId xmlns:a16="http://schemas.microsoft.com/office/drawing/2014/main" id="{A8053258-821D-C3FD-E317-824033C29688}"/>
                </a:ext>
              </a:extLst>
            </p:cNvPr>
            <p:cNvSpPr txBox="1"/>
            <p:nvPr/>
          </p:nvSpPr>
          <p:spPr>
            <a:xfrm>
              <a:off x="9472656" y="4910847"/>
              <a:ext cx="2327459" cy="1124829"/>
            </a:xfrm>
            <a:prstGeom prst="rect">
              <a:avLst/>
            </a:prstGeom>
          </p:spPr>
          <p:txBody>
            <a:bodyPr wrap="square" lIns="0" tIns="0" rIns="0" bIns="0" rtlCol="0" anchor="t">
              <a:spAutoFit/>
            </a:bodyPr>
            <a:lstStyle/>
            <a:p>
              <a:pPr algn="ctr" rtl="0">
                <a:lnSpc>
                  <a:spcPct val="115000"/>
                </a:lnSpc>
              </a:pPr>
              <a:r>
                <a:rPr lang="ar-EG" sz="3200" b="1" kern="1200" dirty="0">
                  <a:solidFill>
                    <a:srgbClr val="168489"/>
                  </a:solidFill>
                  <a:effectLst/>
                  <a:latin typeface="Times New Roman" panose="02020603050405020304" pitchFamily="18" charset="0"/>
                  <a:ea typeface="Calibri" panose="020F0502020204030204" pitchFamily="34" charset="0"/>
                  <a:cs typeface="Adobe Arabic" panose="02040503050201020203" pitchFamily="18" charset="-78"/>
                </a:rPr>
                <a:t>تحديد مدى ملاءمة القرار للمشاركة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26" name="Graphic 14" descr="Document with solid fill">
              <a:extLst>
                <a:ext uri="{FF2B5EF4-FFF2-40B4-BE49-F238E27FC236}">
                  <a16:creationId xmlns:a16="http://schemas.microsoft.com/office/drawing/2014/main" id="{6647903E-D84F-5981-1536-F0D33AA83BEA}"/>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081006" y="3026764"/>
              <a:ext cx="1004440" cy="1004182"/>
            </a:xfrm>
            <a:prstGeom prst="rect">
              <a:avLst/>
            </a:prstGeom>
          </p:spPr>
        </p:pic>
      </p:grpSp>
    </p:spTree>
    <p:extLst>
      <p:ext uri="{BB962C8B-B14F-4D97-AF65-F5344CB8AC3E}">
        <p14:creationId xmlns:p14="http://schemas.microsoft.com/office/powerpoint/2010/main" val="400952250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additive="base">
                                        <p:cTn id="7" dur="500" fill="hold"/>
                                        <p:tgtEl>
                                          <p:spTgt spid="62"/>
                                        </p:tgtEl>
                                        <p:attrNameLst>
                                          <p:attrName>ppt_x</p:attrName>
                                        </p:attrNameLst>
                                      </p:cBhvr>
                                      <p:tavLst>
                                        <p:tav tm="0">
                                          <p:val>
                                            <p:strVal val="#ppt_x"/>
                                          </p:val>
                                        </p:tav>
                                        <p:tav tm="100000">
                                          <p:val>
                                            <p:strVal val="#ppt_x"/>
                                          </p:val>
                                        </p:tav>
                                      </p:tavLst>
                                    </p:anim>
                                    <p:anim calcmode="lin" valueType="num">
                                      <p:cBhvr additive="base">
                                        <p:cTn id="8" dur="500" fill="hold"/>
                                        <p:tgtEl>
                                          <p:spTgt spid="6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3"/>
                                        </p:tgtEl>
                                        <p:attrNameLst>
                                          <p:attrName>style.visibility</p:attrName>
                                        </p:attrNameLst>
                                      </p:cBhvr>
                                      <p:to>
                                        <p:strVal val="visible"/>
                                      </p:to>
                                    </p:set>
                                    <p:anim calcmode="lin" valueType="num">
                                      <p:cBhvr additive="base">
                                        <p:cTn id="13" dur="500" fill="hold"/>
                                        <p:tgtEl>
                                          <p:spTgt spid="63"/>
                                        </p:tgtEl>
                                        <p:attrNameLst>
                                          <p:attrName>ppt_x</p:attrName>
                                        </p:attrNameLst>
                                      </p:cBhvr>
                                      <p:tavLst>
                                        <p:tav tm="0">
                                          <p:val>
                                            <p:strVal val="#ppt_x"/>
                                          </p:val>
                                        </p:tav>
                                        <p:tav tm="100000">
                                          <p:val>
                                            <p:strVal val="#ppt_x"/>
                                          </p:val>
                                        </p:tav>
                                      </p:tavLst>
                                    </p:anim>
                                    <p:anim calcmode="lin" valueType="num">
                                      <p:cBhvr additive="base">
                                        <p:cTn id="14" dur="500" fill="hold"/>
                                        <p:tgtEl>
                                          <p:spTgt spid="6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4"/>
                                        </p:tgtEl>
                                        <p:attrNameLst>
                                          <p:attrName>style.visibility</p:attrName>
                                        </p:attrNameLst>
                                      </p:cBhvr>
                                      <p:to>
                                        <p:strVal val="visible"/>
                                      </p:to>
                                    </p:set>
                                    <p:anim calcmode="lin" valueType="num">
                                      <p:cBhvr additive="base">
                                        <p:cTn id="19" dur="500" fill="hold"/>
                                        <p:tgtEl>
                                          <p:spTgt spid="64"/>
                                        </p:tgtEl>
                                        <p:attrNameLst>
                                          <p:attrName>ppt_x</p:attrName>
                                        </p:attrNameLst>
                                      </p:cBhvr>
                                      <p:tavLst>
                                        <p:tav tm="0">
                                          <p:val>
                                            <p:strVal val="#ppt_x"/>
                                          </p:val>
                                        </p:tav>
                                        <p:tav tm="100000">
                                          <p:val>
                                            <p:strVal val="#ppt_x"/>
                                          </p:val>
                                        </p:tav>
                                      </p:tavLst>
                                    </p:anim>
                                    <p:anim calcmode="lin" valueType="num">
                                      <p:cBhvr additive="base">
                                        <p:cTn id="20" dur="500" fill="hold"/>
                                        <p:tgtEl>
                                          <p:spTgt spid="6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5"/>
                                        </p:tgtEl>
                                        <p:attrNameLst>
                                          <p:attrName>style.visibility</p:attrName>
                                        </p:attrNameLst>
                                      </p:cBhvr>
                                      <p:to>
                                        <p:strVal val="visible"/>
                                      </p:to>
                                    </p:set>
                                    <p:anim calcmode="lin" valueType="num">
                                      <p:cBhvr additive="base">
                                        <p:cTn id="25" dur="500" fill="hold"/>
                                        <p:tgtEl>
                                          <p:spTgt spid="65"/>
                                        </p:tgtEl>
                                        <p:attrNameLst>
                                          <p:attrName>ppt_x</p:attrName>
                                        </p:attrNameLst>
                                      </p:cBhvr>
                                      <p:tavLst>
                                        <p:tav tm="0">
                                          <p:val>
                                            <p:strVal val="#ppt_x"/>
                                          </p:val>
                                        </p:tav>
                                        <p:tav tm="100000">
                                          <p:val>
                                            <p:strVal val="#ppt_x"/>
                                          </p:val>
                                        </p:tav>
                                      </p:tavLst>
                                    </p:anim>
                                    <p:anim calcmode="lin" valueType="num">
                                      <p:cBhvr additive="base">
                                        <p:cTn id="26" dur="500" fill="hold"/>
                                        <p:tgtEl>
                                          <p:spTgt spid="6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6"/>
                                        </p:tgtEl>
                                        <p:attrNameLst>
                                          <p:attrName>style.visibility</p:attrName>
                                        </p:attrNameLst>
                                      </p:cBhvr>
                                      <p:to>
                                        <p:strVal val="visible"/>
                                      </p:to>
                                    </p:set>
                                    <p:anim calcmode="lin" valueType="num">
                                      <p:cBhvr additive="base">
                                        <p:cTn id="31" dur="500" fill="hold"/>
                                        <p:tgtEl>
                                          <p:spTgt spid="66"/>
                                        </p:tgtEl>
                                        <p:attrNameLst>
                                          <p:attrName>ppt_x</p:attrName>
                                        </p:attrNameLst>
                                      </p:cBhvr>
                                      <p:tavLst>
                                        <p:tav tm="0">
                                          <p:val>
                                            <p:strVal val="#ppt_x"/>
                                          </p:val>
                                        </p:tav>
                                        <p:tav tm="100000">
                                          <p:val>
                                            <p:strVal val="#ppt_x"/>
                                          </p:val>
                                        </p:tav>
                                      </p:tavLst>
                                    </p:anim>
                                    <p:anim calcmode="lin" valueType="num">
                                      <p:cBhvr additive="base">
                                        <p:cTn id="32" dur="500" fill="hold"/>
                                        <p:tgtEl>
                                          <p:spTgt spid="6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AA89EE-115D-F272-48B5-BF1826464DC4}"/>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AA4C646-341A-C6C7-6A00-4C559234B291}"/>
              </a:ext>
            </a:extLst>
          </p:cNvPr>
          <p:cNvSpPr txBox="1"/>
          <p:nvPr/>
        </p:nvSpPr>
        <p:spPr>
          <a:xfrm>
            <a:off x="1504950" y="-106556"/>
            <a:ext cx="9182100"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مثال تطبيقي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1029C7A4-0128-8FAB-457E-84AEDD78438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67" name="Picture 66" descr="Data center ">
            <a:extLst>
              <a:ext uri="{FF2B5EF4-FFF2-40B4-BE49-F238E27FC236}">
                <a16:creationId xmlns:a16="http://schemas.microsoft.com/office/drawing/2014/main" id="{66EF241C-F676-457F-0B5C-A61FE5A794E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53230" y="2016841"/>
            <a:ext cx="3701142" cy="3701142"/>
          </a:xfrm>
          <a:prstGeom prst="rect">
            <a:avLst/>
          </a:prstGeom>
          <a:noFill/>
          <a:ln>
            <a:noFill/>
          </a:ln>
        </p:spPr>
      </p:pic>
      <p:sp>
        <p:nvSpPr>
          <p:cNvPr id="68" name="TextBox 67">
            <a:extLst>
              <a:ext uri="{FF2B5EF4-FFF2-40B4-BE49-F238E27FC236}">
                <a16:creationId xmlns:a16="http://schemas.microsoft.com/office/drawing/2014/main" id="{6C599895-DFFE-1C38-53EF-DDE821D8ED9D}"/>
              </a:ext>
            </a:extLst>
          </p:cNvPr>
          <p:cNvSpPr txBox="1"/>
          <p:nvPr/>
        </p:nvSpPr>
        <p:spPr>
          <a:xfrm>
            <a:off x="5014452" y="947508"/>
            <a:ext cx="6364661" cy="1014380"/>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في إحدى شركات التكنولوجيا، تمّ اتّباع منهجية القرار الجماعي عند تطوير منتج جديد، حيث:</a:t>
            </a:r>
            <a:endParaRPr lang="en-US"/>
          </a:p>
        </p:txBody>
      </p:sp>
      <p:sp>
        <p:nvSpPr>
          <p:cNvPr id="69" name="TextBox 68">
            <a:extLst>
              <a:ext uri="{FF2B5EF4-FFF2-40B4-BE49-F238E27FC236}">
                <a16:creationId xmlns:a16="http://schemas.microsoft.com/office/drawing/2014/main" id="{A09E09C8-CD8E-6268-6732-60E1F5AB288B}"/>
              </a:ext>
            </a:extLst>
          </p:cNvPr>
          <p:cNvSpPr txBox="1"/>
          <p:nvPr/>
        </p:nvSpPr>
        <p:spPr>
          <a:xfrm>
            <a:off x="5014452" y="1938873"/>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تمّ تشكيل فريق عمل من أقسام التسويق، التطوير، المالية، وخدمة العملاء</a:t>
            </a:r>
            <a:endParaRPr lang="en-US"/>
          </a:p>
        </p:txBody>
      </p:sp>
      <p:sp>
        <p:nvSpPr>
          <p:cNvPr id="70" name="TextBox 69">
            <a:extLst>
              <a:ext uri="{FF2B5EF4-FFF2-40B4-BE49-F238E27FC236}">
                <a16:creationId xmlns:a16="http://schemas.microsoft.com/office/drawing/2014/main" id="{877189E5-1B8C-4991-7D97-123C04C4F518}"/>
              </a:ext>
            </a:extLst>
          </p:cNvPr>
          <p:cNvSpPr txBox="1"/>
          <p:nvPr/>
        </p:nvSpPr>
        <p:spPr>
          <a:xfrm>
            <a:off x="5014453" y="2930238"/>
            <a:ext cx="6364660"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استخدم المشرف تقنية العصف الذهني لتوليد أفكار حول خصائص المنتج</a:t>
            </a:r>
            <a:endParaRPr lang="en-US"/>
          </a:p>
        </p:txBody>
      </p:sp>
      <p:sp>
        <p:nvSpPr>
          <p:cNvPr id="71" name="TextBox 70">
            <a:extLst>
              <a:ext uri="{FF2B5EF4-FFF2-40B4-BE49-F238E27FC236}">
                <a16:creationId xmlns:a16="http://schemas.microsoft.com/office/drawing/2014/main" id="{1AFF7FDC-88FC-BA1A-655C-0DB1EF75F8CD}"/>
              </a:ext>
            </a:extLst>
          </p:cNvPr>
          <p:cNvSpPr txBox="1"/>
          <p:nvPr/>
        </p:nvSpPr>
        <p:spPr>
          <a:xfrm>
            <a:off x="5014452" y="3921603"/>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طبّق أسلوب المجموعة الاسمية (</a:t>
            </a:r>
            <a:r>
              <a:rPr lang="en-US"/>
              <a:t>NGT</a:t>
            </a:r>
            <a:r>
              <a:rPr lang="ar-SA"/>
              <a:t>) لترتيب الخصائص حسب الأولوية</a:t>
            </a:r>
            <a:endParaRPr lang="en-US"/>
          </a:p>
        </p:txBody>
      </p:sp>
      <p:sp>
        <p:nvSpPr>
          <p:cNvPr id="72" name="TextBox 71">
            <a:extLst>
              <a:ext uri="{FF2B5EF4-FFF2-40B4-BE49-F238E27FC236}">
                <a16:creationId xmlns:a16="http://schemas.microsoft.com/office/drawing/2014/main" id="{98E0EEB5-40F6-366E-6BA2-5C75D349D6F6}"/>
              </a:ext>
            </a:extLst>
          </p:cNvPr>
          <p:cNvSpPr txBox="1"/>
          <p:nvPr/>
        </p:nvSpPr>
        <p:spPr>
          <a:xfrm>
            <a:off x="5014452" y="4912968"/>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أدار نقاشاً منظّماً حول التكلفة والعائد المتوقّع</a:t>
            </a:r>
            <a:endParaRPr lang="en-US" dirty="0"/>
          </a:p>
        </p:txBody>
      </p:sp>
      <p:sp>
        <p:nvSpPr>
          <p:cNvPr id="73" name="TextBox 72">
            <a:extLst>
              <a:ext uri="{FF2B5EF4-FFF2-40B4-BE49-F238E27FC236}">
                <a16:creationId xmlns:a16="http://schemas.microsoft.com/office/drawing/2014/main" id="{CD6A622A-4F35-84F5-CB7F-E8D4D54EF952}"/>
              </a:ext>
            </a:extLst>
          </p:cNvPr>
          <p:cNvSpPr txBox="1"/>
          <p:nvPr/>
        </p:nvSpPr>
        <p:spPr>
          <a:xfrm>
            <a:off x="5014452" y="5443310"/>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ساعد في الوصول إلى توافق حول مواصفات المنتج النهائية</a:t>
            </a:r>
            <a:endParaRPr lang="en-US" dirty="0"/>
          </a:p>
        </p:txBody>
      </p:sp>
      <p:sp>
        <p:nvSpPr>
          <p:cNvPr id="74" name="TextBox 73">
            <a:extLst>
              <a:ext uri="{FF2B5EF4-FFF2-40B4-BE49-F238E27FC236}">
                <a16:creationId xmlns:a16="http://schemas.microsoft.com/office/drawing/2014/main" id="{066DB7BC-CCA9-1817-F4FB-C06F6E28BA8C}"/>
              </a:ext>
            </a:extLst>
          </p:cNvPr>
          <p:cNvSpPr txBox="1"/>
          <p:nvPr/>
        </p:nvSpPr>
        <p:spPr>
          <a:xfrm>
            <a:off x="5014452" y="5973651"/>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حدّد مسؤوليات التنفيذ ومؤشّرات الأداء الرئيسية</a:t>
            </a:r>
            <a:endParaRPr lang="en-US" dirty="0"/>
          </a:p>
        </p:txBody>
      </p:sp>
    </p:spTree>
    <p:extLst>
      <p:ext uri="{BB962C8B-B14F-4D97-AF65-F5344CB8AC3E}">
        <p14:creationId xmlns:p14="http://schemas.microsoft.com/office/powerpoint/2010/main" val="88163786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8"/>
                                        </p:tgtEl>
                                        <p:attrNameLst>
                                          <p:attrName>style.visibility</p:attrName>
                                        </p:attrNameLst>
                                      </p:cBhvr>
                                      <p:to>
                                        <p:strVal val="visible"/>
                                      </p:to>
                                    </p:set>
                                    <p:animEffect transition="in" filter="fade">
                                      <p:cBhvr>
                                        <p:cTn id="7" dur="1000"/>
                                        <p:tgtEl>
                                          <p:spTgt spid="68"/>
                                        </p:tgtEl>
                                      </p:cBhvr>
                                    </p:animEffect>
                                    <p:anim calcmode="lin" valueType="num">
                                      <p:cBhvr>
                                        <p:cTn id="8" dur="1000" fill="hold"/>
                                        <p:tgtEl>
                                          <p:spTgt spid="68"/>
                                        </p:tgtEl>
                                        <p:attrNameLst>
                                          <p:attrName>ppt_x</p:attrName>
                                        </p:attrNameLst>
                                      </p:cBhvr>
                                      <p:tavLst>
                                        <p:tav tm="0">
                                          <p:val>
                                            <p:strVal val="#ppt_x"/>
                                          </p:val>
                                        </p:tav>
                                        <p:tav tm="100000">
                                          <p:val>
                                            <p:strVal val="#ppt_x"/>
                                          </p:val>
                                        </p:tav>
                                      </p:tavLst>
                                    </p:anim>
                                    <p:anim calcmode="lin" valueType="num">
                                      <p:cBhvr>
                                        <p:cTn id="9" dur="1000" fill="hold"/>
                                        <p:tgtEl>
                                          <p:spTgt spid="6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9"/>
                                        </p:tgtEl>
                                        <p:attrNameLst>
                                          <p:attrName>style.visibility</p:attrName>
                                        </p:attrNameLst>
                                      </p:cBhvr>
                                      <p:to>
                                        <p:strVal val="visible"/>
                                      </p:to>
                                    </p:set>
                                    <p:animEffect transition="in" filter="fade">
                                      <p:cBhvr>
                                        <p:cTn id="14" dur="1000"/>
                                        <p:tgtEl>
                                          <p:spTgt spid="69"/>
                                        </p:tgtEl>
                                      </p:cBhvr>
                                    </p:animEffect>
                                    <p:anim calcmode="lin" valueType="num">
                                      <p:cBhvr>
                                        <p:cTn id="15" dur="1000" fill="hold"/>
                                        <p:tgtEl>
                                          <p:spTgt spid="69"/>
                                        </p:tgtEl>
                                        <p:attrNameLst>
                                          <p:attrName>ppt_x</p:attrName>
                                        </p:attrNameLst>
                                      </p:cBhvr>
                                      <p:tavLst>
                                        <p:tav tm="0">
                                          <p:val>
                                            <p:strVal val="#ppt_x"/>
                                          </p:val>
                                        </p:tav>
                                        <p:tav tm="100000">
                                          <p:val>
                                            <p:strVal val="#ppt_x"/>
                                          </p:val>
                                        </p:tav>
                                      </p:tavLst>
                                    </p:anim>
                                    <p:anim calcmode="lin" valueType="num">
                                      <p:cBhvr>
                                        <p:cTn id="16" dur="1000" fill="hold"/>
                                        <p:tgtEl>
                                          <p:spTgt spid="6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0"/>
                                        </p:tgtEl>
                                        <p:attrNameLst>
                                          <p:attrName>style.visibility</p:attrName>
                                        </p:attrNameLst>
                                      </p:cBhvr>
                                      <p:to>
                                        <p:strVal val="visible"/>
                                      </p:to>
                                    </p:set>
                                    <p:animEffect transition="in" filter="fade">
                                      <p:cBhvr>
                                        <p:cTn id="21" dur="1000"/>
                                        <p:tgtEl>
                                          <p:spTgt spid="70"/>
                                        </p:tgtEl>
                                      </p:cBhvr>
                                    </p:animEffect>
                                    <p:anim calcmode="lin" valueType="num">
                                      <p:cBhvr>
                                        <p:cTn id="22" dur="1000" fill="hold"/>
                                        <p:tgtEl>
                                          <p:spTgt spid="70"/>
                                        </p:tgtEl>
                                        <p:attrNameLst>
                                          <p:attrName>ppt_x</p:attrName>
                                        </p:attrNameLst>
                                      </p:cBhvr>
                                      <p:tavLst>
                                        <p:tav tm="0">
                                          <p:val>
                                            <p:strVal val="#ppt_x"/>
                                          </p:val>
                                        </p:tav>
                                        <p:tav tm="100000">
                                          <p:val>
                                            <p:strVal val="#ppt_x"/>
                                          </p:val>
                                        </p:tav>
                                      </p:tavLst>
                                    </p:anim>
                                    <p:anim calcmode="lin" valueType="num">
                                      <p:cBhvr>
                                        <p:cTn id="23" dur="1000" fill="hold"/>
                                        <p:tgtEl>
                                          <p:spTgt spid="7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71"/>
                                        </p:tgtEl>
                                        <p:attrNameLst>
                                          <p:attrName>style.visibility</p:attrName>
                                        </p:attrNameLst>
                                      </p:cBhvr>
                                      <p:to>
                                        <p:strVal val="visible"/>
                                      </p:to>
                                    </p:set>
                                    <p:animEffect transition="in" filter="fade">
                                      <p:cBhvr>
                                        <p:cTn id="28" dur="1000"/>
                                        <p:tgtEl>
                                          <p:spTgt spid="71"/>
                                        </p:tgtEl>
                                      </p:cBhvr>
                                    </p:animEffect>
                                    <p:anim calcmode="lin" valueType="num">
                                      <p:cBhvr>
                                        <p:cTn id="29" dur="1000" fill="hold"/>
                                        <p:tgtEl>
                                          <p:spTgt spid="71"/>
                                        </p:tgtEl>
                                        <p:attrNameLst>
                                          <p:attrName>ppt_x</p:attrName>
                                        </p:attrNameLst>
                                      </p:cBhvr>
                                      <p:tavLst>
                                        <p:tav tm="0">
                                          <p:val>
                                            <p:strVal val="#ppt_x"/>
                                          </p:val>
                                        </p:tav>
                                        <p:tav tm="100000">
                                          <p:val>
                                            <p:strVal val="#ppt_x"/>
                                          </p:val>
                                        </p:tav>
                                      </p:tavLst>
                                    </p:anim>
                                    <p:anim calcmode="lin" valueType="num">
                                      <p:cBhvr>
                                        <p:cTn id="30" dur="1000" fill="hold"/>
                                        <p:tgtEl>
                                          <p:spTgt spid="71"/>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72"/>
                                        </p:tgtEl>
                                        <p:attrNameLst>
                                          <p:attrName>style.visibility</p:attrName>
                                        </p:attrNameLst>
                                      </p:cBhvr>
                                      <p:to>
                                        <p:strVal val="visible"/>
                                      </p:to>
                                    </p:set>
                                    <p:animEffect transition="in" filter="fade">
                                      <p:cBhvr>
                                        <p:cTn id="35" dur="1000"/>
                                        <p:tgtEl>
                                          <p:spTgt spid="72"/>
                                        </p:tgtEl>
                                      </p:cBhvr>
                                    </p:animEffect>
                                    <p:anim calcmode="lin" valueType="num">
                                      <p:cBhvr>
                                        <p:cTn id="36" dur="1000" fill="hold"/>
                                        <p:tgtEl>
                                          <p:spTgt spid="72"/>
                                        </p:tgtEl>
                                        <p:attrNameLst>
                                          <p:attrName>ppt_x</p:attrName>
                                        </p:attrNameLst>
                                      </p:cBhvr>
                                      <p:tavLst>
                                        <p:tav tm="0">
                                          <p:val>
                                            <p:strVal val="#ppt_x"/>
                                          </p:val>
                                        </p:tav>
                                        <p:tav tm="100000">
                                          <p:val>
                                            <p:strVal val="#ppt_x"/>
                                          </p:val>
                                        </p:tav>
                                      </p:tavLst>
                                    </p:anim>
                                    <p:anim calcmode="lin" valueType="num">
                                      <p:cBhvr>
                                        <p:cTn id="37" dur="1000" fill="hold"/>
                                        <p:tgtEl>
                                          <p:spTgt spid="72"/>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73"/>
                                        </p:tgtEl>
                                        <p:attrNameLst>
                                          <p:attrName>style.visibility</p:attrName>
                                        </p:attrNameLst>
                                      </p:cBhvr>
                                      <p:to>
                                        <p:strVal val="visible"/>
                                      </p:to>
                                    </p:set>
                                    <p:animEffect transition="in" filter="fade">
                                      <p:cBhvr>
                                        <p:cTn id="42" dur="1000"/>
                                        <p:tgtEl>
                                          <p:spTgt spid="73"/>
                                        </p:tgtEl>
                                      </p:cBhvr>
                                    </p:animEffect>
                                    <p:anim calcmode="lin" valueType="num">
                                      <p:cBhvr>
                                        <p:cTn id="43" dur="1000" fill="hold"/>
                                        <p:tgtEl>
                                          <p:spTgt spid="73"/>
                                        </p:tgtEl>
                                        <p:attrNameLst>
                                          <p:attrName>ppt_x</p:attrName>
                                        </p:attrNameLst>
                                      </p:cBhvr>
                                      <p:tavLst>
                                        <p:tav tm="0">
                                          <p:val>
                                            <p:strVal val="#ppt_x"/>
                                          </p:val>
                                        </p:tav>
                                        <p:tav tm="100000">
                                          <p:val>
                                            <p:strVal val="#ppt_x"/>
                                          </p:val>
                                        </p:tav>
                                      </p:tavLst>
                                    </p:anim>
                                    <p:anim calcmode="lin" valueType="num">
                                      <p:cBhvr>
                                        <p:cTn id="44" dur="1000" fill="hold"/>
                                        <p:tgtEl>
                                          <p:spTgt spid="73"/>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74"/>
                                        </p:tgtEl>
                                        <p:attrNameLst>
                                          <p:attrName>style.visibility</p:attrName>
                                        </p:attrNameLst>
                                      </p:cBhvr>
                                      <p:to>
                                        <p:strVal val="visible"/>
                                      </p:to>
                                    </p:set>
                                    <p:animEffect transition="in" filter="fade">
                                      <p:cBhvr>
                                        <p:cTn id="49" dur="1000"/>
                                        <p:tgtEl>
                                          <p:spTgt spid="74"/>
                                        </p:tgtEl>
                                      </p:cBhvr>
                                    </p:animEffect>
                                    <p:anim calcmode="lin" valueType="num">
                                      <p:cBhvr>
                                        <p:cTn id="50" dur="1000" fill="hold"/>
                                        <p:tgtEl>
                                          <p:spTgt spid="74"/>
                                        </p:tgtEl>
                                        <p:attrNameLst>
                                          <p:attrName>ppt_x</p:attrName>
                                        </p:attrNameLst>
                                      </p:cBhvr>
                                      <p:tavLst>
                                        <p:tav tm="0">
                                          <p:val>
                                            <p:strVal val="#ppt_x"/>
                                          </p:val>
                                        </p:tav>
                                        <p:tav tm="100000">
                                          <p:val>
                                            <p:strVal val="#ppt_x"/>
                                          </p:val>
                                        </p:tav>
                                      </p:tavLst>
                                    </p:anim>
                                    <p:anim calcmode="lin" valueType="num">
                                      <p:cBhvr>
                                        <p:cTn id="51" dur="1000" fill="hold"/>
                                        <p:tgtEl>
                                          <p:spTgt spid="7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p:bldP spid="69" grpId="0"/>
      <p:bldP spid="70" grpId="0"/>
      <p:bldP spid="71" grpId="0"/>
      <p:bldP spid="72" grpId="0"/>
      <p:bldP spid="73" grpId="0"/>
      <p:bldP spid="74" grpId="0"/>
    </p:bldLst>
  </p:timing>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EDC170-E0B9-C117-9F1F-E5BD52F5ED97}"/>
            </a:ext>
          </a:extLst>
        </p:cNvPr>
        <p:cNvGrpSpPr/>
        <p:nvPr/>
      </p:nvGrpSpPr>
      <p:grpSpPr>
        <a:xfrm>
          <a:off x="0" y="0"/>
          <a:ext cx="0" cy="0"/>
          <a:chOff x="0" y="0"/>
          <a:chExt cx="0" cy="0"/>
        </a:xfrm>
      </p:grpSpPr>
      <p:sp>
        <p:nvSpPr>
          <p:cNvPr id="29" name="TextBox 28">
            <a:extLst>
              <a:ext uri="{FF2B5EF4-FFF2-40B4-BE49-F238E27FC236}">
                <a16:creationId xmlns:a16="http://schemas.microsoft.com/office/drawing/2014/main" id="{8AB64788-26AE-2122-B9F0-85D6B2318F8D}"/>
              </a:ext>
            </a:extLst>
          </p:cNvPr>
          <p:cNvSpPr txBox="1"/>
          <p:nvPr/>
        </p:nvSpPr>
        <p:spPr>
          <a:xfrm>
            <a:off x="1002401" y="3768213"/>
            <a:ext cx="5009702" cy="41088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EG"/>
              <a:t>محاكاة اتخاذ القرار في موقف إداري معقّد</a:t>
            </a:r>
            <a:endParaRPr lang="en-US" dirty="0"/>
          </a:p>
        </p:txBody>
      </p:sp>
      <p:sp>
        <p:nvSpPr>
          <p:cNvPr id="8" name="TextBox 7">
            <a:extLst>
              <a:ext uri="{FF2B5EF4-FFF2-40B4-BE49-F238E27FC236}">
                <a16:creationId xmlns:a16="http://schemas.microsoft.com/office/drawing/2014/main" id="{60D2AEA6-1C45-CE5D-33D9-5081001760CE}"/>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 تدريبي</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34F94EA4-20DD-FE83-D430-480DDD5E207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3" name="Picture 2">
            <a:extLst>
              <a:ext uri="{FF2B5EF4-FFF2-40B4-BE49-F238E27FC236}">
                <a16:creationId xmlns:a16="http://schemas.microsoft.com/office/drawing/2014/main" id="{111CCFB6-0E77-85F3-84B6-379715F552F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79898" y="1386963"/>
            <a:ext cx="4762500" cy="4762500"/>
          </a:xfrm>
          <a:prstGeom prst="rect">
            <a:avLst/>
          </a:prstGeom>
        </p:spPr>
      </p:pic>
    </p:spTree>
    <p:extLst>
      <p:ext uri="{BB962C8B-B14F-4D97-AF65-F5344CB8AC3E}">
        <p14:creationId xmlns:p14="http://schemas.microsoft.com/office/powerpoint/2010/main" val="453868864"/>
      </p:ext>
    </p:extLst>
  </p:cSld>
  <p:clrMapOvr>
    <a:masterClrMapping/>
  </p:clrMapOvr>
  <p:transition spd="slow">
    <p:wipe/>
  </p:transition>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DA46CE-CEC3-9C08-9EC6-0DD001C0E7F9}"/>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9858A3FE-48CD-385C-2CEF-938243D65625}"/>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 تدريبي</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6F80C982-90A2-43BA-DCA2-967B78427A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a:extLst>
              <a:ext uri="{FF2B5EF4-FFF2-40B4-BE49-F238E27FC236}">
                <a16:creationId xmlns:a16="http://schemas.microsoft.com/office/drawing/2014/main" id="{229AF774-8606-4A6D-2513-846907D2B85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27099" y="1386962"/>
            <a:ext cx="4762500" cy="4762500"/>
          </a:xfrm>
          <a:prstGeom prst="rect">
            <a:avLst/>
          </a:prstGeom>
        </p:spPr>
      </p:pic>
      <p:sp>
        <p:nvSpPr>
          <p:cNvPr id="6" name="TextBox 5">
            <a:extLst>
              <a:ext uri="{FF2B5EF4-FFF2-40B4-BE49-F238E27FC236}">
                <a16:creationId xmlns:a16="http://schemas.microsoft.com/office/drawing/2014/main" id="{D6032246-75AD-4FD3-49C0-DE278B039989}"/>
              </a:ext>
            </a:extLst>
          </p:cNvPr>
          <p:cNvSpPr txBox="1"/>
          <p:nvPr/>
        </p:nvSpPr>
        <p:spPr>
          <a:xfrm>
            <a:off x="369647" y="976124"/>
            <a:ext cx="5726353" cy="587853"/>
          </a:xfrm>
          <a:prstGeom prst="rect">
            <a:avLst/>
          </a:prstGeom>
          <a:noFill/>
        </p:spPr>
        <p:txBody>
          <a:bodyPr wrap="square">
            <a:spAutoFit/>
          </a:bodyPr>
          <a:lstStyle>
            <a:defPPr>
              <a:defRPr lang="en-US"/>
            </a:defPPr>
            <a:lvl1pPr marR="0" algn="just" rtl="1">
              <a:lnSpc>
                <a:spcPct val="115000"/>
              </a:lnSpc>
              <a:spcBef>
                <a:spcPts val="0"/>
              </a:spcBef>
              <a:spcAft>
                <a:spcPts val="0"/>
              </a:spcAft>
              <a:defRPr sz="2800" b="1">
                <a:solidFill>
                  <a:srgbClr val="168489"/>
                </a:solidFill>
                <a:latin typeface="Adobe Arabic" panose="02040503050201020203" pitchFamily="18" charset="-78"/>
                <a:cs typeface="Adobe Arabic" panose="02040503050201020203" pitchFamily="18" charset="-78"/>
              </a:defRPr>
            </a:lvl1pPr>
          </a:lstStyle>
          <a:p>
            <a:r>
              <a:rPr lang="ar-SA"/>
              <a:t>مثال لسيناريو محاكاة:</a:t>
            </a:r>
            <a:endParaRPr lang="en-US"/>
          </a:p>
        </p:txBody>
      </p:sp>
      <p:sp>
        <p:nvSpPr>
          <p:cNvPr id="2" name="TextBox 1">
            <a:extLst>
              <a:ext uri="{FF2B5EF4-FFF2-40B4-BE49-F238E27FC236}">
                <a16:creationId xmlns:a16="http://schemas.microsoft.com/office/drawing/2014/main" id="{80B388CE-1DBC-7322-37BE-65FA1C712D6D}"/>
              </a:ext>
            </a:extLst>
          </p:cNvPr>
          <p:cNvSpPr txBox="1"/>
          <p:nvPr/>
        </p:nvSpPr>
        <p:spPr>
          <a:xfrm>
            <a:off x="369646" y="1992006"/>
            <a:ext cx="5726353" cy="3065455"/>
          </a:xfrm>
          <a:prstGeom prst="rect">
            <a:avLst/>
          </a:prstGeom>
          <a:noFill/>
        </p:spPr>
        <p:txBody>
          <a:bodyPr wrap="square">
            <a:spAutoFit/>
          </a:bodyPr>
          <a:lstStyle>
            <a:defPPr>
              <a:defRPr lang="en-US"/>
            </a:defPPr>
            <a:lvl1pPr marR="0" algn="just" rtl="1">
              <a:lnSpc>
                <a:spcPct val="115000"/>
              </a:lnSpc>
              <a:spcBef>
                <a:spcPts val="0"/>
              </a:spcBef>
              <a:spcAft>
                <a:spcPts val="0"/>
              </a:spcAft>
              <a:defRPr sz="2400" b="0">
                <a:latin typeface="Adobe Arabic" panose="02040503050201020203" pitchFamily="18" charset="-78"/>
                <a:cs typeface="Adobe Arabic" panose="02040503050201020203" pitchFamily="18" charset="-78"/>
              </a:defRPr>
            </a:lvl1pPr>
          </a:lstStyle>
          <a:p>
            <a:r>
              <a:rPr lang="ar-SA"/>
              <a:t>السيناريو: "أنت مدير إدارة التطوير التنظيمي في مؤسّسة كبيرة، وقد طُلب منك تقليص ميزانية الإدارة بنسبة 20% بسبب ظروف اقتصادية صعبة. تضمّ الإدارة 30 موظّفاً وتنفّذ حالياً 4 مشاريع تطويرية مهمّة. الميزانية السنوية 5 ملايين ريال، 60% منها رواتب وبدلات، 25% تكاليف المشاريع، 15% نفقات تشغيلية وتدريب. يجب اتخاذ القرار خلال أسبوع والبدء في تنفيذه مطلع الشهر القادم. المطلوب تحديد البنود التي سيتمّ تخفيضها مع ضمان أقلّ تأثير سلبي على الأداء والموظّفين."</a:t>
            </a:r>
            <a:endParaRPr lang="en-US"/>
          </a:p>
        </p:txBody>
      </p:sp>
    </p:spTree>
    <p:extLst>
      <p:ext uri="{BB962C8B-B14F-4D97-AF65-F5344CB8AC3E}">
        <p14:creationId xmlns:p14="http://schemas.microsoft.com/office/powerpoint/2010/main" val="384151821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Lst>
  </p:timing>
</p:sld>
</file>

<file path=ppt/slides/slide277.xml><?xml version="1.0" encoding="utf-8"?>
<p:sld xmlns:a="http://schemas.openxmlformats.org/drawingml/2006/main" xmlns:r="http://schemas.openxmlformats.org/officeDocument/2006/relationships" xmlns:p="http://schemas.openxmlformats.org/presentationml/2006/main">
  <p:cSld>
    <p:bg>
      <p:bgPr>
        <a:solidFill>
          <a:srgbClr val="A0C9CA"/>
        </a:solidFill>
        <a:effectLst/>
      </p:bgPr>
    </p:bg>
    <p:spTree>
      <p:nvGrpSpPr>
        <p:cNvPr id="1" name="">
          <a:extLst>
            <a:ext uri="{FF2B5EF4-FFF2-40B4-BE49-F238E27FC236}">
              <a16:creationId xmlns:a16="http://schemas.microsoft.com/office/drawing/2014/main" id="{08646813-11B9-86DB-875B-8713A043FE0E}"/>
            </a:ext>
          </a:extLst>
        </p:cNvPr>
        <p:cNvGrpSpPr/>
        <p:nvPr/>
      </p:nvGrpSpPr>
      <p:grpSpPr>
        <a:xfrm>
          <a:off x="0" y="0"/>
          <a:ext cx="0" cy="0"/>
          <a:chOff x="0" y="0"/>
          <a:chExt cx="0" cy="0"/>
        </a:xfrm>
      </p:grpSpPr>
      <p:sp>
        <p:nvSpPr>
          <p:cNvPr id="35" name="Rectangle: Rounded Corners 34">
            <a:extLst>
              <a:ext uri="{FF2B5EF4-FFF2-40B4-BE49-F238E27FC236}">
                <a16:creationId xmlns:a16="http://schemas.microsoft.com/office/drawing/2014/main" id="{9459A681-D2CB-1237-D9DD-D92987AD2205}"/>
              </a:ext>
            </a:extLst>
          </p:cNvPr>
          <p:cNvSpPr/>
          <p:nvPr/>
        </p:nvSpPr>
        <p:spPr>
          <a:xfrm>
            <a:off x="4739621" y="1447801"/>
            <a:ext cx="7650048" cy="8235084"/>
          </a:xfrm>
          <a:prstGeom prst="roundRect">
            <a:avLst>
              <a:gd name="adj" fmla="val 6240"/>
            </a:avLst>
          </a:prstGeom>
          <a:solidFill>
            <a:schemeClr val="bg1"/>
          </a:solidFill>
          <a:ln>
            <a:noFill/>
          </a:ln>
          <a:scene3d>
            <a:camera prst="isometricTopUp"/>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9" name="Rectangle: Rounded Corners 98">
            <a:extLst>
              <a:ext uri="{FF2B5EF4-FFF2-40B4-BE49-F238E27FC236}">
                <a16:creationId xmlns:a16="http://schemas.microsoft.com/office/drawing/2014/main" id="{E3A30AC3-CC84-FC8C-9EA2-1D83108CF981}"/>
              </a:ext>
            </a:extLst>
          </p:cNvPr>
          <p:cNvSpPr/>
          <p:nvPr/>
        </p:nvSpPr>
        <p:spPr>
          <a:xfrm>
            <a:off x="4737292" y="2162437"/>
            <a:ext cx="7860092" cy="6964236"/>
          </a:xfrm>
          <a:prstGeom prst="roundRect">
            <a:avLst>
              <a:gd name="adj" fmla="val 3329"/>
            </a:avLst>
          </a:prstGeom>
          <a:noFill/>
          <a:ln w="28575">
            <a:solidFill>
              <a:schemeClr val="bg1">
                <a:lumMod val="65000"/>
              </a:schemeClr>
            </a:solidFill>
            <a:prstDash val="dash"/>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nvGrpSpPr>
          <p:cNvPr id="50" name="Group 49">
            <a:extLst>
              <a:ext uri="{FF2B5EF4-FFF2-40B4-BE49-F238E27FC236}">
                <a16:creationId xmlns:a16="http://schemas.microsoft.com/office/drawing/2014/main" id="{DA2F6946-A358-74D0-E7C7-0F41F4497FF3}"/>
              </a:ext>
            </a:extLst>
          </p:cNvPr>
          <p:cNvGrpSpPr/>
          <p:nvPr/>
        </p:nvGrpSpPr>
        <p:grpSpPr>
          <a:xfrm>
            <a:off x="7979267" y="-972868"/>
            <a:ext cx="5613451" cy="4492039"/>
            <a:chOff x="8034976" y="-699337"/>
            <a:chExt cx="5613451" cy="4492039"/>
          </a:xfrm>
        </p:grpSpPr>
        <p:sp>
          <p:nvSpPr>
            <p:cNvPr id="46" name="Rectangle: Rounded Corners 45">
              <a:extLst>
                <a:ext uri="{FF2B5EF4-FFF2-40B4-BE49-F238E27FC236}">
                  <a16:creationId xmlns:a16="http://schemas.microsoft.com/office/drawing/2014/main" id="{401F89BB-14A9-BAAB-EB1B-4F6A044D0D10}"/>
                </a:ext>
              </a:extLst>
            </p:cNvPr>
            <p:cNvSpPr/>
            <p:nvPr/>
          </p:nvSpPr>
          <p:spPr>
            <a:xfrm>
              <a:off x="9169208" y="-699337"/>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7" name="Rectangle: Rounded Corners 46">
              <a:extLst>
                <a:ext uri="{FF2B5EF4-FFF2-40B4-BE49-F238E27FC236}">
                  <a16:creationId xmlns:a16="http://schemas.microsoft.com/office/drawing/2014/main" id="{FEB70FB2-9C72-19D2-5D39-E493912C8C42}"/>
                </a:ext>
              </a:extLst>
            </p:cNvPr>
            <p:cNvSpPr/>
            <p:nvPr/>
          </p:nvSpPr>
          <p:spPr>
            <a:xfrm>
              <a:off x="8803305" y="-424622"/>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8" name="Rectangle: Rounded Corners 47">
              <a:extLst>
                <a:ext uri="{FF2B5EF4-FFF2-40B4-BE49-F238E27FC236}">
                  <a16:creationId xmlns:a16="http://schemas.microsoft.com/office/drawing/2014/main" id="{F9ACB0DB-1956-308C-1190-3E5AD7B5AC52}"/>
                </a:ext>
              </a:extLst>
            </p:cNvPr>
            <p:cNvSpPr/>
            <p:nvPr/>
          </p:nvSpPr>
          <p:spPr>
            <a:xfrm>
              <a:off x="8437402" y="-175427"/>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9" name="Rectangle: Rounded Corners 48">
              <a:extLst>
                <a:ext uri="{FF2B5EF4-FFF2-40B4-BE49-F238E27FC236}">
                  <a16:creationId xmlns:a16="http://schemas.microsoft.com/office/drawing/2014/main" id="{DDC3D7AF-539D-3A40-1865-72249ECCBBA9}"/>
                </a:ext>
              </a:extLst>
            </p:cNvPr>
            <p:cNvSpPr/>
            <p:nvPr/>
          </p:nvSpPr>
          <p:spPr>
            <a:xfrm>
              <a:off x="8034976" y="76904"/>
              <a:ext cx="4479219" cy="3715798"/>
            </a:xfrm>
            <a:prstGeom prst="roundRect">
              <a:avLst>
                <a:gd name="adj" fmla="val 6240"/>
              </a:avLst>
            </a:prstGeom>
            <a:gradFill flip="none" rotWithShape="1">
              <a:gsLst>
                <a:gs pos="0">
                  <a:srgbClr val="168489"/>
                </a:gs>
                <a:gs pos="58000">
                  <a:srgbClr val="82ADD1"/>
                </a:gs>
                <a:gs pos="100000">
                  <a:srgbClr val="A0C9CA"/>
                </a:gs>
              </a:gsLst>
              <a:lin ang="2700000" scaled="1"/>
              <a:tileRect/>
            </a:gra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pic>
        <p:nvPicPr>
          <p:cNvPr id="9" name="Picture 8">
            <a:extLst>
              <a:ext uri="{FF2B5EF4-FFF2-40B4-BE49-F238E27FC236}">
                <a16:creationId xmlns:a16="http://schemas.microsoft.com/office/drawing/2014/main" id="{49E5B2F2-13C1-097E-00FA-1F859BED12E8}"/>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100000"/>
                    </a14:imgEffect>
                  </a14:imgLayer>
                </a14:imgProps>
              </a:ext>
            </a:extLst>
          </a:blip>
          <a:stretch>
            <a:fillRect/>
          </a:stretch>
        </p:blipFill>
        <p:spPr>
          <a:xfrm>
            <a:off x="6260762" y="3379748"/>
            <a:ext cx="4102964" cy="2365453"/>
          </a:xfrm>
          <a:prstGeom prst="rect">
            <a:avLst/>
          </a:prstGeom>
        </p:spPr>
      </p:pic>
      <p:sp>
        <p:nvSpPr>
          <p:cNvPr id="4" name="Rectangle: Rounded Corners 3">
            <a:extLst>
              <a:ext uri="{FF2B5EF4-FFF2-40B4-BE49-F238E27FC236}">
                <a16:creationId xmlns:a16="http://schemas.microsoft.com/office/drawing/2014/main" id="{3C493385-12D1-40C1-096A-A2A1C8C09812}"/>
              </a:ext>
            </a:extLst>
          </p:cNvPr>
          <p:cNvSpPr/>
          <p:nvPr/>
        </p:nvSpPr>
        <p:spPr>
          <a:xfrm>
            <a:off x="6877051" y="2790825"/>
            <a:ext cx="2876550" cy="2876550"/>
          </a:xfrm>
          <a:prstGeom prst="roundRect">
            <a:avLst>
              <a:gd name="adj" fmla="val 6240"/>
            </a:avLst>
          </a:prstGeom>
          <a:gradFill flip="none" rotWithShape="1">
            <a:gsLst>
              <a:gs pos="0">
                <a:srgbClr val="168489"/>
              </a:gs>
              <a:gs pos="43000">
                <a:srgbClr val="A0C9CA"/>
              </a:gs>
              <a:gs pos="100000">
                <a:srgbClr val="82ADD1"/>
              </a:gs>
            </a:gsLst>
            <a:path path="circle">
              <a:fillToRect l="100000" t="100000"/>
            </a:path>
            <a:tileRect r="-100000" b="-100000"/>
          </a:gradFill>
          <a:ln>
            <a:noFill/>
          </a:ln>
          <a:scene3d>
            <a:camera prst="isometricTopUp"/>
            <a:lightRig rig="threePt" dir="t"/>
          </a:scene3d>
          <a:sp3d extrusionH="20955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Freeform: Shape 6">
            <a:extLst>
              <a:ext uri="{FF2B5EF4-FFF2-40B4-BE49-F238E27FC236}">
                <a16:creationId xmlns:a16="http://schemas.microsoft.com/office/drawing/2014/main" id="{82E093D4-A0DA-47C7-95D2-A83771BD7A4F}"/>
              </a:ext>
            </a:extLst>
          </p:cNvPr>
          <p:cNvSpPr/>
          <p:nvPr/>
        </p:nvSpPr>
        <p:spPr>
          <a:xfrm>
            <a:off x="6880412" y="2790825"/>
            <a:ext cx="2863664" cy="2876550"/>
          </a:xfrm>
          <a:custGeom>
            <a:avLst/>
            <a:gdLst>
              <a:gd name="connsiteX0" fmla="*/ 179497 w 2863664"/>
              <a:gd name="connsiteY0" fmla="*/ 0 h 2876550"/>
              <a:gd name="connsiteX1" fmla="*/ 2697053 w 2863664"/>
              <a:gd name="connsiteY1" fmla="*/ 0 h 2876550"/>
              <a:gd name="connsiteX2" fmla="*/ 2862444 w 2863664"/>
              <a:gd name="connsiteY2" fmla="*/ 109629 h 2876550"/>
              <a:gd name="connsiteX3" fmla="*/ 2863664 w 2863664"/>
              <a:gd name="connsiteY3" fmla="*/ 115668 h 2876550"/>
              <a:gd name="connsiteX4" fmla="*/ 2647949 w 2863664"/>
              <a:gd name="connsiteY4" fmla="*/ 104775 h 2876550"/>
              <a:gd name="connsiteX5" fmla="*/ 209549 w 2863664"/>
              <a:gd name="connsiteY5" fmla="*/ 2543175 h 2876550"/>
              <a:gd name="connsiteX6" fmla="*/ 222138 w 2863664"/>
              <a:gd name="connsiteY6" fmla="*/ 2792487 h 2876550"/>
              <a:gd name="connsiteX7" fmla="*/ 234968 w 2863664"/>
              <a:gd name="connsiteY7" fmla="*/ 2876550 h 2876550"/>
              <a:gd name="connsiteX8" fmla="*/ 179497 w 2863664"/>
              <a:gd name="connsiteY8" fmla="*/ 2876550 h 2876550"/>
              <a:gd name="connsiteX9" fmla="*/ 0 w 2863664"/>
              <a:gd name="connsiteY9" fmla="*/ 2697053 h 2876550"/>
              <a:gd name="connsiteX10" fmla="*/ 0 w 2863664"/>
              <a:gd name="connsiteY10" fmla="*/ 179497 h 2876550"/>
              <a:gd name="connsiteX11" fmla="*/ 179497 w 2863664"/>
              <a:gd name="connsiteY11" fmla="*/ 0 h 287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63664" h="2876550">
                <a:moveTo>
                  <a:pt x="179497" y="0"/>
                </a:moveTo>
                <a:lnTo>
                  <a:pt x="2697053" y="0"/>
                </a:lnTo>
                <a:cubicBezTo>
                  <a:pt x="2771403" y="0"/>
                  <a:pt x="2835195" y="45205"/>
                  <a:pt x="2862444" y="109629"/>
                </a:cubicBezTo>
                <a:lnTo>
                  <a:pt x="2863664" y="115668"/>
                </a:lnTo>
                <a:lnTo>
                  <a:pt x="2647949" y="104775"/>
                </a:lnTo>
                <a:cubicBezTo>
                  <a:pt x="1301258" y="104775"/>
                  <a:pt x="209549" y="1196484"/>
                  <a:pt x="209549" y="2543175"/>
                </a:cubicBezTo>
                <a:cubicBezTo>
                  <a:pt x="209549" y="2627343"/>
                  <a:pt x="213814" y="2710516"/>
                  <a:pt x="222138" y="2792487"/>
                </a:cubicBezTo>
                <a:lnTo>
                  <a:pt x="234968" y="2876550"/>
                </a:lnTo>
                <a:lnTo>
                  <a:pt x="179497" y="2876550"/>
                </a:lnTo>
                <a:cubicBezTo>
                  <a:pt x="80364" y="2876550"/>
                  <a:pt x="0" y="2796186"/>
                  <a:pt x="0" y="2697053"/>
                </a:cubicBezTo>
                <a:lnTo>
                  <a:pt x="0" y="179497"/>
                </a:lnTo>
                <a:cubicBezTo>
                  <a:pt x="0" y="80364"/>
                  <a:pt x="80364" y="0"/>
                  <a:pt x="179497" y="0"/>
                </a:cubicBezTo>
                <a:close/>
              </a:path>
            </a:pathLst>
          </a:custGeom>
          <a:solidFill>
            <a:schemeClr val="bg1">
              <a:alpha val="26000"/>
            </a:schemeClr>
          </a:solidFill>
          <a:ln>
            <a:noFill/>
          </a:ln>
          <a:scene3d>
            <a:camera prst="isometricTopUp"/>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6" name="Oval 15">
            <a:extLst>
              <a:ext uri="{FF2B5EF4-FFF2-40B4-BE49-F238E27FC236}">
                <a16:creationId xmlns:a16="http://schemas.microsoft.com/office/drawing/2014/main" id="{1C06F8F2-F6F8-7F01-C890-6A175EFA5331}"/>
              </a:ext>
            </a:extLst>
          </p:cNvPr>
          <p:cNvSpPr/>
          <p:nvPr/>
        </p:nvSpPr>
        <p:spPr>
          <a:xfrm>
            <a:off x="6698914" y="1428752"/>
            <a:ext cx="3223300" cy="3124196"/>
          </a:xfrm>
          <a:prstGeom prst="ellipse">
            <a:avLst/>
          </a:prstGeom>
          <a:gradFill>
            <a:gsLst>
              <a:gs pos="57000">
                <a:schemeClr val="bg1">
                  <a:lumMod val="95000"/>
                  <a:alpha val="87000"/>
                </a:schemeClr>
              </a:gs>
              <a:gs pos="100000">
                <a:schemeClr val="tx2">
                  <a:lumMod val="40000"/>
                  <a:lumOff val="60000"/>
                </a:schemeClr>
              </a:gs>
            </a:gsLst>
            <a:path path="circle">
              <a:fillToRect l="100000" t="100000"/>
            </a:path>
          </a:gradFill>
          <a:ln>
            <a:solidFill>
              <a:schemeClr val="accent1">
                <a:shade val="50000"/>
              </a:schemeClr>
            </a:solidFill>
          </a:ln>
          <a:scene3d>
            <a:camera prst="isometricLeftDown"/>
            <a:lightRig rig="threePt" dir="t"/>
          </a:scene3d>
          <a:sp3d extrusionH="2095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2" name="TextBox 111">
            <a:extLst>
              <a:ext uri="{FF2B5EF4-FFF2-40B4-BE49-F238E27FC236}">
                <a16:creationId xmlns:a16="http://schemas.microsoft.com/office/drawing/2014/main" id="{FC4C85A1-7EDD-1034-E24D-E1BAAC76E3EE}"/>
              </a:ext>
            </a:extLst>
          </p:cNvPr>
          <p:cNvSpPr txBox="1"/>
          <p:nvPr/>
        </p:nvSpPr>
        <p:spPr>
          <a:xfrm>
            <a:off x="8776490" y="1033767"/>
            <a:ext cx="3167751" cy="1200329"/>
          </a:xfrm>
          <a:prstGeom prst="rect">
            <a:avLst/>
          </a:prstGeom>
          <a:noFill/>
        </p:spPr>
        <p:txBody>
          <a:bodyPr wrap="square" rtlCol="0">
            <a:spAutoFit/>
            <a:scene3d>
              <a:camera prst="isometricLeftDown"/>
              <a:lightRig rig="threePt" dir="t"/>
            </a:scene3d>
            <a:sp3d extrusionH="31750" prstMaterial="metal"/>
          </a:bodyPr>
          <a:lstStyle/>
          <a:p>
            <a:pPr algn="ctr"/>
            <a:r>
              <a:rPr lang="ar-SY" sz="3600" dirty="0">
                <a:latin typeface="Adobe Arabic" panose="02040503050201020203" pitchFamily="18" charset="-78"/>
                <a:cs typeface="Adobe Arabic" panose="02040503050201020203" pitchFamily="18" charset="-78"/>
              </a:rPr>
              <a:t>الاتجاهات الحديثة في الإشراف والتنظيم</a:t>
            </a:r>
            <a:endParaRPr lang="en-US" sz="3600" dirty="0">
              <a:latin typeface="Adobe Arabic" panose="02040503050201020203" pitchFamily="18" charset="-78"/>
              <a:cs typeface="Adobe Arabic" panose="02040503050201020203" pitchFamily="18" charset="-78"/>
            </a:endParaRPr>
          </a:p>
        </p:txBody>
      </p:sp>
      <p:grpSp>
        <p:nvGrpSpPr>
          <p:cNvPr id="28" name="Group 27">
            <a:extLst>
              <a:ext uri="{FF2B5EF4-FFF2-40B4-BE49-F238E27FC236}">
                <a16:creationId xmlns:a16="http://schemas.microsoft.com/office/drawing/2014/main" id="{0108CE6B-BC8B-E4E8-2068-11E86D68A630}"/>
              </a:ext>
            </a:extLst>
          </p:cNvPr>
          <p:cNvGrpSpPr/>
          <p:nvPr/>
        </p:nvGrpSpPr>
        <p:grpSpPr>
          <a:xfrm>
            <a:off x="6945835" y="5057528"/>
            <a:ext cx="7105650" cy="1543500"/>
            <a:chOff x="6945835" y="5057528"/>
            <a:chExt cx="7105650" cy="1543500"/>
          </a:xfrm>
        </p:grpSpPr>
        <p:grpSp>
          <p:nvGrpSpPr>
            <p:cNvPr id="78" name="Group 77">
              <a:extLst>
                <a:ext uri="{FF2B5EF4-FFF2-40B4-BE49-F238E27FC236}">
                  <a16:creationId xmlns:a16="http://schemas.microsoft.com/office/drawing/2014/main" id="{2363F693-7311-1C4A-12B6-EAA9903614C2}"/>
                </a:ext>
              </a:extLst>
            </p:cNvPr>
            <p:cNvGrpSpPr/>
            <p:nvPr/>
          </p:nvGrpSpPr>
          <p:grpSpPr>
            <a:xfrm>
              <a:off x="9172624" y="5057528"/>
              <a:ext cx="2738477" cy="1543500"/>
              <a:chOff x="5099804" y="4684840"/>
              <a:chExt cx="2738477" cy="1543500"/>
            </a:xfrm>
          </p:grpSpPr>
          <p:sp>
            <p:nvSpPr>
              <p:cNvPr id="79" name="Rectangle: Rounded Corners 78">
                <a:extLst>
                  <a:ext uri="{FF2B5EF4-FFF2-40B4-BE49-F238E27FC236}">
                    <a16:creationId xmlns:a16="http://schemas.microsoft.com/office/drawing/2014/main" id="{BB875D5F-08B4-B688-98CB-B4C96D30CCE8}"/>
                  </a:ext>
                </a:extLst>
              </p:cNvPr>
              <p:cNvSpPr/>
              <p:nvPr/>
            </p:nvSpPr>
            <p:spPr>
              <a:xfrm>
                <a:off x="5099804" y="4783195"/>
                <a:ext cx="2733715" cy="1445145"/>
              </a:xfrm>
              <a:prstGeom prst="roundRect">
                <a:avLst/>
              </a:prstGeom>
              <a:gradFill flip="none" rotWithShape="1">
                <a:gsLst>
                  <a:gs pos="0">
                    <a:srgbClr val="168489"/>
                  </a:gs>
                  <a:gs pos="85000">
                    <a:srgbClr val="168489"/>
                  </a:gs>
                </a:gsLst>
                <a:lin ang="2700000" scaled="1"/>
                <a:tileRect/>
              </a:gra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0" name="Rectangle: Rounded Corners 79">
                <a:extLst>
                  <a:ext uri="{FF2B5EF4-FFF2-40B4-BE49-F238E27FC236}">
                    <a16:creationId xmlns:a16="http://schemas.microsoft.com/office/drawing/2014/main" id="{86D09BDF-0639-1058-7405-DD9B25F1A508}"/>
                  </a:ext>
                </a:extLst>
              </p:cNvPr>
              <p:cNvSpPr/>
              <p:nvPr/>
            </p:nvSpPr>
            <p:spPr>
              <a:xfrm>
                <a:off x="5104566" y="4684840"/>
                <a:ext cx="2733715" cy="1445145"/>
              </a:xfrm>
              <a:prstGeom prst="roundRect">
                <a:avLst/>
              </a:prstGeom>
              <a:solidFill>
                <a:schemeClr val="bg1">
                  <a:alpha val="74000"/>
                </a:schemeClr>
              </a:soli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
          <p:nvSpPr>
            <p:cNvPr id="125" name="TextBox 124">
              <a:extLst>
                <a:ext uri="{FF2B5EF4-FFF2-40B4-BE49-F238E27FC236}">
                  <a16:creationId xmlns:a16="http://schemas.microsoft.com/office/drawing/2014/main" id="{68C090FD-3896-660E-A245-C8D2F03C9B81}"/>
                </a:ext>
              </a:extLst>
            </p:cNvPr>
            <p:cNvSpPr txBox="1"/>
            <p:nvPr/>
          </p:nvSpPr>
          <p:spPr>
            <a:xfrm>
              <a:off x="6945835" y="5124817"/>
              <a:ext cx="7105650" cy="800219"/>
            </a:xfrm>
            <a:prstGeom prst="rect">
              <a:avLst/>
            </a:prstGeom>
            <a:noFill/>
            <a:scene3d>
              <a:camera prst="isometricLeftDown"/>
              <a:lightRig rig="threePt" dir="t"/>
            </a:scene3d>
          </p:spPr>
          <p:txBody>
            <a:bodyPr wrap="square">
              <a:spAutoFit/>
              <a:scene3d>
                <a:camera prst="isometricTopUp"/>
                <a:lightRig rig="threePt" dir="t"/>
              </a:scene3d>
            </a:bodyPr>
            <a:lstStyle/>
            <a:p>
              <a:pPr algn="ctr">
                <a:lnSpc>
                  <a:spcPct val="115000"/>
                </a:lnSpc>
                <a:spcAft>
                  <a:spcPts val="800"/>
                </a:spcAft>
              </a:pPr>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اليوم </a:t>
              </a:r>
              <a:r>
                <a:rPr lang="ar-SA" sz="4000" b="1" dirty="0">
                  <a:latin typeface="Adobe Arabic" panose="02040503050201020203" pitchFamily="18" charset="-78"/>
                  <a:ea typeface="GE Dinar Two Medium" panose="020A0503020102020204" pitchFamily="18" charset="-78"/>
                  <a:cs typeface="Adobe Arabic" panose="02040503050201020203" pitchFamily="18" charset="-78"/>
                </a:rPr>
                <a:t>الخامس</a:t>
              </a:r>
              <a:endParaRPr lang="ar-SY"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17" name="Group 16">
            <a:extLst>
              <a:ext uri="{FF2B5EF4-FFF2-40B4-BE49-F238E27FC236}">
                <a16:creationId xmlns:a16="http://schemas.microsoft.com/office/drawing/2014/main" id="{3939878F-5EE4-7FDD-85F1-BD37828A7758}"/>
              </a:ext>
            </a:extLst>
          </p:cNvPr>
          <p:cNvGrpSpPr/>
          <p:nvPr/>
        </p:nvGrpSpPr>
        <p:grpSpPr>
          <a:xfrm>
            <a:off x="6790840" y="1447801"/>
            <a:ext cx="3039448" cy="3095622"/>
            <a:chOff x="1216363" y="952500"/>
            <a:chExt cx="4276725" cy="4276725"/>
          </a:xfrm>
          <a:scene3d>
            <a:camera prst="isometricLeftDown"/>
            <a:lightRig rig="threePt" dir="t"/>
          </a:scene3d>
        </p:grpSpPr>
        <p:sp>
          <p:nvSpPr>
            <p:cNvPr id="10" name="Oval 9">
              <a:extLst>
                <a:ext uri="{FF2B5EF4-FFF2-40B4-BE49-F238E27FC236}">
                  <a16:creationId xmlns:a16="http://schemas.microsoft.com/office/drawing/2014/main" id="{8D53307C-09B7-9999-73D7-6A78AF0AB354}"/>
                </a:ext>
              </a:extLst>
            </p:cNvPr>
            <p:cNvSpPr/>
            <p:nvPr/>
          </p:nvSpPr>
          <p:spPr>
            <a:xfrm>
              <a:off x="1216363" y="952500"/>
              <a:ext cx="4276725" cy="4276725"/>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Oval 10">
              <a:extLst>
                <a:ext uri="{FF2B5EF4-FFF2-40B4-BE49-F238E27FC236}">
                  <a16:creationId xmlns:a16="http://schemas.microsoft.com/office/drawing/2014/main" id="{CCAA1DB8-FB42-7AAB-3F36-6238370F4313}"/>
                </a:ext>
              </a:extLst>
            </p:cNvPr>
            <p:cNvSpPr/>
            <p:nvPr/>
          </p:nvSpPr>
          <p:spPr>
            <a:xfrm>
              <a:off x="1487825" y="1223962"/>
              <a:ext cx="3733800" cy="3733800"/>
            </a:xfrm>
            <a:prstGeom prst="ellipse">
              <a:avLst/>
            </a:prstGeom>
            <a:gradFill>
              <a:gsLst>
                <a:gs pos="0">
                  <a:srgbClr val="168489"/>
                </a:gs>
                <a:gs pos="43000">
                  <a:srgbClr val="82ADD1"/>
                </a:gs>
                <a:gs pos="100000">
                  <a:srgbClr val="A0C9CA"/>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2" name="Oval 11">
              <a:extLst>
                <a:ext uri="{FF2B5EF4-FFF2-40B4-BE49-F238E27FC236}">
                  <a16:creationId xmlns:a16="http://schemas.microsoft.com/office/drawing/2014/main" id="{81C18CC3-1493-7D88-9DE6-21E1F09340F5}"/>
                </a:ext>
              </a:extLst>
            </p:cNvPr>
            <p:cNvSpPr/>
            <p:nvPr/>
          </p:nvSpPr>
          <p:spPr>
            <a:xfrm>
              <a:off x="1854537" y="1590674"/>
              <a:ext cx="3000376" cy="300037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3" name="Oval 12">
              <a:extLst>
                <a:ext uri="{FF2B5EF4-FFF2-40B4-BE49-F238E27FC236}">
                  <a16:creationId xmlns:a16="http://schemas.microsoft.com/office/drawing/2014/main" id="{5FC5B0A0-386B-1A68-B94D-B8B59BD221B5}"/>
                </a:ext>
              </a:extLst>
            </p:cNvPr>
            <p:cNvSpPr/>
            <p:nvPr/>
          </p:nvSpPr>
          <p:spPr>
            <a:xfrm>
              <a:off x="2162295" y="1904999"/>
              <a:ext cx="2372400" cy="2371726"/>
            </a:xfrm>
            <a:prstGeom prst="ellipse">
              <a:avLst/>
            </a:prstGeom>
            <a:gradFill>
              <a:gsLst>
                <a:gs pos="0">
                  <a:srgbClr val="168489"/>
                </a:gs>
                <a:gs pos="43000">
                  <a:srgbClr val="A0C9CA"/>
                </a:gs>
                <a:gs pos="100000">
                  <a:srgbClr val="82ADD1"/>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4" name="Oval 13">
              <a:extLst>
                <a:ext uri="{FF2B5EF4-FFF2-40B4-BE49-F238E27FC236}">
                  <a16:creationId xmlns:a16="http://schemas.microsoft.com/office/drawing/2014/main" id="{05F91C2F-5530-33D9-E940-4225F39B6469}"/>
                </a:ext>
              </a:extLst>
            </p:cNvPr>
            <p:cNvSpPr/>
            <p:nvPr/>
          </p:nvSpPr>
          <p:spPr>
            <a:xfrm>
              <a:off x="2582190" y="2325371"/>
              <a:ext cx="1532610" cy="15309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Oval 14">
              <a:extLst>
                <a:ext uri="{FF2B5EF4-FFF2-40B4-BE49-F238E27FC236}">
                  <a16:creationId xmlns:a16="http://schemas.microsoft.com/office/drawing/2014/main" id="{003AF3B9-3E2B-7BC6-4714-BB948CC24130}"/>
                </a:ext>
              </a:extLst>
            </p:cNvPr>
            <p:cNvSpPr/>
            <p:nvPr/>
          </p:nvSpPr>
          <p:spPr>
            <a:xfrm>
              <a:off x="2895576" y="2638424"/>
              <a:ext cx="905838" cy="904876"/>
            </a:xfrm>
            <a:prstGeom prst="ellipse">
              <a:avLst/>
            </a:prstGeom>
            <a:gradFill>
              <a:gsLst>
                <a:gs pos="0">
                  <a:srgbClr val="168489"/>
                </a:gs>
                <a:gs pos="43000">
                  <a:srgbClr val="82ADD1"/>
                </a:gs>
                <a:gs pos="100000">
                  <a:srgbClr val="A0C9CA"/>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grpSp>
        <p:nvGrpSpPr>
          <p:cNvPr id="130" name="Group 129">
            <a:extLst>
              <a:ext uri="{FF2B5EF4-FFF2-40B4-BE49-F238E27FC236}">
                <a16:creationId xmlns:a16="http://schemas.microsoft.com/office/drawing/2014/main" id="{81784497-0857-23E8-D455-32D05A25B2BF}"/>
              </a:ext>
            </a:extLst>
          </p:cNvPr>
          <p:cNvGrpSpPr/>
          <p:nvPr/>
        </p:nvGrpSpPr>
        <p:grpSpPr>
          <a:xfrm>
            <a:off x="8681899" y="1820062"/>
            <a:ext cx="1300101" cy="1108933"/>
            <a:chOff x="8752423" y="2038437"/>
            <a:chExt cx="1300101" cy="1108933"/>
          </a:xfrm>
        </p:grpSpPr>
        <p:sp>
          <p:nvSpPr>
            <p:cNvPr id="27" name="Rectangle: Rounded Corners 26">
              <a:extLst>
                <a:ext uri="{FF2B5EF4-FFF2-40B4-BE49-F238E27FC236}">
                  <a16:creationId xmlns:a16="http://schemas.microsoft.com/office/drawing/2014/main" id="{543CDCED-2045-937E-E4A0-2CA06B91D64E}"/>
                </a:ext>
              </a:extLst>
            </p:cNvPr>
            <p:cNvSpPr/>
            <p:nvPr/>
          </p:nvSpPr>
          <p:spPr>
            <a:xfrm>
              <a:off x="8752423" y="2038437"/>
              <a:ext cx="1300101" cy="1108933"/>
            </a:xfrm>
            <a:prstGeom prst="roundRect">
              <a:avLst>
                <a:gd name="adj" fmla="val 24190"/>
              </a:avLst>
            </a:prstGeom>
            <a:solidFill>
              <a:schemeClr val="bg1">
                <a:alpha val="91000"/>
              </a:schemeClr>
            </a:solidFill>
            <a:ln>
              <a:gradFill>
                <a:gsLst>
                  <a:gs pos="0">
                    <a:srgbClr val="0066FF"/>
                  </a:gs>
                  <a:gs pos="100000">
                    <a:srgbClr val="0000FF"/>
                  </a:gs>
                </a:gsLst>
                <a:lin ang="5400000" scaled="1"/>
              </a:gradFill>
            </a:ln>
            <a:effectLst>
              <a:reflection blurRad="38100" stA="45000" endPos="65000" dist="50800" dir="5400000" sy="-100000" algn="bl" rotWithShape="0"/>
            </a:effectLst>
            <a:scene3d>
              <a:camera prst="isometricLeftDown"/>
              <a:lightRig rig="threePt" dir="t"/>
            </a:scene3d>
            <a:sp3d extrusionH="15240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30" name="Graphic 29" descr="Checkmark with solid fill">
              <a:extLst>
                <a:ext uri="{FF2B5EF4-FFF2-40B4-BE49-F238E27FC236}">
                  <a16:creationId xmlns:a16="http://schemas.microsoft.com/office/drawing/2014/main" id="{CAFDD46A-0E31-DC29-A06E-862DA2F6FDBB}"/>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919540" y="2179148"/>
              <a:ext cx="914400" cy="914400"/>
            </a:xfrm>
            <a:prstGeom prst="rect">
              <a:avLst/>
            </a:prstGeom>
            <a:scene3d>
              <a:camera prst="isometricLeftDown"/>
              <a:lightRig rig="threePt" dir="t"/>
            </a:scene3d>
          </p:spPr>
        </p:pic>
      </p:grpSp>
      <p:grpSp>
        <p:nvGrpSpPr>
          <p:cNvPr id="2" name="Group 1">
            <a:extLst>
              <a:ext uri="{FF2B5EF4-FFF2-40B4-BE49-F238E27FC236}">
                <a16:creationId xmlns:a16="http://schemas.microsoft.com/office/drawing/2014/main" id="{D583C7CB-84B8-258E-3164-2A44C0465965}"/>
              </a:ext>
            </a:extLst>
          </p:cNvPr>
          <p:cNvGrpSpPr/>
          <p:nvPr/>
        </p:nvGrpSpPr>
        <p:grpSpPr>
          <a:xfrm>
            <a:off x="5032937" y="4236812"/>
            <a:ext cx="3115326" cy="2024047"/>
            <a:chOff x="5222454" y="4201683"/>
            <a:chExt cx="3115326" cy="2024047"/>
          </a:xfrm>
        </p:grpSpPr>
        <p:grpSp>
          <p:nvGrpSpPr>
            <p:cNvPr id="3" name="Group 2">
              <a:extLst>
                <a:ext uri="{FF2B5EF4-FFF2-40B4-BE49-F238E27FC236}">
                  <a16:creationId xmlns:a16="http://schemas.microsoft.com/office/drawing/2014/main" id="{E8F7A124-FBE0-0475-FE43-A59A8FD52C5B}"/>
                </a:ext>
              </a:extLst>
            </p:cNvPr>
            <p:cNvGrpSpPr/>
            <p:nvPr/>
          </p:nvGrpSpPr>
          <p:grpSpPr>
            <a:xfrm>
              <a:off x="5318415" y="4435758"/>
              <a:ext cx="411011" cy="411011"/>
              <a:chOff x="5318415" y="4435758"/>
              <a:chExt cx="411011" cy="411011"/>
            </a:xfrm>
          </p:grpSpPr>
          <p:sp>
            <p:nvSpPr>
              <p:cNvPr id="6" name="Oval 5">
                <a:extLst>
                  <a:ext uri="{FF2B5EF4-FFF2-40B4-BE49-F238E27FC236}">
                    <a16:creationId xmlns:a16="http://schemas.microsoft.com/office/drawing/2014/main" id="{EC9BA1A4-0456-8AA7-D3A2-BEF03B05B87F}"/>
                  </a:ext>
                </a:extLst>
              </p:cNvPr>
              <p:cNvSpPr/>
              <p:nvPr/>
            </p:nvSpPr>
            <p:spPr>
              <a:xfrm>
                <a:off x="5538447" y="4455558"/>
                <a:ext cx="175729" cy="175729"/>
              </a:xfrm>
              <a:prstGeom prst="ellipse">
                <a:avLst/>
              </a:prstGeom>
              <a:gradFill>
                <a:gsLst>
                  <a:gs pos="0">
                    <a:srgbClr val="168489"/>
                  </a:gs>
                  <a:gs pos="48000">
                    <a:srgbClr val="A0C9CA"/>
                  </a:gs>
                  <a:gs pos="100000">
                    <a:srgbClr val="82ADD1"/>
                  </a:gs>
                </a:gsLst>
                <a:path path="circle">
                  <a:fillToRect l="100000" t="100000"/>
                </a:path>
              </a:gradFill>
              <a:ln>
                <a:noFill/>
              </a:ln>
              <a:scene3d>
                <a:camera prst="isometricLeftDown"/>
                <a:lightRig rig="threePt" dir="t">
                  <a:rot lat="0" lon="0" rev="7200000"/>
                </a:lightRig>
              </a:scene3d>
              <a:sp3d extrusionH="3048000">
                <a:bevelT w="38100" h="127000" prst="relaxedInset"/>
                <a:bevelB h="6096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 name="Arrow: Chevron 7">
                <a:extLst>
                  <a:ext uri="{FF2B5EF4-FFF2-40B4-BE49-F238E27FC236}">
                    <a16:creationId xmlns:a16="http://schemas.microsoft.com/office/drawing/2014/main" id="{F207680B-3916-9CBC-FE6B-3A91764C358C}"/>
                  </a:ext>
                </a:extLst>
              </p:cNvPr>
              <p:cNvSpPr/>
              <p:nvPr/>
            </p:nvSpPr>
            <p:spPr>
              <a:xfrm>
                <a:off x="5318415" y="4435758"/>
                <a:ext cx="411011" cy="411011"/>
              </a:xfrm>
              <a:prstGeom prst="chevron">
                <a:avLst/>
              </a:prstGeom>
              <a:gradFill>
                <a:gsLst>
                  <a:gs pos="0">
                    <a:srgbClr val="0000FF"/>
                  </a:gs>
                  <a:gs pos="48000">
                    <a:srgbClr val="0066FF"/>
                  </a:gs>
                  <a:gs pos="100000">
                    <a:srgbClr val="6600CC"/>
                  </a:gs>
                </a:gsLst>
                <a:path path="circle">
                  <a:fillToRect l="100000" t="100000"/>
                </a:path>
              </a:gradFill>
              <a:ln>
                <a:noFill/>
              </a:ln>
              <a:scene3d>
                <a:camera prst="isometricRightUp"/>
                <a:lightRig rig="threePt" dir="t"/>
              </a:scene3d>
              <a:sp3d extrusionH="139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pic>
          <p:nvPicPr>
            <p:cNvPr id="5" name="Picture 4">
              <a:extLst>
                <a:ext uri="{FF2B5EF4-FFF2-40B4-BE49-F238E27FC236}">
                  <a16:creationId xmlns:a16="http://schemas.microsoft.com/office/drawing/2014/main" id="{E4658099-16AC-50BE-E085-E614EC858DDB}"/>
                </a:ext>
              </a:extLst>
            </p:cNvPr>
            <p:cNvPicPr>
              <a:picLocks noChangeAspect="1"/>
            </p:cNvPicPr>
            <p:nvPr/>
          </p:nvPicPr>
          <p:blipFill>
            <a:blip r:embed="rId5">
              <a:alphaModFix amt="16000"/>
              <a:extLst>
                <a:ext uri="{BEBA8EAE-BF5A-486C-A8C5-ECC9F3942E4B}">
                  <a14:imgProps xmlns:a14="http://schemas.microsoft.com/office/drawing/2010/main">
                    <a14:imgLayer r:embed="rId6">
                      <a14:imgEffect>
                        <a14:sharpenSoften amount="-100000"/>
                      </a14:imgEffect>
                    </a14:imgLayer>
                  </a14:imgProps>
                </a:ext>
              </a:extLst>
            </a:blip>
            <a:stretch>
              <a:fillRect/>
            </a:stretch>
          </p:blipFill>
          <p:spPr>
            <a:xfrm>
              <a:off x="5222454" y="4201683"/>
              <a:ext cx="3115326" cy="2024047"/>
            </a:xfrm>
            <a:prstGeom prst="rect">
              <a:avLst/>
            </a:prstGeom>
          </p:spPr>
        </p:pic>
      </p:grpSp>
      <p:grpSp>
        <p:nvGrpSpPr>
          <p:cNvPr id="29" name="Group 28">
            <a:extLst>
              <a:ext uri="{FF2B5EF4-FFF2-40B4-BE49-F238E27FC236}">
                <a16:creationId xmlns:a16="http://schemas.microsoft.com/office/drawing/2014/main" id="{9A48C19C-429F-35CB-3AAD-D32FB8A9CA44}"/>
              </a:ext>
            </a:extLst>
          </p:cNvPr>
          <p:cNvGrpSpPr/>
          <p:nvPr/>
        </p:nvGrpSpPr>
        <p:grpSpPr>
          <a:xfrm>
            <a:off x="3869882" y="3797084"/>
            <a:ext cx="7697281" cy="1672015"/>
            <a:chOff x="6945835" y="5057528"/>
            <a:chExt cx="7105650" cy="1543500"/>
          </a:xfrm>
        </p:grpSpPr>
        <p:grpSp>
          <p:nvGrpSpPr>
            <p:cNvPr id="31" name="Group 30">
              <a:extLst>
                <a:ext uri="{FF2B5EF4-FFF2-40B4-BE49-F238E27FC236}">
                  <a16:creationId xmlns:a16="http://schemas.microsoft.com/office/drawing/2014/main" id="{A78952E0-EDF2-5011-F780-3C57AD0EEC71}"/>
                </a:ext>
              </a:extLst>
            </p:cNvPr>
            <p:cNvGrpSpPr/>
            <p:nvPr/>
          </p:nvGrpSpPr>
          <p:grpSpPr>
            <a:xfrm>
              <a:off x="9172624" y="5057528"/>
              <a:ext cx="2738477" cy="1543500"/>
              <a:chOff x="5099804" y="4684840"/>
              <a:chExt cx="2738477" cy="1543500"/>
            </a:xfrm>
          </p:grpSpPr>
          <p:sp>
            <p:nvSpPr>
              <p:cNvPr id="33" name="Rectangle: Rounded Corners 32">
                <a:extLst>
                  <a:ext uri="{FF2B5EF4-FFF2-40B4-BE49-F238E27FC236}">
                    <a16:creationId xmlns:a16="http://schemas.microsoft.com/office/drawing/2014/main" id="{E7FF8A89-C6F0-96A1-C2CE-4F64ABBF709C}"/>
                  </a:ext>
                </a:extLst>
              </p:cNvPr>
              <p:cNvSpPr/>
              <p:nvPr/>
            </p:nvSpPr>
            <p:spPr>
              <a:xfrm>
                <a:off x="5099804" y="4783195"/>
                <a:ext cx="2733715" cy="1445145"/>
              </a:xfrm>
              <a:prstGeom prst="roundRect">
                <a:avLst/>
              </a:prstGeom>
              <a:gradFill flip="none" rotWithShape="1">
                <a:gsLst>
                  <a:gs pos="0">
                    <a:srgbClr val="168489"/>
                  </a:gs>
                  <a:gs pos="85000">
                    <a:srgbClr val="168489"/>
                  </a:gs>
                </a:gsLst>
                <a:lin ang="2700000" scaled="1"/>
                <a:tileRect/>
              </a:gra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4" name="Rectangle: Rounded Corners 33">
                <a:extLst>
                  <a:ext uri="{FF2B5EF4-FFF2-40B4-BE49-F238E27FC236}">
                    <a16:creationId xmlns:a16="http://schemas.microsoft.com/office/drawing/2014/main" id="{DF92BAE7-A00F-A4D9-D39A-7EE7272C0BD1}"/>
                  </a:ext>
                </a:extLst>
              </p:cNvPr>
              <p:cNvSpPr/>
              <p:nvPr/>
            </p:nvSpPr>
            <p:spPr>
              <a:xfrm>
                <a:off x="5104566" y="4684840"/>
                <a:ext cx="2733715" cy="1445145"/>
              </a:xfrm>
              <a:prstGeom prst="roundRect">
                <a:avLst/>
              </a:prstGeom>
              <a:solidFill>
                <a:schemeClr val="bg1">
                  <a:alpha val="74000"/>
                </a:schemeClr>
              </a:soli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
          <p:nvSpPr>
            <p:cNvPr id="32" name="TextBox 31">
              <a:extLst>
                <a:ext uri="{FF2B5EF4-FFF2-40B4-BE49-F238E27FC236}">
                  <a16:creationId xmlns:a16="http://schemas.microsoft.com/office/drawing/2014/main" id="{63D65B0A-E256-0511-E2F2-5B56DD7212F6}"/>
                </a:ext>
              </a:extLst>
            </p:cNvPr>
            <p:cNvSpPr txBox="1"/>
            <p:nvPr/>
          </p:nvSpPr>
          <p:spPr>
            <a:xfrm>
              <a:off x="6945835" y="5124817"/>
              <a:ext cx="7105650" cy="738712"/>
            </a:xfrm>
            <a:prstGeom prst="rect">
              <a:avLst/>
            </a:prstGeom>
            <a:noFill/>
            <a:scene3d>
              <a:camera prst="isometricLeftDown"/>
              <a:lightRig rig="threePt" dir="t"/>
            </a:scene3d>
          </p:spPr>
          <p:txBody>
            <a:bodyPr wrap="square">
              <a:spAutoFit/>
              <a:scene3d>
                <a:camera prst="isometricTopUp"/>
                <a:lightRig rig="threePt" dir="t"/>
              </a:scene3d>
            </a:bodyPr>
            <a:lstStyle/>
            <a:p>
              <a:pPr algn="ctr">
                <a:lnSpc>
                  <a:spcPct val="115000"/>
                </a:lnSpc>
                <a:spcAft>
                  <a:spcPts val="800"/>
                </a:spcAft>
              </a:pPr>
              <a:r>
                <a:rPr lang="ar-SA" sz="4000" b="1" dirty="0">
                  <a:latin typeface="Adobe Arabic" panose="02040503050201020203" pitchFamily="18" charset="-78"/>
                  <a:ea typeface="GE Dinar Two Medium" panose="020A0503020102020204" pitchFamily="18" charset="-78"/>
                  <a:cs typeface="Adobe Arabic" panose="02040503050201020203" pitchFamily="18" charset="-78"/>
                </a:rPr>
                <a:t>الجلسة الأولى</a:t>
              </a:r>
              <a:endParaRPr lang="ar-SY"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40" name="Group 39">
            <a:extLst>
              <a:ext uri="{FF2B5EF4-FFF2-40B4-BE49-F238E27FC236}">
                <a16:creationId xmlns:a16="http://schemas.microsoft.com/office/drawing/2014/main" id="{500B12BE-D5DD-73BC-CB81-2388E228BA7B}"/>
              </a:ext>
            </a:extLst>
          </p:cNvPr>
          <p:cNvGrpSpPr/>
          <p:nvPr/>
        </p:nvGrpSpPr>
        <p:grpSpPr>
          <a:xfrm>
            <a:off x="717622" y="145668"/>
            <a:ext cx="4719172" cy="584775"/>
            <a:chOff x="862835" y="1183413"/>
            <a:chExt cx="4719172" cy="584775"/>
          </a:xfrm>
        </p:grpSpPr>
        <p:sp>
          <p:nvSpPr>
            <p:cNvPr id="18" name="TextBox 17">
              <a:extLst>
                <a:ext uri="{FF2B5EF4-FFF2-40B4-BE49-F238E27FC236}">
                  <a16:creationId xmlns:a16="http://schemas.microsoft.com/office/drawing/2014/main" id="{9FB2B466-8E71-0F11-12E6-13166DF150BF}"/>
                </a:ext>
              </a:extLst>
            </p:cNvPr>
            <p:cNvSpPr txBox="1"/>
            <p:nvPr/>
          </p:nvSpPr>
          <p:spPr>
            <a:xfrm>
              <a:off x="862835" y="1183413"/>
              <a:ext cx="3985898" cy="584775"/>
            </a:xfrm>
            <a:prstGeom prst="rect">
              <a:avLst/>
            </a:prstGeom>
          </p:spPr>
          <p:txBody>
            <a:bodyPr wrap="square" rtlCol="0">
              <a:spAutoFit/>
            </a:bodyPr>
            <a:lstStyle/>
            <a:p>
              <a:pPr algn="r"/>
              <a:r>
                <a:rPr lang="ar-SY" sz="3200" b="1" dirty="0">
                  <a:solidFill>
                    <a:schemeClr val="bg1"/>
                  </a:solidFill>
                  <a:latin typeface="Adobe Arabic" panose="02040503050201020203" pitchFamily="18" charset="-78"/>
                  <a:cs typeface="Adobe Arabic" panose="02040503050201020203" pitchFamily="18" charset="-78"/>
                </a:rPr>
                <a:t>الإدارة بالتمكين والنتائج</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39" name="Picture 38">
              <a:extLst>
                <a:ext uri="{FF2B5EF4-FFF2-40B4-BE49-F238E27FC236}">
                  <a16:creationId xmlns:a16="http://schemas.microsoft.com/office/drawing/2014/main" id="{DF819E59-AFB6-D23B-0C75-6EC8118F52E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067939" y="1218766"/>
              <a:ext cx="514068" cy="514068"/>
            </a:xfrm>
            <a:prstGeom prst="rect">
              <a:avLst/>
            </a:prstGeom>
          </p:spPr>
        </p:pic>
      </p:grpSp>
      <p:grpSp>
        <p:nvGrpSpPr>
          <p:cNvPr id="57" name="Group 56">
            <a:extLst>
              <a:ext uri="{FF2B5EF4-FFF2-40B4-BE49-F238E27FC236}">
                <a16:creationId xmlns:a16="http://schemas.microsoft.com/office/drawing/2014/main" id="{9F77DD9E-EECC-D901-626C-E7A2405EB16E}"/>
              </a:ext>
            </a:extLst>
          </p:cNvPr>
          <p:cNvGrpSpPr/>
          <p:nvPr/>
        </p:nvGrpSpPr>
        <p:grpSpPr>
          <a:xfrm>
            <a:off x="717622" y="731523"/>
            <a:ext cx="4719172" cy="1077218"/>
            <a:chOff x="862835" y="1053289"/>
            <a:chExt cx="4719172" cy="1077218"/>
          </a:xfrm>
        </p:grpSpPr>
        <p:sp>
          <p:nvSpPr>
            <p:cNvPr id="58" name="TextBox 57">
              <a:extLst>
                <a:ext uri="{FF2B5EF4-FFF2-40B4-BE49-F238E27FC236}">
                  <a16:creationId xmlns:a16="http://schemas.microsoft.com/office/drawing/2014/main" id="{EF80A130-AA4E-B0B6-2598-66E7B18AEF1B}"/>
                </a:ext>
              </a:extLst>
            </p:cNvPr>
            <p:cNvSpPr txBox="1"/>
            <p:nvPr/>
          </p:nvSpPr>
          <p:spPr>
            <a:xfrm>
              <a:off x="862835" y="1053289"/>
              <a:ext cx="3985898" cy="1077218"/>
            </a:xfrm>
            <a:prstGeom prst="rect">
              <a:avLst/>
            </a:prstGeom>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القيادة التحويلية ودورها في الإشراف الفعّال</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59" name="Picture 58">
              <a:extLst>
                <a:ext uri="{FF2B5EF4-FFF2-40B4-BE49-F238E27FC236}">
                  <a16:creationId xmlns:a16="http://schemas.microsoft.com/office/drawing/2014/main" id="{FF48435C-64E7-CD5C-BE90-371E0B862EF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067939" y="1334864"/>
              <a:ext cx="514068" cy="514068"/>
            </a:xfrm>
            <a:prstGeom prst="rect">
              <a:avLst/>
            </a:prstGeom>
          </p:spPr>
        </p:pic>
      </p:grpSp>
      <p:grpSp>
        <p:nvGrpSpPr>
          <p:cNvPr id="60" name="Group 59">
            <a:extLst>
              <a:ext uri="{FF2B5EF4-FFF2-40B4-BE49-F238E27FC236}">
                <a16:creationId xmlns:a16="http://schemas.microsoft.com/office/drawing/2014/main" id="{8FC15FD4-823E-2204-B0C5-767375B7ADD2}"/>
              </a:ext>
            </a:extLst>
          </p:cNvPr>
          <p:cNvGrpSpPr/>
          <p:nvPr/>
        </p:nvGrpSpPr>
        <p:grpSpPr>
          <a:xfrm>
            <a:off x="717622" y="1809821"/>
            <a:ext cx="4719172" cy="1077218"/>
            <a:chOff x="862835" y="1414267"/>
            <a:chExt cx="4719172" cy="1077218"/>
          </a:xfrm>
        </p:grpSpPr>
        <p:sp>
          <p:nvSpPr>
            <p:cNvPr id="61" name="TextBox 60">
              <a:extLst>
                <a:ext uri="{FF2B5EF4-FFF2-40B4-BE49-F238E27FC236}">
                  <a16:creationId xmlns:a16="http://schemas.microsoft.com/office/drawing/2014/main" id="{8C1082D3-E2E6-AD9A-E535-FF09C2BBFF60}"/>
                </a:ext>
              </a:extLst>
            </p:cNvPr>
            <p:cNvSpPr txBox="1"/>
            <p:nvPr/>
          </p:nvSpPr>
          <p:spPr>
            <a:xfrm>
              <a:off x="862835" y="1414267"/>
              <a:ext cx="3985898" cy="1077218"/>
            </a:xfrm>
            <a:prstGeom prst="rect">
              <a:avLst/>
            </a:prstGeom>
            <a:noFill/>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التحوّل الرقمي في الإشراف والتنظيم الإداري</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62" name="Picture 61">
              <a:extLst>
                <a:ext uri="{FF2B5EF4-FFF2-40B4-BE49-F238E27FC236}">
                  <a16:creationId xmlns:a16="http://schemas.microsoft.com/office/drawing/2014/main" id="{0B2779D0-743D-1DD3-BB35-44FF41C9744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067939" y="1695842"/>
              <a:ext cx="514068" cy="514068"/>
            </a:xfrm>
            <a:prstGeom prst="rect">
              <a:avLst/>
            </a:prstGeom>
          </p:spPr>
        </p:pic>
      </p:grpSp>
      <p:grpSp>
        <p:nvGrpSpPr>
          <p:cNvPr id="19" name="Group 18">
            <a:extLst>
              <a:ext uri="{FF2B5EF4-FFF2-40B4-BE49-F238E27FC236}">
                <a16:creationId xmlns:a16="http://schemas.microsoft.com/office/drawing/2014/main" id="{BDE7341E-3E2A-C298-A64C-CF5FD5B6138F}"/>
              </a:ext>
            </a:extLst>
          </p:cNvPr>
          <p:cNvGrpSpPr/>
          <p:nvPr/>
        </p:nvGrpSpPr>
        <p:grpSpPr>
          <a:xfrm>
            <a:off x="436098" y="2888119"/>
            <a:ext cx="5000696" cy="584775"/>
            <a:chOff x="581311" y="1419277"/>
            <a:chExt cx="5000696" cy="584775"/>
          </a:xfrm>
        </p:grpSpPr>
        <p:sp>
          <p:nvSpPr>
            <p:cNvPr id="20" name="TextBox 19">
              <a:extLst>
                <a:ext uri="{FF2B5EF4-FFF2-40B4-BE49-F238E27FC236}">
                  <a16:creationId xmlns:a16="http://schemas.microsoft.com/office/drawing/2014/main" id="{5D6C9101-A1CD-8F0B-5893-AD0253DCA40D}"/>
                </a:ext>
              </a:extLst>
            </p:cNvPr>
            <p:cNvSpPr txBox="1"/>
            <p:nvPr/>
          </p:nvSpPr>
          <p:spPr>
            <a:xfrm>
              <a:off x="581311" y="1419277"/>
              <a:ext cx="4267422" cy="584775"/>
            </a:xfrm>
            <a:prstGeom prst="rect">
              <a:avLst/>
            </a:prstGeom>
            <a:noFill/>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إدارة التغيير وتطوير فرق العمل</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21" name="Picture 20">
              <a:extLst>
                <a:ext uri="{FF2B5EF4-FFF2-40B4-BE49-F238E27FC236}">
                  <a16:creationId xmlns:a16="http://schemas.microsoft.com/office/drawing/2014/main" id="{3F73D9CA-588D-C207-130E-5F59FC77A43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067939" y="1454630"/>
              <a:ext cx="514068" cy="514068"/>
            </a:xfrm>
            <a:prstGeom prst="rect">
              <a:avLst/>
            </a:prstGeom>
          </p:spPr>
        </p:pic>
      </p:grpSp>
      <p:grpSp>
        <p:nvGrpSpPr>
          <p:cNvPr id="22" name="Group 21">
            <a:extLst>
              <a:ext uri="{FF2B5EF4-FFF2-40B4-BE49-F238E27FC236}">
                <a16:creationId xmlns:a16="http://schemas.microsoft.com/office/drawing/2014/main" id="{D2757592-20E3-DFE9-C489-693D5A940C62}"/>
              </a:ext>
            </a:extLst>
          </p:cNvPr>
          <p:cNvGrpSpPr/>
          <p:nvPr/>
        </p:nvGrpSpPr>
        <p:grpSpPr>
          <a:xfrm>
            <a:off x="717622" y="3473975"/>
            <a:ext cx="4719172" cy="584775"/>
            <a:chOff x="862835" y="1414267"/>
            <a:chExt cx="4719172" cy="584775"/>
          </a:xfrm>
        </p:grpSpPr>
        <p:sp>
          <p:nvSpPr>
            <p:cNvPr id="23" name="TextBox 22">
              <a:extLst>
                <a:ext uri="{FF2B5EF4-FFF2-40B4-BE49-F238E27FC236}">
                  <a16:creationId xmlns:a16="http://schemas.microsoft.com/office/drawing/2014/main" id="{206C387E-1903-64F6-84CF-4FBC71E94CE4}"/>
                </a:ext>
              </a:extLst>
            </p:cNvPr>
            <p:cNvSpPr txBox="1"/>
            <p:nvPr/>
          </p:nvSpPr>
          <p:spPr>
            <a:xfrm>
              <a:off x="862835" y="1414267"/>
              <a:ext cx="3985898" cy="584775"/>
            </a:xfrm>
            <a:prstGeom prst="rect">
              <a:avLst/>
            </a:prstGeom>
            <a:noFill/>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الجودة الشاملة في الأداء الإشرافي</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24" name="Picture 23">
              <a:extLst>
                <a:ext uri="{FF2B5EF4-FFF2-40B4-BE49-F238E27FC236}">
                  <a16:creationId xmlns:a16="http://schemas.microsoft.com/office/drawing/2014/main" id="{C5EFBCDA-AF5C-8FD3-339A-1EE63C8BF2D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067939" y="1449620"/>
              <a:ext cx="514068" cy="514068"/>
            </a:xfrm>
            <a:prstGeom prst="rect">
              <a:avLst/>
            </a:prstGeom>
          </p:spPr>
        </p:pic>
      </p:grpSp>
    </p:spTree>
    <p:extLst>
      <p:ext uri="{BB962C8B-B14F-4D97-AF65-F5344CB8AC3E}">
        <p14:creationId xmlns:p14="http://schemas.microsoft.com/office/powerpoint/2010/main" val="52689827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path" presetSubtype="0" repeatCount="indefinite" accel="50000" decel="50000" autoRev="1" fill="hold" nodeType="withEffect">
                                  <p:stCondLst>
                                    <p:cond delay="0"/>
                                  </p:stCondLst>
                                  <p:childTnLst>
                                    <p:animMotion origin="layout" path="M 0 0 L 0.25 0.25 E" pathEditMode="relative" ptsTypes="">
                                      <p:cBhvr>
                                        <p:cTn id="6" dur="5750" fill="hold"/>
                                        <p:tgtEl>
                                          <p:spTgt spid="130"/>
                                        </p:tgtEl>
                                        <p:attrNameLst>
                                          <p:attrName>ppt_x</p:attrName>
                                          <p:attrName>ppt_y</p:attrName>
                                        </p:attrNameLst>
                                      </p:cBhvr>
                                    </p:animMotion>
                                  </p:childTnLst>
                                </p:cTn>
                              </p:par>
                              <p:par>
                                <p:cTn id="7" presetID="56" presetClass="path" presetSubtype="0" repeatCount="indefinite" accel="50000" decel="50000" autoRev="1" fill="hold" grpId="0" nodeType="withEffect">
                                  <p:stCondLst>
                                    <p:cond delay="0"/>
                                  </p:stCondLst>
                                  <p:childTnLst>
                                    <p:animMotion origin="layout" path="M 4.16667E-7 -4.44444E-6 L 0.02214 -0.0287 " pathEditMode="relative" rAng="0" ptsTypes="AA">
                                      <p:cBhvr>
                                        <p:cTn id="8" dur="9000" fill="hold"/>
                                        <p:tgtEl>
                                          <p:spTgt spid="112"/>
                                        </p:tgtEl>
                                        <p:attrNameLst>
                                          <p:attrName>ppt_x</p:attrName>
                                          <p:attrName>ppt_y</p:attrName>
                                        </p:attrNameLst>
                                      </p:cBhvr>
                                      <p:rCtr x="1107" y="-1435"/>
                                    </p:animMotion>
                                  </p:childTnLst>
                                </p:cTn>
                              </p:par>
                            </p:childTnLst>
                          </p:cTn>
                        </p:par>
                        <p:par>
                          <p:cTn id="9" fill="hold">
                            <p:stCondLst>
                              <p:cond delay="18000"/>
                            </p:stCondLst>
                            <p:childTnLst>
                              <p:par>
                                <p:cTn id="10" presetID="0" presetClass="path" presetSubtype="0" repeatCount="indefinite" accel="50000" decel="50000" autoRev="1" fill="hold" nodeType="afterEffect">
                                  <p:stCondLst>
                                    <p:cond delay="0"/>
                                  </p:stCondLst>
                                  <p:childTnLst>
                                    <p:animMotion origin="layout" path="M -0.00403 -0.00162 L -0.00403 -0.0007 C 0.00248 -0.00834 0.00951 -0.01459 0.01615 -0.02222 C 0.02344 -0.03056 0.02982 -0.04144 0.03737 -0.04931 C 0.05352 -0.06551 0.0474 -0.06528 0.05443 -0.06528 L 0.05443 -0.06505 " pathEditMode="relative" rAng="0" ptsTypes="AAAAAA">
                                      <p:cBhvr>
                                        <p:cTn id="11" dur="2000" fill="hold"/>
                                        <p:tgtEl>
                                          <p:spTgt spid="2"/>
                                        </p:tgtEl>
                                        <p:attrNameLst>
                                          <p:attrName>ppt_x</p:attrName>
                                          <p:attrName>ppt_y</p:attrName>
                                        </p:attrNameLst>
                                      </p:cBhvr>
                                      <p:rCtr x="2917" y="-31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p:bldLst>
  </p:timing>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C88DCA-1567-101C-331C-5BEA4E68E35F}"/>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2FBDE115-EBDA-0D24-20B6-D0F75ED478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EE153BFB-B02B-8637-F892-132C24DC7D0D}"/>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المقدمة</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6" name="Picture 5">
            <a:extLst>
              <a:ext uri="{FF2B5EF4-FFF2-40B4-BE49-F238E27FC236}">
                <a16:creationId xmlns:a16="http://schemas.microsoft.com/office/drawing/2014/main" id="{BB632ADC-E15F-9B1C-12A7-CEF55BC5B1E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454046" y="2358016"/>
            <a:ext cx="2962301" cy="2860940"/>
          </a:xfrm>
          <a:prstGeom prst="rect">
            <a:avLst/>
          </a:prstGeom>
          <a:noFill/>
          <a:ln>
            <a:noFill/>
          </a:ln>
        </p:spPr>
      </p:pic>
      <p:sp>
        <p:nvSpPr>
          <p:cNvPr id="8" name="TextBox 7">
            <a:extLst>
              <a:ext uri="{FF2B5EF4-FFF2-40B4-BE49-F238E27FC236}">
                <a16:creationId xmlns:a16="http://schemas.microsoft.com/office/drawing/2014/main" id="{7638310B-5159-B7B0-2AD3-D2648649A1B7}"/>
              </a:ext>
            </a:extLst>
          </p:cNvPr>
          <p:cNvSpPr txBox="1"/>
          <p:nvPr/>
        </p:nvSpPr>
        <p:spPr>
          <a:xfrm>
            <a:off x="5351490" y="1665518"/>
            <a:ext cx="6027624" cy="1384995"/>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يشهد العالم تحوّلات متسارعة في مجال الإدارة والإشراف التنظيمي، حيث أصبحت المؤسّسات تواجه تحدّيات غير مسبوقة تتطلّب تبنّي أساليب حديثة في الإشراف والتنظيم</a:t>
            </a:r>
            <a:endParaRPr lang="en-US" dirty="0"/>
          </a:p>
        </p:txBody>
      </p:sp>
      <p:sp>
        <p:nvSpPr>
          <p:cNvPr id="4" name="TextBox 3">
            <a:extLst>
              <a:ext uri="{FF2B5EF4-FFF2-40B4-BE49-F238E27FC236}">
                <a16:creationId xmlns:a16="http://schemas.microsoft.com/office/drawing/2014/main" id="{94B112F9-6F30-E16E-A714-6874C0781E80}"/>
              </a:ext>
            </a:extLst>
          </p:cNvPr>
          <p:cNvSpPr txBox="1"/>
          <p:nvPr/>
        </p:nvSpPr>
        <p:spPr>
          <a:xfrm>
            <a:off x="5351490" y="3970370"/>
            <a:ext cx="6027624" cy="1815882"/>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تُركّز هذه الجلسة على استكشاف الاتجاهات المعاصرة في الإشراف الإداري والتنظيم المؤسّسي التي تمكّن المؤسّسات من مواكبة التغيّرات المتسارعة في بيئة الأعمال، والتحوّل الرقمي، وتطلّعات الجيل الجديد من القوى العاملة</a:t>
            </a:r>
            <a:endParaRPr lang="en-US" dirty="0"/>
          </a:p>
        </p:txBody>
      </p:sp>
    </p:spTree>
    <p:extLst>
      <p:ext uri="{BB962C8B-B14F-4D97-AF65-F5344CB8AC3E}">
        <p14:creationId xmlns:p14="http://schemas.microsoft.com/office/powerpoint/2010/main" val="302988853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 grpId="0"/>
    </p:bldLst>
  </p:timing>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8F823C-D69A-112C-74EE-39419F5B98D0}"/>
            </a:ext>
          </a:extLst>
        </p:cNvPr>
        <p:cNvGrpSpPr/>
        <p:nvPr/>
      </p:nvGrpSpPr>
      <p:grpSpPr>
        <a:xfrm>
          <a:off x="0" y="0"/>
          <a:ext cx="0" cy="0"/>
          <a:chOff x="0" y="0"/>
          <a:chExt cx="0" cy="0"/>
        </a:xfrm>
      </p:grpSpPr>
      <p:sp>
        <p:nvSpPr>
          <p:cNvPr id="29" name="TextBox 28">
            <a:extLst>
              <a:ext uri="{FF2B5EF4-FFF2-40B4-BE49-F238E27FC236}">
                <a16:creationId xmlns:a16="http://schemas.microsoft.com/office/drawing/2014/main" id="{2D28F64E-7352-919D-A875-B9774FC0416F}"/>
              </a:ext>
            </a:extLst>
          </p:cNvPr>
          <p:cNvSpPr txBox="1"/>
          <p:nvPr/>
        </p:nvSpPr>
        <p:spPr>
          <a:xfrm>
            <a:off x="1002402" y="3768213"/>
            <a:ext cx="5009702" cy="65864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rtl="1">
              <a:lnSpc>
                <a:spcPct val="115000"/>
              </a:lnSpc>
            </a:pPr>
            <a:r>
              <a:rPr lang="ar-SA" dirty="0"/>
              <a:t>نشاط العصف الذهني</a:t>
            </a:r>
            <a:endParaRPr lang="en-US" dirty="0"/>
          </a:p>
        </p:txBody>
      </p:sp>
      <p:sp>
        <p:nvSpPr>
          <p:cNvPr id="8" name="TextBox 7">
            <a:extLst>
              <a:ext uri="{FF2B5EF4-FFF2-40B4-BE49-F238E27FC236}">
                <a16:creationId xmlns:a16="http://schemas.microsoft.com/office/drawing/2014/main" id="{261BB14C-634E-E28B-24BF-6C08E41C7DE5}"/>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A51A3FFE-2D96-6BAC-42F0-A99CC4F52F7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a:extLst>
              <a:ext uri="{FF2B5EF4-FFF2-40B4-BE49-F238E27FC236}">
                <a16:creationId xmlns:a16="http://schemas.microsoft.com/office/drawing/2014/main" id="{02C0575E-F619-FD97-B0B2-25F49751D38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35663" y="1725809"/>
            <a:ext cx="4743450" cy="4743450"/>
          </a:xfrm>
          <a:prstGeom prst="rect">
            <a:avLst/>
          </a:prstGeom>
        </p:spPr>
      </p:pic>
    </p:spTree>
    <p:extLst>
      <p:ext uri="{BB962C8B-B14F-4D97-AF65-F5344CB8AC3E}">
        <p14:creationId xmlns:p14="http://schemas.microsoft.com/office/powerpoint/2010/main" val="3855475131"/>
      </p:ext>
    </p:extLst>
  </p:cSld>
  <p:clrMapOvr>
    <a:masterClrMapping/>
  </p:clrMapOvr>
  <p:transition spd="slow">
    <p:wip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4820AF-3D48-F92F-0812-E71154A7FED1}"/>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9BD805DA-7CE9-A22A-E4D6-E87B314272C3}"/>
              </a:ext>
            </a:extLst>
          </p:cNvPr>
          <p:cNvSpPr txBox="1"/>
          <p:nvPr/>
        </p:nvSpPr>
        <p:spPr>
          <a:xfrm>
            <a:off x="2779494" y="-174919"/>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أدوار المشرف ومسؤولياته في بيئة العمل الحديثة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D22534A1-22EC-15AC-D805-74ED4DA83F1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104" name="Group 103">
            <a:extLst>
              <a:ext uri="{FF2B5EF4-FFF2-40B4-BE49-F238E27FC236}">
                <a16:creationId xmlns:a16="http://schemas.microsoft.com/office/drawing/2014/main" id="{DD8F8E3C-ADA7-AC27-00AD-058E8A48BD53}"/>
              </a:ext>
            </a:extLst>
          </p:cNvPr>
          <p:cNvGrpSpPr/>
          <p:nvPr/>
        </p:nvGrpSpPr>
        <p:grpSpPr>
          <a:xfrm>
            <a:off x="7993915" y="2019300"/>
            <a:ext cx="3806199" cy="3806431"/>
            <a:chOff x="-2989581" y="2019300"/>
            <a:chExt cx="3806199" cy="3806431"/>
          </a:xfrm>
        </p:grpSpPr>
        <p:grpSp>
          <p:nvGrpSpPr>
            <p:cNvPr id="6" name="Group 5">
              <a:extLst>
                <a:ext uri="{FF2B5EF4-FFF2-40B4-BE49-F238E27FC236}">
                  <a16:creationId xmlns:a16="http://schemas.microsoft.com/office/drawing/2014/main" id="{59CA038A-AD6C-CA3F-515E-6C2B1EDE022B}"/>
                </a:ext>
              </a:extLst>
            </p:cNvPr>
            <p:cNvGrpSpPr/>
            <p:nvPr/>
          </p:nvGrpSpPr>
          <p:grpSpPr>
            <a:xfrm>
              <a:off x="-2989581" y="2019300"/>
              <a:ext cx="3806199" cy="3806431"/>
              <a:chOff x="0" y="0"/>
              <a:chExt cx="1473200" cy="1473200"/>
            </a:xfrm>
          </p:grpSpPr>
          <p:sp>
            <p:nvSpPr>
              <p:cNvPr id="56" name="Oval 55">
                <a:extLst>
                  <a:ext uri="{FF2B5EF4-FFF2-40B4-BE49-F238E27FC236}">
                    <a16:creationId xmlns:a16="http://schemas.microsoft.com/office/drawing/2014/main" id="{25AB37A8-A25D-56EE-AA7A-61BF14C3AC3B}"/>
                  </a:ext>
                </a:extLst>
              </p:cNvPr>
              <p:cNvSpPr/>
              <p:nvPr/>
            </p:nvSpPr>
            <p:spPr>
              <a:xfrm>
                <a:off x="0" y="0"/>
                <a:ext cx="1473200" cy="1473200"/>
              </a:xfrm>
              <a:prstGeom prst="ellipse">
                <a:avLst/>
              </a:prstGeom>
              <a:solidFill>
                <a:srgbClr val="1684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600"/>
              </a:p>
            </p:txBody>
          </p:sp>
          <p:sp>
            <p:nvSpPr>
              <p:cNvPr id="57" name="Oval 56">
                <a:extLst>
                  <a:ext uri="{FF2B5EF4-FFF2-40B4-BE49-F238E27FC236}">
                    <a16:creationId xmlns:a16="http://schemas.microsoft.com/office/drawing/2014/main" id="{446B74D5-2D35-BAFE-C5FB-7D1EC9D320E1}"/>
                  </a:ext>
                </a:extLst>
              </p:cNvPr>
              <p:cNvSpPr/>
              <p:nvPr/>
            </p:nvSpPr>
            <p:spPr>
              <a:xfrm>
                <a:off x="101773" y="101773"/>
                <a:ext cx="1269654" cy="1269654"/>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600"/>
              </a:p>
            </p:txBody>
          </p:sp>
        </p:grpSp>
        <p:sp>
          <p:nvSpPr>
            <p:cNvPr id="10" name="مربع نص 166">
              <a:extLst>
                <a:ext uri="{FF2B5EF4-FFF2-40B4-BE49-F238E27FC236}">
                  <a16:creationId xmlns:a16="http://schemas.microsoft.com/office/drawing/2014/main" id="{68866F33-FB48-B028-9E58-BCDE161C6D5F}"/>
                </a:ext>
              </a:extLst>
            </p:cNvPr>
            <p:cNvSpPr txBox="1"/>
            <p:nvPr/>
          </p:nvSpPr>
          <p:spPr>
            <a:xfrm>
              <a:off x="-2802539" y="4083808"/>
              <a:ext cx="3522976" cy="1081166"/>
            </a:xfrm>
            <a:prstGeom prst="rect">
              <a:avLst/>
            </a:prstGeom>
          </p:spPr>
          <p:txBody>
            <a:bodyPr wrap="square" rtlCol="1">
              <a:noAutofit/>
            </a:bodyPr>
            <a:lstStyle/>
            <a:p>
              <a:pPr algn="ctr" rtl="1">
                <a:lnSpc>
                  <a:spcPct val="115000"/>
                </a:lnSpc>
              </a:pPr>
              <a:r>
                <a:rPr lang="ar-SA" sz="36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دور المطوّر</a:t>
              </a:r>
              <a:endParaRPr lang="en-US" sz="3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22" name="Picture 21" descr="Coding ">
              <a:extLst>
                <a:ext uri="{FF2B5EF4-FFF2-40B4-BE49-F238E27FC236}">
                  <a16:creationId xmlns:a16="http://schemas.microsoft.com/office/drawing/2014/main" id="{0C6E01D7-FA8A-5D1A-8E75-046EF7F61CC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32237" y="2366240"/>
              <a:ext cx="1565616" cy="1565711"/>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1">
            <a:extLst>
              <a:ext uri="{FF2B5EF4-FFF2-40B4-BE49-F238E27FC236}">
                <a16:creationId xmlns:a16="http://schemas.microsoft.com/office/drawing/2014/main" id="{7DD8037D-6DD2-D745-40A4-E7F6D3423788}"/>
              </a:ext>
            </a:extLst>
          </p:cNvPr>
          <p:cNvSpPr txBox="1"/>
          <p:nvPr/>
        </p:nvSpPr>
        <p:spPr>
          <a:xfrm>
            <a:off x="1063445" y="1280615"/>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تطوير مهارات وقدرات الموظّفين</a:t>
            </a:r>
            <a:endParaRPr lang="en-US" dirty="0"/>
          </a:p>
        </p:txBody>
      </p:sp>
      <p:sp>
        <p:nvSpPr>
          <p:cNvPr id="3" name="TextBox 2">
            <a:extLst>
              <a:ext uri="{FF2B5EF4-FFF2-40B4-BE49-F238E27FC236}">
                <a16:creationId xmlns:a16="http://schemas.microsoft.com/office/drawing/2014/main" id="{411C4145-9AD6-A8AE-98BE-6B4939B2E6A7}"/>
              </a:ext>
            </a:extLst>
          </p:cNvPr>
          <p:cNvSpPr txBox="1"/>
          <p:nvPr/>
        </p:nvSpPr>
        <p:spPr>
          <a:xfrm>
            <a:off x="1063445" y="3399724"/>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تحديد الاحتياجات التدريبيّة</a:t>
            </a:r>
            <a:endParaRPr lang="en-US" dirty="0"/>
          </a:p>
        </p:txBody>
      </p:sp>
      <p:sp>
        <p:nvSpPr>
          <p:cNvPr id="4" name="TextBox 3">
            <a:extLst>
              <a:ext uri="{FF2B5EF4-FFF2-40B4-BE49-F238E27FC236}">
                <a16:creationId xmlns:a16="http://schemas.microsoft.com/office/drawing/2014/main" id="{72B703F3-7C77-5A5D-23D5-CE76AC7B5A2D}"/>
              </a:ext>
            </a:extLst>
          </p:cNvPr>
          <p:cNvSpPr txBox="1"/>
          <p:nvPr/>
        </p:nvSpPr>
        <p:spPr>
          <a:xfrm>
            <a:off x="1063445" y="5518832"/>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إيجاد فرص التعلّم والنموّ المهني</a:t>
            </a:r>
            <a:endParaRPr lang="en-US" dirty="0"/>
          </a:p>
        </p:txBody>
      </p:sp>
    </p:spTree>
    <p:extLst>
      <p:ext uri="{BB962C8B-B14F-4D97-AF65-F5344CB8AC3E}">
        <p14:creationId xmlns:p14="http://schemas.microsoft.com/office/powerpoint/2010/main" val="11224674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04"/>
                                        </p:tgtEl>
                                        <p:attrNameLst>
                                          <p:attrName>style.visibility</p:attrName>
                                        </p:attrNameLst>
                                      </p:cBhvr>
                                      <p:to>
                                        <p:strVal val="visible"/>
                                      </p:to>
                                    </p:set>
                                    <p:animEffect transition="in" filter="wipe(down)">
                                      <p:cBhvr>
                                        <p:cTn id="7" dur="500"/>
                                        <p:tgtEl>
                                          <p:spTgt spid="104"/>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anim calcmode="lin" valueType="num">
                                      <p:cBhvr>
                                        <p:cTn id="11" dur="1000" fill="hold"/>
                                        <p:tgtEl>
                                          <p:spTgt spid="2"/>
                                        </p:tgtEl>
                                        <p:attrNameLst>
                                          <p:attrName>ppt_x</p:attrName>
                                        </p:attrNameLst>
                                      </p:cBhvr>
                                      <p:tavLst>
                                        <p:tav tm="0">
                                          <p:val>
                                            <p:strVal val="#ppt_x"/>
                                          </p:val>
                                        </p:tav>
                                        <p:tav tm="100000">
                                          <p:val>
                                            <p:strVal val="#ppt_x"/>
                                          </p:val>
                                        </p:tav>
                                      </p:tavLst>
                                    </p:anim>
                                    <p:anim calcmode="lin" valueType="num">
                                      <p:cBhvr>
                                        <p:cTn id="12"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1000"/>
                                        <p:tgtEl>
                                          <p:spTgt spid="4"/>
                                        </p:tgtEl>
                                      </p:cBhvr>
                                    </p:animEffect>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C018C6-0F6A-BB8A-8362-5E7F39D6216B}"/>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D46EA9FF-9400-4278-15B1-1138F88BCFC0}"/>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E5FAF1F7-CEE0-93E1-941F-4CBE645FEB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3" name="Picture 2">
            <a:extLst>
              <a:ext uri="{FF2B5EF4-FFF2-40B4-BE49-F238E27FC236}">
                <a16:creationId xmlns:a16="http://schemas.microsoft.com/office/drawing/2014/main" id="{9382D03D-FA11-ED95-7EF6-A770667B2D2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27113" y="1428750"/>
            <a:ext cx="4762500" cy="4762500"/>
          </a:xfrm>
          <a:prstGeom prst="rect">
            <a:avLst/>
          </a:prstGeom>
        </p:spPr>
      </p:pic>
      <p:sp>
        <p:nvSpPr>
          <p:cNvPr id="5" name="TextBox 4">
            <a:extLst>
              <a:ext uri="{FF2B5EF4-FFF2-40B4-BE49-F238E27FC236}">
                <a16:creationId xmlns:a16="http://schemas.microsoft.com/office/drawing/2014/main" id="{D572EEC4-36AF-11A2-B4B5-0D6D7002EAAB}"/>
              </a:ext>
            </a:extLst>
          </p:cNvPr>
          <p:cNvSpPr txBox="1"/>
          <p:nvPr/>
        </p:nvSpPr>
        <p:spPr>
          <a:xfrm>
            <a:off x="785156" y="3181350"/>
            <a:ext cx="5444194" cy="729430"/>
          </a:xfrm>
          <a:prstGeom prst="rect">
            <a:avLst/>
          </a:prstGeom>
          <a:noFill/>
        </p:spPr>
        <p:txBody>
          <a:bodyPr wrap="square">
            <a:spAutoFit/>
          </a:bodyPr>
          <a:lstStyle>
            <a:defPPr>
              <a:defRPr lang="en-US"/>
            </a:defPPr>
            <a:lvl1pPr marR="0" algn="ctr" rtl="1">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A"/>
              <a:t>كيف سيتغيّر دور المشرف الإداري في ظلّ التحوّل الرقمي والذكاء الاصطناعي خلال السنوات القادمة؟</a:t>
            </a:r>
            <a:endParaRPr lang="en-US" dirty="0"/>
          </a:p>
        </p:txBody>
      </p:sp>
    </p:spTree>
    <p:extLst>
      <p:ext uri="{BB962C8B-B14F-4D97-AF65-F5344CB8AC3E}">
        <p14:creationId xmlns:p14="http://schemas.microsoft.com/office/powerpoint/2010/main" val="2819098245"/>
      </p:ext>
    </p:extLst>
  </p:cSld>
  <p:clrMapOvr>
    <a:masterClrMapping/>
  </p:clrMapOvr>
  <p:transition spd="slow">
    <p:wipe/>
  </p:transition>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DF7A81-72DB-622C-635A-0F8E87928624}"/>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6CC2D7B3-387C-DD75-48A2-F6C301B4F852}"/>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cs typeface="Adobe Arabic" panose="02040503050201020203" pitchFamily="18" charset="-78"/>
              </a:rPr>
              <a:t>الإجابات النموذجية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A347E138-B1C8-1E9D-7A3C-CED7D8FD25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Brainstorming ">
            <a:extLst>
              <a:ext uri="{FF2B5EF4-FFF2-40B4-BE49-F238E27FC236}">
                <a16:creationId xmlns:a16="http://schemas.microsoft.com/office/drawing/2014/main" id="{1F92BA99-7974-40F4-EA9F-3AC7BE56258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714501" y="2605002"/>
            <a:ext cx="2551112" cy="2551112"/>
          </a:xfrm>
          <a:prstGeom prst="rect">
            <a:avLst/>
          </a:prstGeom>
          <a:noFill/>
          <a:ln>
            <a:noFill/>
          </a:ln>
        </p:spPr>
      </p:pic>
      <p:sp>
        <p:nvSpPr>
          <p:cNvPr id="12" name="TextBox 11">
            <a:extLst>
              <a:ext uri="{FF2B5EF4-FFF2-40B4-BE49-F238E27FC236}">
                <a16:creationId xmlns:a16="http://schemas.microsoft.com/office/drawing/2014/main" id="{285DF29A-A991-78C1-C35E-FBB8515F81D3}"/>
              </a:ext>
            </a:extLst>
          </p:cNvPr>
          <p:cNvSpPr txBox="1"/>
          <p:nvPr/>
        </p:nvSpPr>
        <p:spPr>
          <a:xfrm>
            <a:off x="5435453" y="1113907"/>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سيتحوّل دور المشرف من المراقبة التفصيلية للأنشطة إلى التركيز على التوجيه الاستراتيجي وإدارة المواهب</a:t>
            </a:r>
            <a:endParaRPr lang="en-US" dirty="0"/>
          </a:p>
        </p:txBody>
      </p:sp>
      <p:sp>
        <p:nvSpPr>
          <p:cNvPr id="13" name="TextBox 12">
            <a:extLst>
              <a:ext uri="{FF2B5EF4-FFF2-40B4-BE49-F238E27FC236}">
                <a16:creationId xmlns:a16="http://schemas.microsoft.com/office/drawing/2014/main" id="{0DEFDFF3-D83F-1AB9-E785-700DD394B944}"/>
              </a:ext>
            </a:extLst>
          </p:cNvPr>
          <p:cNvSpPr txBox="1"/>
          <p:nvPr/>
        </p:nvSpPr>
        <p:spPr>
          <a:xfrm>
            <a:off x="5435453" y="2488239"/>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سيعتمد المشرف على أدوات الذكاء الاصطناعي في تحليل البيانات واتخاذ القرارات المبنية على الأدلة</a:t>
            </a:r>
            <a:endParaRPr lang="en-US" dirty="0"/>
          </a:p>
        </p:txBody>
      </p:sp>
      <p:sp>
        <p:nvSpPr>
          <p:cNvPr id="15" name="TextBox 14">
            <a:extLst>
              <a:ext uri="{FF2B5EF4-FFF2-40B4-BE49-F238E27FC236}">
                <a16:creationId xmlns:a16="http://schemas.microsoft.com/office/drawing/2014/main" id="{B820B630-1B55-1695-B831-0F7412309708}"/>
              </a:ext>
            </a:extLst>
          </p:cNvPr>
          <p:cNvSpPr txBox="1"/>
          <p:nvPr/>
        </p:nvSpPr>
        <p:spPr>
          <a:xfrm>
            <a:off x="5435453" y="3862571"/>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سيركّز المشرفون بشكل أكبر على تنمية المهارات الإبداعية والابتكارية للفريق</a:t>
            </a:r>
            <a:endParaRPr lang="en-US" dirty="0"/>
          </a:p>
        </p:txBody>
      </p:sp>
      <p:sp>
        <p:nvSpPr>
          <p:cNvPr id="5" name="TextBox 4">
            <a:extLst>
              <a:ext uri="{FF2B5EF4-FFF2-40B4-BE49-F238E27FC236}">
                <a16:creationId xmlns:a16="http://schemas.microsoft.com/office/drawing/2014/main" id="{77FD8425-EF2C-8178-D95B-F6FAB5E003EB}"/>
              </a:ext>
            </a:extLst>
          </p:cNvPr>
          <p:cNvSpPr txBox="1"/>
          <p:nvPr/>
        </p:nvSpPr>
        <p:spPr>
          <a:xfrm>
            <a:off x="5435453" y="5236903"/>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ستزداد أهمّية دور المشرف في بناء ثقافة تنظيمية داعمة للتعلّم المستمر والتكيّف مع المتغيّرات</a:t>
            </a:r>
            <a:endParaRPr lang="en-US" dirty="0"/>
          </a:p>
        </p:txBody>
      </p:sp>
    </p:spTree>
    <p:extLst>
      <p:ext uri="{BB962C8B-B14F-4D97-AF65-F5344CB8AC3E}">
        <p14:creationId xmlns:p14="http://schemas.microsoft.com/office/powerpoint/2010/main" val="177625919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1000"/>
                                        <p:tgtEl>
                                          <p:spTgt spid="15"/>
                                        </p:tgtEl>
                                      </p:cBhvr>
                                    </p:animEffect>
                                    <p:anim calcmode="lin" valueType="num">
                                      <p:cBhvr>
                                        <p:cTn id="22" dur="1000" fill="hold"/>
                                        <p:tgtEl>
                                          <p:spTgt spid="15"/>
                                        </p:tgtEl>
                                        <p:attrNameLst>
                                          <p:attrName>ppt_x</p:attrName>
                                        </p:attrNameLst>
                                      </p:cBhvr>
                                      <p:tavLst>
                                        <p:tav tm="0">
                                          <p:val>
                                            <p:strVal val="#ppt_x"/>
                                          </p:val>
                                        </p:tav>
                                        <p:tav tm="100000">
                                          <p:val>
                                            <p:strVal val="#ppt_x"/>
                                          </p:val>
                                        </p:tav>
                                      </p:tavLst>
                                    </p:anim>
                                    <p:anim calcmode="lin" valueType="num">
                                      <p:cBhvr>
                                        <p:cTn id="2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5" grpId="0"/>
      <p:bldP spid="5" grpId="0"/>
    </p:bldLst>
  </p:timing>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61F9E7-C521-7693-BE9F-234D502E896E}"/>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FC7FB8CD-9790-7F54-AA88-B41907E594E0}"/>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cs typeface="Adobe Arabic" panose="02040503050201020203" pitchFamily="18" charset="-78"/>
              </a:rPr>
              <a:t>الإجابات النموذجية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12136971-82E7-6171-C3F6-3E41B054555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Brainstorming ">
            <a:extLst>
              <a:ext uri="{FF2B5EF4-FFF2-40B4-BE49-F238E27FC236}">
                <a16:creationId xmlns:a16="http://schemas.microsoft.com/office/drawing/2014/main" id="{64499B70-D6A8-0520-BD97-68DBD4F4673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714501" y="2605002"/>
            <a:ext cx="2551112" cy="2551112"/>
          </a:xfrm>
          <a:prstGeom prst="rect">
            <a:avLst/>
          </a:prstGeom>
          <a:noFill/>
          <a:ln>
            <a:noFill/>
          </a:ln>
        </p:spPr>
      </p:pic>
      <p:sp>
        <p:nvSpPr>
          <p:cNvPr id="12" name="TextBox 11">
            <a:extLst>
              <a:ext uri="{FF2B5EF4-FFF2-40B4-BE49-F238E27FC236}">
                <a16:creationId xmlns:a16="http://schemas.microsoft.com/office/drawing/2014/main" id="{3E3EAF33-56D5-8D25-8700-2DB62ABD7C60}"/>
              </a:ext>
            </a:extLst>
          </p:cNvPr>
          <p:cNvSpPr txBox="1"/>
          <p:nvPr/>
        </p:nvSpPr>
        <p:spPr>
          <a:xfrm>
            <a:off x="5435453" y="1113907"/>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سيتحوّل المشرف إلى ميسّر للتعاون وإدارة فرق افتراضية موزّعة جغرافياً</a:t>
            </a:r>
            <a:endParaRPr lang="en-US" dirty="0"/>
          </a:p>
        </p:txBody>
      </p:sp>
      <p:sp>
        <p:nvSpPr>
          <p:cNvPr id="13" name="TextBox 12">
            <a:extLst>
              <a:ext uri="{FF2B5EF4-FFF2-40B4-BE49-F238E27FC236}">
                <a16:creationId xmlns:a16="http://schemas.microsoft.com/office/drawing/2014/main" id="{386DCC39-17E7-70B8-5ED1-0C9F7F4705F3}"/>
              </a:ext>
            </a:extLst>
          </p:cNvPr>
          <p:cNvSpPr txBox="1"/>
          <p:nvPr/>
        </p:nvSpPr>
        <p:spPr>
          <a:xfrm>
            <a:off x="5435453" y="2488239"/>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سيصبح التمكين الرقمي للفريق من المهام الرئيسية للمشرف الإداري</a:t>
            </a:r>
            <a:endParaRPr lang="en-US" dirty="0"/>
          </a:p>
        </p:txBody>
      </p:sp>
      <p:sp>
        <p:nvSpPr>
          <p:cNvPr id="15" name="TextBox 14">
            <a:extLst>
              <a:ext uri="{FF2B5EF4-FFF2-40B4-BE49-F238E27FC236}">
                <a16:creationId xmlns:a16="http://schemas.microsoft.com/office/drawing/2014/main" id="{D4532E2A-D695-7455-10FB-C93ED9DAC9A4}"/>
              </a:ext>
            </a:extLst>
          </p:cNvPr>
          <p:cNvSpPr txBox="1"/>
          <p:nvPr/>
        </p:nvSpPr>
        <p:spPr>
          <a:xfrm>
            <a:off x="5435453" y="3862571"/>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سيتطلّب دور المشرف مهارات جديدة في إدارة التوازن بين الأتمتة والعنصر البشري</a:t>
            </a:r>
            <a:endParaRPr lang="en-US" dirty="0"/>
          </a:p>
        </p:txBody>
      </p:sp>
      <p:sp>
        <p:nvSpPr>
          <p:cNvPr id="5" name="TextBox 4">
            <a:extLst>
              <a:ext uri="{FF2B5EF4-FFF2-40B4-BE49-F238E27FC236}">
                <a16:creationId xmlns:a16="http://schemas.microsoft.com/office/drawing/2014/main" id="{788C65A1-9789-CFF6-53FC-53CD3C73ABF8}"/>
              </a:ext>
            </a:extLst>
          </p:cNvPr>
          <p:cNvSpPr txBox="1"/>
          <p:nvPr/>
        </p:nvSpPr>
        <p:spPr>
          <a:xfrm>
            <a:off x="5435453" y="5236903"/>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سيتحوّل تقييم الأداء من النماذج التقليدية إلى القياس المستمر والآني باستخدام التقنيات الرقمية</a:t>
            </a:r>
            <a:endParaRPr lang="en-US" dirty="0"/>
          </a:p>
        </p:txBody>
      </p:sp>
    </p:spTree>
    <p:extLst>
      <p:ext uri="{BB962C8B-B14F-4D97-AF65-F5344CB8AC3E}">
        <p14:creationId xmlns:p14="http://schemas.microsoft.com/office/powerpoint/2010/main" val="23424607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1000"/>
                                        <p:tgtEl>
                                          <p:spTgt spid="15"/>
                                        </p:tgtEl>
                                      </p:cBhvr>
                                    </p:animEffect>
                                    <p:anim calcmode="lin" valueType="num">
                                      <p:cBhvr>
                                        <p:cTn id="22" dur="1000" fill="hold"/>
                                        <p:tgtEl>
                                          <p:spTgt spid="15"/>
                                        </p:tgtEl>
                                        <p:attrNameLst>
                                          <p:attrName>ppt_x</p:attrName>
                                        </p:attrNameLst>
                                      </p:cBhvr>
                                      <p:tavLst>
                                        <p:tav tm="0">
                                          <p:val>
                                            <p:strVal val="#ppt_x"/>
                                          </p:val>
                                        </p:tav>
                                        <p:tav tm="100000">
                                          <p:val>
                                            <p:strVal val="#ppt_x"/>
                                          </p:val>
                                        </p:tav>
                                      </p:tavLst>
                                    </p:anim>
                                    <p:anim calcmode="lin" valueType="num">
                                      <p:cBhvr>
                                        <p:cTn id="2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5" grpId="0"/>
      <p:bldP spid="5" grpId="0"/>
    </p:bldLst>
  </p:timing>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4D1B4-F3B9-065E-FD01-08E2E5947B3A}"/>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053D7BCB-0F1A-B791-5A50-DB4DFE3E2ABF}"/>
              </a:ext>
            </a:extLst>
          </p:cNvPr>
          <p:cNvSpPr txBox="1"/>
          <p:nvPr/>
        </p:nvSpPr>
        <p:spPr>
          <a:xfrm>
            <a:off x="2779494" y="-132677"/>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الإدارة بالتمكين والنتائج</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44F71F1E-4FDE-9315-D232-815967C42C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7" name="TextBox 6">
            <a:extLst>
              <a:ext uri="{FF2B5EF4-FFF2-40B4-BE49-F238E27FC236}">
                <a16:creationId xmlns:a16="http://schemas.microsoft.com/office/drawing/2014/main" id="{ECD4B7DE-DFBA-40AE-B934-D50530113094}"/>
              </a:ext>
            </a:extLst>
          </p:cNvPr>
          <p:cNvSpPr txBox="1"/>
          <p:nvPr/>
        </p:nvSpPr>
        <p:spPr>
          <a:xfrm>
            <a:off x="5535526" y="3162135"/>
            <a:ext cx="5843587" cy="2246769"/>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الإدارة بالتمكين تعني منح الموظّفين الصلاحيات والموارد اللازمة لاتخاذ القرارات المتعلّقة بعملهم، بينما تركّز الإدارة بالنتائج على تحديد الأهداف المرجوّة وترك حرّية اختيار أساليب التنفيذ للموظّفين مع محاسبتهم على النتائج النهائية</a:t>
            </a:r>
            <a:endParaRPr lang="en-US" dirty="0"/>
          </a:p>
        </p:txBody>
      </p:sp>
      <p:pic>
        <p:nvPicPr>
          <p:cNvPr id="4" name="Picture 3" descr="Management ">
            <a:extLst>
              <a:ext uri="{FF2B5EF4-FFF2-40B4-BE49-F238E27FC236}">
                <a16:creationId xmlns:a16="http://schemas.microsoft.com/office/drawing/2014/main" id="{95FAEBDF-64D1-3D77-5CF5-403E1E0DECF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12887" y="1877558"/>
            <a:ext cx="4280126" cy="4280126"/>
          </a:xfrm>
          <a:prstGeom prst="rect">
            <a:avLst/>
          </a:prstGeom>
          <a:noFill/>
          <a:ln>
            <a:noFill/>
          </a:ln>
        </p:spPr>
      </p:pic>
    </p:spTree>
    <p:extLst>
      <p:ext uri="{BB962C8B-B14F-4D97-AF65-F5344CB8AC3E}">
        <p14:creationId xmlns:p14="http://schemas.microsoft.com/office/powerpoint/2010/main" val="57918875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8C6950-1B7D-9D7D-D1DC-99D43E5C2085}"/>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D821AE81-84DF-498C-8798-2F7A483DE173}"/>
              </a:ext>
            </a:extLst>
          </p:cNvPr>
          <p:cNvSpPr txBox="1"/>
          <p:nvPr/>
        </p:nvSpPr>
        <p:spPr>
          <a:xfrm>
            <a:off x="2779494" y="-132677"/>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الإدارة بالتمكين والنتائج</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FF80875F-F074-4D5F-82F0-C06ECFFE97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Project manager ">
            <a:extLst>
              <a:ext uri="{FF2B5EF4-FFF2-40B4-BE49-F238E27FC236}">
                <a16:creationId xmlns:a16="http://schemas.microsoft.com/office/drawing/2014/main" id="{88985AA5-D7C7-DECF-CF72-5CC4786DF68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204686" y="2371956"/>
            <a:ext cx="3525383" cy="3525383"/>
          </a:xfrm>
          <a:prstGeom prst="rect">
            <a:avLst/>
          </a:prstGeom>
          <a:noFill/>
          <a:ln>
            <a:noFill/>
          </a:ln>
        </p:spPr>
      </p:pic>
      <p:sp>
        <p:nvSpPr>
          <p:cNvPr id="3" name="TextBox 2">
            <a:extLst>
              <a:ext uri="{FF2B5EF4-FFF2-40B4-BE49-F238E27FC236}">
                <a16:creationId xmlns:a16="http://schemas.microsoft.com/office/drawing/2014/main" id="{7C7CCBCF-E67B-93D4-D797-F70001A76B8B}"/>
              </a:ext>
            </a:extLst>
          </p:cNvPr>
          <p:cNvSpPr txBox="1"/>
          <p:nvPr/>
        </p:nvSpPr>
        <p:spPr>
          <a:xfrm>
            <a:off x="5435453" y="962566"/>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المبادئ الأساسية للإدارة بالتمكين والنتائج:</a:t>
            </a:r>
            <a:endParaRPr lang="en-US"/>
          </a:p>
        </p:txBody>
      </p:sp>
      <p:sp>
        <p:nvSpPr>
          <p:cNvPr id="5" name="TextBox 4">
            <a:extLst>
              <a:ext uri="{FF2B5EF4-FFF2-40B4-BE49-F238E27FC236}">
                <a16:creationId xmlns:a16="http://schemas.microsoft.com/office/drawing/2014/main" id="{39E06855-7ECC-E841-BF63-C88ED1B333A5}"/>
              </a:ext>
            </a:extLst>
          </p:cNvPr>
          <p:cNvSpPr txBox="1"/>
          <p:nvPr/>
        </p:nvSpPr>
        <p:spPr>
          <a:xfrm>
            <a:off x="5435453" y="1784711"/>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تفويض الصلاحيات مع تحديد واضح للمسؤوليات</a:t>
            </a:r>
            <a:endParaRPr lang="en-US" dirty="0"/>
          </a:p>
        </p:txBody>
      </p:sp>
      <p:sp>
        <p:nvSpPr>
          <p:cNvPr id="6" name="TextBox 5">
            <a:extLst>
              <a:ext uri="{FF2B5EF4-FFF2-40B4-BE49-F238E27FC236}">
                <a16:creationId xmlns:a16="http://schemas.microsoft.com/office/drawing/2014/main" id="{2B04EA96-31CE-F697-4BB6-0E1E1AA44A9B}"/>
              </a:ext>
            </a:extLst>
          </p:cNvPr>
          <p:cNvSpPr txBox="1"/>
          <p:nvPr/>
        </p:nvSpPr>
        <p:spPr>
          <a:xfrm>
            <a:off x="5435453" y="2606856"/>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توفير الموارد والمعلومات اللازمة للموظّفين</a:t>
            </a:r>
            <a:endParaRPr lang="en-US" dirty="0"/>
          </a:p>
        </p:txBody>
      </p:sp>
      <p:sp>
        <p:nvSpPr>
          <p:cNvPr id="10" name="TextBox 9">
            <a:extLst>
              <a:ext uri="{FF2B5EF4-FFF2-40B4-BE49-F238E27FC236}">
                <a16:creationId xmlns:a16="http://schemas.microsoft.com/office/drawing/2014/main" id="{2EDD8557-1882-761D-5550-BB123ED76505}"/>
              </a:ext>
            </a:extLst>
          </p:cNvPr>
          <p:cNvSpPr txBox="1"/>
          <p:nvPr/>
        </p:nvSpPr>
        <p:spPr>
          <a:xfrm>
            <a:off x="5435453" y="3429001"/>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بناء الثقة المتبادلة بين الإدارة والموظّفين</a:t>
            </a:r>
            <a:endParaRPr lang="en-US" dirty="0"/>
          </a:p>
        </p:txBody>
      </p:sp>
      <p:sp>
        <p:nvSpPr>
          <p:cNvPr id="11" name="TextBox 10">
            <a:extLst>
              <a:ext uri="{FF2B5EF4-FFF2-40B4-BE49-F238E27FC236}">
                <a16:creationId xmlns:a16="http://schemas.microsoft.com/office/drawing/2014/main" id="{3182C3E4-0031-2143-8566-CFE21986B1AF}"/>
              </a:ext>
            </a:extLst>
          </p:cNvPr>
          <p:cNvSpPr txBox="1"/>
          <p:nvPr/>
        </p:nvSpPr>
        <p:spPr>
          <a:xfrm>
            <a:off x="5435453" y="4251146"/>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التركيز على النتائج بدلاً من العمليات التفصيلية</a:t>
            </a:r>
            <a:endParaRPr lang="en-US" dirty="0"/>
          </a:p>
        </p:txBody>
      </p:sp>
      <p:sp>
        <p:nvSpPr>
          <p:cNvPr id="12" name="TextBox 11">
            <a:extLst>
              <a:ext uri="{FF2B5EF4-FFF2-40B4-BE49-F238E27FC236}">
                <a16:creationId xmlns:a16="http://schemas.microsoft.com/office/drawing/2014/main" id="{19EFCD33-E314-C1E7-CE55-8B16992A3BA2}"/>
              </a:ext>
            </a:extLst>
          </p:cNvPr>
          <p:cNvSpPr txBox="1"/>
          <p:nvPr/>
        </p:nvSpPr>
        <p:spPr>
          <a:xfrm>
            <a:off x="5435453" y="5073291"/>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تنمية مهارات الموظّفين وقدراتهم</a:t>
            </a:r>
            <a:endParaRPr lang="en-US" dirty="0"/>
          </a:p>
        </p:txBody>
      </p:sp>
      <p:sp>
        <p:nvSpPr>
          <p:cNvPr id="14" name="TextBox 13">
            <a:extLst>
              <a:ext uri="{FF2B5EF4-FFF2-40B4-BE49-F238E27FC236}">
                <a16:creationId xmlns:a16="http://schemas.microsoft.com/office/drawing/2014/main" id="{19C0C3BF-7792-F34B-2A90-FDE7C7AB8B65}"/>
              </a:ext>
            </a:extLst>
          </p:cNvPr>
          <p:cNvSpPr txBox="1"/>
          <p:nvPr/>
        </p:nvSpPr>
        <p:spPr>
          <a:xfrm>
            <a:off x="5435453" y="5895434"/>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التقييم المستمر والتغذية الراجعة</a:t>
            </a:r>
            <a:endParaRPr lang="en-US" dirty="0"/>
          </a:p>
        </p:txBody>
      </p:sp>
    </p:spTree>
    <p:extLst>
      <p:ext uri="{BB962C8B-B14F-4D97-AF65-F5344CB8AC3E}">
        <p14:creationId xmlns:p14="http://schemas.microsoft.com/office/powerpoint/2010/main" val="267974987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000"/>
                                        <p:tgtEl>
                                          <p:spTgt spid="11"/>
                                        </p:tgtEl>
                                      </p:cBhvr>
                                    </p:animEffect>
                                    <p:anim calcmode="lin" valueType="num">
                                      <p:cBhvr>
                                        <p:cTn id="36" dur="1000" fill="hold"/>
                                        <p:tgtEl>
                                          <p:spTgt spid="11"/>
                                        </p:tgtEl>
                                        <p:attrNameLst>
                                          <p:attrName>ppt_x</p:attrName>
                                        </p:attrNameLst>
                                      </p:cBhvr>
                                      <p:tavLst>
                                        <p:tav tm="0">
                                          <p:val>
                                            <p:strVal val="#ppt_x"/>
                                          </p:val>
                                        </p:tav>
                                        <p:tav tm="100000">
                                          <p:val>
                                            <p:strVal val="#ppt_x"/>
                                          </p:val>
                                        </p:tav>
                                      </p:tavLst>
                                    </p:anim>
                                    <p:anim calcmode="lin" valueType="num">
                                      <p:cBhvr>
                                        <p:cTn id="3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1000"/>
                                        <p:tgtEl>
                                          <p:spTgt spid="12"/>
                                        </p:tgtEl>
                                      </p:cBhvr>
                                    </p:animEffect>
                                    <p:anim calcmode="lin" valueType="num">
                                      <p:cBhvr>
                                        <p:cTn id="43" dur="1000" fill="hold"/>
                                        <p:tgtEl>
                                          <p:spTgt spid="12"/>
                                        </p:tgtEl>
                                        <p:attrNameLst>
                                          <p:attrName>ppt_x</p:attrName>
                                        </p:attrNameLst>
                                      </p:cBhvr>
                                      <p:tavLst>
                                        <p:tav tm="0">
                                          <p:val>
                                            <p:strVal val="#ppt_x"/>
                                          </p:val>
                                        </p:tav>
                                        <p:tav tm="100000">
                                          <p:val>
                                            <p:strVal val="#ppt_x"/>
                                          </p:val>
                                        </p:tav>
                                      </p:tavLst>
                                    </p:anim>
                                    <p:anim calcmode="lin" valueType="num">
                                      <p:cBhvr>
                                        <p:cTn id="4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fade">
                                      <p:cBhvr>
                                        <p:cTn id="49" dur="1000"/>
                                        <p:tgtEl>
                                          <p:spTgt spid="14"/>
                                        </p:tgtEl>
                                      </p:cBhvr>
                                    </p:animEffect>
                                    <p:anim calcmode="lin" valueType="num">
                                      <p:cBhvr>
                                        <p:cTn id="50" dur="1000" fill="hold"/>
                                        <p:tgtEl>
                                          <p:spTgt spid="14"/>
                                        </p:tgtEl>
                                        <p:attrNameLst>
                                          <p:attrName>ppt_x</p:attrName>
                                        </p:attrNameLst>
                                      </p:cBhvr>
                                      <p:tavLst>
                                        <p:tav tm="0">
                                          <p:val>
                                            <p:strVal val="#ppt_x"/>
                                          </p:val>
                                        </p:tav>
                                        <p:tav tm="100000">
                                          <p:val>
                                            <p:strVal val="#ppt_x"/>
                                          </p:val>
                                        </p:tav>
                                      </p:tavLst>
                                    </p:anim>
                                    <p:anim calcmode="lin" valueType="num">
                                      <p:cBhvr>
                                        <p:cTn id="51"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10" grpId="0"/>
      <p:bldP spid="11" grpId="0"/>
      <p:bldP spid="12" grpId="0"/>
      <p:bldP spid="14" grpId="0"/>
    </p:bldLst>
  </p:timing>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FB5429-A5F8-DDCF-B974-98B77387F335}"/>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BA06EBE0-24D1-347B-A7BB-37CBF0B75EDC}"/>
              </a:ext>
            </a:extLst>
          </p:cNvPr>
          <p:cNvSpPr txBox="1"/>
          <p:nvPr/>
        </p:nvSpPr>
        <p:spPr>
          <a:xfrm>
            <a:off x="2779494" y="-132677"/>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مثال تطبيقي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C3EA5171-5032-3BEA-4DAB-CB898D8245F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7" name="TextBox 6">
            <a:extLst>
              <a:ext uri="{FF2B5EF4-FFF2-40B4-BE49-F238E27FC236}">
                <a16:creationId xmlns:a16="http://schemas.microsoft.com/office/drawing/2014/main" id="{86D3E534-A9DE-447F-0B9F-FD3A0339F887}"/>
              </a:ext>
            </a:extLst>
          </p:cNvPr>
          <p:cNvSpPr txBox="1"/>
          <p:nvPr/>
        </p:nvSpPr>
        <p:spPr>
          <a:xfrm>
            <a:off x="5535526" y="1366100"/>
            <a:ext cx="5843587" cy="2677656"/>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dirty="0"/>
              <a:t>شركة </a:t>
            </a:r>
            <a:r>
              <a:rPr lang="en-US" dirty="0"/>
              <a:t>Google</a:t>
            </a:r>
            <a:r>
              <a:rPr lang="ar-SA" dirty="0"/>
              <a:t> تطبّق نموذجاً يُعرف باسم "الإدارة بالأهداف والنتائج الرئيسية" (</a:t>
            </a:r>
            <a:r>
              <a:rPr lang="en-US" dirty="0"/>
              <a:t>OKRs</a:t>
            </a:r>
            <a:r>
              <a:rPr lang="ar-SA" dirty="0"/>
              <a:t>)، حيث يتمّ تحديد أهداف طموحة وقابلة للقياس على مستوى المؤسّسة، ثمّ تمكين الفرق من تحديد كيفية تحقيقها مع منحهم مساحة للإبداع. أدّى هذا النهج إلى تحقيق نتائج استثنائية في الابتكار والنموّ</a:t>
            </a:r>
            <a:endParaRPr lang="en-US" dirty="0"/>
          </a:p>
        </p:txBody>
      </p:sp>
      <p:pic>
        <p:nvPicPr>
          <p:cNvPr id="2" name="Picture 1">
            <a:extLst>
              <a:ext uri="{FF2B5EF4-FFF2-40B4-BE49-F238E27FC236}">
                <a16:creationId xmlns:a16="http://schemas.microsoft.com/office/drawing/2014/main" id="{0CA7670C-CFF3-92C1-3A7F-B7D30C09E147}"/>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78067" y="2014087"/>
            <a:ext cx="3602853" cy="3602853"/>
          </a:xfrm>
          <a:prstGeom prst="rect">
            <a:avLst/>
          </a:prstGeom>
          <a:noFill/>
          <a:ln>
            <a:noFill/>
          </a:ln>
        </p:spPr>
      </p:pic>
      <p:sp>
        <p:nvSpPr>
          <p:cNvPr id="3" name="TextBox 2">
            <a:extLst>
              <a:ext uri="{FF2B5EF4-FFF2-40B4-BE49-F238E27FC236}">
                <a16:creationId xmlns:a16="http://schemas.microsoft.com/office/drawing/2014/main" id="{E8AB73AE-B9A2-8FB9-3C9A-CB8C7C0D28AC}"/>
              </a:ext>
            </a:extLst>
          </p:cNvPr>
          <p:cNvSpPr txBox="1"/>
          <p:nvPr/>
        </p:nvSpPr>
        <p:spPr>
          <a:xfrm>
            <a:off x="5535526" y="4677362"/>
            <a:ext cx="5843587" cy="1384995"/>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"إذا أردت أن تبني سفينة، فلا تنادِ الرجال لجمع الخشب ولا توزّع عليهم المهام وتنظّم العمل، بل علّمهم الشوق إلى البحر الواسع اللامتناهي." - أنطوان دو سانت إكزوبيري</a:t>
            </a:r>
            <a:endParaRPr lang="en-US"/>
          </a:p>
        </p:txBody>
      </p:sp>
    </p:spTree>
    <p:extLst>
      <p:ext uri="{BB962C8B-B14F-4D97-AF65-F5344CB8AC3E}">
        <p14:creationId xmlns:p14="http://schemas.microsoft.com/office/powerpoint/2010/main" val="81308591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 grpId="0"/>
    </p:bldLst>
  </p:timing>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729600-88FE-34F3-41B6-18AC62BFE707}"/>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FD872F01-4C2D-9B45-773F-68EBFFF3319C}"/>
              </a:ext>
            </a:extLst>
          </p:cNvPr>
          <p:cNvSpPr txBox="1"/>
          <p:nvPr/>
        </p:nvSpPr>
        <p:spPr>
          <a:xfrm>
            <a:off x="2779494" y="-132677"/>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القيادة التحويلية ودورها في الإشراف الفعّال</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FDC3A9C6-BC10-5837-B3C1-7A26B89AF44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7" name="TextBox 6">
            <a:extLst>
              <a:ext uri="{FF2B5EF4-FFF2-40B4-BE49-F238E27FC236}">
                <a16:creationId xmlns:a16="http://schemas.microsoft.com/office/drawing/2014/main" id="{13AA4A6E-9633-3072-37DF-20134C801DB7}"/>
              </a:ext>
            </a:extLst>
          </p:cNvPr>
          <p:cNvSpPr txBox="1"/>
          <p:nvPr/>
        </p:nvSpPr>
        <p:spPr>
          <a:xfrm>
            <a:off x="5535526" y="3429000"/>
            <a:ext cx="5843587" cy="1384995"/>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القيادة التحويلية هي نمط قيادي يركّز على تحفيز الموظّفين وإلهامهم لتجاوز مصالحهم الشخصية من أجل المصلحة العامة للمؤسّسة، وتحويلهم إلى قادة مستقبليين</a:t>
            </a:r>
            <a:endParaRPr lang="en-US" dirty="0"/>
          </a:p>
        </p:txBody>
      </p:sp>
      <p:pic>
        <p:nvPicPr>
          <p:cNvPr id="2" name="Picture 1" descr="Digital transformation ">
            <a:extLst>
              <a:ext uri="{FF2B5EF4-FFF2-40B4-BE49-F238E27FC236}">
                <a16:creationId xmlns:a16="http://schemas.microsoft.com/office/drawing/2014/main" id="{BF4C39B2-922A-450E-E033-4D44BB9FB60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12887" y="1922915"/>
            <a:ext cx="3988026" cy="3988026"/>
          </a:xfrm>
          <a:prstGeom prst="rect">
            <a:avLst/>
          </a:prstGeom>
          <a:noFill/>
          <a:ln>
            <a:noFill/>
          </a:ln>
        </p:spPr>
      </p:pic>
    </p:spTree>
    <p:extLst>
      <p:ext uri="{BB962C8B-B14F-4D97-AF65-F5344CB8AC3E}">
        <p14:creationId xmlns:p14="http://schemas.microsoft.com/office/powerpoint/2010/main" val="287816376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5782D3-49DB-1A99-47C8-0E0B61B3237E}"/>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A8142593-AF2D-AFE9-FCAB-957FE400A848}"/>
              </a:ext>
            </a:extLst>
          </p:cNvPr>
          <p:cNvSpPr txBox="1"/>
          <p:nvPr/>
        </p:nvSpPr>
        <p:spPr>
          <a:xfrm>
            <a:off x="2779494" y="-132677"/>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أبعاد القيادة التحويلية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2D2AA99A-01DC-28EB-F773-D93CF5B043B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4" name="Group 3">
            <a:extLst>
              <a:ext uri="{FF2B5EF4-FFF2-40B4-BE49-F238E27FC236}">
                <a16:creationId xmlns:a16="http://schemas.microsoft.com/office/drawing/2014/main" id="{202BB3F9-EFB5-8C88-8E7E-6BB98860ADDB}"/>
              </a:ext>
            </a:extLst>
          </p:cNvPr>
          <p:cNvGrpSpPr/>
          <p:nvPr/>
        </p:nvGrpSpPr>
        <p:grpSpPr>
          <a:xfrm flipH="1">
            <a:off x="9307694" y="1778000"/>
            <a:ext cx="2505022" cy="4230916"/>
            <a:chOff x="0" y="0"/>
            <a:chExt cx="1229135" cy="2076170"/>
          </a:xfrm>
        </p:grpSpPr>
        <p:sp>
          <p:nvSpPr>
            <p:cNvPr id="26" name="Rectangle: Top Corners Rounded 25">
              <a:extLst>
                <a:ext uri="{FF2B5EF4-FFF2-40B4-BE49-F238E27FC236}">
                  <a16:creationId xmlns:a16="http://schemas.microsoft.com/office/drawing/2014/main" id="{7B7A1EB0-4381-38AE-D5A4-1B18BD551130}"/>
                </a:ext>
              </a:extLst>
            </p:cNvPr>
            <p:cNvSpPr/>
            <p:nvPr/>
          </p:nvSpPr>
          <p:spPr>
            <a:xfrm>
              <a:off x="0" y="366069"/>
              <a:ext cx="1229135" cy="1710101"/>
            </a:xfrm>
            <a:prstGeom prst="round2SameRect">
              <a:avLst/>
            </a:prstGeom>
            <a:solidFill>
              <a:srgbClr val="1684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7" name="Oval 26">
              <a:extLst>
                <a:ext uri="{FF2B5EF4-FFF2-40B4-BE49-F238E27FC236}">
                  <a16:creationId xmlns:a16="http://schemas.microsoft.com/office/drawing/2014/main" id="{A58366D6-E56F-5777-35DF-4DF9EBD46885}"/>
                </a:ext>
              </a:extLst>
            </p:cNvPr>
            <p:cNvSpPr/>
            <p:nvPr/>
          </p:nvSpPr>
          <p:spPr>
            <a:xfrm>
              <a:off x="18238" y="0"/>
              <a:ext cx="1192658" cy="1192658"/>
            </a:xfrm>
            <a:prstGeom prst="ellipse">
              <a:avLst/>
            </a:prstGeom>
            <a:solidFill>
              <a:schemeClr val="bg1"/>
            </a:solidFill>
            <a:ln w="57150">
              <a:solidFill>
                <a:srgbClr val="168489"/>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8" name="مربع نص 166">
              <a:extLst>
                <a:ext uri="{FF2B5EF4-FFF2-40B4-BE49-F238E27FC236}">
                  <a16:creationId xmlns:a16="http://schemas.microsoft.com/office/drawing/2014/main" id="{306D19FD-78D6-3A96-7F7F-078FD9F04DC4}"/>
                </a:ext>
              </a:extLst>
            </p:cNvPr>
            <p:cNvSpPr txBox="1"/>
            <p:nvPr/>
          </p:nvSpPr>
          <p:spPr>
            <a:xfrm>
              <a:off x="39483" y="1285456"/>
              <a:ext cx="1150168" cy="697916"/>
            </a:xfrm>
            <a:prstGeom prst="rect">
              <a:avLst/>
            </a:prstGeom>
          </p:spPr>
          <p:txBody>
            <a:bodyPr wrap="square" rtlCol="1">
              <a:noAutofit/>
            </a:bodyPr>
            <a:lstStyle/>
            <a:p>
              <a:pPr algn="ctr" rtl="0">
                <a:lnSpc>
                  <a:spcPct val="115000"/>
                </a:lnSpc>
              </a:pPr>
              <a:r>
                <a:rPr lang="ar-SA" sz="3200" b="1" kern="120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التأثير المثالي (الكاريزما)</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9" name="مربع نص 166">
              <a:extLst>
                <a:ext uri="{FF2B5EF4-FFF2-40B4-BE49-F238E27FC236}">
                  <a16:creationId xmlns:a16="http://schemas.microsoft.com/office/drawing/2014/main" id="{97F17B69-8C3B-3060-E2CD-0555A6254AF6}"/>
                </a:ext>
              </a:extLst>
            </p:cNvPr>
            <p:cNvSpPr txBox="1"/>
            <p:nvPr/>
          </p:nvSpPr>
          <p:spPr>
            <a:xfrm>
              <a:off x="14964" y="57712"/>
              <a:ext cx="1150168" cy="887105"/>
            </a:xfrm>
            <a:prstGeom prst="rect">
              <a:avLst/>
            </a:prstGeom>
          </p:spPr>
          <p:txBody>
            <a:bodyPr wrap="square" rtlCol="1">
              <a:noAutofit/>
            </a:bodyPr>
            <a:lstStyle/>
            <a:p>
              <a:pPr algn="ctr" rtl="0">
                <a:lnSpc>
                  <a:spcPct val="115000"/>
                </a:lnSpc>
              </a:pPr>
              <a:r>
                <a:rPr lang="en-US" sz="11500" b="1" kern="1200" dirty="0">
                  <a:solidFill>
                    <a:srgbClr val="168489"/>
                  </a:solidFill>
                  <a:effectLst/>
                  <a:latin typeface="ADLaM Display" panose="02010000000000000000" pitchFamily="2" charset="0"/>
                  <a:ea typeface="ADLaM Display" panose="02010000000000000000" pitchFamily="2" charset="0"/>
                  <a:cs typeface="Sakkal Majalla" panose="02000000000000000000" pitchFamily="2" charset="-78"/>
                </a:rPr>
                <a:t>01</a:t>
              </a:r>
              <a:endParaRPr lang="en-US" sz="115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5" name="Group 4">
            <a:extLst>
              <a:ext uri="{FF2B5EF4-FFF2-40B4-BE49-F238E27FC236}">
                <a16:creationId xmlns:a16="http://schemas.microsoft.com/office/drawing/2014/main" id="{12DE7A1A-7017-6F7A-7FC6-7674115978D6}"/>
              </a:ext>
            </a:extLst>
          </p:cNvPr>
          <p:cNvGrpSpPr/>
          <p:nvPr/>
        </p:nvGrpSpPr>
        <p:grpSpPr>
          <a:xfrm flipH="1">
            <a:off x="6331557" y="1778000"/>
            <a:ext cx="2505022" cy="4230916"/>
            <a:chOff x="1460296" y="0"/>
            <a:chExt cx="1229135" cy="2076170"/>
          </a:xfrm>
        </p:grpSpPr>
        <p:grpSp>
          <p:nvGrpSpPr>
            <p:cNvPr id="21" name="Group 20">
              <a:extLst>
                <a:ext uri="{FF2B5EF4-FFF2-40B4-BE49-F238E27FC236}">
                  <a16:creationId xmlns:a16="http://schemas.microsoft.com/office/drawing/2014/main" id="{224F1257-B2F4-09FE-909E-F48B5A5D6789}"/>
                </a:ext>
              </a:extLst>
            </p:cNvPr>
            <p:cNvGrpSpPr/>
            <p:nvPr/>
          </p:nvGrpSpPr>
          <p:grpSpPr>
            <a:xfrm>
              <a:off x="1460296" y="0"/>
              <a:ext cx="1229135" cy="2076170"/>
              <a:chOff x="1460296" y="0"/>
              <a:chExt cx="1617785" cy="2732650"/>
            </a:xfrm>
          </p:grpSpPr>
          <p:sp>
            <p:nvSpPr>
              <p:cNvPr id="23" name="Rectangle: Top Corners Rounded 22">
                <a:extLst>
                  <a:ext uri="{FF2B5EF4-FFF2-40B4-BE49-F238E27FC236}">
                    <a16:creationId xmlns:a16="http://schemas.microsoft.com/office/drawing/2014/main" id="{F0B5D6CA-38BA-4546-2EBF-3FCFBF793B9E}"/>
                  </a:ext>
                </a:extLst>
              </p:cNvPr>
              <p:cNvSpPr/>
              <p:nvPr/>
            </p:nvSpPr>
            <p:spPr>
              <a:xfrm>
                <a:off x="1460296" y="481819"/>
                <a:ext cx="1617785" cy="2250831"/>
              </a:xfrm>
              <a:prstGeom prst="round2SameRect">
                <a:avLst/>
              </a:prstGeom>
              <a:solidFill>
                <a:srgbClr val="2E75B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4" name="Oval 23">
                <a:extLst>
                  <a:ext uri="{FF2B5EF4-FFF2-40B4-BE49-F238E27FC236}">
                    <a16:creationId xmlns:a16="http://schemas.microsoft.com/office/drawing/2014/main" id="{6580BED4-A8A4-C947-3705-B7476838EF78}"/>
                  </a:ext>
                </a:extLst>
              </p:cNvPr>
              <p:cNvSpPr/>
              <p:nvPr/>
            </p:nvSpPr>
            <p:spPr>
              <a:xfrm>
                <a:off x="1484301" y="0"/>
                <a:ext cx="1569774" cy="1569774"/>
              </a:xfrm>
              <a:prstGeom prst="ellipse">
                <a:avLst/>
              </a:prstGeom>
              <a:solidFill>
                <a:schemeClr val="bg1"/>
              </a:solidFill>
              <a:ln w="57150">
                <a:solidFill>
                  <a:srgbClr val="2E75B6"/>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5" name="مربع نص 166">
                <a:extLst>
                  <a:ext uri="{FF2B5EF4-FFF2-40B4-BE49-F238E27FC236}">
                    <a16:creationId xmlns:a16="http://schemas.microsoft.com/office/drawing/2014/main" id="{464C9CF7-5EA0-62A3-64A3-22E627EFC0AA}"/>
                  </a:ext>
                </a:extLst>
              </p:cNvPr>
              <p:cNvSpPr txBox="1"/>
              <p:nvPr/>
            </p:nvSpPr>
            <p:spPr>
              <a:xfrm>
                <a:off x="1512565" y="1922704"/>
                <a:ext cx="1513847" cy="472726"/>
              </a:xfrm>
              <a:prstGeom prst="rect">
                <a:avLst/>
              </a:prstGeom>
            </p:spPr>
            <p:txBody>
              <a:bodyPr wrap="square" rtlCol="1">
                <a:noAutofit/>
              </a:bodyPr>
              <a:lstStyle/>
              <a:p>
                <a:pPr algn="ctr" rtl="0">
                  <a:lnSpc>
                    <a:spcPct val="115000"/>
                  </a:lnSpc>
                </a:pPr>
                <a:r>
                  <a:rPr lang="ar-SA" sz="3200" b="1" kern="120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الحفز الإلهامي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22" name="مربع نص 166">
              <a:extLst>
                <a:ext uri="{FF2B5EF4-FFF2-40B4-BE49-F238E27FC236}">
                  <a16:creationId xmlns:a16="http://schemas.microsoft.com/office/drawing/2014/main" id="{AEE08A54-1F8A-D28E-178F-3A2D1015FA69}"/>
                </a:ext>
              </a:extLst>
            </p:cNvPr>
            <p:cNvSpPr txBox="1"/>
            <p:nvPr/>
          </p:nvSpPr>
          <p:spPr>
            <a:xfrm>
              <a:off x="1485690" y="57712"/>
              <a:ext cx="1150168" cy="887105"/>
            </a:xfrm>
            <a:prstGeom prst="rect">
              <a:avLst/>
            </a:prstGeom>
          </p:spPr>
          <p:txBody>
            <a:bodyPr wrap="square" rtlCol="1">
              <a:noAutofit/>
            </a:bodyPr>
            <a:lstStyle/>
            <a:p>
              <a:pPr algn="ctr" rtl="0">
                <a:lnSpc>
                  <a:spcPct val="115000"/>
                </a:lnSpc>
              </a:pPr>
              <a:r>
                <a:rPr lang="en-US" sz="11500" b="1" kern="1200">
                  <a:solidFill>
                    <a:srgbClr val="2E75B6"/>
                  </a:solidFill>
                  <a:effectLst/>
                  <a:latin typeface="ADLaM Display" panose="02010000000000000000" pitchFamily="2" charset="0"/>
                  <a:ea typeface="ADLaM Display" panose="02010000000000000000" pitchFamily="2" charset="0"/>
                  <a:cs typeface="Sakkal Majalla" panose="02000000000000000000" pitchFamily="2" charset="-78"/>
                </a:rPr>
                <a:t>02</a:t>
              </a:r>
              <a:endParaRPr lang="en-US" sz="115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6" name="Group 5">
            <a:extLst>
              <a:ext uri="{FF2B5EF4-FFF2-40B4-BE49-F238E27FC236}">
                <a16:creationId xmlns:a16="http://schemas.microsoft.com/office/drawing/2014/main" id="{B3A2B181-95F0-40FC-1EEE-6D98331E05FB}"/>
              </a:ext>
            </a:extLst>
          </p:cNvPr>
          <p:cNvGrpSpPr/>
          <p:nvPr/>
        </p:nvGrpSpPr>
        <p:grpSpPr>
          <a:xfrm flipH="1">
            <a:off x="3355421" y="1778000"/>
            <a:ext cx="2505022" cy="4230916"/>
            <a:chOff x="2920592" y="0"/>
            <a:chExt cx="1229135" cy="2076170"/>
          </a:xfrm>
        </p:grpSpPr>
        <p:grpSp>
          <p:nvGrpSpPr>
            <p:cNvPr id="16" name="Group 15">
              <a:extLst>
                <a:ext uri="{FF2B5EF4-FFF2-40B4-BE49-F238E27FC236}">
                  <a16:creationId xmlns:a16="http://schemas.microsoft.com/office/drawing/2014/main" id="{321C07E8-DE2E-75ED-0809-44BB81706592}"/>
                </a:ext>
              </a:extLst>
            </p:cNvPr>
            <p:cNvGrpSpPr/>
            <p:nvPr/>
          </p:nvGrpSpPr>
          <p:grpSpPr>
            <a:xfrm>
              <a:off x="2920592" y="0"/>
              <a:ext cx="1229135" cy="2076170"/>
              <a:chOff x="2920592" y="0"/>
              <a:chExt cx="1617785" cy="2732650"/>
            </a:xfrm>
          </p:grpSpPr>
          <p:sp>
            <p:nvSpPr>
              <p:cNvPr id="18" name="Rectangle: Top Corners Rounded 17">
                <a:extLst>
                  <a:ext uri="{FF2B5EF4-FFF2-40B4-BE49-F238E27FC236}">
                    <a16:creationId xmlns:a16="http://schemas.microsoft.com/office/drawing/2014/main" id="{1D3AA2A0-F1B8-E90B-8C52-1137666C1B3F}"/>
                  </a:ext>
                </a:extLst>
              </p:cNvPr>
              <p:cNvSpPr/>
              <p:nvPr/>
            </p:nvSpPr>
            <p:spPr>
              <a:xfrm>
                <a:off x="2920592" y="481819"/>
                <a:ext cx="1617785" cy="2250831"/>
              </a:xfrm>
              <a:prstGeom prst="round2SameRect">
                <a:avLst/>
              </a:prstGeom>
              <a:solidFill>
                <a:srgbClr val="FFD36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19" name="Oval 18">
                <a:extLst>
                  <a:ext uri="{FF2B5EF4-FFF2-40B4-BE49-F238E27FC236}">
                    <a16:creationId xmlns:a16="http://schemas.microsoft.com/office/drawing/2014/main" id="{A2FD5E60-999E-0DFF-49E5-B84815BACE9B}"/>
                  </a:ext>
                </a:extLst>
              </p:cNvPr>
              <p:cNvSpPr/>
              <p:nvPr/>
            </p:nvSpPr>
            <p:spPr>
              <a:xfrm>
                <a:off x="2944597" y="0"/>
                <a:ext cx="1569774" cy="1569774"/>
              </a:xfrm>
              <a:prstGeom prst="ellipse">
                <a:avLst/>
              </a:prstGeom>
              <a:solidFill>
                <a:schemeClr val="bg1"/>
              </a:solidFill>
              <a:ln w="57150">
                <a:solidFill>
                  <a:srgbClr val="FFD366"/>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0" name="مربع نص 166">
                <a:extLst>
                  <a:ext uri="{FF2B5EF4-FFF2-40B4-BE49-F238E27FC236}">
                    <a16:creationId xmlns:a16="http://schemas.microsoft.com/office/drawing/2014/main" id="{EB6FB8A0-1A95-5DCA-BECD-0AC70405CE8F}"/>
                  </a:ext>
                </a:extLst>
              </p:cNvPr>
              <p:cNvSpPr txBox="1"/>
              <p:nvPr/>
            </p:nvSpPr>
            <p:spPr>
              <a:xfrm>
                <a:off x="2972712" y="1922292"/>
                <a:ext cx="1513847" cy="491982"/>
              </a:xfrm>
              <a:prstGeom prst="rect">
                <a:avLst/>
              </a:prstGeom>
            </p:spPr>
            <p:txBody>
              <a:bodyPr wrap="square" rtlCol="1">
                <a:noAutofit/>
              </a:bodyPr>
              <a:lstStyle/>
              <a:p>
                <a:pPr algn="ctr" rtl="0">
                  <a:lnSpc>
                    <a:spcPct val="115000"/>
                  </a:lnSpc>
                </a:pPr>
                <a:r>
                  <a:rPr lang="ar-SA" sz="3200" b="1" kern="120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الاستثارة الفكرية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7" name="مربع نص 166">
              <a:extLst>
                <a:ext uri="{FF2B5EF4-FFF2-40B4-BE49-F238E27FC236}">
                  <a16:creationId xmlns:a16="http://schemas.microsoft.com/office/drawing/2014/main" id="{5EEC391A-6636-B4F7-02A2-8A4F850AA012}"/>
                </a:ext>
              </a:extLst>
            </p:cNvPr>
            <p:cNvSpPr txBox="1"/>
            <p:nvPr/>
          </p:nvSpPr>
          <p:spPr>
            <a:xfrm>
              <a:off x="2956415" y="57712"/>
              <a:ext cx="1150168" cy="887105"/>
            </a:xfrm>
            <a:prstGeom prst="rect">
              <a:avLst/>
            </a:prstGeom>
          </p:spPr>
          <p:txBody>
            <a:bodyPr wrap="square" rtlCol="1">
              <a:noAutofit/>
            </a:bodyPr>
            <a:lstStyle/>
            <a:p>
              <a:pPr algn="ctr" rtl="0">
                <a:lnSpc>
                  <a:spcPct val="115000"/>
                </a:lnSpc>
              </a:pPr>
              <a:r>
                <a:rPr lang="en-US" sz="11500" b="1" kern="1200">
                  <a:solidFill>
                    <a:srgbClr val="FFD366"/>
                  </a:solidFill>
                  <a:effectLst/>
                  <a:latin typeface="ADLaM Display" panose="02010000000000000000" pitchFamily="2" charset="0"/>
                  <a:ea typeface="ADLaM Display" panose="02010000000000000000" pitchFamily="2" charset="0"/>
                  <a:cs typeface="Sakkal Majalla" panose="02000000000000000000" pitchFamily="2" charset="-78"/>
                </a:rPr>
                <a:t>03</a:t>
              </a:r>
              <a:endParaRPr lang="en-US" sz="115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0" name="Group 9">
            <a:extLst>
              <a:ext uri="{FF2B5EF4-FFF2-40B4-BE49-F238E27FC236}">
                <a16:creationId xmlns:a16="http://schemas.microsoft.com/office/drawing/2014/main" id="{C727A5E4-A740-05D6-0C33-40A6600AC405}"/>
              </a:ext>
            </a:extLst>
          </p:cNvPr>
          <p:cNvGrpSpPr/>
          <p:nvPr/>
        </p:nvGrpSpPr>
        <p:grpSpPr>
          <a:xfrm flipH="1">
            <a:off x="379286" y="1778000"/>
            <a:ext cx="2505022" cy="4357428"/>
            <a:chOff x="4380887" y="0"/>
            <a:chExt cx="1229135" cy="2138251"/>
          </a:xfrm>
        </p:grpSpPr>
        <p:grpSp>
          <p:nvGrpSpPr>
            <p:cNvPr id="11" name="Group 10">
              <a:extLst>
                <a:ext uri="{FF2B5EF4-FFF2-40B4-BE49-F238E27FC236}">
                  <a16:creationId xmlns:a16="http://schemas.microsoft.com/office/drawing/2014/main" id="{A78BEB94-4858-52E2-F31F-C617D6117002}"/>
                </a:ext>
              </a:extLst>
            </p:cNvPr>
            <p:cNvGrpSpPr/>
            <p:nvPr/>
          </p:nvGrpSpPr>
          <p:grpSpPr>
            <a:xfrm>
              <a:off x="4380887" y="0"/>
              <a:ext cx="1229135" cy="2138251"/>
              <a:chOff x="4380887" y="0"/>
              <a:chExt cx="1617785" cy="2814361"/>
            </a:xfrm>
          </p:grpSpPr>
          <p:sp>
            <p:nvSpPr>
              <p:cNvPr id="13" name="Rectangle: Top Corners Rounded 12">
                <a:extLst>
                  <a:ext uri="{FF2B5EF4-FFF2-40B4-BE49-F238E27FC236}">
                    <a16:creationId xmlns:a16="http://schemas.microsoft.com/office/drawing/2014/main" id="{8833AD34-272D-44E2-5718-BC7C7AAD9153}"/>
                  </a:ext>
                </a:extLst>
              </p:cNvPr>
              <p:cNvSpPr/>
              <p:nvPr/>
            </p:nvSpPr>
            <p:spPr>
              <a:xfrm>
                <a:off x="4380887" y="481819"/>
                <a:ext cx="1617785" cy="2250831"/>
              </a:xfrm>
              <a:prstGeom prst="round2SameRect">
                <a:avLst/>
              </a:prstGeom>
              <a:solidFill>
                <a:srgbClr val="7F7F7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14" name="Oval 13">
                <a:extLst>
                  <a:ext uri="{FF2B5EF4-FFF2-40B4-BE49-F238E27FC236}">
                    <a16:creationId xmlns:a16="http://schemas.microsoft.com/office/drawing/2014/main" id="{77CC8239-1A2C-A311-78DF-95CD12237F44}"/>
                  </a:ext>
                </a:extLst>
              </p:cNvPr>
              <p:cNvSpPr/>
              <p:nvPr/>
            </p:nvSpPr>
            <p:spPr>
              <a:xfrm>
                <a:off x="4404892" y="0"/>
                <a:ext cx="1569774" cy="1569774"/>
              </a:xfrm>
              <a:prstGeom prst="ellipse">
                <a:avLst/>
              </a:prstGeom>
              <a:solidFill>
                <a:schemeClr val="bg1"/>
              </a:solidFill>
              <a:ln w="57150">
                <a:solidFill>
                  <a:srgbClr val="7F7F7F"/>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15" name="مربع نص 166">
                <a:extLst>
                  <a:ext uri="{FF2B5EF4-FFF2-40B4-BE49-F238E27FC236}">
                    <a16:creationId xmlns:a16="http://schemas.microsoft.com/office/drawing/2014/main" id="{A7C3E7E9-BB1C-9054-4C8F-278C2EA2F7F3}"/>
                  </a:ext>
                </a:extLst>
              </p:cNvPr>
              <p:cNvSpPr txBox="1"/>
              <p:nvPr/>
            </p:nvSpPr>
            <p:spPr>
              <a:xfrm>
                <a:off x="4432855" y="1895766"/>
                <a:ext cx="1513848" cy="918595"/>
              </a:xfrm>
              <a:prstGeom prst="rect">
                <a:avLst/>
              </a:prstGeom>
            </p:spPr>
            <p:txBody>
              <a:bodyPr wrap="square" rtlCol="1">
                <a:noAutofit/>
              </a:bodyPr>
              <a:lstStyle/>
              <a:p>
                <a:pPr algn="ctr" rtl="0">
                  <a:lnSpc>
                    <a:spcPct val="115000"/>
                  </a:lnSpc>
                </a:pPr>
                <a:r>
                  <a:rPr lang="ar-SA" sz="3200" b="1" kern="1200" dirty="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الاعتبارات الفردية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2" name="مربع نص 166">
              <a:extLst>
                <a:ext uri="{FF2B5EF4-FFF2-40B4-BE49-F238E27FC236}">
                  <a16:creationId xmlns:a16="http://schemas.microsoft.com/office/drawing/2014/main" id="{9897E264-B310-46B0-4761-6CDD467F3888}"/>
                </a:ext>
              </a:extLst>
            </p:cNvPr>
            <p:cNvSpPr txBox="1"/>
            <p:nvPr/>
          </p:nvSpPr>
          <p:spPr>
            <a:xfrm>
              <a:off x="4416710" y="57712"/>
              <a:ext cx="1150168" cy="887105"/>
            </a:xfrm>
            <a:prstGeom prst="rect">
              <a:avLst/>
            </a:prstGeom>
          </p:spPr>
          <p:txBody>
            <a:bodyPr wrap="square" rtlCol="1">
              <a:noAutofit/>
            </a:bodyPr>
            <a:lstStyle/>
            <a:p>
              <a:pPr algn="ctr" rtl="0">
                <a:lnSpc>
                  <a:spcPct val="115000"/>
                </a:lnSpc>
              </a:pPr>
              <a:r>
                <a:rPr lang="en-US" sz="11500" b="1" kern="1200" dirty="0">
                  <a:solidFill>
                    <a:srgbClr val="7F7F7F"/>
                  </a:solidFill>
                  <a:effectLst/>
                  <a:latin typeface="ADLaM Display" panose="02010000000000000000" pitchFamily="2" charset="0"/>
                  <a:ea typeface="ADLaM Display" panose="02010000000000000000" pitchFamily="2" charset="0"/>
                  <a:cs typeface="Sakkal Majalla" panose="02000000000000000000" pitchFamily="2" charset="-78"/>
                </a:rPr>
                <a:t>04</a:t>
              </a:r>
              <a:endParaRPr lang="en-US" sz="115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228307613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809101-3CFA-5FA5-871F-4BD978D8F2CB}"/>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B818EA06-71D7-15F3-F6F6-2F54D79683A2}"/>
              </a:ext>
            </a:extLst>
          </p:cNvPr>
          <p:cNvSpPr txBox="1"/>
          <p:nvPr/>
        </p:nvSpPr>
        <p:spPr>
          <a:xfrm>
            <a:off x="2779494" y="-132677"/>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دراسة حالة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6114A30F-31D0-F6C5-BF87-32C2C8385A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7" name="TextBox 6">
            <a:extLst>
              <a:ext uri="{FF2B5EF4-FFF2-40B4-BE49-F238E27FC236}">
                <a16:creationId xmlns:a16="http://schemas.microsoft.com/office/drawing/2014/main" id="{3C093B43-DCDB-9935-A1B5-6132D599F900}"/>
              </a:ext>
            </a:extLst>
          </p:cNvPr>
          <p:cNvSpPr txBox="1"/>
          <p:nvPr/>
        </p:nvSpPr>
        <p:spPr>
          <a:xfrm>
            <a:off x="5535526" y="1366100"/>
            <a:ext cx="5843587" cy="2246769"/>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قام المدير التنفيذي لشركة </a:t>
            </a:r>
            <a:r>
              <a:rPr lang="en-US"/>
              <a:t>Microsoft</a:t>
            </a:r>
            <a:r>
              <a:rPr lang="ar-SA"/>
              <a:t>، ساتيا ناديلا، بتطبيق نهج القيادة التحويلية منذ تولّيه منصبه عام 2014، حيث قام بتحويل ثقافة الشركة من التنافسية الداخلية إلى التعاون والانفتاح، ممّا أسهم في تضاعف قيمة الشركة السوقية وتجديد قدرتها على الابتكار</a:t>
            </a:r>
            <a:endParaRPr lang="en-US" dirty="0"/>
          </a:p>
        </p:txBody>
      </p:sp>
      <p:sp>
        <p:nvSpPr>
          <p:cNvPr id="3" name="TextBox 2">
            <a:extLst>
              <a:ext uri="{FF2B5EF4-FFF2-40B4-BE49-F238E27FC236}">
                <a16:creationId xmlns:a16="http://schemas.microsoft.com/office/drawing/2014/main" id="{08855538-E1E9-C535-96E8-5890E51FB01E}"/>
              </a:ext>
            </a:extLst>
          </p:cNvPr>
          <p:cNvSpPr txBox="1"/>
          <p:nvPr/>
        </p:nvSpPr>
        <p:spPr>
          <a:xfrm>
            <a:off x="5535526" y="4677362"/>
            <a:ext cx="5843587" cy="1815882"/>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وفقاً لدراسة أجرتها جامعة هارفارد في عام 2023، تؤدّي القيادة التحويلية إلى زيادة مستويات الالتزام التنظيمي بنسبة 37% ورفع الإنتاجية بنسبة 21% مقارنة بأنماط القيادة التقليدية</a:t>
            </a:r>
            <a:endParaRPr lang="en-US"/>
          </a:p>
        </p:txBody>
      </p:sp>
      <p:pic>
        <p:nvPicPr>
          <p:cNvPr id="4" name="Picture 3" descr="Microsoft - Free logo icons">
            <a:extLst>
              <a:ext uri="{FF2B5EF4-FFF2-40B4-BE49-F238E27FC236}">
                <a16:creationId xmlns:a16="http://schemas.microsoft.com/office/drawing/2014/main" id="{55E62171-84B5-41D8-164E-8798C1A2E753}"/>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12887" y="2119673"/>
            <a:ext cx="3867604" cy="3867604"/>
          </a:xfrm>
          <a:prstGeom prst="rect">
            <a:avLst/>
          </a:prstGeom>
          <a:noFill/>
          <a:ln>
            <a:noFill/>
          </a:ln>
        </p:spPr>
      </p:pic>
    </p:spTree>
    <p:extLst>
      <p:ext uri="{BB962C8B-B14F-4D97-AF65-F5344CB8AC3E}">
        <p14:creationId xmlns:p14="http://schemas.microsoft.com/office/powerpoint/2010/main" val="154487088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 grpId="0"/>
    </p:bldLst>
  </p:timing>
</p:sld>
</file>

<file path=ppt/slides/slide2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C1F51F-7EFC-41AB-BAF6-3B70EDABED39}"/>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06725080-061F-6A75-06C3-1C9A3E5D53FA}"/>
              </a:ext>
            </a:extLst>
          </p:cNvPr>
          <p:cNvSpPr txBox="1"/>
          <p:nvPr/>
        </p:nvSpPr>
        <p:spPr>
          <a:xfrm>
            <a:off x="2779494" y="-132677"/>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التحوّل الرقمي في الإشراف والتنظيم الإداري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C53559C8-27EB-5245-AF6A-7E3E2F913E2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7" name="TextBox 6">
            <a:extLst>
              <a:ext uri="{FF2B5EF4-FFF2-40B4-BE49-F238E27FC236}">
                <a16:creationId xmlns:a16="http://schemas.microsoft.com/office/drawing/2014/main" id="{2C72C44D-1C91-0D78-865B-10592E6D752A}"/>
              </a:ext>
            </a:extLst>
          </p:cNvPr>
          <p:cNvSpPr txBox="1"/>
          <p:nvPr/>
        </p:nvSpPr>
        <p:spPr>
          <a:xfrm>
            <a:off x="5535526" y="3429000"/>
            <a:ext cx="5843587" cy="1384995"/>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التحوّل الرقمي في الإشراف يعني استخدام التقنيات الحديثة لتحسين عمليات المراقبة والتوجيه والتقييم، وتوفير بيئة عمل أكثر مرونة وكفاءة</a:t>
            </a:r>
            <a:endParaRPr lang="en-US" dirty="0"/>
          </a:p>
        </p:txBody>
      </p:sp>
      <p:pic>
        <p:nvPicPr>
          <p:cNvPr id="3" name="Picture 2" descr="Data transformation ">
            <a:extLst>
              <a:ext uri="{FF2B5EF4-FFF2-40B4-BE49-F238E27FC236}">
                <a16:creationId xmlns:a16="http://schemas.microsoft.com/office/drawing/2014/main" id="{0EF6321F-49D2-DCFE-F2D5-0B1A8E6B9AEB}"/>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97000" y="2586384"/>
            <a:ext cx="3070225" cy="3070225"/>
          </a:xfrm>
          <a:prstGeom prst="rect">
            <a:avLst/>
          </a:prstGeom>
          <a:noFill/>
          <a:ln>
            <a:noFill/>
          </a:ln>
        </p:spPr>
      </p:pic>
    </p:spTree>
    <p:extLst>
      <p:ext uri="{BB962C8B-B14F-4D97-AF65-F5344CB8AC3E}">
        <p14:creationId xmlns:p14="http://schemas.microsoft.com/office/powerpoint/2010/main" val="18587084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05AE43-5442-86F3-9F18-D2930C3C30BA}"/>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223A47DD-A6DD-B078-D6F7-FAC344493470}"/>
              </a:ext>
            </a:extLst>
          </p:cNvPr>
          <p:cNvSpPr txBox="1"/>
          <p:nvPr/>
        </p:nvSpPr>
        <p:spPr>
          <a:xfrm>
            <a:off x="2779494" y="-174919"/>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أدوار المشرف ومسؤولياته في بيئة العمل الحديثة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37121282-0880-6799-2A04-2714E9C542E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100" name="Group 99">
            <a:extLst>
              <a:ext uri="{FF2B5EF4-FFF2-40B4-BE49-F238E27FC236}">
                <a16:creationId xmlns:a16="http://schemas.microsoft.com/office/drawing/2014/main" id="{AF7BC51B-E93D-9C55-C894-1A67987288C6}"/>
              </a:ext>
            </a:extLst>
          </p:cNvPr>
          <p:cNvGrpSpPr/>
          <p:nvPr/>
        </p:nvGrpSpPr>
        <p:grpSpPr>
          <a:xfrm>
            <a:off x="7993915" y="1989079"/>
            <a:ext cx="3806199" cy="3806431"/>
            <a:chOff x="7981128" y="5985269"/>
            <a:chExt cx="3806199" cy="3806431"/>
          </a:xfrm>
        </p:grpSpPr>
        <p:grpSp>
          <p:nvGrpSpPr>
            <p:cNvPr id="36" name="Group 35">
              <a:extLst>
                <a:ext uri="{FF2B5EF4-FFF2-40B4-BE49-F238E27FC236}">
                  <a16:creationId xmlns:a16="http://schemas.microsoft.com/office/drawing/2014/main" id="{36EBBD62-0416-685E-8D7C-D653F0FF6FD7}"/>
                </a:ext>
              </a:extLst>
            </p:cNvPr>
            <p:cNvGrpSpPr/>
            <p:nvPr/>
          </p:nvGrpSpPr>
          <p:grpSpPr>
            <a:xfrm>
              <a:off x="7981128" y="5985269"/>
              <a:ext cx="3806199" cy="3806431"/>
              <a:chOff x="4246244" y="1534946"/>
              <a:chExt cx="1473200" cy="1473200"/>
            </a:xfrm>
          </p:grpSpPr>
          <p:sp>
            <p:nvSpPr>
              <p:cNvPr id="40" name="Oval 39">
                <a:extLst>
                  <a:ext uri="{FF2B5EF4-FFF2-40B4-BE49-F238E27FC236}">
                    <a16:creationId xmlns:a16="http://schemas.microsoft.com/office/drawing/2014/main" id="{D49A503C-1AE6-0C80-2A2C-84C6323086CC}"/>
                  </a:ext>
                </a:extLst>
              </p:cNvPr>
              <p:cNvSpPr/>
              <p:nvPr/>
            </p:nvSpPr>
            <p:spPr>
              <a:xfrm>
                <a:off x="4246244" y="1534946"/>
                <a:ext cx="1473200" cy="1473200"/>
              </a:xfrm>
              <a:prstGeom prst="ellipse">
                <a:avLst/>
              </a:prstGeom>
              <a:solidFill>
                <a:srgbClr val="1684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600"/>
              </a:p>
            </p:txBody>
          </p:sp>
          <p:sp>
            <p:nvSpPr>
              <p:cNvPr id="41" name="Oval 40">
                <a:extLst>
                  <a:ext uri="{FF2B5EF4-FFF2-40B4-BE49-F238E27FC236}">
                    <a16:creationId xmlns:a16="http://schemas.microsoft.com/office/drawing/2014/main" id="{B4C9F2DD-1F4F-BE89-E0A9-888ED4936631}"/>
                  </a:ext>
                </a:extLst>
              </p:cNvPr>
              <p:cNvSpPr/>
              <p:nvPr/>
            </p:nvSpPr>
            <p:spPr>
              <a:xfrm>
                <a:off x="4348017" y="1636719"/>
                <a:ext cx="1269654" cy="1269654"/>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600"/>
              </a:p>
            </p:txBody>
          </p:sp>
        </p:grpSp>
        <p:sp>
          <p:nvSpPr>
            <p:cNvPr id="37" name="مربع نص 166">
              <a:extLst>
                <a:ext uri="{FF2B5EF4-FFF2-40B4-BE49-F238E27FC236}">
                  <a16:creationId xmlns:a16="http://schemas.microsoft.com/office/drawing/2014/main" id="{14406222-B566-6961-FE51-257A1D1EC5A6}"/>
                </a:ext>
              </a:extLst>
            </p:cNvPr>
            <p:cNvSpPr txBox="1"/>
            <p:nvPr/>
          </p:nvSpPr>
          <p:spPr>
            <a:xfrm>
              <a:off x="8311039" y="8162376"/>
              <a:ext cx="3062796" cy="934387"/>
            </a:xfrm>
            <a:prstGeom prst="rect">
              <a:avLst/>
            </a:prstGeom>
          </p:spPr>
          <p:txBody>
            <a:bodyPr wrap="square" rtlCol="1">
              <a:noAutofit/>
            </a:bodyPr>
            <a:lstStyle/>
            <a:p>
              <a:pPr algn="ctr" rtl="1">
                <a:lnSpc>
                  <a:spcPct val="115000"/>
                </a:lnSpc>
              </a:pPr>
              <a:r>
                <a:rPr lang="ar-SA" sz="36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دور الداعم</a:t>
              </a:r>
              <a:endParaRPr lang="en-US" sz="3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23" name="Picture 22" descr="Customer service ">
              <a:extLst>
                <a:ext uri="{FF2B5EF4-FFF2-40B4-BE49-F238E27FC236}">
                  <a16:creationId xmlns:a16="http://schemas.microsoft.com/office/drawing/2014/main" id="{363B46E6-FF16-0A54-901D-7F7DD332E7F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00740" y="6612948"/>
              <a:ext cx="1303140" cy="1303219"/>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1">
            <a:extLst>
              <a:ext uri="{FF2B5EF4-FFF2-40B4-BE49-F238E27FC236}">
                <a16:creationId xmlns:a16="http://schemas.microsoft.com/office/drawing/2014/main" id="{3F861D00-E747-7F15-2B5D-30A544FE2E83}"/>
              </a:ext>
            </a:extLst>
          </p:cNvPr>
          <p:cNvSpPr txBox="1"/>
          <p:nvPr/>
        </p:nvSpPr>
        <p:spPr>
          <a:xfrm>
            <a:off x="1063445" y="1280615"/>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دعم الموظّفين معنوياً ومهنياً</a:t>
            </a:r>
            <a:endParaRPr lang="en-US" dirty="0"/>
          </a:p>
        </p:txBody>
      </p:sp>
      <p:sp>
        <p:nvSpPr>
          <p:cNvPr id="3" name="TextBox 2">
            <a:extLst>
              <a:ext uri="{FF2B5EF4-FFF2-40B4-BE49-F238E27FC236}">
                <a16:creationId xmlns:a16="http://schemas.microsoft.com/office/drawing/2014/main" id="{117725DD-B36C-ABB9-FCF1-A36BEE736C5B}"/>
              </a:ext>
            </a:extLst>
          </p:cNvPr>
          <p:cNvSpPr txBox="1"/>
          <p:nvPr/>
        </p:nvSpPr>
        <p:spPr>
          <a:xfrm>
            <a:off x="1063445" y="3399724"/>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الاستماع لمشاكلهم وتقديم المساعدة</a:t>
            </a:r>
            <a:endParaRPr lang="en-US" dirty="0"/>
          </a:p>
        </p:txBody>
      </p:sp>
      <p:sp>
        <p:nvSpPr>
          <p:cNvPr id="4" name="TextBox 3">
            <a:extLst>
              <a:ext uri="{FF2B5EF4-FFF2-40B4-BE49-F238E27FC236}">
                <a16:creationId xmlns:a16="http://schemas.microsoft.com/office/drawing/2014/main" id="{20E4A9A3-DE00-A214-0B90-5A2D3B954BEB}"/>
              </a:ext>
            </a:extLst>
          </p:cNvPr>
          <p:cNvSpPr txBox="1"/>
          <p:nvPr/>
        </p:nvSpPr>
        <p:spPr>
          <a:xfrm>
            <a:off x="1063445" y="5518832"/>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تهيئة بيئة عمل محفّزة وإيجابيّة</a:t>
            </a:r>
            <a:endParaRPr lang="en-US" dirty="0"/>
          </a:p>
        </p:txBody>
      </p:sp>
    </p:spTree>
    <p:extLst>
      <p:ext uri="{BB962C8B-B14F-4D97-AF65-F5344CB8AC3E}">
        <p14:creationId xmlns:p14="http://schemas.microsoft.com/office/powerpoint/2010/main" val="188520025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ipe(down)">
                                      <p:cBhvr>
                                        <p:cTn id="7" dur="500"/>
                                        <p:tgtEl>
                                          <p:spTgt spid="100"/>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anim calcmode="lin" valueType="num">
                                      <p:cBhvr>
                                        <p:cTn id="11" dur="1000" fill="hold"/>
                                        <p:tgtEl>
                                          <p:spTgt spid="2"/>
                                        </p:tgtEl>
                                        <p:attrNameLst>
                                          <p:attrName>ppt_x</p:attrName>
                                        </p:attrNameLst>
                                      </p:cBhvr>
                                      <p:tavLst>
                                        <p:tav tm="0">
                                          <p:val>
                                            <p:strVal val="#ppt_x"/>
                                          </p:val>
                                        </p:tav>
                                        <p:tav tm="100000">
                                          <p:val>
                                            <p:strVal val="#ppt_x"/>
                                          </p:val>
                                        </p:tav>
                                      </p:tavLst>
                                    </p:anim>
                                    <p:anim calcmode="lin" valueType="num">
                                      <p:cBhvr>
                                        <p:cTn id="12"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1000"/>
                                        <p:tgtEl>
                                          <p:spTgt spid="4"/>
                                        </p:tgtEl>
                                      </p:cBhvr>
                                    </p:animEffect>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6DC7EA-7402-0FDE-F9EE-8112FB1466F6}"/>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07114EF9-BCB0-A7DB-21CD-B6DE1BE57D61}"/>
              </a:ext>
            </a:extLst>
          </p:cNvPr>
          <p:cNvSpPr txBox="1"/>
          <p:nvPr/>
        </p:nvSpPr>
        <p:spPr>
          <a:xfrm>
            <a:off x="2779494" y="-132677"/>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تأثيرات التحوّل الرقمي على الإشراف الإداري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D0C66814-8BD0-AB2F-D53C-81FAB0FF7CA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80" name="Group 79">
            <a:extLst>
              <a:ext uri="{FF2B5EF4-FFF2-40B4-BE49-F238E27FC236}">
                <a16:creationId xmlns:a16="http://schemas.microsoft.com/office/drawing/2014/main" id="{BE805A08-7205-2CE0-6C1C-615B686CA860}"/>
              </a:ext>
            </a:extLst>
          </p:cNvPr>
          <p:cNvGrpSpPr/>
          <p:nvPr/>
        </p:nvGrpSpPr>
        <p:grpSpPr>
          <a:xfrm>
            <a:off x="5087077" y="2111829"/>
            <a:ext cx="2029391" cy="3421259"/>
            <a:chOff x="5087077" y="2111829"/>
            <a:chExt cx="2029391" cy="3421259"/>
          </a:xfrm>
        </p:grpSpPr>
        <p:grpSp>
          <p:nvGrpSpPr>
            <p:cNvPr id="13" name="Group 12">
              <a:extLst>
                <a:ext uri="{FF2B5EF4-FFF2-40B4-BE49-F238E27FC236}">
                  <a16:creationId xmlns:a16="http://schemas.microsoft.com/office/drawing/2014/main" id="{1C2908A9-F067-50F8-CC5B-84872922A671}"/>
                </a:ext>
              </a:extLst>
            </p:cNvPr>
            <p:cNvGrpSpPr/>
            <p:nvPr/>
          </p:nvGrpSpPr>
          <p:grpSpPr>
            <a:xfrm rot="10800000">
              <a:off x="5706736" y="2572955"/>
              <a:ext cx="1358921" cy="1422085"/>
              <a:chOff x="2863481" y="213487"/>
              <a:chExt cx="812800" cy="850900"/>
            </a:xfrm>
          </p:grpSpPr>
          <p:sp>
            <p:nvSpPr>
              <p:cNvPr id="76" name="Freeform 5">
                <a:extLst>
                  <a:ext uri="{FF2B5EF4-FFF2-40B4-BE49-F238E27FC236}">
                    <a16:creationId xmlns:a16="http://schemas.microsoft.com/office/drawing/2014/main" id="{D4A0B1D4-D9B1-8EEB-7C6C-F7C241674A72}"/>
                  </a:ext>
                </a:extLst>
              </p:cNvPr>
              <p:cNvSpPr/>
              <p:nvPr/>
            </p:nvSpPr>
            <p:spPr>
              <a:xfrm>
                <a:off x="2863481" y="251587"/>
                <a:ext cx="812800" cy="812800"/>
              </a:xfrm>
              <a:custGeom>
                <a:avLst/>
                <a:gdLst/>
                <a:ahLst/>
                <a:cxnLst/>
                <a:rect l="l" t="t" r="r" b="b"/>
                <a:pathLst>
                  <a:path w="812800" h="812800">
                    <a:moveTo>
                      <a:pt x="39250" y="0"/>
                    </a:moveTo>
                    <a:lnTo>
                      <a:pt x="773550" y="0"/>
                    </a:lnTo>
                    <a:cubicBezTo>
                      <a:pt x="783960" y="0"/>
                      <a:pt x="793943" y="4135"/>
                      <a:pt x="801304" y="11496"/>
                    </a:cubicBezTo>
                    <a:cubicBezTo>
                      <a:pt x="808665" y="18857"/>
                      <a:pt x="812800" y="28840"/>
                      <a:pt x="812800" y="39250"/>
                    </a:cubicBezTo>
                    <a:lnTo>
                      <a:pt x="812800" y="773550"/>
                    </a:lnTo>
                    <a:cubicBezTo>
                      <a:pt x="812800" y="783960"/>
                      <a:pt x="808665" y="793943"/>
                      <a:pt x="801304" y="801304"/>
                    </a:cubicBezTo>
                    <a:cubicBezTo>
                      <a:pt x="793943" y="808665"/>
                      <a:pt x="783960" y="812800"/>
                      <a:pt x="773550" y="812800"/>
                    </a:cubicBezTo>
                    <a:lnTo>
                      <a:pt x="39250" y="812800"/>
                    </a:lnTo>
                    <a:cubicBezTo>
                      <a:pt x="28840" y="812800"/>
                      <a:pt x="18857" y="808665"/>
                      <a:pt x="11496" y="801304"/>
                    </a:cubicBezTo>
                    <a:cubicBezTo>
                      <a:pt x="4135" y="793943"/>
                      <a:pt x="0" y="783960"/>
                      <a:pt x="0" y="773550"/>
                    </a:cubicBezTo>
                    <a:lnTo>
                      <a:pt x="0" y="39250"/>
                    </a:lnTo>
                    <a:cubicBezTo>
                      <a:pt x="0" y="28840"/>
                      <a:pt x="4135" y="18857"/>
                      <a:pt x="11496" y="11496"/>
                    </a:cubicBezTo>
                    <a:cubicBezTo>
                      <a:pt x="18857" y="4135"/>
                      <a:pt x="28840" y="0"/>
                      <a:pt x="39250" y="0"/>
                    </a:cubicBezTo>
                    <a:close/>
                  </a:path>
                </a:pathLst>
              </a:custGeom>
              <a:solidFill>
                <a:srgbClr val="DFE4E4"/>
              </a:solidFill>
            </p:spPr>
            <p:txBody>
              <a:bodyPr/>
              <a:lstStyle/>
              <a:p>
                <a:endParaRPr lang="en-US" sz="3200"/>
              </a:p>
            </p:txBody>
          </p:sp>
          <p:sp>
            <p:nvSpPr>
              <p:cNvPr id="77" name="TextBox 6">
                <a:extLst>
                  <a:ext uri="{FF2B5EF4-FFF2-40B4-BE49-F238E27FC236}">
                    <a16:creationId xmlns:a16="http://schemas.microsoft.com/office/drawing/2014/main" id="{4D67F852-00FC-7C79-5C6A-10A5EE614E4D}"/>
                  </a:ext>
                </a:extLst>
              </p:cNvPr>
              <p:cNvSpPr txBox="1"/>
              <p:nvPr/>
            </p:nvSpPr>
            <p:spPr>
              <a:xfrm>
                <a:off x="2863481" y="213487"/>
                <a:ext cx="812800" cy="850900"/>
              </a:xfrm>
              <a:prstGeom prst="rect">
                <a:avLst/>
              </a:prstGeom>
            </p:spPr>
            <p:txBody>
              <a:bodyPr lIns="18298" tIns="18298" rIns="18298" bIns="18298" rtlCol="0" anchor="ctr"/>
              <a:lstStyle/>
              <a:p>
                <a:endParaRPr lang="en-US" sz="3200"/>
              </a:p>
            </p:txBody>
          </p:sp>
        </p:grpSp>
        <p:grpSp>
          <p:nvGrpSpPr>
            <p:cNvPr id="14" name="Group 13">
              <a:extLst>
                <a:ext uri="{FF2B5EF4-FFF2-40B4-BE49-F238E27FC236}">
                  <a16:creationId xmlns:a16="http://schemas.microsoft.com/office/drawing/2014/main" id="{8B005A0F-2A26-05A8-F99D-90EFB6993250}"/>
                </a:ext>
              </a:extLst>
            </p:cNvPr>
            <p:cNvGrpSpPr/>
            <p:nvPr/>
          </p:nvGrpSpPr>
          <p:grpSpPr>
            <a:xfrm rot="10800000">
              <a:off x="5861369" y="3921635"/>
              <a:ext cx="591335" cy="591113"/>
              <a:chOff x="2947816" y="987417"/>
              <a:chExt cx="812800" cy="812800"/>
            </a:xfrm>
          </p:grpSpPr>
          <p:sp>
            <p:nvSpPr>
              <p:cNvPr id="74" name="Freeform 8">
                <a:extLst>
                  <a:ext uri="{FF2B5EF4-FFF2-40B4-BE49-F238E27FC236}">
                    <a16:creationId xmlns:a16="http://schemas.microsoft.com/office/drawing/2014/main" id="{FDAB4D0E-0D5F-B497-01C3-67E33ACC185D}"/>
                  </a:ext>
                </a:extLst>
              </p:cNvPr>
              <p:cNvSpPr/>
              <p:nvPr/>
            </p:nvSpPr>
            <p:spPr>
              <a:xfrm>
                <a:off x="2947816" y="987417"/>
                <a:ext cx="812800" cy="812800"/>
              </a:xfrm>
              <a:custGeom>
                <a:avLst/>
                <a:gdLst/>
                <a:ahLst/>
                <a:cxnLst/>
                <a:rect l="l" t="t" r="r" b="b"/>
                <a:pathLst>
                  <a:path w="812800" h="812800">
                    <a:moveTo>
                      <a:pt x="406400" y="0"/>
                    </a:moveTo>
                    <a:lnTo>
                      <a:pt x="0" y="406400"/>
                    </a:lnTo>
                    <a:lnTo>
                      <a:pt x="203200" y="406400"/>
                    </a:lnTo>
                    <a:lnTo>
                      <a:pt x="203200" y="812800"/>
                    </a:lnTo>
                    <a:lnTo>
                      <a:pt x="609600" y="812800"/>
                    </a:lnTo>
                    <a:lnTo>
                      <a:pt x="609600" y="406400"/>
                    </a:lnTo>
                    <a:lnTo>
                      <a:pt x="812800" y="406400"/>
                    </a:lnTo>
                    <a:lnTo>
                      <a:pt x="406400" y="0"/>
                    </a:lnTo>
                    <a:close/>
                  </a:path>
                </a:pathLst>
              </a:custGeom>
              <a:solidFill>
                <a:srgbClr val="DFE4E4"/>
              </a:solidFill>
            </p:spPr>
            <p:txBody>
              <a:bodyPr/>
              <a:lstStyle/>
              <a:p>
                <a:endParaRPr lang="en-US" sz="3200"/>
              </a:p>
            </p:txBody>
          </p:sp>
          <p:sp>
            <p:nvSpPr>
              <p:cNvPr id="75" name="TextBox 9">
                <a:extLst>
                  <a:ext uri="{FF2B5EF4-FFF2-40B4-BE49-F238E27FC236}">
                    <a16:creationId xmlns:a16="http://schemas.microsoft.com/office/drawing/2014/main" id="{C1E48039-10B9-DCDD-25AD-410FECBA98D7}"/>
                  </a:ext>
                </a:extLst>
              </p:cNvPr>
              <p:cNvSpPr txBox="1"/>
              <p:nvPr/>
            </p:nvSpPr>
            <p:spPr>
              <a:xfrm>
                <a:off x="3151016" y="1041392"/>
                <a:ext cx="406400" cy="758825"/>
              </a:xfrm>
              <a:prstGeom prst="rect">
                <a:avLst/>
              </a:prstGeom>
            </p:spPr>
            <p:txBody>
              <a:bodyPr lIns="25458" tIns="25458" rIns="25458" bIns="25458" rtlCol="0" anchor="ctr"/>
              <a:lstStyle/>
              <a:p>
                <a:endParaRPr lang="en-US" sz="3200"/>
              </a:p>
            </p:txBody>
          </p:sp>
        </p:grpSp>
        <p:grpSp>
          <p:nvGrpSpPr>
            <p:cNvPr id="15" name="Group 14">
              <a:extLst>
                <a:ext uri="{FF2B5EF4-FFF2-40B4-BE49-F238E27FC236}">
                  <a16:creationId xmlns:a16="http://schemas.microsoft.com/office/drawing/2014/main" id="{59916949-A2E2-9B24-CB58-1310D6E08C6B}"/>
                </a:ext>
              </a:extLst>
            </p:cNvPr>
            <p:cNvGrpSpPr/>
            <p:nvPr/>
          </p:nvGrpSpPr>
          <p:grpSpPr>
            <a:xfrm rot="10800000">
              <a:off x="5207627" y="2111829"/>
              <a:ext cx="1358921" cy="1422085"/>
              <a:chOff x="2591273" y="-38100"/>
              <a:chExt cx="812800" cy="850900"/>
            </a:xfrm>
          </p:grpSpPr>
          <p:sp>
            <p:nvSpPr>
              <p:cNvPr id="72" name="Freeform 11">
                <a:extLst>
                  <a:ext uri="{FF2B5EF4-FFF2-40B4-BE49-F238E27FC236}">
                    <a16:creationId xmlns:a16="http://schemas.microsoft.com/office/drawing/2014/main" id="{F657C6B1-43E3-C2B4-D925-0FDB956ACC81}"/>
                  </a:ext>
                </a:extLst>
              </p:cNvPr>
              <p:cNvSpPr/>
              <p:nvPr/>
            </p:nvSpPr>
            <p:spPr>
              <a:xfrm>
                <a:off x="2591273" y="0"/>
                <a:ext cx="812800" cy="812800"/>
              </a:xfrm>
              <a:custGeom>
                <a:avLst/>
                <a:gdLst/>
                <a:ahLst/>
                <a:cxnLst/>
                <a:rect l="l" t="t" r="r" b="b"/>
                <a:pathLst>
                  <a:path w="812800" h="812800">
                    <a:moveTo>
                      <a:pt x="29438" y="0"/>
                    </a:moveTo>
                    <a:lnTo>
                      <a:pt x="783362" y="0"/>
                    </a:lnTo>
                    <a:cubicBezTo>
                      <a:pt x="799620" y="0"/>
                      <a:pt x="812800" y="13180"/>
                      <a:pt x="812800" y="29438"/>
                    </a:cubicBezTo>
                    <a:lnTo>
                      <a:pt x="812800" y="783362"/>
                    </a:lnTo>
                    <a:cubicBezTo>
                      <a:pt x="812800" y="799620"/>
                      <a:pt x="799620" y="812800"/>
                      <a:pt x="783362" y="812800"/>
                    </a:cubicBezTo>
                    <a:lnTo>
                      <a:pt x="29438" y="812800"/>
                    </a:lnTo>
                    <a:cubicBezTo>
                      <a:pt x="13180" y="812800"/>
                      <a:pt x="0" y="799620"/>
                      <a:pt x="0" y="783362"/>
                    </a:cubicBezTo>
                    <a:lnTo>
                      <a:pt x="0" y="29438"/>
                    </a:lnTo>
                    <a:cubicBezTo>
                      <a:pt x="0" y="13180"/>
                      <a:pt x="13180" y="0"/>
                      <a:pt x="29438" y="0"/>
                    </a:cubicBezTo>
                    <a:close/>
                  </a:path>
                </a:pathLst>
              </a:custGeom>
              <a:solidFill>
                <a:srgbClr val="FFFFFF"/>
              </a:solidFill>
              <a:ln w="28575" cap="sq">
                <a:solidFill>
                  <a:srgbClr val="DFE4E4"/>
                </a:solidFill>
                <a:prstDash val="dash"/>
                <a:miter/>
              </a:ln>
            </p:spPr>
            <p:txBody>
              <a:bodyPr/>
              <a:lstStyle/>
              <a:p>
                <a:endParaRPr lang="en-US" sz="3200"/>
              </a:p>
            </p:txBody>
          </p:sp>
          <p:sp>
            <p:nvSpPr>
              <p:cNvPr id="73" name="TextBox 12">
                <a:extLst>
                  <a:ext uri="{FF2B5EF4-FFF2-40B4-BE49-F238E27FC236}">
                    <a16:creationId xmlns:a16="http://schemas.microsoft.com/office/drawing/2014/main" id="{39ECE20D-A365-40E5-A065-61C6CB51F41D}"/>
                  </a:ext>
                </a:extLst>
              </p:cNvPr>
              <p:cNvSpPr txBox="1"/>
              <p:nvPr/>
            </p:nvSpPr>
            <p:spPr>
              <a:xfrm>
                <a:off x="2591273" y="-38100"/>
                <a:ext cx="812800" cy="850900"/>
              </a:xfrm>
              <a:prstGeom prst="rect">
                <a:avLst/>
              </a:prstGeom>
            </p:spPr>
            <p:txBody>
              <a:bodyPr lIns="24341" tIns="24341" rIns="24341" bIns="24341" rtlCol="0" anchor="ctr"/>
              <a:lstStyle/>
              <a:p>
                <a:endParaRPr lang="en-US" sz="3200"/>
              </a:p>
            </p:txBody>
          </p:sp>
        </p:grpSp>
        <p:grpSp>
          <p:nvGrpSpPr>
            <p:cNvPr id="16" name="Group 15">
              <a:extLst>
                <a:ext uri="{FF2B5EF4-FFF2-40B4-BE49-F238E27FC236}">
                  <a16:creationId xmlns:a16="http://schemas.microsoft.com/office/drawing/2014/main" id="{90E74C4F-D6B9-3644-DB9B-3C80826907B6}"/>
                </a:ext>
              </a:extLst>
            </p:cNvPr>
            <p:cNvGrpSpPr/>
            <p:nvPr/>
          </p:nvGrpSpPr>
          <p:grpSpPr>
            <a:xfrm rot="10800000">
              <a:off x="5479868" y="2368850"/>
              <a:ext cx="1358921" cy="1422085"/>
              <a:chOff x="2739750" y="102129"/>
              <a:chExt cx="812800" cy="850900"/>
            </a:xfrm>
          </p:grpSpPr>
          <p:sp>
            <p:nvSpPr>
              <p:cNvPr id="70" name="Freeform 14">
                <a:extLst>
                  <a:ext uri="{FF2B5EF4-FFF2-40B4-BE49-F238E27FC236}">
                    <a16:creationId xmlns:a16="http://schemas.microsoft.com/office/drawing/2014/main" id="{31D6ED79-09B5-CC87-D2BE-584DB54CFDF7}"/>
                  </a:ext>
                </a:extLst>
              </p:cNvPr>
              <p:cNvSpPr/>
              <p:nvPr/>
            </p:nvSpPr>
            <p:spPr>
              <a:xfrm>
                <a:off x="2739750" y="140229"/>
                <a:ext cx="812800" cy="812800"/>
              </a:xfrm>
              <a:custGeom>
                <a:avLst/>
                <a:gdLst/>
                <a:ahLst/>
                <a:cxnLst/>
                <a:rect l="l" t="t" r="r" b="b"/>
                <a:pathLst>
                  <a:path w="812800" h="812800">
                    <a:moveTo>
                      <a:pt x="49063" y="0"/>
                    </a:moveTo>
                    <a:lnTo>
                      <a:pt x="763737" y="0"/>
                    </a:lnTo>
                    <a:cubicBezTo>
                      <a:pt x="776749" y="0"/>
                      <a:pt x="789229" y="5169"/>
                      <a:pt x="798430" y="14370"/>
                    </a:cubicBezTo>
                    <a:cubicBezTo>
                      <a:pt x="807631" y="23571"/>
                      <a:pt x="812800" y="36051"/>
                      <a:pt x="812800" y="49063"/>
                    </a:cubicBezTo>
                    <a:lnTo>
                      <a:pt x="812800" y="763737"/>
                    </a:lnTo>
                    <a:cubicBezTo>
                      <a:pt x="812800" y="776749"/>
                      <a:pt x="807631" y="789229"/>
                      <a:pt x="798430" y="798430"/>
                    </a:cubicBezTo>
                    <a:cubicBezTo>
                      <a:pt x="789229" y="807631"/>
                      <a:pt x="776749" y="812800"/>
                      <a:pt x="763737" y="812800"/>
                    </a:cubicBezTo>
                    <a:lnTo>
                      <a:pt x="49063" y="812800"/>
                    </a:lnTo>
                    <a:cubicBezTo>
                      <a:pt x="36051" y="812800"/>
                      <a:pt x="23571" y="807631"/>
                      <a:pt x="14370" y="798430"/>
                    </a:cubicBezTo>
                    <a:cubicBezTo>
                      <a:pt x="5169" y="789229"/>
                      <a:pt x="0" y="776749"/>
                      <a:pt x="0" y="763737"/>
                    </a:cubicBezTo>
                    <a:lnTo>
                      <a:pt x="0" y="49063"/>
                    </a:lnTo>
                    <a:cubicBezTo>
                      <a:pt x="0" y="36051"/>
                      <a:pt x="5169" y="23571"/>
                      <a:pt x="14370" y="14370"/>
                    </a:cubicBezTo>
                    <a:cubicBezTo>
                      <a:pt x="23571" y="5169"/>
                      <a:pt x="36051" y="0"/>
                      <a:pt x="49063" y="0"/>
                    </a:cubicBezTo>
                    <a:close/>
                  </a:path>
                </a:pathLst>
              </a:custGeom>
              <a:solidFill>
                <a:srgbClr val="FFD366"/>
              </a:solidFill>
              <a:ln cap="sq">
                <a:noFill/>
                <a:prstDash val="solid"/>
                <a:miter/>
              </a:ln>
            </p:spPr>
            <p:txBody>
              <a:bodyPr/>
              <a:lstStyle/>
              <a:p>
                <a:endParaRPr lang="en-US" sz="3200"/>
              </a:p>
            </p:txBody>
          </p:sp>
          <p:sp>
            <p:nvSpPr>
              <p:cNvPr id="71" name="TextBox 15">
                <a:extLst>
                  <a:ext uri="{FF2B5EF4-FFF2-40B4-BE49-F238E27FC236}">
                    <a16:creationId xmlns:a16="http://schemas.microsoft.com/office/drawing/2014/main" id="{AF42A4BF-6AE4-CC84-C881-A64F9866A766}"/>
                  </a:ext>
                </a:extLst>
              </p:cNvPr>
              <p:cNvSpPr txBox="1"/>
              <p:nvPr/>
            </p:nvSpPr>
            <p:spPr>
              <a:xfrm>
                <a:off x="2739750" y="102129"/>
                <a:ext cx="812800" cy="850900"/>
              </a:xfrm>
              <a:prstGeom prst="rect">
                <a:avLst/>
              </a:prstGeom>
            </p:spPr>
            <p:txBody>
              <a:bodyPr lIns="24341" tIns="24341" rIns="24341" bIns="24341" rtlCol="0" anchor="ctr"/>
              <a:lstStyle/>
              <a:p>
                <a:endParaRPr lang="en-US" sz="3200"/>
              </a:p>
            </p:txBody>
          </p:sp>
        </p:grpSp>
        <p:sp>
          <p:nvSpPr>
            <p:cNvPr id="34" name="TextBox 83">
              <a:extLst>
                <a:ext uri="{FF2B5EF4-FFF2-40B4-BE49-F238E27FC236}">
                  <a16:creationId xmlns:a16="http://schemas.microsoft.com/office/drawing/2014/main" id="{0C6C47AE-7580-9333-BB88-F7C97102F945}"/>
                </a:ext>
              </a:extLst>
            </p:cNvPr>
            <p:cNvSpPr txBox="1"/>
            <p:nvPr/>
          </p:nvSpPr>
          <p:spPr>
            <a:xfrm>
              <a:off x="5087077" y="5008182"/>
              <a:ext cx="2029391" cy="524906"/>
            </a:xfrm>
            <a:prstGeom prst="rect">
              <a:avLst/>
            </a:prstGeom>
          </p:spPr>
          <p:txBody>
            <a:bodyPr wrap="square" lIns="0" tIns="0" rIns="0" bIns="0" rtlCol="0" anchor="t">
              <a:noAutofit/>
            </a:bodyPr>
            <a:lstStyle/>
            <a:p>
              <a:pPr algn="ctr" rtl="0">
                <a:lnSpc>
                  <a:spcPct val="115000"/>
                </a:lnSpc>
              </a:pPr>
              <a:r>
                <a:rPr lang="ar-SA" sz="3200" b="1" kern="1200">
                  <a:solidFill>
                    <a:srgbClr val="FFD366"/>
                  </a:solidFill>
                  <a:effectLst/>
                  <a:latin typeface="Times New Roman" panose="02020603050405020304" pitchFamily="18" charset="0"/>
                  <a:ea typeface="Calibri" panose="020F0502020204030204" pitchFamily="34" charset="0"/>
                  <a:cs typeface="Adobe Arabic" panose="02040503050201020203" pitchFamily="18" charset="-78"/>
                </a:rPr>
                <a:t>الإشراف عن بُعد</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5" name="Graphic 28" descr="Internet with solid fill">
              <a:extLst>
                <a:ext uri="{FF2B5EF4-FFF2-40B4-BE49-F238E27FC236}">
                  <a16:creationId xmlns:a16="http://schemas.microsoft.com/office/drawing/2014/main" id="{19A2D1B4-6814-25F7-4F32-CE2ED4722595}"/>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601038" y="2479512"/>
              <a:ext cx="1105707" cy="1105292"/>
            </a:xfrm>
            <a:prstGeom prst="rect">
              <a:avLst/>
            </a:prstGeom>
          </p:spPr>
        </p:pic>
      </p:grpSp>
      <p:grpSp>
        <p:nvGrpSpPr>
          <p:cNvPr id="81" name="Group 80">
            <a:extLst>
              <a:ext uri="{FF2B5EF4-FFF2-40B4-BE49-F238E27FC236}">
                <a16:creationId xmlns:a16="http://schemas.microsoft.com/office/drawing/2014/main" id="{6F45BFC6-4E5D-81FB-C2EE-2D06EAAF7F3D}"/>
              </a:ext>
            </a:extLst>
          </p:cNvPr>
          <p:cNvGrpSpPr/>
          <p:nvPr/>
        </p:nvGrpSpPr>
        <p:grpSpPr>
          <a:xfrm>
            <a:off x="2798843" y="2111829"/>
            <a:ext cx="1858030" cy="4129603"/>
            <a:chOff x="2798843" y="2111829"/>
            <a:chExt cx="1858030" cy="4129603"/>
          </a:xfrm>
        </p:grpSpPr>
        <p:grpSp>
          <p:nvGrpSpPr>
            <p:cNvPr id="29" name="Group 28">
              <a:extLst>
                <a:ext uri="{FF2B5EF4-FFF2-40B4-BE49-F238E27FC236}">
                  <a16:creationId xmlns:a16="http://schemas.microsoft.com/office/drawing/2014/main" id="{514DE03C-81C6-6231-4765-4FDFD4CCE790}"/>
                </a:ext>
              </a:extLst>
            </p:cNvPr>
            <p:cNvGrpSpPr/>
            <p:nvPr/>
          </p:nvGrpSpPr>
          <p:grpSpPr>
            <a:xfrm rot="10800000">
              <a:off x="3297952" y="2572955"/>
              <a:ext cx="1358921" cy="1422085"/>
              <a:chOff x="1549760" y="213487"/>
              <a:chExt cx="812800" cy="850900"/>
            </a:xfrm>
          </p:grpSpPr>
          <p:sp>
            <p:nvSpPr>
              <p:cNvPr id="44" name="Freeform 53">
                <a:extLst>
                  <a:ext uri="{FF2B5EF4-FFF2-40B4-BE49-F238E27FC236}">
                    <a16:creationId xmlns:a16="http://schemas.microsoft.com/office/drawing/2014/main" id="{A289FD95-3221-146C-9912-EFE5E1AF437D}"/>
                  </a:ext>
                </a:extLst>
              </p:cNvPr>
              <p:cNvSpPr/>
              <p:nvPr/>
            </p:nvSpPr>
            <p:spPr>
              <a:xfrm>
                <a:off x="1549760" y="251587"/>
                <a:ext cx="812800" cy="812800"/>
              </a:xfrm>
              <a:custGeom>
                <a:avLst/>
                <a:gdLst/>
                <a:ahLst/>
                <a:cxnLst/>
                <a:rect l="l" t="t" r="r" b="b"/>
                <a:pathLst>
                  <a:path w="812800" h="812800">
                    <a:moveTo>
                      <a:pt x="39250" y="0"/>
                    </a:moveTo>
                    <a:lnTo>
                      <a:pt x="773550" y="0"/>
                    </a:lnTo>
                    <a:cubicBezTo>
                      <a:pt x="783960" y="0"/>
                      <a:pt x="793943" y="4135"/>
                      <a:pt x="801304" y="11496"/>
                    </a:cubicBezTo>
                    <a:cubicBezTo>
                      <a:pt x="808665" y="18857"/>
                      <a:pt x="812800" y="28840"/>
                      <a:pt x="812800" y="39250"/>
                    </a:cubicBezTo>
                    <a:lnTo>
                      <a:pt x="812800" y="773550"/>
                    </a:lnTo>
                    <a:cubicBezTo>
                      <a:pt x="812800" y="783960"/>
                      <a:pt x="808665" y="793943"/>
                      <a:pt x="801304" y="801304"/>
                    </a:cubicBezTo>
                    <a:cubicBezTo>
                      <a:pt x="793943" y="808665"/>
                      <a:pt x="783960" y="812800"/>
                      <a:pt x="773550" y="812800"/>
                    </a:cubicBezTo>
                    <a:lnTo>
                      <a:pt x="39250" y="812800"/>
                    </a:lnTo>
                    <a:cubicBezTo>
                      <a:pt x="28840" y="812800"/>
                      <a:pt x="18857" y="808665"/>
                      <a:pt x="11496" y="801304"/>
                    </a:cubicBezTo>
                    <a:cubicBezTo>
                      <a:pt x="4135" y="793943"/>
                      <a:pt x="0" y="783960"/>
                      <a:pt x="0" y="773550"/>
                    </a:cubicBezTo>
                    <a:lnTo>
                      <a:pt x="0" y="39250"/>
                    </a:lnTo>
                    <a:cubicBezTo>
                      <a:pt x="0" y="28840"/>
                      <a:pt x="4135" y="18857"/>
                      <a:pt x="11496" y="11496"/>
                    </a:cubicBezTo>
                    <a:cubicBezTo>
                      <a:pt x="18857" y="4135"/>
                      <a:pt x="28840" y="0"/>
                      <a:pt x="39250" y="0"/>
                    </a:cubicBezTo>
                    <a:close/>
                  </a:path>
                </a:pathLst>
              </a:custGeom>
              <a:solidFill>
                <a:srgbClr val="DFE4E4"/>
              </a:solidFill>
            </p:spPr>
            <p:txBody>
              <a:bodyPr/>
              <a:lstStyle/>
              <a:p>
                <a:endParaRPr lang="en-US" sz="3200"/>
              </a:p>
            </p:txBody>
          </p:sp>
          <p:sp>
            <p:nvSpPr>
              <p:cNvPr id="45" name="TextBox 54">
                <a:extLst>
                  <a:ext uri="{FF2B5EF4-FFF2-40B4-BE49-F238E27FC236}">
                    <a16:creationId xmlns:a16="http://schemas.microsoft.com/office/drawing/2014/main" id="{DD20E6BC-ABCF-023A-0617-B557F529614A}"/>
                  </a:ext>
                </a:extLst>
              </p:cNvPr>
              <p:cNvSpPr txBox="1"/>
              <p:nvPr/>
            </p:nvSpPr>
            <p:spPr>
              <a:xfrm>
                <a:off x="1549760" y="213487"/>
                <a:ext cx="812800" cy="850900"/>
              </a:xfrm>
              <a:prstGeom prst="rect">
                <a:avLst/>
              </a:prstGeom>
            </p:spPr>
            <p:txBody>
              <a:bodyPr lIns="18298" tIns="18298" rIns="18298" bIns="18298" rtlCol="0" anchor="ctr"/>
              <a:lstStyle/>
              <a:p>
                <a:endParaRPr lang="en-US" sz="3200"/>
              </a:p>
            </p:txBody>
          </p:sp>
        </p:grpSp>
        <p:grpSp>
          <p:nvGrpSpPr>
            <p:cNvPr id="30" name="Group 29">
              <a:extLst>
                <a:ext uri="{FF2B5EF4-FFF2-40B4-BE49-F238E27FC236}">
                  <a16:creationId xmlns:a16="http://schemas.microsoft.com/office/drawing/2014/main" id="{F810CB44-6361-A910-E8A6-70D8DE2AE4B6}"/>
                </a:ext>
              </a:extLst>
            </p:cNvPr>
            <p:cNvGrpSpPr/>
            <p:nvPr/>
          </p:nvGrpSpPr>
          <p:grpSpPr>
            <a:xfrm rot="10800000">
              <a:off x="3452585" y="3921635"/>
              <a:ext cx="591335" cy="591113"/>
              <a:chOff x="1634095" y="987417"/>
              <a:chExt cx="812800" cy="812800"/>
            </a:xfrm>
          </p:grpSpPr>
          <p:sp>
            <p:nvSpPr>
              <p:cNvPr id="42" name="Freeform 56">
                <a:extLst>
                  <a:ext uri="{FF2B5EF4-FFF2-40B4-BE49-F238E27FC236}">
                    <a16:creationId xmlns:a16="http://schemas.microsoft.com/office/drawing/2014/main" id="{77FA857D-70EF-6823-FD68-AC2E16EEA383}"/>
                  </a:ext>
                </a:extLst>
              </p:cNvPr>
              <p:cNvSpPr/>
              <p:nvPr/>
            </p:nvSpPr>
            <p:spPr>
              <a:xfrm>
                <a:off x="1634095" y="987417"/>
                <a:ext cx="812800" cy="812800"/>
              </a:xfrm>
              <a:custGeom>
                <a:avLst/>
                <a:gdLst/>
                <a:ahLst/>
                <a:cxnLst/>
                <a:rect l="l" t="t" r="r" b="b"/>
                <a:pathLst>
                  <a:path w="812800" h="812800">
                    <a:moveTo>
                      <a:pt x="406400" y="0"/>
                    </a:moveTo>
                    <a:lnTo>
                      <a:pt x="0" y="406400"/>
                    </a:lnTo>
                    <a:lnTo>
                      <a:pt x="203200" y="406400"/>
                    </a:lnTo>
                    <a:lnTo>
                      <a:pt x="203200" y="812800"/>
                    </a:lnTo>
                    <a:lnTo>
                      <a:pt x="609600" y="812800"/>
                    </a:lnTo>
                    <a:lnTo>
                      <a:pt x="609600" y="406400"/>
                    </a:lnTo>
                    <a:lnTo>
                      <a:pt x="812800" y="406400"/>
                    </a:lnTo>
                    <a:lnTo>
                      <a:pt x="406400" y="0"/>
                    </a:lnTo>
                    <a:close/>
                  </a:path>
                </a:pathLst>
              </a:custGeom>
              <a:solidFill>
                <a:srgbClr val="DFE4E4"/>
              </a:solidFill>
            </p:spPr>
            <p:txBody>
              <a:bodyPr/>
              <a:lstStyle/>
              <a:p>
                <a:endParaRPr lang="en-US" sz="3200"/>
              </a:p>
            </p:txBody>
          </p:sp>
          <p:sp>
            <p:nvSpPr>
              <p:cNvPr id="43" name="TextBox 57">
                <a:extLst>
                  <a:ext uri="{FF2B5EF4-FFF2-40B4-BE49-F238E27FC236}">
                    <a16:creationId xmlns:a16="http://schemas.microsoft.com/office/drawing/2014/main" id="{251CA16E-813E-AA96-B056-B86323F329D3}"/>
                  </a:ext>
                </a:extLst>
              </p:cNvPr>
              <p:cNvSpPr txBox="1"/>
              <p:nvPr/>
            </p:nvSpPr>
            <p:spPr>
              <a:xfrm>
                <a:off x="1837295" y="1041392"/>
                <a:ext cx="406400" cy="758825"/>
              </a:xfrm>
              <a:prstGeom prst="rect">
                <a:avLst/>
              </a:prstGeom>
            </p:spPr>
            <p:txBody>
              <a:bodyPr lIns="25458" tIns="25458" rIns="25458" bIns="25458" rtlCol="0" anchor="ctr"/>
              <a:lstStyle/>
              <a:p>
                <a:endParaRPr lang="en-US" sz="3200"/>
              </a:p>
            </p:txBody>
          </p:sp>
        </p:grpSp>
        <p:grpSp>
          <p:nvGrpSpPr>
            <p:cNvPr id="31" name="Group 30">
              <a:extLst>
                <a:ext uri="{FF2B5EF4-FFF2-40B4-BE49-F238E27FC236}">
                  <a16:creationId xmlns:a16="http://schemas.microsoft.com/office/drawing/2014/main" id="{2D1B7DF2-D2F3-ED66-9276-5C808E87DD73}"/>
                </a:ext>
              </a:extLst>
            </p:cNvPr>
            <p:cNvGrpSpPr/>
            <p:nvPr/>
          </p:nvGrpSpPr>
          <p:grpSpPr>
            <a:xfrm rot="10800000">
              <a:off x="2798843" y="2111829"/>
              <a:ext cx="1358921" cy="1422085"/>
              <a:chOff x="1277552" y="-38100"/>
              <a:chExt cx="812800" cy="850900"/>
            </a:xfrm>
          </p:grpSpPr>
          <p:sp>
            <p:nvSpPr>
              <p:cNvPr id="40" name="Freeform 59">
                <a:extLst>
                  <a:ext uri="{FF2B5EF4-FFF2-40B4-BE49-F238E27FC236}">
                    <a16:creationId xmlns:a16="http://schemas.microsoft.com/office/drawing/2014/main" id="{7B1963A4-5BCF-E6D5-120A-D524440FF695}"/>
                  </a:ext>
                </a:extLst>
              </p:cNvPr>
              <p:cNvSpPr/>
              <p:nvPr/>
            </p:nvSpPr>
            <p:spPr>
              <a:xfrm>
                <a:off x="1277552" y="0"/>
                <a:ext cx="812800" cy="812800"/>
              </a:xfrm>
              <a:custGeom>
                <a:avLst/>
                <a:gdLst/>
                <a:ahLst/>
                <a:cxnLst/>
                <a:rect l="l" t="t" r="r" b="b"/>
                <a:pathLst>
                  <a:path w="812800" h="812800">
                    <a:moveTo>
                      <a:pt x="29438" y="0"/>
                    </a:moveTo>
                    <a:lnTo>
                      <a:pt x="783362" y="0"/>
                    </a:lnTo>
                    <a:cubicBezTo>
                      <a:pt x="799620" y="0"/>
                      <a:pt x="812800" y="13180"/>
                      <a:pt x="812800" y="29438"/>
                    </a:cubicBezTo>
                    <a:lnTo>
                      <a:pt x="812800" y="783362"/>
                    </a:lnTo>
                    <a:cubicBezTo>
                      <a:pt x="812800" y="799620"/>
                      <a:pt x="799620" y="812800"/>
                      <a:pt x="783362" y="812800"/>
                    </a:cubicBezTo>
                    <a:lnTo>
                      <a:pt x="29438" y="812800"/>
                    </a:lnTo>
                    <a:cubicBezTo>
                      <a:pt x="13180" y="812800"/>
                      <a:pt x="0" y="799620"/>
                      <a:pt x="0" y="783362"/>
                    </a:cubicBezTo>
                    <a:lnTo>
                      <a:pt x="0" y="29438"/>
                    </a:lnTo>
                    <a:cubicBezTo>
                      <a:pt x="0" y="13180"/>
                      <a:pt x="13180" y="0"/>
                      <a:pt x="29438" y="0"/>
                    </a:cubicBezTo>
                    <a:close/>
                  </a:path>
                </a:pathLst>
              </a:custGeom>
              <a:solidFill>
                <a:srgbClr val="FFFFFF"/>
              </a:solidFill>
              <a:ln w="28575" cap="sq">
                <a:solidFill>
                  <a:srgbClr val="DFE4E4"/>
                </a:solidFill>
                <a:prstDash val="dash"/>
                <a:miter/>
              </a:ln>
            </p:spPr>
            <p:txBody>
              <a:bodyPr/>
              <a:lstStyle/>
              <a:p>
                <a:endParaRPr lang="en-US" sz="3200"/>
              </a:p>
            </p:txBody>
          </p:sp>
          <p:sp>
            <p:nvSpPr>
              <p:cNvPr id="41" name="TextBox 60">
                <a:extLst>
                  <a:ext uri="{FF2B5EF4-FFF2-40B4-BE49-F238E27FC236}">
                    <a16:creationId xmlns:a16="http://schemas.microsoft.com/office/drawing/2014/main" id="{25600C29-8788-4FD9-E4E2-59A627426EC0}"/>
                  </a:ext>
                </a:extLst>
              </p:cNvPr>
              <p:cNvSpPr txBox="1"/>
              <p:nvPr/>
            </p:nvSpPr>
            <p:spPr>
              <a:xfrm>
                <a:off x="1277552" y="-38100"/>
                <a:ext cx="812800" cy="850900"/>
              </a:xfrm>
              <a:prstGeom prst="rect">
                <a:avLst/>
              </a:prstGeom>
            </p:spPr>
            <p:txBody>
              <a:bodyPr lIns="24341" tIns="24341" rIns="24341" bIns="24341" rtlCol="0" anchor="ctr"/>
              <a:lstStyle/>
              <a:p>
                <a:endParaRPr lang="en-US" sz="3200"/>
              </a:p>
            </p:txBody>
          </p:sp>
        </p:grpSp>
        <p:grpSp>
          <p:nvGrpSpPr>
            <p:cNvPr id="32" name="Group 31">
              <a:extLst>
                <a:ext uri="{FF2B5EF4-FFF2-40B4-BE49-F238E27FC236}">
                  <a16:creationId xmlns:a16="http://schemas.microsoft.com/office/drawing/2014/main" id="{A1C04D9D-0DFC-ABA7-D822-E355929F34A6}"/>
                </a:ext>
              </a:extLst>
            </p:cNvPr>
            <p:cNvGrpSpPr/>
            <p:nvPr/>
          </p:nvGrpSpPr>
          <p:grpSpPr>
            <a:xfrm rot="10800000">
              <a:off x="3085050" y="2368850"/>
              <a:ext cx="1358921" cy="1422085"/>
              <a:chOff x="1433646" y="102129"/>
              <a:chExt cx="812800" cy="850900"/>
            </a:xfrm>
          </p:grpSpPr>
          <p:sp>
            <p:nvSpPr>
              <p:cNvPr id="38" name="Freeform 62">
                <a:extLst>
                  <a:ext uri="{FF2B5EF4-FFF2-40B4-BE49-F238E27FC236}">
                    <a16:creationId xmlns:a16="http://schemas.microsoft.com/office/drawing/2014/main" id="{B64E065F-FB2E-976D-DCBE-81A6AA48CCE9}"/>
                  </a:ext>
                </a:extLst>
              </p:cNvPr>
              <p:cNvSpPr/>
              <p:nvPr/>
            </p:nvSpPr>
            <p:spPr>
              <a:xfrm>
                <a:off x="1433646" y="140229"/>
                <a:ext cx="812800" cy="812800"/>
              </a:xfrm>
              <a:custGeom>
                <a:avLst/>
                <a:gdLst/>
                <a:ahLst/>
                <a:cxnLst/>
                <a:rect l="l" t="t" r="r" b="b"/>
                <a:pathLst>
                  <a:path w="812800" h="812800">
                    <a:moveTo>
                      <a:pt x="49063" y="0"/>
                    </a:moveTo>
                    <a:lnTo>
                      <a:pt x="763737" y="0"/>
                    </a:lnTo>
                    <a:cubicBezTo>
                      <a:pt x="776749" y="0"/>
                      <a:pt x="789229" y="5169"/>
                      <a:pt x="798430" y="14370"/>
                    </a:cubicBezTo>
                    <a:cubicBezTo>
                      <a:pt x="807631" y="23571"/>
                      <a:pt x="812800" y="36051"/>
                      <a:pt x="812800" y="49063"/>
                    </a:cubicBezTo>
                    <a:lnTo>
                      <a:pt x="812800" y="763737"/>
                    </a:lnTo>
                    <a:cubicBezTo>
                      <a:pt x="812800" y="776749"/>
                      <a:pt x="807631" y="789229"/>
                      <a:pt x="798430" y="798430"/>
                    </a:cubicBezTo>
                    <a:cubicBezTo>
                      <a:pt x="789229" y="807631"/>
                      <a:pt x="776749" y="812800"/>
                      <a:pt x="763737" y="812800"/>
                    </a:cubicBezTo>
                    <a:lnTo>
                      <a:pt x="49063" y="812800"/>
                    </a:lnTo>
                    <a:cubicBezTo>
                      <a:pt x="36051" y="812800"/>
                      <a:pt x="23571" y="807631"/>
                      <a:pt x="14370" y="798430"/>
                    </a:cubicBezTo>
                    <a:cubicBezTo>
                      <a:pt x="5169" y="789229"/>
                      <a:pt x="0" y="776749"/>
                      <a:pt x="0" y="763737"/>
                    </a:cubicBezTo>
                    <a:lnTo>
                      <a:pt x="0" y="49063"/>
                    </a:lnTo>
                    <a:cubicBezTo>
                      <a:pt x="0" y="36051"/>
                      <a:pt x="5169" y="23571"/>
                      <a:pt x="14370" y="14370"/>
                    </a:cubicBezTo>
                    <a:cubicBezTo>
                      <a:pt x="23571" y="5169"/>
                      <a:pt x="36051" y="0"/>
                      <a:pt x="49063" y="0"/>
                    </a:cubicBezTo>
                    <a:close/>
                  </a:path>
                </a:pathLst>
              </a:custGeom>
              <a:solidFill>
                <a:srgbClr val="2E75B6"/>
              </a:solidFill>
              <a:ln cap="sq">
                <a:noFill/>
                <a:prstDash val="solid"/>
                <a:miter/>
              </a:ln>
            </p:spPr>
            <p:txBody>
              <a:bodyPr/>
              <a:lstStyle/>
              <a:p>
                <a:endParaRPr lang="en-US" sz="3200"/>
              </a:p>
            </p:txBody>
          </p:sp>
          <p:sp>
            <p:nvSpPr>
              <p:cNvPr id="39" name="TextBox 63">
                <a:extLst>
                  <a:ext uri="{FF2B5EF4-FFF2-40B4-BE49-F238E27FC236}">
                    <a16:creationId xmlns:a16="http://schemas.microsoft.com/office/drawing/2014/main" id="{6E1A3954-D79C-8C3A-F9F8-F2817437BF09}"/>
                  </a:ext>
                </a:extLst>
              </p:cNvPr>
              <p:cNvSpPr txBox="1"/>
              <p:nvPr/>
            </p:nvSpPr>
            <p:spPr>
              <a:xfrm>
                <a:off x="1433646" y="102129"/>
                <a:ext cx="812800" cy="850900"/>
              </a:xfrm>
              <a:prstGeom prst="rect">
                <a:avLst/>
              </a:prstGeom>
            </p:spPr>
            <p:txBody>
              <a:bodyPr lIns="24341" tIns="24341" rIns="24341" bIns="24341" rtlCol="0" anchor="ctr"/>
              <a:lstStyle/>
              <a:p>
                <a:endParaRPr lang="en-US" sz="3200"/>
              </a:p>
            </p:txBody>
          </p:sp>
        </p:grpSp>
        <p:sp>
          <p:nvSpPr>
            <p:cNvPr id="35" name="TextBox 84">
              <a:extLst>
                <a:ext uri="{FF2B5EF4-FFF2-40B4-BE49-F238E27FC236}">
                  <a16:creationId xmlns:a16="http://schemas.microsoft.com/office/drawing/2014/main" id="{B180050F-474F-AF3F-071F-8115EC7F604C}"/>
                </a:ext>
              </a:extLst>
            </p:cNvPr>
            <p:cNvSpPr txBox="1"/>
            <p:nvPr/>
          </p:nvSpPr>
          <p:spPr>
            <a:xfrm>
              <a:off x="2851517" y="5048991"/>
              <a:ext cx="1804909" cy="1192441"/>
            </a:xfrm>
            <a:prstGeom prst="rect">
              <a:avLst/>
            </a:prstGeom>
          </p:spPr>
          <p:txBody>
            <a:bodyPr wrap="square" lIns="0" tIns="0" rIns="0" bIns="0" rtlCol="0" anchor="t">
              <a:noAutofit/>
            </a:bodyPr>
            <a:lstStyle/>
            <a:p>
              <a:pPr algn="ctr" rtl="1">
                <a:lnSpc>
                  <a:spcPct val="115000"/>
                </a:lnSpc>
              </a:pPr>
              <a:r>
                <a:rPr lang="ar-SA" sz="3200" b="1" kern="1200" dirty="0">
                  <a:solidFill>
                    <a:srgbClr val="2E74B5"/>
                  </a:solidFill>
                  <a:effectLst/>
                  <a:latin typeface="Times New Roman" panose="02020603050405020304" pitchFamily="18" charset="0"/>
                  <a:ea typeface="Calibri" panose="020F0502020204030204" pitchFamily="34" charset="0"/>
                  <a:cs typeface="Adobe Arabic" panose="02040503050201020203" pitchFamily="18" charset="-78"/>
                </a:rPr>
                <a:t>التدريب المستمر</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6" name="Graphic 60" descr="Classroom with solid fill">
              <a:extLst>
                <a:ext uri="{FF2B5EF4-FFF2-40B4-BE49-F238E27FC236}">
                  <a16:creationId xmlns:a16="http://schemas.microsoft.com/office/drawing/2014/main" id="{B677764C-B49A-5133-9B0F-944478B6FA53}"/>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217241" y="2535730"/>
              <a:ext cx="954493" cy="954135"/>
            </a:xfrm>
            <a:prstGeom prst="rect">
              <a:avLst/>
            </a:prstGeom>
          </p:spPr>
        </p:pic>
      </p:grpSp>
      <p:grpSp>
        <p:nvGrpSpPr>
          <p:cNvPr id="78" name="Group 77">
            <a:extLst>
              <a:ext uri="{FF2B5EF4-FFF2-40B4-BE49-F238E27FC236}">
                <a16:creationId xmlns:a16="http://schemas.microsoft.com/office/drawing/2014/main" id="{5C91676B-E4CB-12F4-5D12-662C56373500}"/>
              </a:ext>
            </a:extLst>
          </p:cNvPr>
          <p:cNvGrpSpPr/>
          <p:nvPr/>
        </p:nvGrpSpPr>
        <p:grpSpPr>
          <a:xfrm>
            <a:off x="9775131" y="2111829"/>
            <a:ext cx="1923439" cy="3654249"/>
            <a:chOff x="9775131" y="2111829"/>
            <a:chExt cx="1923439" cy="3654249"/>
          </a:xfrm>
        </p:grpSpPr>
        <p:grpSp>
          <p:nvGrpSpPr>
            <p:cNvPr id="21" name="Group 20">
              <a:extLst>
                <a:ext uri="{FF2B5EF4-FFF2-40B4-BE49-F238E27FC236}">
                  <a16:creationId xmlns:a16="http://schemas.microsoft.com/office/drawing/2014/main" id="{24BC1A95-9AA1-283A-3598-0B6CB09E341F}"/>
                </a:ext>
              </a:extLst>
            </p:cNvPr>
            <p:cNvGrpSpPr/>
            <p:nvPr/>
          </p:nvGrpSpPr>
          <p:grpSpPr>
            <a:xfrm rot="10800000">
              <a:off x="10317560" y="2572955"/>
              <a:ext cx="1358921" cy="1422085"/>
              <a:chOff x="5378168" y="213487"/>
              <a:chExt cx="812800" cy="850900"/>
            </a:xfrm>
          </p:grpSpPr>
          <p:sp>
            <p:nvSpPr>
              <p:cNvPr id="60" name="Freeform 29">
                <a:extLst>
                  <a:ext uri="{FF2B5EF4-FFF2-40B4-BE49-F238E27FC236}">
                    <a16:creationId xmlns:a16="http://schemas.microsoft.com/office/drawing/2014/main" id="{A75C2915-9BA0-6B70-584B-743E65364A7F}"/>
                  </a:ext>
                </a:extLst>
              </p:cNvPr>
              <p:cNvSpPr/>
              <p:nvPr/>
            </p:nvSpPr>
            <p:spPr>
              <a:xfrm>
                <a:off x="5378168" y="251587"/>
                <a:ext cx="812800" cy="812800"/>
              </a:xfrm>
              <a:custGeom>
                <a:avLst/>
                <a:gdLst/>
                <a:ahLst/>
                <a:cxnLst/>
                <a:rect l="l" t="t" r="r" b="b"/>
                <a:pathLst>
                  <a:path w="812800" h="812800">
                    <a:moveTo>
                      <a:pt x="39250" y="0"/>
                    </a:moveTo>
                    <a:lnTo>
                      <a:pt x="773550" y="0"/>
                    </a:lnTo>
                    <a:cubicBezTo>
                      <a:pt x="783960" y="0"/>
                      <a:pt x="793943" y="4135"/>
                      <a:pt x="801304" y="11496"/>
                    </a:cubicBezTo>
                    <a:cubicBezTo>
                      <a:pt x="808665" y="18857"/>
                      <a:pt x="812800" y="28840"/>
                      <a:pt x="812800" y="39250"/>
                    </a:cubicBezTo>
                    <a:lnTo>
                      <a:pt x="812800" y="773550"/>
                    </a:lnTo>
                    <a:cubicBezTo>
                      <a:pt x="812800" y="783960"/>
                      <a:pt x="808665" y="793943"/>
                      <a:pt x="801304" y="801304"/>
                    </a:cubicBezTo>
                    <a:cubicBezTo>
                      <a:pt x="793943" y="808665"/>
                      <a:pt x="783960" y="812800"/>
                      <a:pt x="773550" y="812800"/>
                    </a:cubicBezTo>
                    <a:lnTo>
                      <a:pt x="39250" y="812800"/>
                    </a:lnTo>
                    <a:cubicBezTo>
                      <a:pt x="28840" y="812800"/>
                      <a:pt x="18857" y="808665"/>
                      <a:pt x="11496" y="801304"/>
                    </a:cubicBezTo>
                    <a:cubicBezTo>
                      <a:pt x="4135" y="793943"/>
                      <a:pt x="0" y="783960"/>
                      <a:pt x="0" y="773550"/>
                    </a:cubicBezTo>
                    <a:lnTo>
                      <a:pt x="0" y="39250"/>
                    </a:lnTo>
                    <a:cubicBezTo>
                      <a:pt x="0" y="28840"/>
                      <a:pt x="4135" y="18857"/>
                      <a:pt x="11496" y="11496"/>
                    </a:cubicBezTo>
                    <a:cubicBezTo>
                      <a:pt x="18857" y="4135"/>
                      <a:pt x="28840" y="0"/>
                      <a:pt x="39250" y="0"/>
                    </a:cubicBezTo>
                    <a:close/>
                  </a:path>
                </a:pathLst>
              </a:custGeom>
              <a:solidFill>
                <a:srgbClr val="DFE4E4"/>
              </a:solidFill>
            </p:spPr>
            <p:txBody>
              <a:bodyPr/>
              <a:lstStyle/>
              <a:p>
                <a:endParaRPr lang="en-US" sz="3200"/>
              </a:p>
            </p:txBody>
          </p:sp>
          <p:sp>
            <p:nvSpPr>
              <p:cNvPr id="61" name="TextBox 30">
                <a:extLst>
                  <a:ext uri="{FF2B5EF4-FFF2-40B4-BE49-F238E27FC236}">
                    <a16:creationId xmlns:a16="http://schemas.microsoft.com/office/drawing/2014/main" id="{357EF4B6-8C97-0EBE-4C63-DEED0E9FE1A4}"/>
                  </a:ext>
                </a:extLst>
              </p:cNvPr>
              <p:cNvSpPr txBox="1"/>
              <p:nvPr/>
            </p:nvSpPr>
            <p:spPr>
              <a:xfrm>
                <a:off x="5378168" y="213487"/>
                <a:ext cx="812800" cy="850900"/>
              </a:xfrm>
              <a:prstGeom prst="rect">
                <a:avLst/>
              </a:prstGeom>
            </p:spPr>
            <p:txBody>
              <a:bodyPr lIns="18298" tIns="18298" rIns="18298" bIns="18298" rtlCol="0" anchor="ctr"/>
              <a:lstStyle/>
              <a:p>
                <a:endParaRPr lang="en-US" sz="3200"/>
              </a:p>
            </p:txBody>
          </p:sp>
        </p:grpSp>
        <p:grpSp>
          <p:nvGrpSpPr>
            <p:cNvPr id="22" name="Group 21">
              <a:extLst>
                <a:ext uri="{FF2B5EF4-FFF2-40B4-BE49-F238E27FC236}">
                  <a16:creationId xmlns:a16="http://schemas.microsoft.com/office/drawing/2014/main" id="{F5D2ACE7-0956-0417-AD02-4349292E8C5F}"/>
                </a:ext>
              </a:extLst>
            </p:cNvPr>
            <p:cNvGrpSpPr/>
            <p:nvPr/>
          </p:nvGrpSpPr>
          <p:grpSpPr>
            <a:xfrm rot="10800000">
              <a:off x="10472193" y="3921635"/>
              <a:ext cx="591335" cy="591113"/>
              <a:chOff x="5462503" y="987417"/>
              <a:chExt cx="812800" cy="812800"/>
            </a:xfrm>
          </p:grpSpPr>
          <p:sp>
            <p:nvSpPr>
              <p:cNvPr id="58" name="Freeform 32">
                <a:extLst>
                  <a:ext uri="{FF2B5EF4-FFF2-40B4-BE49-F238E27FC236}">
                    <a16:creationId xmlns:a16="http://schemas.microsoft.com/office/drawing/2014/main" id="{76DF3923-04F3-0D1F-B373-F54BDC7D6B56}"/>
                  </a:ext>
                </a:extLst>
              </p:cNvPr>
              <p:cNvSpPr/>
              <p:nvPr/>
            </p:nvSpPr>
            <p:spPr>
              <a:xfrm>
                <a:off x="5462503" y="987417"/>
                <a:ext cx="812800" cy="812800"/>
              </a:xfrm>
              <a:custGeom>
                <a:avLst/>
                <a:gdLst/>
                <a:ahLst/>
                <a:cxnLst/>
                <a:rect l="l" t="t" r="r" b="b"/>
                <a:pathLst>
                  <a:path w="812800" h="812800">
                    <a:moveTo>
                      <a:pt x="406400" y="0"/>
                    </a:moveTo>
                    <a:lnTo>
                      <a:pt x="0" y="406400"/>
                    </a:lnTo>
                    <a:lnTo>
                      <a:pt x="203200" y="406400"/>
                    </a:lnTo>
                    <a:lnTo>
                      <a:pt x="203200" y="812800"/>
                    </a:lnTo>
                    <a:lnTo>
                      <a:pt x="609600" y="812800"/>
                    </a:lnTo>
                    <a:lnTo>
                      <a:pt x="609600" y="406400"/>
                    </a:lnTo>
                    <a:lnTo>
                      <a:pt x="812800" y="406400"/>
                    </a:lnTo>
                    <a:lnTo>
                      <a:pt x="406400" y="0"/>
                    </a:lnTo>
                    <a:close/>
                  </a:path>
                </a:pathLst>
              </a:custGeom>
              <a:solidFill>
                <a:srgbClr val="DFE4E4"/>
              </a:solidFill>
            </p:spPr>
            <p:txBody>
              <a:bodyPr/>
              <a:lstStyle/>
              <a:p>
                <a:endParaRPr lang="en-US" sz="3200"/>
              </a:p>
            </p:txBody>
          </p:sp>
          <p:sp>
            <p:nvSpPr>
              <p:cNvPr id="59" name="TextBox 33">
                <a:extLst>
                  <a:ext uri="{FF2B5EF4-FFF2-40B4-BE49-F238E27FC236}">
                    <a16:creationId xmlns:a16="http://schemas.microsoft.com/office/drawing/2014/main" id="{447A9AB3-E7EA-56DC-B2EE-AA8DC3E2464A}"/>
                  </a:ext>
                </a:extLst>
              </p:cNvPr>
              <p:cNvSpPr txBox="1"/>
              <p:nvPr/>
            </p:nvSpPr>
            <p:spPr>
              <a:xfrm>
                <a:off x="5665703" y="1041392"/>
                <a:ext cx="406400" cy="758825"/>
              </a:xfrm>
              <a:prstGeom prst="rect">
                <a:avLst/>
              </a:prstGeom>
            </p:spPr>
            <p:txBody>
              <a:bodyPr lIns="25458" tIns="25458" rIns="25458" bIns="25458" rtlCol="0" anchor="ctr"/>
              <a:lstStyle/>
              <a:p>
                <a:endParaRPr lang="en-US" sz="3200"/>
              </a:p>
            </p:txBody>
          </p:sp>
        </p:grpSp>
        <p:grpSp>
          <p:nvGrpSpPr>
            <p:cNvPr id="23" name="Group 22">
              <a:extLst>
                <a:ext uri="{FF2B5EF4-FFF2-40B4-BE49-F238E27FC236}">
                  <a16:creationId xmlns:a16="http://schemas.microsoft.com/office/drawing/2014/main" id="{D09AA402-A6D0-73EA-445A-6BC996C884C0}"/>
                </a:ext>
              </a:extLst>
            </p:cNvPr>
            <p:cNvGrpSpPr/>
            <p:nvPr/>
          </p:nvGrpSpPr>
          <p:grpSpPr>
            <a:xfrm rot="10800000">
              <a:off x="9818451" y="2111829"/>
              <a:ext cx="1358921" cy="1422085"/>
              <a:chOff x="5105960" y="-38100"/>
              <a:chExt cx="812800" cy="850900"/>
            </a:xfrm>
          </p:grpSpPr>
          <p:sp>
            <p:nvSpPr>
              <p:cNvPr id="56" name="Freeform 35">
                <a:extLst>
                  <a:ext uri="{FF2B5EF4-FFF2-40B4-BE49-F238E27FC236}">
                    <a16:creationId xmlns:a16="http://schemas.microsoft.com/office/drawing/2014/main" id="{1A8F0017-22B5-E830-DE90-8D67514D3739}"/>
                  </a:ext>
                </a:extLst>
              </p:cNvPr>
              <p:cNvSpPr/>
              <p:nvPr/>
            </p:nvSpPr>
            <p:spPr>
              <a:xfrm>
                <a:off x="5105960" y="0"/>
                <a:ext cx="812800" cy="812800"/>
              </a:xfrm>
              <a:custGeom>
                <a:avLst/>
                <a:gdLst/>
                <a:ahLst/>
                <a:cxnLst/>
                <a:rect l="l" t="t" r="r" b="b"/>
                <a:pathLst>
                  <a:path w="812800" h="812800">
                    <a:moveTo>
                      <a:pt x="29438" y="0"/>
                    </a:moveTo>
                    <a:lnTo>
                      <a:pt x="783362" y="0"/>
                    </a:lnTo>
                    <a:cubicBezTo>
                      <a:pt x="799620" y="0"/>
                      <a:pt x="812800" y="13180"/>
                      <a:pt x="812800" y="29438"/>
                    </a:cubicBezTo>
                    <a:lnTo>
                      <a:pt x="812800" y="783362"/>
                    </a:lnTo>
                    <a:cubicBezTo>
                      <a:pt x="812800" y="799620"/>
                      <a:pt x="799620" y="812800"/>
                      <a:pt x="783362" y="812800"/>
                    </a:cubicBezTo>
                    <a:lnTo>
                      <a:pt x="29438" y="812800"/>
                    </a:lnTo>
                    <a:cubicBezTo>
                      <a:pt x="13180" y="812800"/>
                      <a:pt x="0" y="799620"/>
                      <a:pt x="0" y="783362"/>
                    </a:cubicBezTo>
                    <a:lnTo>
                      <a:pt x="0" y="29438"/>
                    </a:lnTo>
                    <a:cubicBezTo>
                      <a:pt x="0" y="13180"/>
                      <a:pt x="13180" y="0"/>
                      <a:pt x="29438" y="0"/>
                    </a:cubicBezTo>
                    <a:close/>
                  </a:path>
                </a:pathLst>
              </a:custGeom>
              <a:solidFill>
                <a:srgbClr val="FFFFFF"/>
              </a:solidFill>
              <a:ln w="28575" cap="sq">
                <a:solidFill>
                  <a:srgbClr val="DFE4E4"/>
                </a:solidFill>
                <a:prstDash val="dash"/>
                <a:miter/>
              </a:ln>
            </p:spPr>
            <p:txBody>
              <a:bodyPr/>
              <a:lstStyle/>
              <a:p>
                <a:endParaRPr lang="en-US" sz="3200"/>
              </a:p>
            </p:txBody>
          </p:sp>
          <p:sp>
            <p:nvSpPr>
              <p:cNvPr id="57" name="TextBox 36">
                <a:extLst>
                  <a:ext uri="{FF2B5EF4-FFF2-40B4-BE49-F238E27FC236}">
                    <a16:creationId xmlns:a16="http://schemas.microsoft.com/office/drawing/2014/main" id="{61C1F031-57AB-AFD2-6F9E-6AACB6EF1EA3}"/>
                  </a:ext>
                </a:extLst>
              </p:cNvPr>
              <p:cNvSpPr txBox="1"/>
              <p:nvPr/>
            </p:nvSpPr>
            <p:spPr>
              <a:xfrm>
                <a:off x="5105960" y="-38100"/>
                <a:ext cx="812800" cy="850900"/>
              </a:xfrm>
              <a:prstGeom prst="rect">
                <a:avLst/>
              </a:prstGeom>
            </p:spPr>
            <p:txBody>
              <a:bodyPr lIns="24341" tIns="24341" rIns="24341" bIns="24341" rtlCol="0" anchor="ctr"/>
              <a:lstStyle/>
              <a:p>
                <a:endParaRPr lang="en-US" sz="3200"/>
              </a:p>
            </p:txBody>
          </p:sp>
        </p:grpSp>
        <p:grpSp>
          <p:nvGrpSpPr>
            <p:cNvPr id="24" name="Group 23">
              <a:extLst>
                <a:ext uri="{FF2B5EF4-FFF2-40B4-BE49-F238E27FC236}">
                  <a16:creationId xmlns:a16="http://schemas.microsoft.com/office/drawing/2014/main" id="{C34D6B42-A524-16A6-B7C0-25846342B8BE}"/>
                </a:ext>
              </a:extLst>
            </p:cNvPr>
            <p:cNvGrpSpPr/>
            <p:nvPr/>
          </p:nvGrpSpPr>
          <p:grpSpPr>
            <a:xfrm rot="10800000">
              <a:off x="10104658" y="2368850"/>
              <a:ext cx="1358921" cy="1422085"/>
              <a:chOff x="5262054" y="102129"/>
              <a:chExt cx="812800" cy="850900"/>
            </a:xfrm>
          </p:grpSpPr>
          <p:sp>
            <p:nvSpPr>
              <p:cNvPr id="54" name="Freeform 38">
                <a:extLst>
                  <a:ext uri="{FF2B5EF4-FFF2-40B4-BE49-F238E27FC236}">
                    <a16:creationId xmlns:a16="http://schemas.microsoft.com/office/drawing/2014/main" id="{9B2E091A-0ACA-09DC-5842-499911078A78}"/>
                  </a:ext>
                </a:extLst>
              </p:cNvPr>
              <p:cNvSpPr/>
              <p:nvPr/>
            </p:nvSpPr>
            <p:spPr>
              <a:xfrm>
                <a:off x="5262054" y="140229"/>
                <a:ext cx="812800" cy="812800"/>
              </a:xfrm>
              <a:custGeom>
                <a:avLst/>
                <a:gdLst/>
                <a:ahLst/>
                <a:cxnLst/>
                <a:rect l="l" t="t" r="r" b="b"/>
                <a:pathLst>
                  <a:path w="812800" h="812800">
                    <a:moveTo>
                      <a:pt x="49063" y="0"/>
                    </a:moveTo>
                    <a:lnTo>
                      <a:pt x="763737" y="0"/>
                    </a:lnTo>
                    <a:cubicBezTo>
                      <a:pt x="776749" y="0"/>
                      <a:pt x="789229" y="5169"/>
                      <a:pt x="798430" y="14370"/>
                    </a:cubicBezTo>
                    <a:cubicBezTo>
                      <a:pt x="807631" y="23571"/>
                      <a:pt x="812800" y="36051"/>
                      <a:pt x="812800" y="49063"/>
                    </a:cubicBezTo>
                    <a:lnTo>
                      <a:pt x="812800" y="763737"/>
                    </a:lnTo>
                    <a:cubicBezTo>
                      <a:pt x="812800" y="776749"/>
                      <a:pt x="807631" y="789229"/>
                      <a:pt x="798430" y="798430"/>
                    </a:cubicBezTo>
                    <a:cubicBezTo>
                      <a:pt x="789229" y="807631"/>
                      <a:pt x="776749" y="812800"/>
                      <a:pt x="763737" y="812800"/>
                    </a:cubicBezTo>
                    <a:lnTo>
                      <a:pt x="49063" y="812800"/>
                    </a:lnTo>
                    <a:cubicBezTo>
                      <a:pt x="36051" y="812800"/>
                      <a:pt x="23571" y="807631"/>
                      <a:pt x="14370" y="798430"/>
                    </a:cubicBezTo>
                    <a:cubicBezTo>
                      <a:pt x="5169" y="789229"/>
                      <a:pt x="0" y="776749"/>
                      <a:pt x="0" y="763737"/>
                    </a:cubicBezTo>
                    <a:lnTo>
                      <a:pt x="0" y="49063"/>
                    </a:lnTo>
                    <a:cubicBezTo>
                      <a:pt x="0" y="36051"/>
                      <a:pt x="5169" y="23571"/>
                      <a:pt x="14370" y="14370"/>
                    </a:cubicBezTo>
                    <a:cubicBezTo>
                      <a:pt x="23571" y="5169"/>
                      <a:pt x="36051" y="0"/>
                      <a:pt x="49063" y="0"/>
                    </a:cubicBezTo>
                    <a:close/>
                  </a:path>
                </a:pathLst>
              </a:custGeom>
              <a:solidFill>
                <a:srgbClr val="168489"/>
              </a:solidFill>
              <a:ln cap="sq">
                <a:noFill/>
                <a:prstDash val="solid"/>
                <a:miter/>
              </a:ln>
            </p:spPr>
            <p:txBody>
              <a:bodyPr/>
              <a:lstStyle/>
              <a:p>
                <a:endParaRPr lang="en-US" sz="3200"/>
              </a:p>
            </p:txBody>
          </p:sp>
          <p:sp>
            <p:nvSpPr>
              <p:cNvPr id="55" name="TextBox 39">
                <a:extLst>
                  <a:ext uri="{FF2B5EF4-FFF2-40B4-BE49-F238E27FC236}">
                    <a16:creationId xmlns:a16="http://schemas.microsoft.com/office/drawing/2014/main" id="{27E578C6-0E5F-1652-377E-AF387A2EFBC6}"/>
                  </a:ext>
                </a:extLst>
              </p:cNvPr>
              <p:cNvSpPr txBox="1"/>
              <p:nvPr/>
            </p:nvSpPr>
            <p:spPr>
              <a:xfrm>
                <a:off x="5262054" y="102129"/>
                <a:ext cx="812800" cy="850900"/>
              </a:xfrm>
              <a:prstGeom prst="rect">
                <a:avLst/>
              </a:prstGeom>
            </p:spPr>
            <p:txBody>
              <a:bodyPr lIns="24341" tIns="24341" rIns="24341" bIns="24341" rtlCol="0" anchor="ctr"/>
              <a:lstStyle/>
              <a:p>
                <a:endParaRPr lang="en-US" sz="3200"/>
              </a:p>
            </p:txBody>
          </p:sp>
        </p:grpSp>
        <p:sp>
          <p:nvSpPr>
            <p:cNvPr id="37" name="TextBox 86">
              <a:extLst>
                <a:ext uri="{FF2B5EF4-FFF2-40B4-BE49-F238E27FC236}">
                  <a16:creationId xmlns:a16="http://schemas.microsoft.com/office/drawing/2014/main" id="{E54C9888-369E-C346-0168-446D4856BCE3}"/>
                </a:ext>
              </a:extLst>
            </p:cNvPr>
            <p:cNvSpPr txBox="1"/>
            <p:nvPr/>
          </p:nvSpPr>
          <p:spPr>
            <a:xfrm>
              <a:off x="9775131" y="4716265"/>
              <a:ext cx="1923439" cy="1049813"/>
            </a:xfrm>
            <a:prstGeom prst="rect">
              <a:avLst/>
            </a:prstGeom>
          </p:spPr>
          <p:txBody>
            <a:bodyPr wrap="square" lIns="0" tIns="0" rIns="0" bIns="0" rtlCol="0" anchor="t">
              <a:noAutofit/>
            </a:bodyPr>
            <a:lstStyle/>
            <a:p>
              <a:pPr algn="ctr" rtl="1">
                <a:lnSpc>
                  <a:spcPct val="115000"/>
                </a:lnSpc>
              </a:pPr>
              <a:r>
                <a:rPr lang="ar-SA" sz="3200" b="1" kern="1200">
                  <a:solidFill>
                    <a:srgbClr val="168489"/>
                  </a:solidFill>
                  <a:effectLst/>
                  <a:latin typeface="Times New Roman" panose="02020603050405020304" pitchFamily="18" charset="0"/>
                  <a:ea typeface="Calibri" panose="020F0502020204030204" pitchFamily="34" charset="0"/>
                  <a:cs typeface="Adobe Arabic" panose="02040503050201020203" pitchFamily="18" charset="-78"/>
                </a:rPr>
                <a:t>أتمتة المهام الروتينية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0" name="Graphic 19" descr="List with solid fill">
              <a:extLst>
                <a:ext uri="{FF2B5EF4-FFF2-40B4-BE49-F238E27FC236}">
                  <a16:creationId xmlns:a16="http://schemas.microsoft.com/office/drawing/2014/main" id="{692FA487-9413-1E3B-B0EA-74FD65B4E5E7}"/>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63548" y="2436428"/>
              <a:ext cx="1190223" cy="1189776"/>
            </a:xfrm>
            <a:prstGeom prst="rect">
              <a:avLst/>
            </a:prstGeom>
          </p:spPr>
        </p:pic>
      </p:grpSp>
      <p:grpSp>
        <p:nvGrpSpPr>
          <p:cNvPr id="82" name="Group 81">
            <a:extLst>
              <a:ext uri="{FF2B5EF4-FFF2-40B4-BE49-F238E27FC236}">
                <a16:creationId xmlns:a16="http://schemas.microsoft.com/office/drawing/2014/main" id="{B24F3140-8193-9CB4-0BD1-CA17D0634B80}"/>
              </a:ext>
            </a:extLst>
          </p:cNvPr>
          <p:cNvGrpSpPr/>
          <p:nvPr/>
        </p:nvGrpSpPr>
        <p:grpSpPr>
          <a:xfrm>
            <a:off x="493430" y="2111829"/>
            <a:ext cx="1858030" cy="3766458"/>
            <a:chOff x="493430" y="2111829"/>
            <a:chExt cx="1858030" cy="3766458"/>
          </a:xfrm>
        </p:grpSpPr>
        <p:grpSp>
          <p:nvGrpSpPr>
            <p:cNvPr id="25" name="Group 24">
              <a:extLst>
                <a:ext uri="{FF2B5EF4-FFF2-40B4-BE49-F238E27FC236}">
                  <a16:creationId xmlns:a16="http://schemas.microsoft.com/office/drawing/2014/main" id="{859E89A0-9A1F-97CF-9E85-3E8199479A75}"/>
                </a:ext>
              </a:extLst>
            </p:cNvPr>
            <p:cNvGrpSpPr/>
            <p:nvPr/>
          </p:nvGrpSpPr>
          <p:grpSpPr>
            <a:xfrm rot="10800000">
              <a:off x="992539" y="2572955"/>
              <a:ext cx="1358921" cy="1422085"/>
              <a:chOff x="292416" y="213487"/>
              <a:chExt cx="812800" cy="850900"/>
            </a:xfrm>
          </p:grpSpPr>
          <p:sp>
            <p:nvSpPr>
              <p:cNvPr id="52" name="Freeform 41">
                <a:extLst>
                  <a:ext uri="{FF2B5EF4-FFF2-40B4-BE49-F238E27FC236}">
                    <a16:creationId xmlns:a16="http://schemas.microsoft.com/office/drawing/2014/main" id="{85EC7BC3-DE25-FD0A-9E41-6BD7B82F2A15}"/>
                  </a:ext>
                </a:extLst>
              </p:cNvPr>
              <p:cNvSpPr/>
              <p:nvPr/>
            </p:nvSpPr>
            <p:spPr>
              <a:xfrm>
                <a:off x="292416" y="251587"/>
                <a:ext cx="812800" cy="812800"/>
              </a:xfrm>
              <a:custGeom>
                <a:avLst/>
                <a:gdLst/>
                <a:ahLst/>
                <a:cxnLst/>
                <a:rect l="l" t="t" r="r" b="b"/>
                <a:pathLst>
                  <a:path w="812800" h="812800">
                    <a:moveTo>
                      <a:pt x="39250" y="0"/>
                    </a:moveTo>
                    <a:lnTo>
                      <a:pt x="773550" y="0"/>
                    </a:lnTo>
                    <a:cubicBezTo>
                      <a:pt x="783960" y="0"/>
                      <a:pt x="793943" y="4135"/>
                      <a:pt x="801304" y="11496"/>
                    </a:cubicBezTo>
                    <a:cubicBezTo>
                      <a:pt x="808665" y="18857"/>
                      <a:pt x="812800" y="28840"/>
                      <a:pt x="812800" y="39250"/>
                    </a:cubicBezTo>
                    <a:lnTo>
                      <a:pt x="812800" y="773550"/>
                    </a:lnTo>
                    <a:cubicBezTo>
                      <a:pt x="812800" y="783960"/>
                      <a:pt x="808665" y="793943"/>
                      <a:pt x="801304" y="801304"/>
                    </a:cubicBezTo>
                    <a:cubicBezTo>
                      <a:pt x="793943" y="808665"/>
                      <a:pt x="783960" y="812800"/>
                      <a:pt x="773550" y="812800"/>
                    </a:cubicBezTo>
                    <a:lnTo>
                      <a:pt x="39250" y="812800"/>
                    </a:lnTo>
                    <a:cubicBezTo>
                      <a:pt x="28840" y="812800"/>
                      <a:pt x="18857" y="808665"/>
                      <a:pt x="11496" y="801304"/>
                    </a:cubicBezTo>
                    <a:cubicBezTo>
                      <a:pt x="4135" y="793943"/>
                      <a:pt x="0" y="783960"/>
                      <a:pt x="0" y="773550"/>
                    </a:cubicBezTo>
                    <a:lnTo>
                      <a:pt x="0" y="39250"/>
                    </a:lnTo>
                    <a:cubicBezTo>
                      <a:pt x="0" y="28840"/>
                      <a:pt x="4135" y="18857"/>
                      <a:pt x="11496" y="11496"/>
                    </a:cubicBezTo>
                    <a:cubicBezTo>
                      <a:pt x="18857" y="4135"/>
                      <a:pt x="28840" y="0"/>
                      <a:pt x="39250" y="0"/>
                    </a:cubicBezTo>
                    <a:close/>
                  </a:path>
                </a:pathLst>
              </a:custGeom>
              <a:solidFill>
                <a:srgbClr val="DFE4E4"/>
              </a:solidFill>
            </p:spPr>
            <p:txBody>
              <a:bodyPr/>
              <a:lstStyle/>
              <a:p>
                <a:endParaRPr lang="en-US" sz="3200"/>
              </a:p>
            </p:txBody>
          </p:sp>
          <p:sp>
            <p:nvSpPr>
              <p:cNvPr id="53" name="TextBox 42">
                <a:extLst>
                  <a:ext uri="{FF2B5EF4-FFF2-40B4-BE49-F238E27FC236}">
                    <a16:creationId xmlns:a16="http://schemas.microsoft.com/office/drawing/2014/main" id="{067EC9CA-DEB3-EA61-F1E8-3801499FFC71}"/>
                  </a:ext>
                </a:extLst>
              </p:cNvPr>
              <p:cNvSpPr txBox="1"/>
              <p:nvPr/>
            </p:nvSpPr>
            <p:spPr>
              <a:xfrm>
                <a:off x="292416" y="213487"/>
                <a:ext cx="812800" cy="850900"/>
              </a:xfrm>
              <a:prstGeom prst="rect">
                <a:avLst/>
              </a:prstGeom>
            </p:spPr>
            <p:txBody>
              <a:bodyPr lIns="18298" tIns="18298" rIns="18298" bIns="18298" rtlCol="0" anchor="ctr"/>
              <a:lstStyle/>
              <a:p>
                <a:endParaRPr lang="en-US" sz="3200"/>
              </a:p>
            </p:txBody>
          </p:sp>
        </p:grpSp>
        <p:grpSp>
          <p:nvGrpSpPr>
            <p:cNvPr id="26" name="Group 25">
              <a:extLst>
                <a:ext uri="{FF2B5EF4-FFF2-40B4-BE49-F238E27FC236}">
                  <a16:creationId xmlns:a16="http://schemas.microsoft.com/office/drawing/2014/main" id="{A9E4C8A7-2CB2-845E-03C9-6D4100A315C9}"/>
                </a:ext>
              </a:extLst>
            </p:cNvPr>
            <p:cNvGrpSpPr/>
            <p:nvPr/>
          </p:nvGrpSpPr>
          <p:grpSpPr>
            <a:xfrm rot="10800000">
              <a:off x="1147172" y="3921635"/>
              <a:ext cx="591335" cy="591113"/>
              <a:chOff x="376751" y="987417"/>
              <a:chExt cx="812800" cy="812800"/>
            </a:xfrm>
          </p:grpSpPr>
          <p:sp>
            <p:nvSpPr>
              <p:cNvPr id="50" name="Freeform 44">
                <a:extLst>
                  <a:ext uri="{FF2B5EF4-FFF2-40B4-BE49-F238E27FC236}">
                    <a16:creationId xmlns:a16="http://schemas.microsoft.com/office/drawing/2014/main" id="{8AD142B9-1F38-52DD-7786-2E26D3117E7A}"/>
                  </a:ext>
                </a:extLst>
              </p:cNvPr>
              <p:cNvSpPr/>
              <p:nvPr/>
            </p:nvSpPr>
            <p:spPr>
              <a:xfrm>
                <a:off x="376751" y="987417"/>
                <a:ext cx="812800" cy="812800"/>
              </a:xfrm>
              <a:custGeom>
                <a:avLst/>
                <a:gdLst/>
                <a:ahLst/>
                <a:cxnLst/>
                <a:rect l="l" t="t" r="r" b="b"/>
                <a:pathLst>
                  <a:path w="812800" h="812800">
                    <a:moveTo>
                      <a:pt x="406400" y="0"/>
                    </a:moveTo>
                    <a:lnTo>
                      <a:pt x="0" y="406400"/>
                    </a:lnTo>
                    <a:lnTo>
                      <a:pt x="203200" y="406400"/>
                    </a:lnTo>
                    <a:lnTo>
                      <a:pt x="203200" y="812800"/>
                    </a:lnTo>
                    <a:lnTo>
                      <a:pt x="609600" y="812800"/>
                    </a:lnTo>
                    <a:lnTo>
                      <a:pt x="609600" y="406400"/>
                    </a:lnTo>
                    <a:lnTo>
                      <a:pt x="812800" y="406400"/>
                    </a:lnTo>
                    <a:lnTo>
                      <a:pt x="406400" y="0"/>
                    </a:lnTo>
                    <a:close/>
                  </a:path>
                </a:pathLst>
              </a:custGeom>
              <a:solidFill>
                <a:srgbClr val="DFE4E4"/>
              </a:solidFill>
            </p:spPr>
            <p:txBody>
              <a:bodyPr/>
              <a:lstStyle/>
              <a:p>
                <a:endParaRPr lang="en-US" sz="3200"/>
              </a:p>
            </p:txBody>
          </p:sp>
          <p:sp>
            <p:nvSpPr>
              <p:cNvPr id="51" name="TextBox 45">
                <a:extLst>
                  <a:ext uri="{FF2B5EF4-FFF2-40B4-BE49-F238E27FC236}">
                    <a16:creationId xmlns:a16="http://schemas.microsoft.com/office/drawing/2014/main" id="{8AC9B706-E8C5-8C8F-03CB-343914EB4D94}"/>
                  </a:ext>
                </a:extLst>
              </p:cNvPr>
              <p:cNvSpPr txBox="1"/>
              <p:nvPr/>
            </p:nvSpPr>
            <p:spPr>
              <a:xfrm>
                <a:off x="579951" y="1041392"/>
                <a:ext cx="406400" cy="758825"/>
              </a:xfrm>
              <a:prstGeom prst="rect">
                <a:avLst/>
              </a:prstGeom>
            </p:spPr>
            <p:txBody>
              <a:bodyPr lIns="25458" tIns="25458" rIns="25458" bIns="25458" rtlCol="0" anchor="ctr"/>
              <a:lstStyle/>
              <a:p>
                <a:endParaRPr lang="en-US" sz="3200"/>
              </a:p>
            </p:txBody>
          </p:sp>
        </p:grpSp>
        <p:grpSp>
          <p:nvGrpSpPr>
            <p:cNvPr id="27" name="Group 26">
              <a:extLst>
                <a:ext uri="{FF2B5EF4-FFF2-40B4-BE49-F238E27FC236}">
                  <a16:creationId xmlns:a16="http://schemas.microsoft.com/office/drawing/2014/main" id="{2C53D6B3-8CBA-A54C-0457-87EF275052FF}"/>
                </a:ext>
              </a:extLst>
            </p:cNvPr>
            <p:cNvGrpSpPr/>
            <p:nvPr/>
          </p:nvGrpSpPr>
          <p:grpSpPr>
            <a:xfrm rot="10800000">
              <a:off x="493430" y="2111829"/>
              <a:ext cx="1358921" cy="1422085"/>
              <a:chOff x="20208" y="-38100"/>
              <a:chExt cx="812800" cy="850900"/>
            </a:xfrm>
          </p:grpSpPr>
          <p:sp>
            <p:nvSpPr>
              <p:cNvPr id="48" name="Freeform 47">
                <a:extLst>
                  <a:ext uri="{FF2B5EF4-FFF2-40B4-BE49-F238E27FC236}">
                    <a16:creationId xmlns:a16="http://schemas.microsoft.com/office/drawing/2014/main" id="{F1DA27EF-36EF-2BD4-E8C4-EB94FE3B147B}"/>
                  </a:ext>
                </a:extLst>
              </p:cNvPr>
              <p:cNvSpPr/>
              <p:nvPr/>
            </p:nvSpPr>
            <p:spPr>
              <a:xfrm>
                <a:off x="20208" y="0"/>
                <a:ext cx="812800" cy="812800"/>
              </a:xfrm>
              <a:custGeom>
                <a:avLst/>
                <a:gdLst/>
                <a:ahLst/>
                <a:cxnLst/>
                <a:rect l="l" t="t" r="r" b="b"/>
                <a:pathLst>
                  <a:path w="812800" h="812800">
                    <a:moveTo>
                      <a:pt x="29438" y="0"/>
                    </a:moveTo>
                    <a:lnTo>
                      <a:pt x="783362" y="0"/>
                    </a:lnTo>
                    <a:cubicBezTo>
                      <a:pt x="799620" y="0"/>
                      <a:pt x="812800" y="13180"/>
                      <a:pt x="812800" y="29438"/>
                    </a:cubicBezTo>
                    <a:lnTo>
                      <a:pt x="812800" y="783362"/>
                    </a:lnTo>
                    <a:cubicBezTo>
                      <a:pt x="812800" y="799620"/>
                      <a:pt x="799620" y="812800"/>
                      <a:pt x="783362" y="812800"/>
                    </a:cubicBezTo>
                    <a:lnTo>
                      <a:pt x="29438" y="812800"/>
                    </a:lnTo>
                    <a:cubicBezTo>
                      <a:pt x="13180" y="812800"/>
                      <a:pt x="0" y="799620"/>
                      <a:pt x="0" y="783362"/>
                    </a:cubicBezTo>
                    <a:lnTo>
                      <a:pt x="0" y="29438"/>
                    </a:lnTo>
                    <a:cubicBezTo>
                      <a:pt x="0" y="13180"/>
                      <a:pt x="13180" y="0"/>
                      <a:pt x="29438" y="0"/>
                    </a:cubicBezTo>
                    <a:close/>
                  </a:path>
                </a:pathLst>
              </a:custGeom>
              <a:solidFill>
                <a:srgbClr val="FFFFFF"/>
              </a:solidFill>
              <a:ln w="28575" cap="sq">
                <a:solidFill>
                  <a:srgbClr val="DFE4E4"/>
                </a:solidFill>
                <a:prstDash val="dash"/>
                <a:miter/>
              </a:ln>
            </p:spPr>
            <p:txBody>
              <a:bodyPr/>
              <a:lstStyle/>
              <a:p>
                <a:endParaRPr lang="en-US" sz="3200"/>
              </a:p>
            </p:txBody>
          </p:sp>
          <p:sp>
            <p:nvSpPr>
              <p:cNvPr id="49" name="TextBox 48">
                <a:extLst>
                  <a:ext uri="{FF2B5EF4-FFF2-40B4-BE49-F238E27FC236}">
                    <a16:creationId xmlns:a16="http://schemas.microsoft.com/office/drawing/2014/main" id="{A32C3243-FD6F-8A54-1E52-24553799EB13}"/>
                  </a:ext>
                </a:extLst>
              </p:cNvPr>
              <p:cNvSpPr txBox="1"/>
              <p:nvPr/>
            </p:nvSpPr>
            <p:spPr>
              <a:xfrm>
                <a:off x="20208" y="-38100"/>
                <a:ext cx="812800" cy="850900"/>
              </a:xfrm>
              <a:prstGeom prst="rect">
                <a:avLst/>
              </a:prstGeom>
            </p:spPr>
            <p:txBody>
              <a:bodyPr lIns="24341" tIns="24341" rIns="24341" bIns="24341" rtlCol="0" anchor="ctr"/>
              <a:lstStyle/>
              <a:p>
                <a:endParaRPr lang="en-US" sz="3200"/>
              </a:p>
            </p:txBody>
          </p:sp>
        </p:grpSp>
        <p:grpSp>
          <p:nvGrpSpPr>
            <p:cNvPr id="28" name="Group 27">
              <a:extLst>
                <a:ext uri="{FF2B5EF4-FFF2-40B4-BE49-F238E27FC236}">
                  <a16:creationId xmlns:a16="http://schemas.microsoft.com/office/drawing/2014/main" id="{95B62AF2-E295-0852-78E3-BC64B779111A}"/>
                </a:ext>
              </a:extLst>
            </p:cNvPr>
            <p:cNvGrpSpPr/>
            <p:nvPr/>
          </p:nvGrpSpPr>
          <p:grpSpPr>
            <a:xfrm rot="10800000">
              <a:off x="765671" y="2368850"/>
              <a:ext cx="1358921" cy="1422085"/>
              <a:chOff x="168685" y="102129"/>
              <a:chExt cx="812800" cy="850900"/>
            </a:xfrm>
          </p:grpSpPr>
          <p:sp>
            <p:nvSpPr>
              <p:cNvPr id="46" name="Freeform 50">
                <a:extLst>
                  <a:ext uri="{FF2B5EF4-FFF2-40B4-BE49-F238E27FC236}">
                    <a16:creationId xmlns:a16="http://schemas.microsoft.com/office/drawing/2014/main" id="{4E9D3382-2F93-5BE9-1637-FA3EA47F359B}"/>
                  </a:ext>
                </a:extLst>
              </p:cNvPr>
              <p:cNvSpPr/>
              <p:nvPr/>
            </p:nvSpPr>
            <p:spPr>
              <a:xfrm>
                <a:off x="168685" y="140229"/>
                <a:ext cx="812800" cy="812800"/>
              </a:xfrm>
              <a:custGeom>
                <a:avLst/>
                <a:gdLst/>
                <a:ahLst/>
                <a:cxnLst/>
                <a:rect l="l" t="t" r="r" b="b"/>
                <a:pathLst>
                  <a:path w="812800" h="812800">
                    <a:moveTo>
                      <a:pt x="49063" y="0"/>
                    </a:moveTo>
                    <a:lnTo>
                      <a:pt x="763737" y="0"/>
                    </a:lnTo>
                    <a:cubicBezTo>
                      <a:pt x="776749" y="0"/>
                      <a:pt x="789229" y="5169"/>
                      <a:pt x="798430" y="14370"/>
                    </a:cubicBezTo>
                    <a:cubicBezTo>
                      <a:pt x="807631" y="23571"/>
                      <a:pt x="812800" y="36051"/>
                      <a:pt x="812800" y="49063"/>
                    </a:cubicBezTo>
                    <a:lnTo>
                      <a:pt x="812800" y="763737"/>
                    </a:lnTo>
                    <a:cubicBezTo>
                      <a:pt x="812800" y="776749"/>
                      <a:pt x="807631" y="789229"/>
                      <a:pt x="798430" y="798430"/>
                    </a:cubicBezTo>
                    <a:cubicBezTo>
                      <a:pt x="789229" y="807631"/>
                      <a:pt x="776749" y="812800"/>
                      <a:pt x="763737" y="812800"/>
                    </a:cubicBezTo>
                    <a:lnTo>
                      <a:pt x="49063" y="812800"/>
                    </a:lnTo>
                    <a:cubicBezTo>
                      <a:pt x="36051" y="812800"/>
                      <a:pt x="23571" y="807631"/>
                      <a:pt x="14370" y="798430"/>
                    </a:cubicBezTo>
                    <a:cubicBezTo>
                      <a:pt x="5169" y="789229"/>
                      <a:pt x="0" y="776749"/>
                      <a:pt x="0" y="763737"/>
                    </a:cubicBezTo>
                    <a:lnTo>
                      <a:pt x="0" y="49063"/>
                    </a:lnTo>
                    <a:cubicBezTo>
                      <a:pt x="0" y="36051"/>
                      <a:pt x="5169" y="23571"/>
                      <a:pt x="14370" y="14370"/>
                    </a:cubicBezTo>
                    <a:cubicBezTo>
                      <a:pt x="23571" y="5169"/>
                      <a:pt x="36051" y="0"/>
                      <a:pt x="49063" y="0"/>
                    </a:cubicBezTo>
                    <a:close/>
                  </a:path>
                </a:pathLst>
              </a:custGeom>
              <a:solidFill>
                <a:srgbClr val="168489"/>
              </a:solidFill>
              <a:ln cap="sq">
                <a:noFill/>
                <a:prstDash val="solid"/>
                <a:miter/>
              </a:ln>
            </p:spPr>
            <p:txBody>
              <a:bodyPr/>
              <a:lstStyle/>
              <a:p>
                <a:endParaRPr lang="en-US" sz="3200"/>
              </a:p>
            </p:txBody>
          </p:sp>
          <p:sp>
            <p:nvSpPr>
              <p:cNvPr id="47" name="TextBox 51">
                <a:extLst>
                  <a:ext uri="{FF2B5EF4-FFF2-40B4-BE49-F238E27FC236}">
                    <a16:creationId xmlns:a16="http://schemas.microsoft.com/office/drawing/2014/main" id="{D7F94A6A-F83B-D0DA-6E9A-A089764F1B63}"/>
                  </a:ext>
                </a:extLst>
              </p:cNvPr>
              <p:cNvSpPr txBox="1"/>
              <p:nvPr/>
            </p:nvSpPr>
            <p:spPr>
              <a:xfrm>
                <a:off x="168685" y="102129"/>
                <a:ext cx="812800" cy="850900"/>
              </a:xfrm>
              <a:prstGeom prst="rect">
                <a:avLst/>
              </a:prstGeom>
            </p:spPr>
            <p:txBody>
              <a:bodyPr lIns="24341" tIns="24341" rIns="24341" bIns="24341" rtlCol="0" anchor="ctr"/>
              <a:lstStyle/>
              <a:p>
                <a:endParaRPr lang="en-US" sz="3200"/>
              </a:p>
            </p:txBody>
          </p:sp>
        </p:grpSp>
        <p:sp>
          <p:nvSpPr>
            <p:cNvPr id="36" name="TextBox 85">
              <a:extLst>
                <a:ext uri="{FF2B5EF4-FFF2-40B4-BE49-F238E27FC236}">
                  <a16:creationId xmlns:a16="http://schemas.microsoft.com/office/drawing/2014/main" id="{CB172566-830A-07AC-8BB3-0BB71DAE05AE}"/>
                </a:ext>
              </a:extLst>
            </p:cNvPr>
            <p:cNvSpPr txBox="1"/>
            <p:nvPr/>
          </p:nvSpPr>
          <p:spPr>
            <a:xfrm>
              <a:off x="882957" y="4623954"/>
              <a:ext cx="1292495" cy="1254333"/>
            </a:xfrm>
            <a:prstGeom prst="rect">
              <a:avLst/>
            </a:prstGeom>
          </p:spPr>
          <p:txBody>
            <a:bodyPr wrap="square" lIns="0" tIns="0" rIns="0" bIns="0" rtlCol="0" anchor="t">
              <a:noAutofit/>
            </a:bodyPr>
            <a:lstStyle/>
            <a:p>
              <a:pPr algn="ctr" rtl="1">
                <a:lnSpc>
                  <a:spcPct val="115000"/>
                </a:lnSpc>
              </a:pPr>
              <a:r>
                <a:rPr lang="ar-SA" sz="3200" b="1" kern="1200">
                  <a:solidFill>
                    <a:srgbClr val="168489"/>
                  </a:solidFill>
                  <a:effectLst/>
                  <a:latin typeface="Times New Roman" panose="02020603050405020304" pitchFamily="18" charset="0"/>
                  <a:ea typeface="Calibri" panose="020F0502020204030204" pitchFamily="34" charset="0"/>
                  <a:cs typeface="Adobe Arabic" panose="02040503050201020203" pitchFamily="18" charset="-78"/>
                </a:rPr>
                <a:t>الشفافية والوضوح</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1" name="Graphic 21" descr="Group brainstorm with solid fill">
              <a:extLst>
                <a:ext uri="{FF2B5EF4-FFF2-40B4-BE49-F238E27FC236}">
                  <a16:creationId xmlns:a16="http://schemas.microsoft.com/office/drawing/2014/main" id="{2DFB006B-E32A-132A-2580-5FF632621BE1}"/>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38157" y="2450749"/>
              <a:ext cx="1157996" cy="1157561"/>
            </a:xfrm>
            <a:prstGeom prst="rect">
              <a:avLst/>
            </a:prstGeom>
          </p:spPr>
        </p:pic>
      </p:grpSp>
      <p:grpSp>
        <p:nvGrpSpPr>
          <p:cNvPr id="79" name="Group 78">
            <a:extLst>
              <a:ext uri="{FF2B5EF4-FFF2-40B4-BE49-F238E27FC236}">
                <a16:creationId xmlns:a16="http://schemas.microsoft.com/office/drawing/2014/main" id="{FD553EC6-220C-3A2A-0D1C-8786DAA8DD5C}"/>
              </a:ext>
            </a:extLst>
          </p:cNvPr>
          <p:cNvGrpSpPr/>
          <p:nvPr/>
        </p:nvGrpSpPr>
        <p:grpSpPr>
          <a:xfrm>
            <a:off x="7306515" y="2111829"/>
            <a:ext cx="2164451" cy="3654249"/>
            <a:chOff x="7306515" y="2111829"/>
            <a:chExt cx="2164451" cy="3654249"/>
          </a:xfrm>
        </p:grpSpPr>
        <p:grpSp>
          <p:nvGrpSpPr>
            <p:cNvPr id="17" name="Group 16">
              <a:extLst>
                <a:ext uri="{FF2B5EF4-FFF2-40B4-BE49-F238E27FC236}">
                  <a16:creationId xmlns:a16="http://schemas.microsoft.com/office/drawing/2014/main" id="{03F6A515-F413-6A6C-AAB3-6E491CB8EC5E}"/>
                </a:ext>
              </a:extLst>
            </p:cNvPr>
            <p:cNvGrpSpPr/>
            <p:nvPr/>
          </p:nvGrpSpPr>
          <p:grpSpPr>
            <a:xfrm rot="10800000">
              <a:off x="8012149" y="2572955"/>
              <a:ext cx="1358921" cy="1422085"/>
              <a:chOff x="4120825" y="213487"/>
              <a:chExt cx="812800" cy="850900"/>
            </a:xfrm>
          </p:grpSpPr>
          <p:sp>
            <p:nvSpPr>
              <p:cNvPr id="68" name="Freeform 17">
                <a:extLst>
                  <a:ext uri="{FF2B5EF4-FFF2-40B4-BE49-F238E27FC236}">
                    <a16:creationId xmlns:a16="http://schemas.microsoft.com/office/drawing/2014/main" id="{0404E096-3C6D-4640-A924-FB6D8D79AC09}"/>
                  </a:ext>
                </a:extLst>
              </p:cNvPr>
              <p:cNvSpPr/>
              <p:nvPr/>
            </p:nvSpPr>
            <p:spPr>
              <a:xfrm>
                <a:off x="4120825" y="251587"/>
                <a:ext cx="812800" cy="812800"/>
              </a:xfrm>
              <a:custGeom>
                <a:avLst/>
                <a:gdLst/>
                <a:ahLst/>
                <a:cxnLst/>
                <a:rect l="l" t="t" r="r" b="b"/>
                <a:pathLst>
                  <a:path w="812800" h="812800">
                    <a:moveTo>
                      <a:pt x="39250" y="0"/>
                    </a:moveTo>
                    <a:lnTo>
                      <a:pt x="773550" y="0"/>
                    </a:lnTo>
                    <a:cubicBezTo>
                      <a:pt x="783960" y="0"/>
                      <a:pt x="793943" y="4135"/>
                      <a:pt x="801304" y="11496"/>
                    </a:cubicBezTo>
                    <a:cubicBezTo>
                      <a:pt x="808665" y="18857"/>
                      <a:pt x="812800" y="28840"/>
                      <a:pt x="812800" y="39250"/>
                    </a:cubicBezTo>
                    <a:lnTo>
                      <a:pt x="812800" y="773550"/>
                    </a:lnTo>
                    <a:cubicBezTo>
                      <a:pt x="812800" y="783960"/>
                      <a:pt x="808665" y="793943"/>
                      <a:pt x="801304" y="801304"/>
                    </a:cubicBezTo>
                    <a:cubicBezTo>
                      <a:pt x="793943" y="808665"/>
                      <a:pt x="783960" y="812800"/>
                      <a:pt x="773550" y="812800"/>
                    </a:cubicBezTo>
                    <a:lnTo>
                      <a:pt x="39250" y="812800"/>
                    </a:lnTo>
                    <a:cubicBezTo>
                      <a:pt x="28840" y="812800"/>
                      <a:pt x="18857" y="808665"/>
                      <a:pt x="11496" y="801304"/>
                    </a:cubicBezTo>
                    <a:cubicBezTo>
                      <a:pt x="4135" y="793943"/>
                      <a:pt x="0" y="783960"/>
                      <a:pt x="0" y="773550"/>
                    </a:cubicBezTo>
                    <a:lnTo>
                      <a:pt x="0" y="39250"/>
                    </a:lnTo>
                    <a:cubicBezTo>
                      <a:pt x="0" y="28840"/>
                      <a:pt x="4135" y="18857"/>
                      <a:pt x="11496" y="11496"/>
                    </a:cubicBezTo>
                    <a:cubicBezTo>
                      <a:pt x="18857" y="4135"/>
                      <a:pt x="28840" y="0"/>
                      <a:pt x="39250" y="0"/>
                    </a:cubicBezTo>
                    <a:close/>
                  </a:path>
                </a:pathLst>
              </a:custGeom>
              <a:solidFill>
                <a:srgbClr val="DFE4E4"/>
              </a:solidFill>
            </p:spPr>
            <p:txBody>
              <a:bodyPr/>
              <a:lstStyle/>
              <a:p>
                <a:endParaRPr lang="en-US" sz="3200"/>
              </a:p>
            </p:txBody>
          </p:sp>
          <p:sp>
            <p:nvSpPr>
              <p:cNvPr id="69" name="TextBox 18">
                <a:extLst>
                  <a:ext uri="{FF2B5EF4-FFF2-40B4-BE49-F238E27FC236}">
                    <a16:creationId xmlns:a16="http://schemas.microsoft.com/office/drawing/2014/main" id="{E689ACCE-2656-0BFE-C3C8-277A01123687}"/>
                  </a:ext>
                </a:extLst>
              </p:cNvPr>
              <p:cNvSpPr txBox="1"/>
              <p:nvPr/>
            </p:nvSpPr>
            <p:spPr>
              <a:xfrm>
                <a:off x="4120825" y="213487"/>
                <a:ext cx="812800" cy="850900"/>
              </a:xfrm>
              <a:prstGeom prst="rect">
                <a:avLst/>
              </a:prstGeom>
            </p:spPr>
            <p:txBody>
              <a:bodyPr lIns="18298" tIns="18298" rIns="18298" bIns="18298" rtlCol="0" anchor="ctr"/>
              <a:lstStyle/>
              <a:p>
                <a:endParaRPr lang="en-US" sz="3200"/>
              </a:p>
            </p:txBody>
          </p:sp>
        </p:grpSp>
        <p:grpSp>
          <p:nvGrpSpPr>
            <p:cNvPr id="18" name="Group 17">
              <a:extLst>
                <a:ext uri="{FF2B5EF4-FFF2-40B4-BE49-F238E27FC236}">
                  <a16:creationId xmlns:a16="http://schemas.microsoft.com/office/drawing/2014/main" id="{EFD9BB95-AA98-B440-4D51-71588CFB7D04}"/>
                </a:ext>
              </a:extLst>
            </p:cNvPr>
            <p:cNvGrpSpPr/>
            <p:nvPr/>
          </p:nvGrpSpPr>
          <p:grpSpPr>
            <a:xfrm rot="10800000">
              <a:off x="8166782" y="3921635"/>
              <a:ext cx="591335" cy="591113"/>
              <a:chOff x="4205160" y="987417"/>
              <a:chExt cx="812800" cy="812800"/>
            </a:xfrm>
          </p:grpSpPr>
          <p:sp>
            <p:nvSpPr>
              <p:cNvPr id="66" name="Freeform 20">
                <a:extLst>
                  <a:ext uri="{FF2B5EF4-FFF2-40B4-BE49-F238E27FC236}">
                    <a16:creationId xmlns:a16="http://schemas.microsoft.com/office/drawing/2014/main" id="{5F6E8B62-C610-6C98-9A9E-356B5359DDA7}"/>
                  </a:ext>
                </a:extLst>
              </p:cNvPr>
              <p:cNvSpPr/>
              <p:nvPr/>
            </p:nvSpPr>
            <p:spPr>
              <a:xfrm>
                <a:off x="4205160" y="987417"/>
                <a:ext cx="812800" cy="812800"/>
              </a:xfrm>
              <a:custGeom>
                <a:avLst/>
                <a:gdLst/>
                <a:ahLst/>
                <a:cxnLst/>
                <a:rect l="l" t="t" r="r" b="b"/>
                <a:pathLst>
                  <a:path w="812800" h="812800">
                    <a:moveTo>
                      <a:pt x="406400" y="0"/>
                    </a:moveTo>
                    <a:lnTo>
                      <a:pt x="0" y="406400"/>
                    </a:lnTo>
                    <a:lnTo>
                      <a:pt x="203200" y="406400"/>
                    </a:lnTo>
                    <a:lnTo>
                      <a:pt x="203200" y="812800"/>
                    </a:lnTo>
                    <a:lnTo>
                      <a:pt x="609600" y="812800"/>
                    </a:lnTo>
                    <a:lnTo>
                      <a:pt x="609600" y="406400"/>
                    </a:lnTo>
                    <a:lnTo>
                      <a:pt x="812800" y="406400"/>
                    </a:lnTo>
                    <a:lnTo>
                      <a:pt x="406400" y="0"/>
                    </a:lnTo>
                    <a:close/>
                  </a:path>
                </a:pathLst>
              </a:custGeom>
              <a:solidFill>
                <a:srgbClr val="DFE4E4"/>
              </a:solidFill>
            </p:spPr>
            <p:txBody>
              <a:bodyPr/>
              <a:lstStyle/>
              <a:p>
                <a:endParaRPr lang="en-US" sz="3200"/>
              </a:p>
            </p:txBody>
          </p:sp>
          <p:sp>
            <p:nvSpPr>
              <p:cNvPr id="67" name="TextBox 21">
                <a:extLst>
                  <a:ext uri="{FF2B5EF4-FFF2-40B4-BE49-F238E27FC236}">
                    <a16:creationId xmlns:a16="http://schemas.microsoft.com/office/drawing/2014/main" id="{B99B0990-1B84-A35E-8777-A816B151AF70}"/>
                  </a:ext>
                </a:extLst>
              </p:cNvPr>
              <p:cNvSpPr txBox="1"/>
              <p:nvPr/>
            </p:nvSpPr>
            <p:spPr>
              <a:xfrm>
                <a:off x="4408360" y="1041392"/>
                <a:ext cx="406400" cy="758825"/>
              </a:xfrm>
              <a:prstGeom prst="rect">
                <a:avLst/>
              </a:prstGeom>
            </p:spPr>
            <p:txBody>
              <a:bodyPr lIns="25458" tIns="25458" rIns="25458" bIns="25458" rtlCol="0" anchor="ctr"/>
              <a:lstStyle/>
              <a:p>
                <a:endParaRPr lang="en-US" sz="3200"/>
              </a:p>
            </p:txBody>
          </p:sp>
        </p:grpSp>
        <p:grpSp>
          <p:nvGrpSpPr>
            <p:cNvPr id="19" name="Group 18">
              <a:extLst>
                <a:ext uri="{FF2B5EF4-FFF2-40B4-BE49-F238E27FC236}">
                  <a16:creationId xmlns:a16="http://schemas.microsoft.com/office/drawing/2014/main" id="{3A787B40-BC72-8610-18B8-53B66B3EA328}"/>
                </a:ext>
              </a:extLst>
            </p:cNvPr>
            <p:cNvGrpSpPr/>
            <p:nvPr/>
          </p:nvGrpSpPr>
          <p:grpSpPr>
            <a:xfrm rot="10800000">
              <a:off x="7513038" y="2111829"/>
              <a:ext cx="1358921" cy="1422085"/>
              <a:chOff x="3848616" y="-38100"/>
              <a:chExt cx="812800" cy="850900"/>
            </a:xfrm>
          </p:grpSpPr>
          <p:sp>
            <p:nvSpPr>
              <p:cNvPr id="64" name="Freeform 23">
                <a:extLst>
                  <a:ext uri="{FF2B5EF4-FFF2-40B4-BE49-F238E27FC236}">
                    <a16:creationId xmlns:a16="http://schemas.microsoft.com/office/drawing/2014/main" id="{CADF847C-9DB7-59AF-1850-D59BCC2FAEF4}"/>
                  </a:ext>
                </a:extLst>
              </p:cNvPr>
              <p:cNvSpPr/>
              <p:nvPr/>
            </p:nvSpPr>
            <p:spPr>
              <a:xfrm>
                <a:off x="3848616" y="0"/>
                <a:ext cx="812800" cy="812800"/>
              </a:xfrm>
              <a:custGeom>
                <a:avLst/>
                <a:gdLst/>
                <a:ahLst/>
                <a:cxnLst/>
                <a:rect l="l" t="t" r="r" b="b"/>
                <a:pathLst>
                  <a:path w="812800" h="812800">
                    <a:moveTo>
                      <a:pt x="29438" y="0"/>
                    </a:moveTo>
                    <a:lnTo>
                      <a:pt x="783362" y="0"/>
                    </a:lnTo>
                    <a:cubicBezTo>
                      <a:pt x="799620" y="0"/>
                      <a:pt x="812800" y="13180"/>
                      <a:pt x="812800" y="29438"/>
                    </a:cubicBezTo>
                    <a:lnTo>
                      <a:pt x="812800" y="783362"/>
                    </a:lnTo>
                    <a:cubicBezTo>
                      <a:pt x="812800" y="799620"/>
                      <a:pt x="799620" y="812800"/>
                      <a:pt x="783362" y="812800"/>
                    </a:cubicBezTo>
                    <a:lnTo>
                      <a:pt x="29438" y="812800"/>
                    </a:lnTo>
                    <a:cubicBezTo>
                      <a:pt x="13180" y="812800"/>
                      <a:pt x="0" y="799620"/>
                      <a:pt x="0" y="783362"/>
                    </a:cubicBezTo>
                    <a:lnTo>
                      <a:pt x="0" y="29438"/>
                    </a:lnTo>
                    <a:cubicBezTo>
                      <a:pt x="0" y="13180"/>
                      <a:pt x="13180" y="0"/>
                      <a:pt x="29438" y="0"/>
                    </a:cubicBezTo>
                    <a:close/>
                  </a:path>
                </a:pathLst>
              </a:custGeom>
              <a:solidFill>
                <a:srgbClr val="FFFFFF"/>
              </a:solidFill>
              <a:ln w="28575" cap="sq">
                <a:solidFill>
                  <a:srgbClr val="DFE4E4"/>
                </a:solidFill>
                <a:prstDash val="dash"/>
                <a:miter/>
              </a:ln>
            </p:spPr>
            <p:txBody>
              <a:bodyPr/>
              <a:lstStyle/>
              <a:p>
                <a:endParaRPr lang="en-US" sz="3200"/>
              </a:p>
            </p:txBody>
          </p:sp>
          <p:sp>
            <p:nvSpPr>
              <p:cNvPr id="65" name="TextBox 24">
                <a:extLst>
                  <a:ext uri="{FF2B5EF4-FFF2-40B4-BE49-F238E27FC236}">
                    <a16:creationId xmlns:a16="http://schemas.microsoft.com/office/drawing/2014/main" id="{F41019A6-21F8-46FC-3429-D69EB1134B6C}"/>
                  </a:ext>
                </a:extLst>
              </p:cNvPr>
              <p:cNvSpPr txBox="1"/>
              <p:nvPr/>
            </p:nvSpPr>
            <p:spPr>
              <a:xfrm>
                <a:off x="3848616" y="-38100"/>
                <a:ext cx="812800" cy="850900"/>
              </a:xfrm>
              <a:prstGeom prst="rect">
                <a:avLst/>
              </a:prstGeom>
            </p:spPr>
            <p:txBody>
              <a:bodyPr lIns="24341" tIns="24341" rIns="24341" bIns="24341" rtlCol="0" anchor="ctr"/>
              <a:lstStyle/>
              <a:p>
                <a:endParaRPr lang="en-US" sz="3200"/>
              </a:p>
            </p:txBody>
          </p:sp>
        </p:grpSp>
        <p:grpSp>
          <p:nvGrpSpPr>
            <p:cNvPr id="20" name="Group 19">
              <a:extLst>
                <a:ext uri="{FF2B5EF4-FFF2-40B4-BE49-F238E27FC236}">
                  <a16:creationId xmlns:a16="http://schemas.microsoft.com/office/drawing/2014/main" id="{008EF85D-0D65-427A-F4E0-2E1FF525DCE4}"/>
                </a:ext>
              </a:extLst>
            </p:cNvPr>
            <p:cNvGrpSpPr/>
            <p:nvPr/>
          </p:nvGrpSpPr>
          <p:grpSpPr>
            <a:xfrm rot="10800000">
              <a:off x="7785281" y="2368850"/>
              <a:ext cx="1358921" cy="1422085"/>
              <a:chOff x="3997094" y="102129"/>
              <a:chExt cx="812800" cy="850900"/>
            </a:xfrm>
          </p:grpSpPr>
          <p:sp>
            <p:nvSpPr>
              <p:cNvPr id="62" name="Freeform 26">
                <a:extLst>
                  <a:ext uri="{FF2B5EF4-FFF2-40B4-BE49-F238E27FC236}">
                    <a16:creationId xmlns:a16="http://schemas.microsoft.com/office/drawing/2014/main" id="{1BCC697B-3A82-7547-E1F2-39576F41D5C8}"/>
                  </a:ext>
                </a:extLst>
              </p:cNvPr>
              <p:cNvSpPr/>
              <p:nvPr/>
            </p:nvSpPr>
            <p:spPr>
              <a:xfrm>
                <a:off x="3997094" y="140229"/>
                <a:ext cx="812800" cy="812800"/>
              </a:xfrm>
              <a:custGeom>
                <a:avLst/>
                <a:gdLst/>
                <a:ahLst/>
                <a:cxnLst/>
                <a:rect l="l" t="t" r="r" b="b"/>
                <a:pathLst>
                  <a:path w="812800" h="812800">
                    <a:moveTo>
                      <a:pt x="49063" y="0"/>
                    </a:moveTo>
                    <a:lnTo>
                      <a:pt x="763737" y="0"/>
                    </a:lnTo>
                    <a:cubicBezTo>
                      <a:pt x="776749" y="0"/>
                      <a:pt x="789229" y="5169"/>
                      <a:pt x="798430" y="14370"/>
                    </a:cubicBezTo>
                    <a:cubicBezTo>
                      <a:pt x="807631" y="23571"/>
                      <a:pt x="812800" y="36051"/>
                      <a:pt x="812800" y="49063"/>
                    </a:cubicBezTo>
                    <a:lnTo>
                      <a:pt x="812800" y="763737"/>
                    </a:lnTo>
                    <a:cubicBezTo>
                      <a:pt x="812800" y="776749"/>
                      <a:pt x="807631" y="789229"/>
                      <a:pt x="798430" y="798430"/>
                    </a:cubicBezTo>
                    <a:cubicBezTo>
                      <a:pt x="789229" y="807631"/>
                      <a:pt x="776749" y="812800"/>
                      <a:pt x="763737" y="812800"/>
                    </a:cubicBezTo>
                    <a:lnTo>
                      <a:pt x="49063" y="812800"/>
                    </a:lnTo>
                    <a:cubicBezTo>
                      <a:pt x="36051" y="812800"/>
                      <a:pt x="23571" y="807631"/>
                      <a:pt x="14370" y="798430"/>
                    </a:cubicBezTo>
                    <a:cubicBezTo>
                      <a:pt x="5169" y="789229"/>
                      <a:pt x="0" y="776749"/>
                      <a:pt x="0" y="763737"/>
                    </a:cubicBezTo>
                    <a:lnTo>
                      <a:pt x="0" y="49063"/>
                    </a:lnTo>
                    <a:cubicBezTo>
                      <a:pt x="0" y="36051"/>
                      <a:pt x="5169" y="23571"/>
                      <a:pt x="14370" y="14370"/>
                    </a:cubicBezTo>
                    <a:cubicBezTo>
                      <a:pt x="23571" y="5169"/>
                      <a:pt x="36051" y="0"/>
                      <a:pt x="49063" y="0"/>
                    </a:cubicBezTo>
                    <a:close/>
                  </a:path>
                </a:pathLst>
              </a:custGeom>
              <a:solidFill>
                <a:schemeClr val="bg1">
                  <a:lumMod val="50000"/>
                </a:schemeClr>
              </a:solidFill>
              <a:ln cap="sq">
                <a:noFill/>
                <a:prstDash val="solid"/>
                <a:miter/>
              </a:ln>
            </p:spPr>
            <p:txBody>
              <a:bodyPr/>
              <a:lstStyle/>
              <a:p>
                <a:endParaRPr lang="en-US" sz="3200"/>
              </a:p>
            </p:txBody>
          </p:sp>
          <p:sp>
            <p:nvSpPr>
              <p:cNvPr id="63" name="TextBox 27">
                <a:extLst>
                  <a:ext uri="{FF2B5EF4-FFF2-40B4-BE49-F238E27FC236}">
                    <a16:creationId xmlns:a16="http://schemas.microsoft.com/office/drawing/2014/main" id="{C1AE4797-55F8-F4CA-5593-25B26DDC8124}"/>
                  </a:ext>
                </a:extLst>
              </p:cNvPr>
              <p:cNvSpPr txBox="1"/>
              <p:nvPr/>
            </p:nvSpPr>
            <p:spPr>
              <a:xfrm>
                <a:off x="3997094" y="102129"/>
                <a:ext cx="812800" cy="850900"/>
              </a:xfrm>
              <a:prstGeom prst="rect">
                <a:avLst/>
              </a:prstGeom>
            </p:spPr>
            <p:txBody>
              <a:bodyPr lIns="24341" tIns="24341" rIns="24341" bIns="24341" rtlCol="0" anchor="ctr"/>
              <a:lstStyle/>
              <a:p>
                <a:endParaRPr lang="en-US" sz="3200"/>
              </a:p>
            </p:txBody>
          </p:sp>
        </p:grpSp>
        <p:sp>
          <p:nvSpPr>
            <p:cNvPr id="33" name="TextBox 82">
              <a:extLst>
                <a:ext uri="{FF2B5EF4-FFF2-40B4-BE49-F238E27FC236}">
                  <a16:creationId xmlns:a16="http://schemas.microsoft.com/office/drawing/2014/main" id="{7723F7D2-D05A-C670-8E48-D3C6F0B38997}"/>
                </a:ext>
              </a:extLst>
            </p:cNvPr>
            <p:cNvSpPr txBox="1"/>
            <p:nvPr/>
          </p:nvSpPr>
          <p:spPr>
            <a:xfrm>
              <a:off x="7306515" y="4716265"/>
              <a:ext cx="2164451" cy="1049813"/>
            </a:xfrm>
            <a:prstGeom prst="rect">
              <a:avLst/>
            </a:prstGeom>
          </p:spPr>
          <p:txBody>
            <a:bodyPr wrap="square" lIns="0" tIns="0" rIns="0" bIns="0" rtlCol="0" anchor="t">
              <a:noAutofit/>
            </a:bodyPr>
            <a:lstStyle/>
            <a:p>
              <a:pPr algn="ctr" rtl="1">
                <a:lnSpc>
                  <a:spcPct val="115000"/>
                </a:lnSpc>
              </a:pPr>
              <a:r>
                <a:rPr lang="ar-SA" sz="3200" b="1" kern="1200">
                  <a:solidFill>
                    <a:srgbClr val="7F7F7F"/>
                  </a:solidFill>
                  <a:effectLst/>
                  <a:latin typeface="Times New Roman" panose="02020603050405020304" pitchFamily="18" charset="0"/>
                  <a:ea typeface="Calibri" panose="020F0502020204030204" pitchFamily="34" charset="0"/>
                  <a:cs typeface="Adobe Arabic" panose="02040503050201020203" pitchFamily="18" charset="-78"/>
                </a:rPr>
                <a:t>تحليل البيانات الضخمة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2" name="رسم 20" descr="مخطط شريط">
              <a:extLst>
                <a:ext uri="{FF2B5EF4-FFF2-40B4-BE49-F238E27FC236}">
                  <a16:creationId xmlns:a16="http://schemas.microsoft.com/office/drawing/2014/main" id="{141882FC-C1DF-B424-D34F-D5CD194DBAEC}"/>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893747" y="2416479"/>
              <a:ext cx="1149705" cy="1149273"/>
            </a:xfrm>
            <a:prstGeom prst="rect">
              <a:avLst/>
            </a:prstGeom>
          </p:spPr>
        </p:pic>
      </p:grpSp>
    </p:spTree>
    <p:extLst>
      <p:ext uri="{BB962C8B-B14F-4D97-AF65-F5344CB8AC3E}">
        <p14:creationId xmlns:p14="http://schemas.microsoft.com/office/powerpoint/2010/main" val="177892334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78"/>
                                        </p:tgtEl>
                                        <p:attrNameLst>
                                          <p:attrName>style.visibility</p:attrName>
                                        </p:attrNameLst>
                                      </p:cBhvr>
                                      <p:to>
                                        <p:strVal val="visible"/>
                                      </p:to>
                                    </p:set>
                                    <p:anim calcmode="lin" valueType="num">
                                      <p:cBhvr additive="base">
                                        <p:cTn id="7" dur="500" fill="hold"/>
                                        <p:tgtEl>
                                          <p:spTgt spid="78"/>
                                        </p:tgtEl>
                                        <p:attrNameLst>
                                          <p:attrName>ppt_x</p:attrName>
                                        </p:attrNameLst>
                                      </p:cBhvr>
                                      <p:tavLst>
                                        <p:tav tm="0">
                                          <p:val>
                                            <p:strVal val="#ppt_x"/>
                                          </p:val>
                                        </p:tav>
                                        <p:tav tm="100000">
                                          <p:val>
                                            <p:strVal val="#ppt_x"/>
                                          </p:val>
                                        </p:tav>
                                      </p:tavLst>
                                    </p:anim>
                                    <p:anim calcmode="lin" valueType="num">
                                      <p:cBhvr additive="base">
                                        <p:cTn id="8" dur="500" fill="hold"/>
                                        <p:tgtEl>
                                          <p:spTgt spid="7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9"/>
                                        </p:tgtEl>
                                        <p:attrNameLst>
                                          <p:attrName>style.visibility</p:attrName>
                                        </p:attrNameLst>
                                      </p:cBhvr>
                                      <p:to>
                                        <p:strVal val="visible"/>
                                      </p:to>
                                    </p:set>
                                    <p:anim calcmode="lin" valueType="num">
                                      <p:cBhvr additive="base">
                                        <p:cTn id="13" dur="500" fill="hold"/>
                                        <p:tgtEl>
                                          <p:spTgt spid="79"/>
                                        </p:tgtEl>
                                        <p:attrNameLst>
                                          <p:attrName>ppt_x</p:attrName>
                                        </p:attrNameLst>
                                      </p:cBhvr>
                                      <p:tavLst>
                                        <p:tav tm="0">
                                          <p:val>
                                            <p:strVal val="#ppt_x"/>
                                          </p:val>
                                        </p:tav>
                                        <p:tav tm="100000">
                                          <p:val>
                                            <p:strVal val="#ppt_x"/>
                                          </p:val>
                                        </p:tav>
                                      </p:tavLst>
                                    </p:anim>
                                    <p:anim calcmode="lin" valueType="num">
                                      <p:cBhvr additive="base">
                                        <p:cTn id="14" dur="500" fill="hold"/>
                                        <p:tgtEl>
                                          <p:spTgt spid="7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80"/>
                                        </p:tgtEl>
                                        <p:attrNameLst>
                                          <p:attrName>style.visibility</p:attrName>
                                        </p:attrNameLst>
                                      </p:cBhvr>
                                      <p:to>
                                        <p:strVal val="visible"/>
                                      </p:to>
                                    </p:set>
                                    <p:anim calcmode="lin" valueType="num">
                                      <p:cBhvr additive="base">
                                        <p:cTn id="19" dur="500" fill="hold"/>
                                        <p:tgtEl>
                                          <p:spTgt spid="80"/>
                                        </p:tgtEl>
                                        <p:attrNameLst>
                                          <p:attrName>ppt_x</p:attrName>
                                        </p:attrNameLst>
                                      </p:cBhvr>
                                      <p:tavLst>
                                        <p:tav tm="0">
                                          <p:val>
                                            <p:strVal val="#ppt_x"/>
                                          </p:val>
                                        </p:tav>
                                        <p:tav tm="100000">
                                          <p:val>
                                            <p:strVal val="#ppt_x"/>
                                          </p:val>
                                        </p:tav>
                                      </p:tavLst>
                                    </p:anim>
                                    <p:anim calcmode="lin" valueType="num">
                                      <p:cBhvr additive="base">
                                        <p:cTn id="20" dur="500" fill="hold"/>
                                        <p:tgtEl>
                                          <p:spTgt spid="8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81"/>
                                        </p:tgtEl>
                                        <p:attrNameLst>
                                          <p:attrName>style.visibility</p:attrName>
                                        </p:attrNameLst>
                                      </p:cBhvr>
                                      <p:to>
                                        <p:strVal val="visible"/>
                                      </p:to>
                                    </p:set>
                                    <p:anim calcmode="lin" valueType="num">
                                      <p:cBhvr additive="base">
                                        <p:cTn id="25" dur="500" fill="hold"/>
                                        <p:tgtEl>
                                          <p:spTgt spid="81"/>
                                        </p:tgtEl>
                                        <p:attrNameLst>
                                          <p:attrName>ppt_x</p:attrName>
                                        </p:attrNameLst>
                                      </p:cBhvr>
                                      <p:tavLst>
                                        <p:tav tm="0">
                                          <p:val>
                                            <p:strVal val="#ppt_x"/>
                                          </p:val>
                                        </p:tav>
                                        <p:tav tm="100000">
                                          <p:val>
                                            <p:strVal val="#ppt_x"/>
                                          </p:val>
                                        </p:tav>
                                      </p:tavLst>
                                    </p:anim>
                                    <p:anim calcmode="lin" valueType="num">
                                      <p:cBhvr additive="base">
                                        <p:cTn id="26" dur="500" fill="hold"/>
                                        <p:tgtEl>
                                          <p:spTgt spid="8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82"/>
                                        </p:tgtEl>
                                        <p:attrNameLst>
                                          <p:attrName>style.visibility</p:attrName>
                                        </p:attrNameLst>
                                      </p:cBhvr>
                                      <p:to>
                                        <p:strVal val="visible"/>
                                      </p:to>
                                    </p:set>
                                    <p:anim calcmode="lin" valueType="num">
                                      <p:cBhvr additive="base">
                                        <p:cTn id="31" dur="500" fill="hold"/>
                                        <p:tgtEl>
                                          <p:spTgt spid="82"/>
                                        </p:tgtEl>
                                        <p:attrNameLst>
                                          <p:attrName>ppt_x</p:attrName>
                                        </p:attrNameLst>
                                      </p:cBhvr>
                                      <p:tavLst>
                                        <p:tav tm="0">
                                          <p:val>
                                            <p:strVal val="#ppt_x"/>
                                          </p:val>
                                        </p:tav>
                                        <p:tav tm="100000">
                                          <p:val>
                                            <p:strVal val="#ppt_x"/>
                                          </p:val>
                                        </p:tav>
                                      </p:tavLst>
                                    </p:anim>
                                    <p:anim calcmode="lin" valueType="num">
                                      <p:cBhvr additive="base">
                                        <p:cTn id="32" dur="500" fill="hold"/>
                                        <p:tgtEl>
                                          <p:spTgt spid="8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6B239E-9EB1-969E-FAC9-B0B0F0C0B057}"/>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8D100CA1-68F7-3149-CA0B-A016D192E988}"/>
              </a:ext>
            </a:extLst>
          </p:cNvPr>
          <p:cNvSpPr txBox="1"/>
          <p:nvPr/>
        </p:nvSpPr>
        <p:spPr>
          <a:xfrm>
            <a:off x="2779494" y="-132677"/>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أدوات رقمية حديثة في الإشراف</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4FC27A62-3521-9E57-E8D5-97A2FE14E2F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83" name="Picture 82" descr="Transformation ">
            <a:extLst>
              <a:ext uri="{FF2B5EF4-FFF2-40B4-BE49-F238E27FC236}">
                <a16:creationId xmlns:a16="http://schemas.microsoft.com/office/drawing/2014/main" id="{20413B81-AD18-BCFA-7163-FB00CC70227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65208" y="2338068"/>
            <a:ext cx="3928011" cy="3928011"/>
          </a:xfrm>
          <a:prstGeom prst="rect">
            <a:avLst/>
          </a:prstGeom>
          <a:noFill/>
          <a:ln>
            <a:noFill/>
          </a:ln>
        </p:spPr>
      </p:pic>
      <p:sp>
        <p:nvSpPr>
          <p:cNvPr id="84" name="TextBox 83">
            <a:extLst>
              <a:ext uri="{FF2B5EF4-FFF2-40B4-BE49-F238E27FC236}">
                <a16:creationId xmlns:a16="http://schemas.microsoft.com/office/drawing/2014/main" id="{37EA8BE3-02CE-44A0-5891-190C9901B1A1}"/>
              </a:ext>
            </a:extLst>
          </p:cNvPr>
          <p:cNvSpPr txBox="1"/>
          <p:nvPr/>
        </p:nvSpPr>
        <p:spPr>
          <a:xfrm>
            <a:off x="5435453" y="1392826"/>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منصّات إدارة المشاريع (</a:t>
            </a:r>
            <a:r>
              <a:rPr lang="en-US"/>
              <a:t>Asana, Trello, Monday.com</a:t>
            </a:r>
            <a:r>
              <a:rPr lang="ar-SA"/>
              <a:t>) </a:t>
            </a:r>
            <a:endParaRPr lang="en-US" dirty="0"/>
          </a:p>
        </p:txBody>
      </p:sp>
      <p:sp>
        <p:nvSpPr>
          <p:cNvPr id="85" name="TextBox 84">
            <a:extLst>
              <a:ext uri="{FF2B5EF4-FFF2-40B4-BE49-F238E27FC236}">
                <a16:creationId xmlns:a16="http://schemas.microsoft.com/office/drawing/2014/main" id="{D0F81713-4B0E-87E0-1330-8B2A2FBC83D8}"/>
              </a:ext>
            </a:extLst>
          </p:cNvPr>
          <p:cNvSpPr txBox="1"/>
          <p:nvPr/>
        </p:nvSpPr>
        <p:spPr>
          <a:xfrm>
            <a:off x="5435453" y="2420507"/>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أدوات التعاون الرقمي (</a:t>
            </a:r>
            <a:r>
              <a:rPr lang="en-US"/>
              <a:t>Microsoft Teams, Slack</a:t>
            </a:r>
            <a:r>
              <a:rPr lang="ar-SA"/>
              <a:t>)</a:t>
            </a:r>
            <a:endParaRPr lang="en-US" dirty="0"/>
          </a:p>
        </p:txBody>
      </p:sp>
      <p:sp>
        <p:nvSpPr>
          <p:cNvPr id="86" name="TextBox 85">
            <a:extLst>
              <a:ext uri="{FF2B5EF4-FFF2-40B4-BE49-F238E27FC236}">
                <a16:creationId xmlns:a16="http://schemas.microsoft.com/office/drawing/2014/main" id="{EF865288-1E86-2D72-0FA3-40A8292793F9}"/>
              </a:ext>
            </a:extLst>
          </p:cNvPr>
          <p:cNvSpPr txBox="1"/>
          <p:nvPr/>
        </p:nvSpPr>
        <p:spPr>
          <a:xfrm>
            <a:off x="5435453" y="3448188"/>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برمجيات تحليل الأداء والبيانات (</a:t>
            </a:r>
            <a:r>
              <a:rPr lang="en-US" dirty="0"/>
              <a:t>Tableau, Power BI</a:t>
            </a:r>
            <a:r>
              <a:rPr lang="ar-SA" dirty="0"/>
              <a:t>)</a:t>
            </a:r>
            <a:endParaRPr lang="en-US" dirty="0"/>
          </a:p>
        </p:txBody>
      </p:sp>
      <p:sp>
        <p:nvSpPr>
          <p:cNvPr id="88" name="TextBox 87">
            <a:extLst>
              <a:ext uri="{FF2B5EF4-FFF2-40B4-BE49-F238E27FC236}">
                <a16:creationId xmlns:a16="http://schemas.microsoft.com/office/drawing/2014/main" id="{01A8CA10-F8A9-4FCC-C701-EBE167FFD0A4}"/>
              </a:ext>
            </a:extLst>
          </p:cNvPr>
          <p:cNvSpPr txBox="1"/>
          <p:nvPr/>
        </p:nvSpPr>
        <p:spPr>
          <a:xfrm>
            <a:off x="5435453" y="4475869"/>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أنظمة إدارة علاقات العملاء (</a:t>
            </a:r>
            <a:r>
              <a:rPr lang="en-US"/>
              <a:t>Salesforce</a:t>
            </a:r>
            <a:r>
              <a:rPr lang="ar-SA"/>
              <a:t>)</a:t>
            </a:r>
            <a:endParaRPr lang="en-US" dirty="0"/>
          </a:p>
        </p:txBody>
      </p:sp>
      <p:sp>
        <p:nvSpPr>
          <p:cNvPr id="89" name="TextBox 88">
            <a:extLst>
              <a:ext uri="{FF2B5EF4-FFF2-40B4-BE49-F238E27FC236}">
                <a16:creationId xmlns:a16="http://schemas.microsoft.com/office/drawing/2014/main" id="{1141D6AE-2785-7201-2195-63C62CF4EB28}"/>
              </a:ext>
            </a:extLst>
          </p:cNvPr>
          <p:cNvSpPr txBox="1"/>
          <p:nvPr/>
        </p:nvSpPr>
        <p:spPr>
          <a:xfrm>
            <a:off x="5435453" y="5503549"/>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تطبيقات الذكاء الاصطناعي للتنبّؤ والتحليل (</a:t>
            </a:r>
            <a:r>
              <a:rPr lang="en-US"/>
              <a:t>IBM Watson</a:t>
            </a:r>
            <a:r>
              <a:rPr lang="ar-SA"/>
              <a:t>)</a:t>
            </a:r>
            <a:endParaRPr lang="en-US" dirty="0"/>
          </a:p>
        </p:txBody>
      </p:sp>
    </p:spTree>
    <p:extLst>
      <p:ext uri="{BB962C8B-B14F-4D97-AF65-F5344CB8AC3E}">
        <p14:creationId xmlns:p14="http://schemas.microsoft.com/office/powerpoint/2010/main" val="268584730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fade">
                                      <p:cBhvr>
                                        <p:cTn id="7" dur="1000"/>
                                        <p:tgtEl>
                                          <p:spTgt spid="84"/>
                                        </p:tgtEl>
                                      </p:cBhvr>
                                    </p:animEffect>
                                    <p:anim calcmode="lin" valueType="num">
                                      <p:cBhvr>
                                        <p:cTn id="8" dur="1000" fill="hold"/>
                                        <p:tgtEl>
                                          <p:spTgt spid="84"/>
                                        </p:tgtEl>
                                        <p:attrNameLst>
                                          <p:attrName>ppt_x</p:attrName>
                                        </p:attrNameLst>
                                      </p:cBhvr>
                                      <p:tavLst>
                                        <p:tav tm="0">
                                          <p:val>
                                            <p:strVal val="#ppt_x"/>
                                          </p:val>
                                        </p:tav>
                                        <p:tav tm="100000">
                                          <p:val>
                                            <p:strVal val="#ppt_x"/>
                                          </p:val>
                                        </p:tav>
                                      </p:tavLst>
                                    </p:anim>
                                    <p:anim calcmode="lin" valueType="num">
                                      <p:cBhvr>
                                        <p:cTn id="9" dur="1000" fill="hold"/>
                                        <p:tgtEl>
                                          <p:spTgt spid="8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5"/>
                                        </p:tgtEl>
                                        <p:attrNameLst>
                                          <p:attrName>style.visibility</p:attrName>
                                        </p:attrNameLst>
                                      </p:cBhvr>
                                      <p:to>
                                        <p:strVal val="visible"/>
                                      </p:to>
                                    </p:set>
                                    <p:animEffect transition="in" filter="fade">
                                      <p:cBhvr>
                                        <p:cTn id="14" dur="1000"/>
                                        <p:tgtEl>
                                          <p:spTgt spid="85"/>
                                        </p:tgtEl>
                                      </p:cBhvr>
                                    </p:animEffect>
                                    <p:anim calcmode="lin" valueType="num">
                                      <p:cBhvr>
                                        <p:cTn id="15" dur="1000" fill="hold"/>
                                        <p:tgtEl>
                                          <p:spTgt spid="85"/>
                                        </p:tgtEl>
                                        <p:attrNameLst>
                                          <p:attrName>ppt_x</p:attrName>
                                        </p:attrNameLst>
                                      </p:cBhvr>
                                      <p:tavLst>
                                        <p:tav tm="0">
                                          <p:val>
                                            <p:strVal val="#ppt_x"/>
                                          </p:val>
                                        </p:tav>
                                        <p:tav tm="100000">
                                          <p:val>
                                            <p:strVal val="#ppt_x"/>
                                          </p:val>
                                        </p:tav>
                                      </p:tavLst>
                                    </p:anim>
                                    <p:anim calcmode="lin" valueType="num">
                                      <p:cBhvr>
                                        <p:cTn id="16" dur="1000" fill="hold"/>
                                        <p:tgtEl>
                                          <p:spTgt spid="8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86"/>
                                        </p:tgtEl>
                                        <p:attrNameLst>
                                          <p:attrName>style.visibility</p:attrName>
                                        </p:attrNameLst>
                                      </p:cBhvr>
                                      <p:to>
                                        <p:strVal val="visible"/>
                                      </p:to>
                                    </p:set>
                                    <p:animEffect transition="in" filter="fade">
                                      <p:cBhvr>
                                        <p:cTn id="21" dur="1000"/>
                                        <p:tgtEl>
                                          <p:spTgt spid="86"/>
                                        </p:tgtEl>
                                      </p:cBhvr>
                                    </p:animEffect>
                                    <p:anim calcmode="lin" valueType="num">
                                      <p:cBhvr>
                                        <p:cTn id="22" dur="1000" fill="hold"/>
                                        <p:tgtEl>
                                          <p:spTgt spid="86"/>
                                        </p:tgtEl>
                                        <p:attrNameLst>
                                          <p:attrName>ppt_x</p:attrName>
                                        </p:attrNameLst>
                                      </p:cBhvr>
                                      <p:tavLst>
                                        <p:tav tm="0">
                                          <p:val>
                                            <p:strVal val="#ppt_x"/>
                                          </p:val>
                                        </p:tav>
                                        <p:tav tm="100000">
                                          <p:val>
                                            <p:strVal val="#ppt_x"/>
                                          </p:val>
                                        </p:tav>
                                      </p:tavLst>
                                    </p:anim>
                                    <p:anim calcmode="lin" valueType="num">
                                      <p:cBhvr>
                                        <p:cTn id="23" dur="1000" fill="hold"/>
                                        <p:tgtEl>
                                          <p:spTgt spid="8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88"/>
                                        </p:tgtEl>
                                        <p:attrNameLst>
                                          <p:attrName>style.visibility</p:attrName>
                                        </p:attrNameLst>
                                      </p:cBhvr>
                                      <p:to>
                                        <p:strVal val="visible"/>
                                      </p:to>
                                    </p:set>
                                    <p:animEffect transition="in" filter="fade">
                                      <p:cBhvr>
                                        <p:cTn id="28" dur="1000"/>
                                        <p:tgtEl>
                                          <p:spTgt spid="88"/>
                                        </p:tgtEl>
                                      </p:cBhvr>
                                    </p:animEffect>
                                    <p:anim calcmode="lin" valueType="num">
                                      <p:cBhvr>
                                        <p:cTn id="29" dur="1000" fill="hold"/>
                                        <p:tgtEl>
                                          <p:spTgt spid="88"/>
                                        </p:tgtEl>
                                        <p:attrNameLst>
                                          <p:attrName>ppt_x</p:attrName>
                                        </p:attrNameLst>
                                      </p:cBhvr>
                                      <p:tavLst>
                                        <p:tav tm="0">
                                          <p:val>
                                            <p:strVal val="#ppt_x"/>
                                          </p:val>
                                        </p:tav>
                                        <p:tav tm="100000">
                                          <p:val>
                                            <p:strVal val="#ppt_x"/>
                                          </p:val>
                                        </p:tav>
                                      </p:tavLst>
                                    </p:anim>
                                    <p:anim calcmode="lin" valueType="num">
                                      <p:cBhvr>
                                        <p:cTn id="30" dur="1000" fill="hold"/>
                                        <p:tgtEl>
                                          <p:spTgt spid="88"/>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89"/>
                                        </p:tgtEl>
                                        <p:attrNameLst>
                                          <p:attrName>style.visibility</p:attrName>
                                        </p:attrNameLst>
                                      </p:cBhvr>
                                      <p:to>
                                        <p:strVal val="visible"/>
                                      </p:to>
                                    </p:set>
                                    <p:animEffect transition="in" filter="fade">
                                      <p:cBhvr>
                                        <p:cTn id="35" dur="1000"/>
                                        <p:tgtEl>
                                          <p:spTgt spid="89"/>
                                        </p:tgtEl>
                                      </p:cBhvr>
                                    </p:animEffect>
                                    <p:anim calcmode="lin" valueType="num">
                                      <p:cBhvr>
                                        <p:cTn id="36" dur="1000" fill="hold"/>
                                        <p:tgtEl>
                                          <p:spTgt spid="89"/>
                                        </p:tgtEl>
                                        <p:attrNameLst>
                                          <p:attrName>ppt_x</p:attrName>
                                        </p:attrNameLst>
                                      </p:cBhvr>
                                      <p:tavLst>
                                        <p:tav tm="0">
                                          <p:val>
                                            <p:strVal val="#ppt_x"/>
                                          </p:val>
                                        </p:tav>
                                        <p:tav tm="100000">
                                          <p:val>
                                            <p:strVal val="#ppt_x"/>
                                          </p:val>
                                        </p:tav>
                                      </p:tavLst>
                                    </p:anim>
                                    <p:anim calcmode="lin" valueType="num">
                                      <p:cBhvr>
                                        <p:cTn id="37" dur="1000" fill="hold"/>
                                        <p:tgtEl>
                                          <p:spTgt spid="8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p:bldP spid="85" grpId="0"/>
      <p:bldP spid="86" grpId="0"/>
      <p:bldP spid="88" grpId="0"/>
      <p:bldP spid="89" grpId="0"/>
    </p:bldLst>
  </p:timing>
</p:sld>
</file>

<file path=ppt/slides/slide2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A03554-DFA0-6432-898F-CDAF2CAA66AA}"/>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B9EF840F-A7BB-791F-D3F6-453D3A70ADD6}"/>
              </a:ext>
            </a:extLst>
          </p:cNvPr>
          <p:cNvSpPr txBox="1"/>
          <p:nvPr/>
        </p:nvSpPr>
        <p:spPr>
          <a:xfrm>
            <a:off x="2779494" y="-132677"/>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إدارة التغيير وتطوير فرق العمل</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5303D0E4-BCD6-7589-43F1-B3A56F1965D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7" name="TextBox 6">
            <a:extLst>
              <a:ext uri="{FF2B5EF4-FFF2-40B4-BE49-F238E27FC236}">
                <a16:creationId xmlns:a16="http://schemas.microsoft.com/office/drawing/2014/main" id="{8E9CD6C3-0D3E-5FA1-60CE-D3584563734F}"/>
              </a:ext>
            </a:extLst>
          </p:cNvPr>
          <p:cNvSpPr txBox="1"/>
          <p:nvPr/>
        </p:nvSpPr>
        <p:spPr>
          <a:xfrm>
            <a:off x="5535526" y="3429000"/>
            <a:ext cx="5843587" cy="1384995"/>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إدارة التغيير هي عملية منظّمة لمساعدة الأفراد والفرق على الانتقال من الوضع الحالي إلى الوضع المستهدف بأقلّ مقاومة وأعلى فاعلية</a:t>
            </a:r>
            <a:endParaRPr lang="en-US" dirty="0"/>
          </a:p>
        </p:txBody>
      </p:sp>
      <p:pic>
        <p:nvPicPr>
          <p:cNvPr id="2" name="Picture 1" descr="Change management ">
            <a:extLst>
              <a:ext uri="{FF2B5EF4-FFF2-40B4-BE49-F238E27FC236}">
                <a16:creationId xmlns:a16="http://schemas.microsoft.com/office/drawing/2014/main" id="{6D330F29-ACCA-51CF-660F-B5F7554F73F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70770" y="1496695"/>
            <a:ext cx="4617448" cy="4617448"/>
          </a:xfrm>
          <a:prstGeom prst="rect">
            <a:avLst/>
          </a:prstGeom>
          <a:noFill/>
          <a:ln>
            <a:noFill/>
          </a:ln>
        </p:spPr>
      </p:pic>
    </p:spTree>
    <p:extLst>
      <p:ext uri="{BB962C8B-B14F-4D97-AF65-F5344CB8AC3E}">
        <p14:creationId xmlns:p14="http://schemas.microsoft.com/office/powerpoint/2010/main" val="114159457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495AD6-E36E-C60F-5B1B-A5A3FE890216}"/>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E61E1DE-2AC8-8292-6702-B6AB4A14D160}"/>
              </a:ext>
            </a:extLst>
          </p:cNvPr>
          <p:cNvSpPr txBox="1"/>
          <p:nvPr/>
        </p:nvSpPr>
        <p:spPr>
          <a:xfrm>
            <a:off x="2779494" y="-132677"/>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إدارة التغيير وتطوير فرق العمل</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7CB4FDD0-9606-AA2C-45EB-ABD308AFA8C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3" name="Picture 2" descr="Change management ">
            <a:extLst>
              <a:ext uri="{FF2B5EF4-FFF2-40B4-BE49-F238E27FC236}">
                <a16:creationId xmlns:a16="http://schemas.microsoft.com/office/drawing/2014/main" id="{EE43444B-A991-D84E-A4E8-26C384E9163B}"/>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03951" y="2088064"/>
            <a:ext cx="3928011" cy="3928011"/>
          </a:xfrm>
          <a:prstGeom prst="rect">
            <a:avLst/>
          </a:prstGeom>
          <a:noFill/>
          <a:ln>
            <a:noFill/>
          </a:ln>
        </p:spPr>
      </p:pic>
      <p:sp>
        <p:nvSpPr>
          <p:cNvPr id="4" name="TextBox 3">
            <a:extLst>
              <a:ext uri="{FF2B5EF4-FFF2-40B4-BE49-F238E27FC236}">
                <a16:creationId xmlns:a16="http://schemas.microsoft.com/office/drawing/2014/main" id="{DAB65579-BE2E-37FC-3D38-03911871DB4C}"/>
              </a:ext>
            </a:extLst>
          </p:cNvPr>
          <p:cNvSpPr txBox="1"/>
          <p:nvPr/>
        </p:nvSpPr>
        <p:spPr>
          <a:xfrm>
            <a:off x="5435453" y="962566"/>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نموذج كوتر لإدارة التغيير (8 خطوات):</a:t>
            </a:r>
            <a:endParaRPr lang="en-US"/>
          </a:p>
        </p:txBody>
      </p:sp>
      <p:sp>
        <p:nvSpPr>
          <p:cNvPr id="5" name="TextBox 4">
            <a:extLst>
              <a:ext uri="{FF2B5EF4-FFF2-40B4-BE49-F238E27FC236}">
                <a16:creationId xmlns:a16="http://schemas.microsoft.com/office/drawing/2014/main" id="{B2325C3D-3951-44E2-05C0-549F70345DF2}"/>
              </a:ext>
            </a:extLst>
          </p:cNvPr>
          <p:cNvSpPr txBox="1"/>
          <p:nvPr/>
        </p:nvSpPr>
        <p:spPr>
          <a:xfrm>
            <a:off x="5435453" y="1594811"/>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خلق شعور بالإلحاح</a:t>
            </a:r>
            <a:endParaRPr lang="en-US" dirty="0"/>
          </a:p>
        </p:txBody>
      </p:sp>
      <p:sp>
        <p:nvSpPr>
          <p:cNvPr id="6" name="TextBox 5">
            <a:extLst>
              <a:ext uri="{FF2B5EF4-FFF2-40B4-BE49-F238E27FC236}">
                <a16:creationId xmlns:a16="http://schemas.microsoft.com/office/drawing/2014/main" id="{FE9EB68D-C167-A991-6E21-03BEA2EF7EEF}"/>
              </a:ext>
            </a:extLst>
          </p:cNvPr>
          <p:cNvSpPr txBox="1"/>
          <p:nvPr/>
        </p:nvSpPr>
        <p:spPr>
          <a:xfrm>
            <a:off x="5435453" y="2227056"/>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بناء تحالف موجّه</a:t>
            </a:r>
            <a:endParaRPr lang="en-US" dirty="0"/>
          </a:p>
        </p:txBody>
      </p:sp>
      <p:sp>
        <p:nvSpPr>
          <p:cNvPr id="10" name="TextBox 9">
            <a:extLst>
              <a:ext uri="{FF2B5EF4-FFF2-40B4-BE49-F238E27FC236}">
                <a16:creationId xmlns:a16="http://schemas.microsoft.com/office/drawing/2014/main" id="{A9C56683-120C-1FAD-AEA8-EC79283ECC3B}"/>
              </a:ext>
            </a:extLst>
          </p:cNvPr>
          <p:cNvSpPr txBox="1"/>
          <p:nvPr/>
        </p:nvSpPr>
        <p:spPr>
          <a:xfrm>
            <a:off x="5435453" y="2859301"/>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وضع رؤية واستراتيجية واضحة</a:t>
            </a:r>
            <a:endParaRPr lang="en-US" dirty="0"/>
          </a:p>
        </p:txBody>
      </p:sp>
      <p:sp>
        <p:nvSpPr>
          <p:cNvPr id="11" name="TextBox 10">
            <a:extLst>
              <a:ext uri="{FF2B5EF4-FFF2-40B4-BE49-F238E27FC236}">
                <a16:creationId xmlns:a16="http://schemas.microsoft.com/office/drawing/2014/main" id="{85FA3C1A-F670-F9E4-03A2-4F9D7C1D08D2}"/>
              </a:ext>
            </a:extLst>
          </p:cNvPr>
          <p:cNvSpPr txBox="1"/>
          <p:nvPr/>
        </p:nvSpPr>
        <p:spPr>
          <a:xfrm>
            <a:off x="5435453" y="3491546"/>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إيصال الرؤية</a:t>
            </a:r>
            <a:endParaRPr lang="en-US" dirty="0"/>
          </a:p>
        </p:txBody>
      </p:sp>
      <p:sp>
        <p:nvSpPr>
          <p:cNvPr id="12" name="TextBox 11">
            <a:extLst>
              <a:ext uri="{FF2B5EF4-FFF2-40B4-BE49-F238E27FC236}">
                <a16:creationId xmlns:a16="http://schemas.microsoft.com/office/drawing/2014/main" id="{0B3F2F9B-4C16-776B-0949-D321F3D3D46A}"/>
              </a:ext>
            </a:extLst>
          </p:cNvPr>
          <p:cNvSpPr txBox="1"/>
          <p:nvPr/>
        </p:nvSpPr>
        <p:spPr>
          <a:xfrm>
            <a:off x="5435453" y="4123791"/>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تمكين الآخرين من العمل على تحقيق الرؤية</a:t>
            </a:r>
            <a:endParaRPr lang="en-US" dirty="0"/>
          </a:p>
        </p:txBody>
      </p:sp>
      <p:sp>
        <p:nvSpPr>
          <p:cNvPr id="13" name="TextBox 12">
            <a:extLst>
              <a:ext uri="{FF2B5EF4-FFF2-40B4-BE49-F238E27FC236}">
                <a16:creationId xmlns:a16="http://schemas.microsoft.com/office/drawing/2014/main" id="{97D46C6F-CBCC-6255-1210-289D38EC7182}"/>
              </a:ext>
            </a:extLst>
          </p:cNvPr>
          <p:cNvSpPr txBox="1"/>
          <p:nvPr/>
        </p:nvSpPr>
        <p:spPr>
          <a:xfrm>
            <a:off x="5435453" y="4756036"/>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تحقيق مكاسب قصيرة الأجل</a:t>
            </a:r>
            <a:endParaRPr lang="en-US" dirty="0"/>
          </a:p>
        </p:txBody>
      </p:sp>
      <p:sp>
        <p:nvSpPr>
          <p:cNvPr id="14" name="TextBox 13">
            <a:extLst>
              <a:ext uri="{FF2B5EF4-FFF2-40B4-BE49-F238E27FC236}">
                <a16:creationId xmlns:a16="http://schemas.microsoft.com/office/drawing/2014/main" id="{2F949B2C-9DB4-FA7A-F883-00CE675E3435}"/>
              </a:ext>
            </a:extLst>
          </p:cNvPr>
          <p:cNvSpPr txBox="1"/>
          <p:nvPr/>
        </p:nvSpPr>
        <p:spPr>
          <a:xfrm>
            <a:off x="5435453" y="5388281"/>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تعزيز المكاسب وإحداث المزيد من التغيير</a:t>
            </a:r>
            <a:endParaRPr lang="en-US" dirty="0"/>
          </a:p>
        </p:txBody>
      </p:sp>
      <p:sp>
        <p:nvSpPr>
          <p:cNvPr id="15" name="TextBox 14">
            <a:extLst>
              <a:ext uri="{FF2B5EF4-FFF2-40B4-BE49-F238E27FC236}">
                <a16:creationId xmlns:a16="http://schemas.microsoft.com/office/drawing/2014/main" id="{DDB9ADA9-37B6-AB9F-408D-D10B42861404}"/>
              </a:ext>
            </a:extLst>
          </p:cNvPr>
          <p:cNvSpPr txBox="1"/>
          <p:nvPr/>
        </p:nvSpPr>
        <p:spPr>
          <a:xfrm>
            <a:off x="5435453" y="6020523"/>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ترسيخ النهج الجديد في ثقافة المؤسّسة</a:t>
            </a:r>
            <a:endParaRPr lang="en-US" dirty="0"/>
          </a:p>
        </p:txBody>
      </p:sp>
    </p:spTree>
    <p:extLst>
      <p:ext uri="{BB962C8B-B14F-4D97-AF65-F5344CB8AC3E}">
        <p14:creationId xmlns:p14="http://schemas.microsoft.com/office/powerpoint/2010/main" val="362352553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000"/>
                                        <p:tgtEl>
                                          <p:spTgt spid="11"/>
                                        </p:tgtEl>
                                      </p:cBhvr>
                                    </p:animEffect>
                                    <p:anim calcmode="lin" valueType="num">
                                      <p:cBhvr>
                                        <p:cTn id="36" dur="1000" fill="hold"/>
                                        <p:tgtEl>
                                          <p:spTgt spid="11"/>
                                        </p:tgtEl>
                                        <p:attrNameLst>
                                          <p:attrName>ppt_x</p:attrName>
                                        </p:attrNameLst>
                                      </p:cBhvr>
                                      <p:tavLst>
                                        <p:tav tm="0">
                                          <p:val>
                                            <p:strVal val="#ppt_x"/>
                                          </p:val>
                                        </p:tav>
                                        <p:tav tm="100000">
                                          <p:val>
                                            <p:strVal val="#ppt_x"/>
                                          </p:val>
                                        </p:tav>
                                      </p:tavLst>
                                    </p:anim>
                                    <p:anim calcmode="lin" valueType="num">
                                      <p:cBhvr>
                                        <p:cTn id="3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1000"/>
                                        <p:tgtEl>
                                          <p:spTgt spid="12"/>
                                        </p:tgtEl>
                                      </p:cBhvr>
                                    </p:animEffect>
                                    <p:anim calcmode="lin" valueType="num">
                                      <p:cBhvr>
                                        <p:cTn id="43" dur="1000" fill="hold"/>
                                        <p:tgtEl>
                                          <p:spTgt spid="12"/>
                                        </p:tgtEl>
                                        <p:attrNameLst>
                                          <p:attrName>ppt_x</p:attrName>
                                        </p:attrNameLst>
                                      </p:cBhvr>
                                      <p:tavLst>
                                        <p:tav tm="0">
                                          <p:val>
                                            <p:strVal val="#ppt_x"/>
                                          </p:val>
                                        </p:tav>
                                        <p:tav tm="100000">
                                          <p:val>
                                            <p:strVal val="#ppt_x"/>
                                          </p:val>
                                        </p:tav>
                                      </p:tavLst>
                                    </p:anim>
                                    <p:anim calcmode="lin" valueType="num">
                                      <p:cBhvr>
                                        <p:cTn id="4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1000"/>
                                        <p:tgtEl>
                                          <p:spTgt spid="13"/>
                                        </p:tgtEl>
                                      </p:cBhvr>
                                    </p:animEffect>
                                    <p:anim calcmode="lin" valueType="num">
                                      <p:cBhvr>
                                        <p:cTn id="50" dur="1000" fill="hold"/>
                                        <p:tgtEl>
                                          <p:spTgt spid="13"/>
                                        </p:tgtEl>
                                        <p:attrNameLst>
                                          <p:attrName>ppt_x</p:attrName>
                                        </p:attrNameLst>
                                      </p:cBhvr>
                                      <p:tavLst>
                                        <p:tav tm="0">
                                          <p:val>
                                            <p:strVal val="#ppt_x"/>
                                          </p:val>
                                        </p:tav>
                                        <p:tav tm="100000">
                                          <p:val>
                                            <p:strVal val="#ppt_x"/>
                                          </p:val>
                                        </p:tav>
                                      </p:tavLst>
                                    </p:anim>
                                    <p:anim calcmode="lin" valueType="num">
                                      <p:cBhvr>
                                        <p:cTn id="5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fade">
                                      <p:cBhvr>
                                        <p:cTn id="56" dur="1000"/>
                                        <p:tgtEl>
                                          <p:spTgt spid="14"/>
                                        </p:tgtEl>
                                      </p:cBhvr>
                                    </p:animEffect>
                                    <p:anim calcmode="lin" valueType="num">
                                      <p:cBhvr>
                                        <p:cTn id="57" dur="1000" fill="hold"/>
                                        <p:tgtEl>
                                          <p:spTgt spid="14"/>
                                        </p:tgtEl>
                                        <p:attrNameLst>
                                          <p:attrName>ppt_x</p:attrName>
                                        </p:attrNameLst>
                                      </p:cBhvr>
                                      <p:tavLst>
                                        <p:tav tm="0">
                                          <p:val>
                                            <p:strVal val="#ppt_x"/>
                                          </p:val>
                                        </p:tav>
                                        <p:tav tm="100000">
                                          <p:val>
                                            <p:strVal val="#ppt_x"/>
                                          </p:val>
                                        </p:tav>
                                      </p:tavLst>
                                    </p:anim>
                                    <p:anim calcmode="lin" valueType="num">
                                      <p:cBhvr>
                                        <p:cTn id="58"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fade">
                                      <p:cBhvr>
                                        <p:cTn id="63" dur="1000"/>
                                        <p:tgtEl>
                                          <p:spTgt spid="15"/>
                                        </p:tgtEl>
                                      </p:cBhvr>
                                    </p:animEffect>
                                    <p:anim calcmode="lin" valueType="num">
                                      <p:cBhvr>
                                        <p:cTn id="64" dur="1000" fill="hold"/>
                                        <p:tgtEl>
                                          <p:spTgt spid="15"/>
                                        </p:tgtEl>
                                        <p:attrNameLst>
                                          <p:attrName>ppt_x</p:attrName>
                                        </p:attrNameLst>
                                      </p:cBhvr>
                                      <p:tavLst>
                                        <p:tav tm="0">
                                          <p:val>
                                            <p:strVal val="#ppt_x"/>
                                          </p:val>
                                        </p:tav>
                                        <p:tav tm="100000">
                                          <p:val>
                                            <p:strVal val="#ppt_x"/>
                                          </p:val>
                                        </p:tav>
                                      </p:tavLst>
                                    </p:anim>
                                    <p:anim calcmode="lin" valueType="num">
                                      <p:cBhvr>
                                        <p:cTn id="65"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10" grpId="0"/>
      <p:bldP spid="11" grpId="0"/>
      <p:bldP spid="12" grpId="0"/>
      <p:bldP spid="13" grpId="0"/>
      <p:bldP spid="14" grpId="0"/>
      <p:bldP spid="15" grpId="0"/>
    </p:bldLst>
  </p:timing>
</p:sld>
</file>

<file path=ppt/slides/slide2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4359DA-E2E6-285C-839C-3E0F8DD59E28}"/>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89AF5DC0-F990-75C3-3C9C-AAD5CFA2BA24}"/>
              </a:ext>
            </a:extLst>
          </p:cNvPr>
          <p:cNvSpPr txBox="1"/>
          <p:nvPr/>
        </p:nvSpPr>
        <p:spPr>
          <a:xfrm>
            <a:off x="2779494" y="-132677"/>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استراتيجيات تطوير فرق العمل</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0A2824E5-1301-FAD2-7D2D-2464E8190FA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33" name="Group 32">
            <a:extLst>
              <a:ext uri="{FF2B5EF4-FFF2-40B4-BE49-F238E27FC236}">
                <a16:creationId xmlns:a16="http://schemas.microsoft.com/office/drawing/2014/main" id="{9B2B4525-E2BC-066F-82BA-54B94579FFBE}"/>
              </a:ext>
            </a:extLst>
          </p:cNvPr>
          <p:cNvGrpSpPr/>
          <p:nvPr/>
        </p:nvGrpSpPr>
        <p:grpSpPr>
          <a:xfrm>
            <a:off x="4851877" y="2573985"/>
            <a:ext cx="2363677" cy="2098254"/>
            <a:chOff x="4851877" y="2573985"/>
            <a:chExt cx="2363677" cy="2098254"/>
          </a:xfrm>
        </p:grpSpPr>
        <p:sp>
          <p:nvSpPr>
            <p:cNvPr id="24" name="Freeform: Shape 23">
              <a:extLst>
                <a:ext uri="{FF2B5EF4-FFF2-40B4-BE49-F238E27FC236}">
                  <a16:creationId xmlns:a16="http://schemas.microsoft.com/office/drawing/2014/main" id="{4B4DC7AE-BF30-6D5A-AA09-4F7453256C37}"/>
                </a:ext>
              </a:extLst>
            </p:cNvPr>
            <p:cNvSpPr/>
            <p:nvPr/>
          </p:nvSpPr>
          <p:spPr>
            <a:xfrm>
              <a:off x="4941099" y="2573985"/>
              <a:ext cx="2274455" cy="1136893"/>
            </a:xfrm>
            <a:custGeom>
              <a:avLst/>
              <a:gdLst>
                <a:gd name="connsiteX0" fmla="*/ 649356 w 1298712"/>
                <a:gd name="connsiteY0" fmla="*/ 0 h 649356"/>
                <a:gd name="connsiteX1" fmla="*/ 1298712 w 1298712"/>
                <a:gd name="connsiteY1" fmla="*/ 649356 h 649356"/>
                <a:gd name="connsiteX2" fmla="*/ 0 w 1298712"/>
                <a:gd name="connsiteY2" fmla="*/ 649356 h 649356"/>
                <a:gd name="connsiteX3" fmla="*/ 649356 w 1298712"/>
                <a:gd name="connsiteY3" fmla="*/ 0 h 649356"/>
              </a:gdLst>
              <a:ahLst/>
              <a:cxnLst>
                <a:cxn ang="0">
                  <a:pos x="connsiteX0" y="connsiteY0"/>
                </a:cxn>
                <a:cxn ang="0">
                  <a:pos x="connsiteX1" y="connsiteY1"/>
                </a:cxn>
                <a:cxn ang="0">
                  <a:pos x="connsiteX2" y="connsiteY2"/>
                </a:cxn>
                <a:cxn ang="0">
                  <a:pos x="connsiteX3" y="connsiteY3"/>
                </a:cxn>
              </a:cxnLst>
              <a:rect l="l" t="t" r="r" b="b"/>
              <a:pathLst>
                <a:path w="1298712" h="649356">
                  <a:moveTo>
                    <a:pt x="649356" y="0"/>
                  </a:moveTo>
                  <a:cubicBezTo>
                    <a:pt x="1007985" y="0"/>
                    <a:pt x="1298712" y="290727"/>
                    <a:pt x="1298712" y="649356"/>
                  </a:cubicBezTo>
                  <a:lnTo>
                    <a:pt x="0" y="649356"/>
                  </a:lnTo>
                  <a:cubicBezTo>
                    <a:pt x="0" y="290727"/>
                    <a:pt x="290727" y="0"/>
                    <a:pt x="649356" y="0"/>
                  </a:cubicBezTo>
                  <a:close/>
                </a:path>
              </a:pathLst>
            </a:cu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27" name="TextBox 18">
              <a:extLst>
                <a:ext uri="{FF2B5EF4-FFF2-40B4-BE49-F238E27FC236}">
                  <a16:creationId xmlns:a16="http://schemas.microsoft.com/office/drawing/2014/main" id="{111C01DF-7C10-9C45-7007-A9BBF3A889EA}"/>
                </a:ext>
              </a:extLst>
            </p:cNvPr>
            <p:cNvSpPr txBox="1">
              <a:spLocks noChangeArrowheads="1"/>
            </p:cNvSpPr>
            <p:nvPr/>
          </p:nvSpPr>
          <p:spPr bwMode="auto">
            <a:xfrm>
              <a:off x="4851877" y="3728779"/>
              <a:ext cx="2332983" cy="943460"/>
            </a:xfrm>
            <a:prstGeom prst="rect">
              <a:avLst/>
            </a:prstGeom>
          </p:spPr>
          <p:txBody>
            <a:bodyPr rot="0" vert="horz" wrap="square" lIns="0" tIns="45720" rIns="0" bIns="45720" anchor="b" anchorCtr="0" upright="1">
              <a:no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التدريب المستمر</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6" name="Graphic 19" descr="Classroom with solid fill">
              <a:extLst>
                <a:ext uri="{FF2B5EF4-FFF2-40B4-BE49-F238E27FC236}">
                  <a16:creationId xmlns:a16="http://schemas.microsoft.com/office/drawing/2014/main" id="{00DA5910-06B5-BE54-032A-064B26234F9C}"/>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568268" y="2722948"/>
              <a:ext cx="1031125" cy="1030822"/>
            </a:xfrm>
            <a:prstGeom prst="rect">
              <a:avLst/>
            </a:prstGeom>
          </p:spPr>
        </p:pic>
      </p:grpSp>
      <p:grpSp>
        <p:nvGrpSpPr>
          <p:cNvPr id="34" name="Group 33">
            <a:extLst>
              <a:ext uri="{FF2B5EF4-FFF2-40B4-BE49-F238E27FC236}">
                <a16:creationId xmlns:a16="http://schemas.microsoft.com/office/drawing/2014/main" id="{B5DAFFC4-F260-C432-456E-7689DCE2C916}"/>
              </a:ext>
            </a:extLst>
          </p:cNvPr>
          <p:cNvGrpSpPr/>
          <p:nvPr/>
        </p:nvGrpSpPr>
        <p:grpSpPr>
          <a:xfrm>
            <a:off x="2664115" y="2573853"/>
            <a:ext cx="2307355" cy="2273918"/>
            <a:chOff x="2664115" y="2573853"/>
            <a:chExt cx="2307355" cy="2273918"/>
          </a:xfrm>
        </p:grpSpPr>
        <p:sp>
          <p:nvSpPr>
            <p:cNvPr id="23" name="Freeform: Shape 22">
              <a:extLst>
                <a:ext uri="{FF2B5EF4-FFF2-40B4-BE49-F238E27FC236}">
                  <a16:creationId xmlns:a16="http://schemas.microsoft.com/office/drawing/2014/main" id="{E1BE2111-A97F-A111-7A89-F21CE708B5F5}"/>
                </a:ext>
              </a:extLst>
            </p:cNvPr>
            <p:cNvSpPr/>
            <p:nvPr/>
          </p:nvSpPr>
          <p:spPr>
            <a:xfrm>
              <a:off x="2666643" y="3710878"/>
              <a:ext cx="2274455" cy="1136893"/>
            </a:xfrm>
            <a:custGeom>
              <a:avLst/>
              <a:gdLst>
                <a:gd name="connsiteX0" fmla="*/ 0 w 1298712"/>
                <a:gd name="connsiteY0" fmla="*/ 0 h 649356"/>
                <a:gd name="connsiteX1" fmla="*/ 1298712 w 1298712"/>
                <a:gd name="connsiteY1" fmla="*/ 0 h 649356"/>
                <a:gd name="connsiteX2" fmla="*/ 649356 w 1298712"/>
                <a:gd name="connsiteY2" fmla="*/ 649356 h 649356"/>
                <a:gd name="connsiteX3" fmla="*/ 0 w 1298712"/>
                <a:gd name="connsiteY3" fmla="*/ 0 h 649356"/>
              </a:gdLst>
              <a:ahLst/>
              <a:cxnLst>
                <a:cxn ang="0">
                  <a:pos x="connsiteX0" y="connsiteY0"/>
                </a:cxn>
                <a:cxn ang="0">
                  <a:pos x="connsiteX1" y="connsiteY1"/>
                </a:cxn>
                <a:cxn ang="0">
                  <a:pos x="connsiteX2" y="connsiteY2"/>
                </a:cxn>
                <a:cxn ang="0">
                  <a:pos x="connsiteX3" y="connsiteY3"/>
                </a:cxn>
              </a:cxnLst>
              <a:rect l="l" t="t" r="r" b="b"/>
              <a:pathLst>
                <a:path w="1298712" h="649356">
                  <a:moveTo>
                    <a:pt x="0" y="0"/>
                  </a:moveTo>
                  <a:lnTo>
                    <a:pt x="1298712" y="0"/>
                  </a:lnTo>
                  <a:cubicBezTo>
                    <a:pt x="1298712" y="358629"/>
                    <a:pt x="1007985" y="649356"/>
                    <a:pt x="649356" y="649356"/>
                  </a:cubicBezTo>
                  <a:cubicBezTo>
                    <a:pt x="290727" y="649356"/>
                    <a:pt x="0" y="358629"/>
                    <a:pt x="0" y="0"/>
                  </a:cubicBezTo>
                  <a:close/>
                </a:path>
              </a:pathLst>
            </a:custGeom>
            <a:no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30" name="TextBox 18">
              <a:extLst>
                <a:ext uri="{FF2B5EF4-FFF2-40B4-BE49-F238E27FC236}">
                  <a16:creationId xmlns:a16="http://schemas.microsoft.com/office/drawing/2014/main" id="{98779D6C-2D2A-E43F-751A-302B72D80B4A}"/>
                </a:ext>
              </a:extLst>
            </p:cNvPr>
            <p:cNvSpPr txBox="1">
              <a:spLocks noChangeArrowheads="1"/>
            </p:cNvSpPr>
            <p:nvPr/>
          </p:nvSpPr>
          <p:spPr bwMode="auto">
            <a:xfrm>
              <a:off x="2664115" y="2573853"/>
              <a:ext cx="2307355" cy="839189"/>
            </a:xfrm>
            <a:prstGeom prst="rect">
              <a:avLst/>
            </a:prstGeom>
          </p:spPr>
          <p:txBody>
            <a:bodyPr rot="0" vert="horz" wrap="square" lIns="0" tIns="45720" rIns="0" bIns="45720" anchor="b" anchorCtr="0" upright="1">
              <a:no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تشجيع الابتكار</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7" name="Graphic 14" descr="Business Growth with solid fill">
              <a:extLst>
                <a:ext uri="{FF2B5EF4-FFF2-40B4-BE49-F238E27FC236}">
                  <a16:creationId xmlns:a16="http://schemas.microsoft.com/office/drawing/2014/main" id="{5B4ABBE3-1F2D-24F7-D387-7D21753F9F0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192980" y="3692649"/>
              <a:ext cx="1105930" cy="1105604"/>
            </a:xfrm>
            <a:prstGeom prst="rect">
              <a:avLst/>
            </a:prstGeom>
          </p:spPr>
        </p:pic>
      </p:grpSp>
      <p:grpSp>
        <p:nvGrpSpPr>
          <p:cNvPr id="32" name="Group 31">
            <a:extLst>
              <a:ext uri="{FF2B5EF4-FFF2-40B4-BE49-F238E27FC236}">
                <a16:creationId xmlns:a16="http://schemas.microsoft.com/office/drawing/2014/main" id="{9237FEF4-310F-28DD-014A-D201D3133368}"/>
              </a:ext>
            </a:extLst>
          </p:cNvPr>
          <p:cNvGrpSpPr/>
          <p:nvPr/>
        </p:nvGrpSpPr>
        <p:grpSpPr>
          <a:xfrm>
            <a:off x="6987802" y="2213429"/>
            <a:ext cx="2551688" cy="2634342"/>
            <a:chOff x="6987802" y="2213429"/>
            <a:chExt cx="2551688" cy="2634342"/>
          </a:xfrm>
        </p:grpSpPr>
        <p:sp>
          <p:nvSpPr>
            <p:cNvPr id="21" name="Freeform: Shape 20">
              <a:extLst>
                <a:ext uri="{FF2B5EF4-FFF2-40B4-BE49-F238E27FC236}">
                  <a16:creationId xmlns:a16="http://schemas.microsoft.com/office/drawing/2014/main" id="{8670AB63-F0B0-1494-A7B8-CDADE59B1FBF}"/>
                </a:ext>
              </a:extLst>
            </p:cNvPr>
            <p:cNvSpPr/>
            <p:nvPr/>
          </p:nvSpPr>
          <p:spPr>
            <a:xfrm>
              <a:off x="7215552" y="3710878"/>
              <a:ext cx="2274455" cy="1136893"/>
            </a:xfrm>
            <a:custGeom>
              <a:avLst/>
              <a:gdLst>
                <a:gd name="connsiteX0" fmla="*/ 0 w 1298712"/>
                <a:gd name="connsiteY0" fmla="*/ 0 h 649356"/>
                <a:gd name="connsiteX1" fmla="*/ 1298712 w 1298712"/>
                <a:gd name="connsiteY1" fmla="*/ 0 h 649356"/>
                <a:gd name="connsiteX2" fmla="*/ 649356 w 1298712"/>
                <a:gd name="connsiteY2" fmla="*/ 649356 h 649356"/>
                <a:gd name="connsiteX3" fmla="*/ 0 w 1298712"/>
                <a:gd name="connsiteY3" fmla="*/ 0 h 649356"/>
              </a:gdLst>
              <a:ahLst/>
              <a:cxnLst>
                <a:cxn ang="0">
                  <a:pos x="connsiteX0" y="connsiteY0"/>
                </a:cxn>
                <a:cxn ang="0">
                  <a:pos x="connsiteX1" y="connsiteY1"/>
                </a:cxn>
                <a:cxn ang="0">
                  <a:pos x="connsiteX2" y="connsiteY2"/>
                </a:cxn>
                <a:cxn ang="0">
                  <a:pos x="connsiteX3" y="connsiteY3"/>
                </a:cxn>
              </a:cxnLst>
              <a:rect l="l" t="t" r="r" b="b"/>
              <a:pathLst>
                <a:path w="1298712" h="649356">
                  <a:moveTo>
                    <a:pt x="0" y="0"/>
                  </a:moveTo>
                  <a:lnTo>
                    <a:pt x="1298712" y="0"/>
                  </a:lnTo>
                  <a:cubicBezTo>
                    <a:pt x="1298712" y="358629"/>
                    <a:pt x="1007985" y="649356"/>
                    <a:pt x="649356" y="649356"/>
                  </a:cubicBezTo>
                  <a:cubicBezTo>
                    <a:pt x="290727" y="649356"/>
                    <a:pt x="0" y="358629"/>
                    <a:pt x="0" y="0"/>
                  </a:cubicBezTo>
                  <a:close/>
                </a:path>
              </a:pathLst>
            </a:custGeom>
            <a:no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29" name="TextBox 18">
              <a:extLst>
                <a:ext uri="{FF2B5EF4-FFF2-40B4-BE49-F238E27FC236}">
                  <a16:creationId xmlns:a16="http://schemas.microsoft.com/office/drawing/2014/main" id="{C72F03D0-33F9-A22A-A6EB-E1660CC6F2A7}"/>
                </a:ext>
              </a:extLst>
            </p:cNvPr>
            <p:cNvSpPr txBox="1">
              <a:spLocks noChangeArrowheads="1"/>
            </p:cNvSpPr>
            <p:nvPr/>
          </p:nvSpPr>
          <p:spPr bwMode="auto">
            <a:xfrm>
              <a:off x="6987802" y="2213429"/>
              <a:ext cx="2551688" cy="1448675"/>
            </a:xfrm>
            <a:prstGeom prst="rect">
              <a:avLst/>
            </a:prstGeom>
          </p:spPr>
          <p:txBody>
            <a:bodyPr rot="0" vert="horz" wrap="square" lIns="0" tIns="45720" rIns="0" bIns="45720" anchor="b" anchorCtr="0" upright="1">
              <a:no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تحديد الأدوار والمسؤوليات</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8" name="Graphic 19" descr="List with solid fill">
              <a:extLst>
                <a:ext uri="{FF2B5EF4-FFF2-40B4-BE49-F238E27FC236}">
                  <a16:creationId xmlns:a16="http://schemas.microsoft.com/office/drawing/2014/main" id="{18424DE4-93B0-C1FF-8B63-4084CC77CF59}"/>
                </a:ext>
              </a:extLst>
            </p:cNvPr>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922086" y="3816504"/>
              <a:ext cx="950402" cy="964458"/>
            </a:xfrm>
            <a:prstGeom prst="rect">
              <a:avLst/>
            </a:prstGeom>
          </p:spPr>
        </p:pic>
      </p:grpSp>
      <p:grpSp>
        <p:nvGrpSpPr>
          <p:cNvPr id="35" name="Group 34">
            <a:extLst>
              <a:ext uri="{FF2B5EF4-FFF2-40B4-BE49-F238E27FC236}">
                <a16:creationId xmlns:a16="http://schemas.microsoft.com/office/drawing/2014/main" id="{678ACC8E-F3B9-C932-1A3B-05B0A8AE962F}"/>
              </a:ext>
            </a:extLst>
          </p:cNvPr>
          <p:cNvGrpSpPr/>
          <p:nvPr/>
        </p:nvGrpSpPr>
        <p:grpSpPr>
          <a:xfrm>
            <a:off x="392188" y="2573985"/>
            <a:ext cx="2274455" cy="2060002"/>
            <a:chOff x="392188" y="2573985"/>
            <a:chExt cx="2274455" cy="2060002"/>
          </a:xfrm>
        </p:grpSpPr>
        <p:sp>
          <p:nvSpPr>
            <p:cNvPr id="25" name="Freeform: Shape 24">
              <a:extLst>
                <a:ext uri="{FF2B5EF4-FFF2-40B4-BE49-F238E27FC236}">
                  <a16:creationId xmlns:a16="http://schemas.microsoft.com/office/drawing/2014/main" id="{5A7FA340-D713-D33A-60D7-AD28CEE41A87}"/>
                </a:ext>
              </a:extLst>
            </p:cNvPr>
            <p:cNvSpPr/>
            <p:nvPr/>
          </p:nvSpPr>
          <p:spPr>
            <a:xfrm>
              <a:off x="392188" y="2573985"/>
              <a:ext cx="2274455" cy="1136893"/>
            </a:xfrm>
            <a:custGeom>
              <a:avLst/>
              <a:gdLst>
                <a:gd name="connsiteX0" fmla="*/ 649356 w 1298712"/>
                <a:gd name="connsiteY0" fmla="*/ 0 h 649356"/>
                <a:gd name="connsiteX1" fmla="*/ 1298712 w 1298712"/>
                <a:gd name="connsiteY1" fmla="*/ 649356 h 649356"/>
                <a:gd name="connsiteX2" fmla="*/ 0 w 1298712"/>
                <a:gd name="connsiteY2" fmla="*/ 649356 h 649356"/>
                <a:gd name="connsiteX3" fmla="*/ 649356 w 1298712"/>
                <a:gd name="connsiteY3" fmla="*/ 0 h 649356"/>
              </a:gdLst>
              <a:ahLst/>
              <a:cxnLst>
                <a:cxn ang="0">
                  <a:pos x="connsiteX0" y="connsiteY0"/>
                </a:cxn>
                <a:cxn ang="0">
                  <a:pos x="connsiteX1" y="connsiteY1"/>
                </a:cxn>
                <a:cxn ang="0">
                  <a:pos x="connsiteX2" y="connsiteY2"/>
                </a:cxn>
                <a:cxn ang="0">
                  <a:pos x="connsiteX3" y="connsiteY3"/>
                </a:cxn>
              </a:cxnLst>
              <a:rect l="l" t="t" r="r" b="b"/>
              <a:pathLst>
                <a:path w="1298712" h="649356">
                  <a:moveTo>
                    <a:pt x="649356" y="0"/>
                  </a:moveTo>
                  <a:cubicBezTo>
                    <a:pt x="1007985" y="0"/>
                    <a:pt x="1298712" y="290727"/>
                    <a:pt x="1298712" y="649356"/>
                  </a:cubicBezTo>
                  <a:lnTo>
                    <a:pt x="0" y="649356"/>
                  </a:lnTo>
                  <a:cubicBezTo>
                    <a:pt x="0" y="290727"/>
                    <a:pt x="290727" y="0"/>
                    <a:pt x="649356" y="0"/>
                  </a:cubicBezTo>
                  <a:close/>
                </a:path>
              </a:pathLst>
            </a:custGeom>
            <a:no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28" name="TextBox 18">
              <a:extLst>
                <a:ext uri="{FF2B5EF4-FFF2-40B4-BE49-F238E27FC236}">
                  <a16:creationId xmlns:a16="http://schemas.microsoft.com/office/drawing/2014/main" id="{25B0AA59-37E7-A7A8-FB42-4E8505080039}"/>
                </a:ext>
              </a:extLst>
            </p:cNvPr>
            <p:cNvSpPr txBox="1">
              <a:spLocks noChangeArrowheads="1"/>
            </p:cNvSpPr>
            <p:nvPr/>
          </p:nvSpPr>
          <p:spPr bwMode="auto">
            <a:xfrm>
              <a:off x="570566" y="3611923"/>
              <a:ext cx="1835785" cy="1022064"/>
            </a:xfrm>
            <a:prstGeom prst="rect">
              <a:avLst/>
            </a:prstGeom>
          </p:spPr>
          <p:txBody>
            <a:bodyPr rot="0" vert="horz" wrap="square" lIns="0" tIns="45720" rIns="0" bIns="45720" anchor="b" anchorCtr="0" upright="1">
              <a:no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تعزيز التنوّع</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9" name="Graphic 66" descr="Document with solid fill">
              <a:extLst>
                <a:ext uri="{FF2B5EF4-FFF2-40B4-BE49-F238E27FC236}">
                  <a16:creationId xmlns:a16="http://schemas.microsoft.com/office/drawing/2014/main" id="{1BDC94DD-FFB7-32B0-7550-67FD9762B9E9}"/>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61401" y="2777466"/>
              <a:ext cx="911745" cy="911477"/>
            </a:xfrm>
            <a:prstGeom prst="rect">
              <a:avLst/>
            </a:prstGeom>
          </p:spPr>
        </p:pic>
      </p:grpSp>
      <p:grpSp>
        <p:nvGrpSpPr>
          <p:cNvPr id="31" name="Group 30">
            <a:extLst>
              <a:ext uri="{FF2B5EF4-FFF2-40B4-BE49-F238E27FC236}">
                <a16:creationId xmlns:a16="http://schemas.microsoft.com/office/drawing/2014/main" id="{1F57F652-144D-2F23-8FB4-E16EC81D01D9}"/>
              </a:ext>
            </a:extLst>
          </p:cNvPr>
          <p:cNvGrpSpPr/>
          <p:nvPr/>
        </p:nvGrpSpPr>
        <p:grpSpPr>
          <a:xfrm>
            <a:off x="9482603" y="2573985"/>
            <a:ext cx="2317209" cy="2118277"/>
            <a:chOff x="9482603" y="2573985"/>
            <a:chExt cx="2317209" cy="2118277"/>
          </a:xfrm>
        </p:grpSpPr>
        <p:sp>
          <p:nvSpPr>
            <p:cNvPr id="22" name="Freeform: Shape 21">
              <a:extLst>
                <a:ext uri="{FF2B5EF4-FFF2-40B4-BE49-F238E27FC236}">
                  <a16:creationId xmlns:a16="http://schemas.microsoft.com/office/drawing/2014/main" id="{17B18D32-A640-7EE5-2804-998931AF3E58}"/>
                </a:ext>
              </a:extLst>
            </p:cNvPr>
            <p:cNvSpPr/>
            <p:nvPr/>
          </p:nvSpPr>
          <p:spPr>
            <a:xfrm>
              <a:off x="9490007" y="2573985"/>
              <a:ext cx="2274455" cy="1136893"/>
            </a:xfrm>
            <a:custGeom>
              <a:avLst/>
              <a:gdLst>
                <a:gd name="connsiteX0" fmla="*/ 649356 w 1298712"/>
                <a:gd name="connsiteY0" fmla="*/ 0 h 649356"/>
                <a:gd name="connsiteX1" fmla="*/ 1298712 w 1298712"/>
                <a:gd name="connsiteY1" fmla="*/ 649356 h 649356"/>
                <a:gd name="connsiteX2" fmla="*/ 0 w 1298712"/>
                <a:gd name="connsiteY2" fmla="*/ 649356 h 649356"/>
                <a:gd name="connsiteX3" fmla="*/ 649356 w 1298712"/>
                <a:gd name="connsiteY3" fmla="*/ 0 h 649356"/>
              </a:gdLst>
              <a:ahLst/>
              <a:cxnLst>
                <a:cxn ang="0">
                  <a:pos x="connsiteX0" y="connsiteY0"/>
                </a:cxn>
                <a:cxn ang="0">
                  <a:pos x="connsiteX1" y="connsiteY1"/>
                </a:cxn>
                <a:cxn ang="0">
                  <a:pos x="connsiteX2" y="connsiteY2"/>
                </a:cxn>
                <a:cxn ang="0">
                  <a:pos x="connsiteX3" y="connsiteY3"/>
                </a:cxn>
              </a:cxnLst>
              <a:rect l="l" t="t" r="r" b="b"/>
              <a:pathLst>
                <a:path w="1298712" h="649356">
                  <a:moveTo>
                    <a:pt x="649356" y="0"/>
                  </a:moveTo>
                  <a:cubicBezTo>
                    <a:pt x="1007985" y="0"/>
                    <a:pt x="1298712" y="290727"/>
                    <a:pt x="1298712" y="649356"/>
                  </a:cubicBezTo>
                  <a:lnTo>
                    <a:pt x="0" y="649356"/>
                  </a:lnTo>
                  <a:cubicBezTo>
                    <a:pt x="0" y="290727"/>
                    <a:pt x="290727" y="0"/>
                    <a:pt x="649356" y="0"/>
                  </a:cubicBezTo>
                  <a:close/>
                </a:path>
              </a:pathLst>
            </a:custGeom>
            <a:no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26" name="TextBox 18">
              <a:extLst>
                <a:ext uri="{FF2B5EF4-FFF2-40B4-BE49-F238E27FC236}">
                  <a16:creationId xmlns:a16="http://schemas.microsoft.com/office/drawing/2014/main" id="{BCD2C432-5046-D0AB-266D-74481ACEBEB7}"/>
                </a:ext>
              </a:extLst>
            </p:cNvPr>
            <p:cNvSpPr txBox="1">
              <a:spLocks noChangeArrowheads="1"/>
            </p:cNvSpPr>
            <p:nvPr/>
          </p:nvSpPr>
          <p:spPr bwMode="auto">
            <a:xfrm>
              <a:off x="9482603" y="3821121"/>
              <a:ext cx="2317209" cy="871141"/>
            </a:xfrm>
            <a:prstGeom prst="rect">
              <a:avLst/>
            </a:prstGeom>
          </p:spPr>
          <p:txBody>
            <a:bodyPr rot="0" vert="horz" wrap="square" lIns="0" tIns="45720" rIns="0" bIns="45720" anchor="b" anchorCtr="0" upright="1">
              <a:no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بناء الثقة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20" name="Graphic 21" descr="Group brainstorm with solid fill">
              <a:extLst>
                <a:ext uri="{FF2B5EF4-FFF2-40B4-BE49-F238E27FC236}">
                  <a16:creationId xmlns:a16="http://schemas.microsoft.com/office/drawing/2014/main" id="{0E80BD39-47CD-625E-D4DF-D9011CF90B97}"/>
                </a:ext>
              </a:extLst>
            </p:cNvPr>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100121" y="2652632"/>
              <a:ext cx="1042221" cy="1052251"/>
            </a:xfrm>
            <a:prstGeom prst="rect">
              <a:avLst/>
            </a:prstGeom>
          </p:spPr>
        </p:pic>
      </p:grpSp>
    </p:spTree>
    <p:extLst>
      <p:ext uri="{BB962C8B-B14F-4D97-AF65-F5344CB8AC3E}">
        <p14:creationId xmlns:p14="http://schemas.microsoft.com/office/powerpoint/2010/main" val="303862016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additive="base">
                                        <p:cTn id="13" dur="500" fill="hold"/>
                                        <p:tgtEl>
                                          <p:spTgt spid="32"/>
                                        </p:tgtEl>
                                        <p:attrNameLst>
                                          <p:attrName>ppt_x</p:attrName>
                                        </p:attrNameLst>
                                      </p:cBhvr>
                                      <p:tavLst>
                                        <p:tav tm="0">
                                          <p:val>
                                            <p:strVal val="#ppt_x"/>
                                          </p:val>
                                        </p:tav>
                                        <p:tav tm="100000">
                                          <p:val>
                                            <p:strVal val="#ppt_x"/>
                                          </p:val>
                                        </p:tav>
                                      </p:tavLst>
                                    </p:anim>
                                    <p:anim calcmode="lin" valueType="num">
                                      <p:cBhvr additive="base">
                                        <p:cTn id="14"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nodeType="click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fill="hold"/>
                                        <p:tgtEl>
                                          <p:spTgt spid="33"/>
                                        </p:tgtEl>
                                        <p:attrNameLst>
                                          <p:attrName>ppt_x</p:attrName>
                                        </p:attrNameLst>
                                      </p:cBhvr>
                                      <p:tavLst>
                                        <p:tav tm="0">
                                          <p:val>
                                            <p:strVal val="#ppt_x"/>
                                          </p:val>
                                        </p:tav>
                                        <p:tav tm="100000">
                                          <p:val>
                                            <p:strVal val="#ppt_x"/>
                                          </p:val>
                                        </p:tav>
                                      </p:tavLst>
                                    </p:anim>
                                    <p:anim calcmode="lin" valueType="num">
                                      <p:cBhvr additive="base">
                                        <p:cTn id="20" dur="500" fill="hold"/>
                                        <p:tgtEl>
                                          <p:spTgt spid="33"/>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additive="base">
                                        <p:cTn id="25" dur="500" fill="hold"/>
                                        <p:tgtEl>
                                          <p:spTgt spid="34"/>
                                        </p:tgtEl>
                                        <p:attrNameLst>
                                          <p:attrName>ppt_x</p:attrName>
                                        </p:attrNameLst>
                                      </p:cBhvr>
                                      <p:tavLst>
                                        <p:tav tm="0">
                                          <p:val>
                                            <p:strVal val="#ppt_x"/>
                                          </p:val>
                                        </p:tav>
                                        <p:tav tm="100000">
                                          <p:val>
                                            <p:strVal val="#ppt_x"/>
                                          </p:val>
                                        </p:tav>
                                      </p:tavLst>
                                    </p:anim>
                                    <p:anim calcmode="lin" valueType="num">
                                      <p:cBhvr additive="base">
                                        <p:cTn id="26"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1" fill="hold" nodeType="clickEffect">
                                  <p:stCondLst>
                                    <p:cond delay="0"/>
                                  </p:stCondLst>
                                  <p:childTnLst>
                                    <p:set>
                                      <p:cBhvr>
                                        <p:cTn id="30" dur="1" fill="hold">
                                          <p:stCondLst>
                                            <p:cond delay="0"/>
                                          </p:stCondLst>
                                        </p:cTn>
                                        <p:tgtEl>
                                          <p:spTgt spid="35"/>
                                        </p:tgtEl>
                                        <p:attrNameLst>
                                          <p:attrName>style.visibility</p:attrName>
                                        </p:attrNameLst>
                                      </p:cBhvr>
                                      <p:to>
                                        <p:strVal val="visible"/>
                                      </p:to>
                                    </p:set>
                                    <p:anim calcmode="lin" valueType="num">
                                      <p:cBhvr additive="base">
                                        <p:cTn id="31" dur="500" fill="hold"/>
                                        <p:tgtEl>
                                          <p:spTgt spid="35"/>
                                        </p:tgtEl>
                                        <p:attrNameLst>
                                          <p:attrName>ppt_x</p:attrName>
                                        </p:attrNameLst>
                                      </p:cBhvr>
                                      <p:tavLst>
                                        <p:tav tm="0">
                                          <p:val>
                                            <p:strVal val="#ppt_x"/>
                                          </p:val>
                                        </p:tav>
                                        <p:tav tm="100000">
                                          <p:val>
                                            <p:strVal val="#ppt_x"/>
                                          </p:val>
                                        </p:tav>
                                      </p:tavLst>
                                    </p:anim>
                                    <p:anim calcmode="lin" valueType="num">
                                      <p:cBhvr additive="base">
                                        <p:cTn id="32" dur="500" fill="hold"/>
                                        <p:tgtEl>
                                          <p:spTgt spid="3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094FC9-9A09-1D78-59D7-97E6584897FE}"/>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7B544A54-C439-A13D-FA38-C2C7D4AFBA3E}"/>
              </a:ext>
            </a:extLst>
          </p:cNvPr>
          <p:cNvSpPr txBox="1"/>
          <p:nvPr/>
        </p:nvSpPr>
        <p:spPr>
          <a:xfrm>
            <a:off x="2779494" y="-132677"/>
            <a:ext cx="6633012" cy="729430"/>
          </a:xfrm>
          <a:prstGeom prst="rect">
            <a:avLst/>
          </a:prstGeom>
          <a:noFill/>
        </p:spPr>
        <p:txBody>
          <a:bodyPr wrap="square">
            <a:spAutoFit/>
          </a:bodyPr>
          <a:lstStyle/>
          <a:p>
            <a:pPr algn="ctr">
              <a:lnSpc>
                <a:spcPct val="115000"/>
              </a:lnSpc>
            </a:pPr>
            <a:r>
              <a:rPr lang="ar-SA" sz="3600" b="1" dirty="0">
                <a:solidFill>
                  <a:schemeClr val="bg1"/>
                </a:solidFill>
                <a:latin typeface="Adobe Arabic" panose="02040503050201020203" pitchFamily="18" charset="-78"/>
                <a:cs typeface="Adobe Arabic" panose="02040503050201020203" pitchFamily="18" charset="-78"/>
              </a:rPr>
              <a:t>مثال تطبيقي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D141C165-8C04-2756-29ED-02CF90B1B52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Emirates NBD Bank PJSC logo in transparent PNG and vectorized SVG formats">
            <a:extLst>
              <a:ext uri="{FF2B5EF4-FFF2-40B4-BE49-F238E27FC236}">
                <a16:creationId xmlns:a16="http://schemas.microsoft.com/office/drawing/2014/main" id="{55CE0B73-C2E5-98CD-5B23-5F3F2BBCF4A3}"/>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04685" y="2046613"/>
            <a:ext cx="2598057" cy="3819865"/>
          </a:xfrm>
          <a:prstGeom prst="rect">
            <a:avLst/>
          </a:prstGeom>
          <a:noFill/>
          <a:ln>
            <a:noFill/>
          </a:ln>
        </p:spPr>
      </p:pic>
      <p:sp>
        <p:nvSpPr>
          <p:cNvPr id="3" name="TextBox 2">
            <a:extLst>
              <a:ext uri="{FF2B5EF4-FFF2-40B4-BE49-F238E27FC236}">
                <a16:creationId xmlns:a16="http://schemas.microsoft.com/office/drawing/2014/main" id="{CBB64123-35B5-7756-E8F3-1605FAD0FC2A}"/>
              </a:ext>
            </a:extLst>
          </p:cNvPr>
          <p:cNvSpPr txBox="1"/>
          <p:nvPr/>
        </p:nvSpPr>
        <p:spPr>
          <a:xfrm>
            <a:off x="5535526" y="2617717"/>
            <a:ext cx="5843587" cy="2677656"/>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عندما أراد بنك </a:t>
            </a:r>
            <a:r>
              <a:rPr lang="en-US"/>
              <a:t>Emirates NBD</a:t>
            </a:r>
            <a:r>
              <a:rPr lang="ar-SA"/>
              <a:t> تبنّي التحوّل الرقمي في عملياته، اتبع نهجاً منظّماً في إدارة التغيير يشمل برنامج تدريبي شامل لجميع الموظّفين على المهارات الرقمية، وإنشاء "سفراء التحوّل الرقمي" في كلّ قسم، وتنفيذ خطة اتصال شاملة، ممّا أدّى إلى انخفاض مقاومة التغيير بنسبة 65% وتسريع عملية التحوّل</a:t>
            </a:r>
            <a:endParaRPr lang="en-US" dirty="0"/>
          </a:p>
        </p:txBody>
      </p:sp>
    </p:spTree>
    <p:extLst>
      <p:ext uri="{BB962C8B-B14F-4D97-AF65-F5344CB8AC3E}">
        <p14:creationId xmlns:p14="http://schemas.microsoft.com/office/powerpoint/2010/main" val="221340779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E94F1E-8873-C9C8-D901-73DDDCDAEC40}"/>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6E1F1CDA-AA0D-9177-C764-C642E38F2745}"/>
              </a:ext>
            </a:extLst>
          </p:cNvPr>
          <p:cNvSpPr txBox="1"/>
          <p:nvPr/>
        </p:nvSpPr>
        <p:spPr>
          <a:xfrm>
            <a:off x="2779494" y="-132677"/>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الجودة الشاملة في الأداء الإشرافي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BA8ABCAF-2F3D-8024-71BA-4BFF79F42E2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7" name="TextBox 6">
            <a:extLst>
              <a:ext uri="{FF2B5EF4-FFF2-40B4-BE49-F238E27FC236}">
                <a16:creationId xmlns:a16="http://schemas.microsoft.com/office/drawing/2014/main" id="{16388A26-686C-F131-BD11-51F3C7AE2DF6}"/>
              </a:ext>
            </a:extLst>
          </p:cNvPr>
          <p:cNvSpPr txBox="1"/>
          <p:nvPr/>
        </p:nvSpPr>
        <p:spPr>
          <a:xfrm>
            <a:off x="5535526" y="3327400"/>
            <a:ext cx="5843587" cy="1384995"/>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الجودة الشاملة هي فلسفة إدارية تسعى إلى تحقيق التحسين المستمر في جميع جوانب العمل من خلال مشاركة جميع العاملين في المؤسّسة</a:t>
            </a:r>
            <a:endParaRPr lang="en-US" dirty="0"/>
          </a:p>
        </p:txBody>
      </p:sp>
      <p:pic>
        <p:nvPicPr>
          <p:cNvPr id="3" name="Picture 2" descr="Quality assurance ">
            <a:extLst>
              <a:ext uri="{FF2B5EF4-FFF2-40B4-BE49-F238E27FC236}">
                <a16:creationId xmlns:a16="http://schemas.microsoft.com/office/drawing/2014/main" id="{1F1D9517-5ECF-7B66-09E4-812BAAB224E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64457" y="1833608"/>
            <a:ext cx="4034972" cy="4034972"/>
          </a:xfrm>
          <a:prstGeom prst="rect">
            <a:avLst/>
          </a:prstGeom>
          <a:noFill/>
          <a:ln>
            <a:noFill/>
          </a:ln>
        </p:spPr>
      </p:pic>
    </p:spTree>
    <p:extLst>
      <p:ext uri="{BB962C8B-B14F-4D97-AF65-F5344CB8AC3E}">
        <p14:creationId xmlns:p14="http://schemas.microsoft.com/office/powerpoint/2010/main" val="284377976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09880B-B6C0-91A0-42C7-1713E322C090}"/>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944A6956-ADC7-862A-D628-7EC879D380E4}"/>
              </a:ext>
            </a:extLst>
          </p:cNvPr>
          <p:cNvSpPr txBox="1"/>
          <p:nvPr/>
        </p:nvSpPr>
        <p:spPr>
          <a:xfrm>
            <a:off x="2779494" y="-132677"/>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مبادئ الجودة الشاملة في الإشراف</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54B08A34-2174-336D-CC6A-E7F4E99F686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41" name="Group 40">
            <a:extLst>
              <a:ext uri="{FF2B5EF4-FFF2-40B4-BE49-F238E27FC236}">
                <a16:creationId xmlns:a16="http://schemas.microsoft.com/office/drawing/2014/main" id="{3E75726F-FE72-74C7-C80A-B82E97ADDB35}"/>
              </a:ext>
            </a:extLst>
          </p:cNvPr>
          <p:cNvGrpSpPr/>
          <p:nvPr/>
        </p:nvGrpSpPr>
        <p:grpSpPr>
          <a:xfrm>
            <a:off x="6328342" y="4721151"/>
            <a:ext cx="5320535" cy="1055535"/>
            <a:chOff x="6328342" y="4721151"/>
            <a:chExt cx="5320535" cy="1055535"/>
          </a:xfrm>
        </p:grpSpPr>
        <p:sp>
          <p:nvSpPr>
            <p:cNvPr id="4" name="Google Shape;2171;p42">
              <a:extLst>
                <a:ext uri="{FF2B5EF4-FFF2-40B4-BE49-F238E27FC236}">
                  <a16:creationId xmlns:a16="http://schemas.microsoft.com/office/drawing/2014/main" id="{64157B16-E98F-9540-0824-B8F4B5082CC4}"/>
                </a:ext>
              </a:extLst>
            </p:cNvPr>
            <p:cNvSpPr>
              <a:spLocks/>
            </p:cNvSpPr>
            <p:nvPr/>
          </p:nvSpPr>
          <p:spPr bwMode="auto">
            <a:xfrm flipH="1">
              <a:off x="10821703" y="4721151"/>
              <a:ext cx="827174" cy="1055535"/>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32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5</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5" name="Google Shape;2172;p42">
              <a:extLst>
                <a:ext uri="{FF2B5EF4-FFF2-40B4-BE49-F238E27FC236}">
                  <a16:creationId xmlns:a16="http://schemas.microsoft.com/office/drawing/2014/main" id="{79DE97FC-5476-FFB2-A078-72422764D0E2}"/>
                </a:ext>
              </a:extLst>
            </p:cNvPr>
            <p:cNvSpPr>
              <a:spLocks/>
            </p:cNvSpPr>
            <p:nvPr/>
          </p:nvSpPr>
          <p:spPr bwMode="auto">
            <a:xfrm flipH="1">
              <a:off x="10821703" y="5267784"/>
              <a:ext cx="586837" cy="508902"/>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168489"/>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6" name="Google Shape;2173;p42">
              <a:extLst>
                <a:ext uri="{FF2B5EF4-FFF2-40B4-BE49-F238E27FC236}">
                  <a16:creationId xmlns:a16="http://schemas.microsoft.com/office/drawing/2014/main" id="{5284266D-584C-02FA-6163-9BE883FD0828}"/>
                </a:ext>
              </a:extLst>
            </p:cNvPr>
            <p:cNvSpPr>
              <a:spLocks/>
            </p:cNvSpPr>
            <p:nvPr/>
          </p:nvSpPr>
          <p:spPr bwMode="auto">
            <a:xfrm flipH="1">
              <a:off x="6328342" y="4721151"/>
              <a:ext cx="4565823" cy="945033"/>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الوقاية بدلاً من التفتيش</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0" name="Google Shape;2174;p42">
              <a:extLst>
                <a:ext uri="{FF2B5EF4-FFF2-40B4-BE49-F238E27FC236}">
                  <a16:creationId xmlns:a16="http://schemas.microsoft.com/office/drawing/2014/main" id="{5B975E8B-FEC3-59F5-BB36-9710D3BAE61B}"/>
                </a:ext>
              </a:extLst>
            </p:cNvPr>
            <p:cNvSpPr>
              <a:spLocks/>
            </p:cNvSpPr>
            <p:nvPr/>
          </p:nvSpPr>
          <p:spPr bwMode="auto">
            <a:xfrm flipH="1">
              <a:off x="6328342" y="4721151"/>
              <a:ext cx="4271377" cy="945033"/>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rgbClr val="A0C9CA"/>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11" name="Google Shape;2175;p42">
              <a:extLst>
                <a:ext uri="{FF2B5EF4-FFF2-40B4-BE49-F238E27FC236}">
                  <a16:creationId xmlns:a16="http://schemas.microsoft.com/office/drawing/2014/main" id="{A40DB6F7-86F6-95D0-E7B5-91F0B836A4D5}"/>
                </a:ext>
              </a:extLst>
            </p:cNvPr>
            <p:cNvSpPr>
              <a:spLocks/>
            </p:cNvSpPr>
            <p:nvPr/>
          </p:nvSpPr>
          <p:spPr bwMode="auto">
            <a:xfrm flipH="1">
              <a:off x="8482088" y="5544165"/>
              <a:ext cx="2655435" cy="232521"/>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200"/>
            </a:p>
          </p:txBody>
        </p:sp>
      </p:grpSp>
      <p:grpSp>
        <p:nvGrpSpPr>
          <p:cNvPr id="40" name="Group 39">
            <a:extLst>
              <a:ext uri="{FF2B5EF4-FFF2-40B4-BE49-F238E27FC236}">
                <a16:creationId xmlns:a16="http://schemas.microsoft.com/office/drawing/2014/main" id="{505E908D-2A4E-EEDF-920E-D68984E29422}"/>
              </a:ext>
            </a:extLst>
          </p:cNvPr>
          <p:cNvGrpSpPr/>
          <p:nvPr/>
        </p:nvGrpSpPr>
        <p:grpSpPr>
          <a:xfrm>
            <a:off x="6328342" y="3315487"/>
            <a:ext cx="5320535" cy="1055535"/>
            <a:chOff x="6328342" y="3315487"/>
            <a:chExt cx="5320535" cy="1055535"/>
          </a:xfrm>
        </p:grpSpPr>
        <p:sp>
          <p:nvSpPr>
            <p:cNvPr id="12" name="Google Shape;2171;p42">
              <a:extLst>
                <a:ext uri="{FF2B5EF4-FFF2-40B4-BE49-F238E27FC236}">
                  <a16:creationId xmlns:a16="http://schemas.microsoft.com/office/drawing/2014/main" id="{3F7F49AC-26D7-7778-929A-56D3F950CE31}"/>
                </a:ext>
              </a:extLst>
            </p:cNvPr>
            <p:cNvSpPr>
              <a:spLocks/>
            </p:cNvSpPr>
            <p:nvPr/>
          </p:nvSpPr>
          <p:spPr bwMode="auto">
            <a:xfrm flipH="1">
              <a:off x="10821703" y="3315487"/>
              <a:ext cx="827174" cy="1055535"/>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32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3</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3" name="Google Shape;2172;p42">
              <a:extLst>
                <a:ext uri="{FF2B5EF4-FFF2-40B4-BE49-F238E27FC236}">
                  <a16:creationId xmlns:a16="http://schemas.microsoft.com/office/drawing/2014/main" id="{6751C4E8-2375-B899-74E9-19B221BEAE1A}"/>
                </a:ext>
              </a:extLst>
            </p:cNvPr>
            <p:cNvSpPr>
              <a:spLocks/>
            </p:cNvSpPr>
            <p:nvPr/>
          </p:nvSpPr>
          <p:spPr bwMode="auto">
            <a:xfrm flipH="1">
              <a:off x="10821703" y="3862120"/>
              <a:ext cx="586837" cy="508902"/>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168489"/>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14" name="Google Shape;2173;p42">
              <a:extLst>
                <a:ext uri="{FF2B5EF4-FFF2-40B4-BE49-F238E27FC236}">
                  <a16:creationId xmlns:a16="http://schemas.microsoft.com/office/drawing/2014/main" id="{8965485F-5AA1-AE78-358F-C4685454BD62}"/>
                </a:ext>
              </a:extLst>
            </p:cNvPr>
            <p:cNvSpPr>
              <a:spLocks/>
            </p:cNvSpPr>
            <p:nvPr/>
          </p:nvSpPr>
          <p:spPr bwMode="auto">
            <a:xfrm flipH="1">
              <a:off x="6328342" y="3315487"/>
              <a:ext cx="4565823" cy="945033"/>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مشاركة الموظّفين</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5" name="Google Shape;2174;p42">
              <a:extLst>
                <a:ext uri="{FF2B5EF4-FFF2-40B4-BE49-F238E27FC236}">
                  <a16:creationId xmlns:a16="http://schemas.microsoft.com/office/drawing/2014/main" id="{55955C1A-58C1-87C3-9C6F-526A6FBD1B4E}"/>
                </a:ext>
              </a:extLst>
            </p:cNvPr>
            <p:cNvSpPr>
              <a:spLocks/>
            </p:cNvSpPr>
            <p:nvPr/>
          </p:nvSpPr>
          <p:spPr bwMode="auto">
            <a:xfrm flipH="1">
              <a:off x="6328342" y="3315487"/>
              <a:ext cx="4271377" cy="945033"/>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rgbClr val="A0C9CA"/>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16" name="Google Shape;2175;p42">
              <a:extLst>
                <a:ext uri="{FF2B5EF4-FFF2-40B4-BE49-F238E27FC236}">
                  <a16:creationId xmlns:a16="http://schemas.microsoft.com/office/drawing/2014/main" id="{C0FAF993-1BB4-E451-F1FC-0AD069DABC62}"/>
                </a:ext>
              </a:extLst>
            </p:cNvPr>
            <p:cNvSpPr>
              <a:spLocks/>
            </p:cNvSpPr>
            <p:nvPr/>
          </p:nvSpPr>
          <p:spPr bwMode="auto">
            <a:xfrm flipH="1">
              <a:off x="8482088" y="4138501"/>
              <a:ext cx="2655435" cy="232521"/>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200"/>
            </a:p>
          </p:txBody>
        </p:sp>
      </p:grpSp>
      <p:grpSp>
        <p:nvGrpSpPr>
          <p:cNvPr id="28" name="Google Shape;2170;p42">
            <a:extLst>
              <a:ext uri="{FF2B5EF4-FFF2-40B4-BE49-F238E27FC236}">
                <a16:creationId xmlns:a16="http://schemas.microsoft.com/office/drawing/2014/main" id="{06608814-1FFB-C03A-1C7D-339D674F3C32}"/>
              </a:ext>
            </a:extLst>
          </p:cNvPr>
          <p:cNvGrpSpPr>
            <a:grpSpLocks/>
          </p:cNvGrpSpPr>
          <p:nvPr/>
        </p:nvGrpSpPr>
        <p:grpSpPr bwMode="auto">
          <a:xfrm flipH="1">
            <a:off x="6328740" y="1865084"/>
            <a:ext cx="5320528" cy="1055535"/>
            <a:chOff x="2924296" y="0"/>
            <a:chExt cx="44054" cy="8616"/>
          </a:xfrm>
        </p:grpSpPr>
        <p:sp>
          <p:nvSpPr>
            <p:cNvPr id="35" name="Google Shape;2171;p42">
              <a:extLst>
                <a:ext uri="{FF2B5EF4-FFF2-40B4-BE49-F238E27FC236}">
                  <a16:creationId xmlns:a16="http://schemas.microsoft.com/office/drawing/2014/main" id="{5726CA7E-7D65-15AF-F700-C0CF2D6743F7}"/>
                </a:ext>
              </a:extLst>
            </p:cNvPr>
            <p:cNvSpPr>
              <a:spLocks/>
            </p:cNvSpPr>
            <p:nvPr/>
          </p:nvSpPr>
          <p:spPr bwMode="auto">
            <a:xfrm>
              <a:off x="2924296" y="0"/>
              <a:ext cx="6849" cy="8616"/>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32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1</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6" name="Google Shape;2172;p42">
              <a:extLst>
                <a:ext uri="{FF2B5EF4-FFF2-40B4-BE49-F238E27FC236}">
                  <a16:creationId xmlns:a16="http://schemas.microsoft.com/office/drawing/2014/main" id="{CDE9350A-E641-CDD9-37AD-45ED28AC1174}"/>
                </a:ext>
              </a:extLst>
            </p:cNvPr>
            <p:cNvSpPr>
              <a:spLocks/>
            </p:cNvSpPr>
            <p:nvPr/>
          </p:nvSpPr>
          <p:spPr bwMode="auto">
            <a:xfrm>
              <a:off x="2926286" y="4462"/>
              <a:ext cx="4859" cy="4154"/>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168489"/>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37" name="Google Shape;2173;p42">
              <a:extLst>
                <a:ext uri="{FF2B5EF4-FFF2-40B4-BE49-F238E27FC236}">
                  <a16:creationId xmlns:a16="http://schemas.microsoft.com/office/drawing/2014/main" id="{5CFE011D-329E-1E91-99BE-0959563865B3}"/>
                </a:ext>
              </a:extLst>
            </p:cNvPr>
            <p:cNvSpPr>
              <a:spLocks/>
            </p:cNvSpPr>
            <p:nvPr/>
          </p:nvSpPr>
          <p:spPr bwMode="auto">
            <a:xfrm>
              <a:off x="2930545" y="0"/>
              <a:ext cx="37805" cy="7714"/>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التركيز على العميل</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8" name="Google Shape;2174;p42">
              <a:extLst>
                <a:ext uri="{FF2B5EF4-FFF2-40B4-BE49-F238E27FC236}">
                  <a16:creationId xmlns:a16="http://schemas.microsoft.com/office/drawing/2014/main" id="{68B217E4-2639-60B3-9E51-9BC9D42D8730}"/>
                </a:ext>
              </a:extLst>
            </p:cNvPr>
            <p:cNvSpPr>
              <a:spLocks/>
            </p:cNvSpPr>
            <p:nvPr/>
          </p:nvSpPr>
          <p:spPr bwMode="auto">
            <a:xfrm>
              <a:off x="2932983" y="0"/>
              <a:ext cx="35367" cy="7714"/>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rgbClr val="A0C9CA"/>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39" name="Google Shape;2175;p42">
              <a:extLst>
                <a:ext uri="{FF2B5EF4-FFF2-40B4-BE49-F238E27FC236}">
                  <a16:creationId xmlns:a16="http://schemas.microsoft.com/office/drawing/2014/main" id="{9B5B8EAA-4C2B-67A8-E37E-04C401A4C05C}"/>
                </a:ext>
              </a:extLst>
            </p:cNvPr>
            <p:cNvSpPr>
              <a:spLocks/>
            </p:cNvSpPr>
            <p:nvPr/>
          </p:nvSpPr>
          <p:spPr bwMode="auto">
            <a:xfrm>
              <a:off x="2928530" y="6718"/>
              <a:ext cx="21987" cy="1898"/>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200"/>
            </a:p>
          </p:txBody>
        </p:sp>
      </p:grpSp>
      <p:grpSp>
        <p:nvGrpSpPr>
          <p:cNvPr id="29" name="Google Shape;2170;p42">
            <a:extLst>
              <a:ext uri="{FF2B5EF4-FFF2-40B4-BE49-F238E27FC236}">
                <a16:creationId xmlns:a16="http://schemas.microsoft.com/office/drawing/2014/main" id="{5B2419ED-9E5A-5046-C9A6-782387FFF770}"/>
              </a:ext>
            </a:extLst>
          </p:cNvPr>
          <p:cNvGrpSpPr>
            <a:grpSpLocks/>
          </p:cNvGrpSpPr>
          <p:nvPr/>
        </p:nvGrpSpPr>
        <p:grpSpPr bwMode="auto">
          <a:xfrm flipH="1">
            <a:off x="542740" y="1865084"/>
            <a:ext cx="5320528" cy="1055535"/>
            <a:chOff x="2" y="0"/>
            <a:chExt cx="44054" cy="8616"/>
          </a:xfrm>
        </p:grpSpPr>
        <p:sp>
          <p:nvSpPr>
            <p:cNvPr id="30" name="Google Shape;2171;p42">
              <a:extLst>
                <a:ext uri="{FF2B5EF4-FFF2-40B4-BE49-F238E27FC236}">
                  <a16:creationId xmlns:a16="http://schemas.microsoft.com/office/drawing/2014/main" id="{1C8A16F6-CAB1-2307-1D0F-248C5D315673}"/>
                </a:ext>
              </a:extLst>
            </p:cNvPr>
            <p:cNvSpPr>
              <a:spLocks/>
            </p:cNvSpPr>
            <p:nvPr/>
          </p:nvSpPr>
          <p:spPr bwMode="auto">
            <a:xfrm>
              <a:off x="2" y="0"/>
              <a:ext cx="6849" cy="8616"/>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32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2</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1" name="Google Shape;2172;p42">
              <a:extLst>
                <a:ext uri="{FF2B5EF4-FFF2-40B4-BE49-F238E27FC236}">
                  <a16:creationId xmlns:a16="http://schemas.microsoft.com/office/drawing/2014/main" id="{F6AF0765-F046-D2AC-70DF-B150B30854A9}"/>
                </a:ext>
              </a:extLst>
            </p:cNvPr>
            <p:cNvSpPr>
              <a:spLocks/>
            </p:cNvSpPr>
            <p:nvPr/>
          </p:nvSpPr>
          <p:spPr bwMode="auto">
            <a:xfrm>
              <a:off x="1992" y="4462"/>
              <a:ext cx="4859" cy="4154"/>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343C4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32" name="Google Shape;2173;p42">
              <a:extLst>
                <a:ext uri="{FF2B5EF4-FFF2-40B4-BE49-F238E27FC236}">
                  <a16:creationId xmlns:a16="http://schemas.microsoft.com/office/drawing/2014/main" id="{29821DB7-7297-C828-CB64-9C2FE21000F5}"/>
                </a:ext>
              </a:extLst>
            </p:cNvPr>
            <p:cNvSpPr>
              <a:spLocks/>
            </p:cNvSpPr>
            <p:nvPr/>
          </p:nvSpPr>
          <p:spPr bwMode="auto">
            <a:xfrm>
              <a:off x="6251" y="0"/>
              <a:ext cx="37805" cy="7714"/>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التحسين المستمر</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3" name="Google Shape;2174;p42">
              <a:extLst>
                <a:ext uri="{FF2B5EF4-FFF2-40B4-BE49-F238E27FC236}">
                  <a16:creationId xmlns:a16="http://schemas.microsoft.com/office/drawing/2014/main" id="{57A2260C-EA22-B93B-FBE9-9DF978DD3B6B}"/>
                </a:ext>
              </a:extLst>
            </p:cNvPr>
            <p:cNvSpPr>
              <a:spLocks/>
            </p:cNvSpPr>
            <p:nvPr/>
          </p:nvSpPr>
          <p:spPr bwMode="auto">
            <a:xfrm>
              <a:off x="8689" y="0"/>
              <a:ext cx="35367" cy="7714"/>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34" name="Google Shape;2175;p42">
              <a:extLst>
                <a:ext uri="{FF2B5EF4-FFF2-40B4-BE49-F238E27FC236}">
                  <a16:creationId xmlns:a16="http://schemas.microsoft.com/office/drawing/2014/main" id="{B18BE25B-9FE8-D6EF-777E-72BE7AE64533}"/>
                </a:ext>
              </a:extLst>
            </p:cNvPr>
            <p:cNvSpPr>
              <a:spLocks/>
            </p:cNvSpPr>
            <p:nvPr/>
          </p:nvSpPr>
          <p:spPr bwMode="auto">
            <a:xfrm>
              <a:off x="4236" y="6718"/>
              <a:ext cx="21987" cy="1898"/>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200"/>
            </a:p>
          </p:txBody>
        </p:sp>
      </p:grpSp>
      <p:grpSp>
        <p:nvGrpSpPr>
          <p:cNvPr id="43" name="Group 42">
            <a:extLst>
              <a:ext uri="{FF2B5EF4-FFF2-40B4-BE49-F238E27FC236}">
                <a16:creationId xmlns:a16="http://schemas.microsoft.com/office/drawing/2014/main" id="{DAFEEB82-6E42-DE65-E352-DDFDE0F59289}"/>
              </a:ext>
            </a:extLst>
          </p:cNvPr>
          <p:cNvGrpSpPr/>
          <p:nvPr/>
        </p:nvGrpSpPr>
        <p:grpSpPr>
          <a:xfrm>
            <a:off x="542734" y="3315487"/>
            <a:ext cx="5320534" cy="1055535"/>
            <a:chOff x="542734" y="3315487"/>
            <a:chExt cx="5320534" cy="1055535"/>
          </a:xfrm>
        </p:grpSpPr>
        <p:sp>
          <p:nvSpPr>
            <p:cNvPr id="18" name="Google Shape;2171;p42">
              <a:extLst>
                <a:ext uri="{FF2B5EF4-FFF2-40B4-BE49-F238E27FC236}">
                  <a16:creationId xmlns:a16="http://schemas.microsoft.com/office/drawing/2014/main" id="{C850BA09-4A39-D497-4B0D-FD74603A8985}"/>
                </a:ext>
              </a:extLst>
            </p:cNvPr>
            <p:cNvSpPr>
              <a:spLocks/>
            </p:cNvSpPr>
            <p:nvPr/>
          </p:nvSpPr>
          <p:spPr bwMode="auto">
            <a:xfrm flipH="1">
              <a:off x="5036094" y="3315487"/>
              <a:ext cx="827174" cy="1055535"/>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32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4</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9" name="Google Shape;2172;p42">
              <a:extLst>
                <a:ext uri="{FF2B5EF4-FFF2-40B4-BE49-F238E27FC236}">
                  <a16:creationId xmlns:a16="http://schemas.microsoft.com/office/drawing/2014/main" id="{5C5B6F6C-901B-901D-F686-FFCA066AC730}"/>
                </a:ext>
              </a:extLst>
            </p:cNvPr>
            <p:cNvSpPr>
              <a:spLocks/>
            </p:cNvSpPr>
            <p:nvPr/>
          </p:nvSpPr>
          <p:spPr bwMode="auto">
            <a:xfrm flipH="1">
              <a:off x="5036094" y="3862120"/>
              <a:ext cx="586837" cy="508902"/>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343C4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20" name="Google Shape;2173;p42">
              <a:extLst>
                <a:ext uri="{FF2B5EF4-FFF2-40B4-BE49-F238E27FC236}">
                  <a16:creationId xmlns:a16="http://schemas.microsoft.com/office/drawing/2014/main" id="{B9931CC4-E300-09FB-B5D5-AFA3D720E349}"/>
                </a:ext>
              </a:extLst>
            </p:cNvPr>
            <p:cNvSpPr>
              <a:spLocks/>
            </p:cNvSpPr>
            <p:nvPr/>
          </p:nvSpPr>
          <p:spPr bwMode="auto">
            <a:xfrm flipH="1">
              <a:off x="542734" y="3315487"/>
              <a:ext cx="4565823" cy="945033"/>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اتخاذ القرارات بناءً على البيانات</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1" name="Google Shape;2174;p42">
              <a:extLst>
                <a:ext uri="{FF2B5EF4-FFF2-40B4-BE49-F238E27FC236}">
                  <a16:creationId xmlns:a16="http://schemas.microsoft.com/office/drawing/2014/main" id="{89C59A20-171E-78BB-715F-73CA2C6DB58C}"/>
                </a:ext>
              </a:extLst>
            </p:cNvPr>
            <p:cNvSpPr>
              <a:spLocks/>
            </p:cNvSpPr>
            <p:nvPr/>
          </p:nvSpPr>
          <p:spPr bwMode="auto">
            <a:xfrm flipH="1">
              <a:off x="542734" y="3315487"/>
              <a:ext cx="4271377" cy="945033"/>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22" name="Google Shape;2175;p42">
              <a:extLst>
                <a:ext uri="{FF2B5EF4-FFF2-40B4-BE49-F238E27FC236}">
                  <a16:creationId xmlns:a16="http://schemas.microsoft.com/office/drawing/2014/main" id="{EA28147B-D4C5-BF7E-8ABA-6D5AB354B181}"/>
                </a:ext>
              </a:extLst>
            </p:cNvPr>
            <p:cNvSpPr>
              <a:spLocks/>
            </p:cNvSpPr>
            <p:nvPr/>
          </p:nvSpPr>
          <p:spPr bwMode="auto">
            <a:xfrm flipH="1">
              <a:off x="2696480" y="4138501"/>
              <a:ext cx="2655435" cy="232521"/>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200"/>
            </a:p>
          </p:txBody>
        </p:sp>
      </p:grpSp>
      <p:grpSp>
        <p:nvGrpSpPr>
          <p:cNvPr id="42" name="Group 41">
            <a:extLst>
              <a:ext uri="{FF2B5EF4-FFF2-40B4-BE49-F238E27FC236}">
                <a16:creationId xmlns:a16="http://schemas.microsoft.com/office/drawing/2014/main" id="{E866E260-3351-E2AB-2F6D-65C105FCECE0}"/>
              </a:ext>
            </a:extLst>
          </p:cNvPr>
          <p:cNvGrpSpPr/>
          <p:nvPr/>
        </p:nvGrpSpPr>
        <p:grpSpPr>
          <a:xfrm>
            <a:off x="542734" y="4721151"/>
            <a:ext cx="5320534" cy="1055535"/>
            <a:chOff x="542734" y="4721151"/>
            <a:chExt cx="5320534" cy="1055535"/>
          </a:xfrm>
        </p:grpSpPr>
        <p:sp>
          <p:nvSpPr>
            <p:cNvPr id="23" name="Google Shape;2171;p42">
              <a:extLst>
                <a:ext uri="{FF2B5EF4-FFF2-40B4-BE49-F238E27FC236}">
                  <a16:creationId xmlns:a16="http://schemas.microsoft.com/office/drawing/2014/main" id="{F4887DFC-D08E-27B3-CB6D-2F2E86DBB63D}"/>
                </a:ext>
              </a:extLst>
            </p:cNvPr>
            <p:cNvSpPr>
              <a:spLocks/>
            </p:cNvSpPr>
            <p:nvPr/>
          </p:nvSpPr>
          <p:spPr bwMode="auto">
            <a:xfrm flipH="1">
              <a:off x="5036094" y="4721151"/>
              <a:ext cx="827174" cy="1055535"/>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32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6</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4" name="Google Shape;2172;p42">
              <a:extLst>
                <a:ext uri="{FF2B5EF4-FFF2-40B4-BE49-F238E27FC236}">
                  <a16:creationId xmlns:a16="http://schemas.microsoft.com/office/drawing/2014/main" id="{43DD319E-E562-9410-332E-EFCC5EFFD463}"/>
                </a:ext>
              </a:extLst>
            </p:cNvPr>
            <p:cNvSpPr>
              <a:spLocks/>
            </p:cNvSpPr>
            <p:nvPr/>
          </p:nvSpPr>
          <p:spPr bwMode="auto">
            <a:xfrm flipH="1">
              <a:off x="5036094" y="5267784"/>
              <a:ext cx="586837" cy="508902"/>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343C4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25" name="Google Shape;2173;p42">
              <a:extLst>
                <a:ext uri="{FF2B5EF4-FFF2-40B4-BE49-F238E27FC236}">
                  <a16:creationId xmlns:a16="http://schemas.microsoft.com/office/drawing/2014/main" id="{5C383C9D-B891-A049-CC7D-AD7643B60668}"/>
                </a:ext>
              </a:extLst>
            </p:cNvPr>
            <p:cNvSpPr>
              <a:spLocks/>
            </p:cNvSpPr>
            <p:nvPr/>
          </p:nvSpPr>
          <p:spPr bwMode="auto">
            <a:xfrm flipH="1">
              <a:off x="542734" y="4721151"/>
              <a:ext cx="4565823" cy="945033"/>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التفكير المنهجي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6" name="Google Shape;2174;p42">
              <a:extLst>
                <a:ext uri="{FF2B5EF4-FFF2-40B4-BE49-F238E27FC236}">
                  <a16:creationId xmlns:a16="http://schemas.microsoft.com/office/drawing/2014/main" id="{F7D98B26-3DE5-CD94-AC40-B63553B594DE}"/>
                </a:ext>
              </a:extLst>
            </p:cNvPr>
            <p:cNvSpPr>
              <a:spLocks/>
            </p:cNvSpPr>
            <p:nvPr/>
          </p:nvSpPr>
          <p:spPr bwMode="auto">
            <a:xfrm flipH="1">
              <a:off x="542734" y="4721151"/>
              <a:ext cx="4271377" cy="945033"/>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27" name="Google Shape;2175;p42">
              <a:extLst>
                <a:ext uri="{FF2B5EF4-FFF2-40B4-BE49-F238E27FC236}">
                  <a16:creationId xmlns:a16="http://schemas.microsoft.com/office/drawing/2014/main" id="{FAF26EE8-0928-1329-9ACE-D791DCD851A6}"/>
                </a:ext>
              </a:extLst>
            </p:cNvPr>
            <p:cNvSpPr>
              <a:spLocks/>
            </p:cNvSpPr>
            <p:nvPr/>
          </p:nvSpPr>
          <p:spPr bwMode="auto">
            <a:xfrm flipH="1">
              <a:off x="2696480" y="5544165"/>
              <a:ext cx="2655435" cy="232521"/>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200"/>
            </a:p>
          </p:txBody>
        </p:sp>
      </p:grpSp>
    </p:spTree>
    <p:extLst>
      <p:ext uri="{BB962C8B-B14F-4D97-AF65-F5344CB8AC3E}">
        <p14:creationId xmlns:p14="http://schemas.microsoft.com/office/powerpoint/2010/main" val="297470706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ppt_x"/>
                                          </p:val>
                                        </p:tav>
                                        <p:tav tm="100000">
                                          <p:val>
                                            <p:strVal val="#ppt_x"/>
                                          </p:val>
                                        </p:tav>
                                      </p:tavLst>
                                    </p:anim>
                                    <p:anim calcmode="lin" valueType="num">
                                      <p:cBhvr additive="base">
                                        <p:cTn id="8"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additive="base">
                                        <p:cTn id="13" dur="500" fill="hold"/>
                                        <p:tgtEl>
                                          <p:spTgt spid="29"/>
                                        </p:tgtEl>
                                        <p:attrNameLst>
                                          <p:attrName>ppt_x</p:attrName>
                                        </p:attrNameLst>
                                      </p:cBhvr>
                                      <p:tavLst>
                                        <p:tav tm="0">
                                          <p:val>
                                            <p:strVal val="#ppt_x"/>
                                          </p:val>
                                        </p:tav>
                                        <p:tav tm="100000">
                                          <p:val>
                                            <p:strVal val="#ppt_x"/>
                                          </p:val>
                                        </p:tav>
                                      </p:tavLst>
                                    </p:anim>
                                    <p:anim calcmode="lin" valueType="num">
                                      <p:cBhvr additive="base">
                                        <p:cTn id="14"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cBhvr additive="base">
                                        <p:cTn id="19" dur="500" fill="hold"/>
                                        <p:tgtEl>
                                          <p:spTgt spid="40"/>
                                        </p:tgtEl>
                                        <p:attrNameLst>
                                          <p:attrName>ppt_x</p:attrName>
                                        </p:attrNameLst>
                                      </p:cBhvr>
                                      <p:tavLst>
                                        <p:tav tm="0">
                                          <p:val>
                                            <p:strVal val="#ppt_x"/>
                                          </p:val>
                                        </p:tav>
                                        <p:tav tm="100000">
                                          <p:val>
                                            <p:strVal val="#ppt_x"/>
                                          </p:val>
                                        </p:tav>
                                      </p:tavLst>
                                    </p:anim>
                                    <p:anim calcmode="lin" valueType="num">
                                      <p:cBhvr additive="base">
                                        <p:cTn id="20"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3"/>
                                        </p:tgtEl>
                                        <p:attrNameLst>
                                          <p:attrName>style.visibility</p:attrName>
                                        </p:attrNameLst>
                                      </p:cBhvr>
                                      <p:to>
                                        <p:strVal val="visible"/>
                                      </p:to>
                                    </p:set>
                                    <p:anim calcmode="lin" valueType="num">
                                      <p:cBhvr additive="base">
                                        <p:cTn id="25" dur="500" fill="hold"/>
                                        <p:tgtEl>
                                          <p:spTgt spid="43"/>
                                        </p:tgtEl>
                                        <p:attrNameLst>
                                          <p:attrName>ppt_x</p:attrName>
                                        </p:attrNameLst>
                                      </p:cBhvr>
                                      <p:tavLst>
                                        <p:tav tm="0">
                                          <p:val>
                                            <p:strVal val="#ppt_x"/>
                                          </p:val>
                                        </p:tav>
                                        <p:tav tm="100000">
                                          <p:val>
                                            <p:strVal val="#ppt_x"/>
                                          </p:val>
                                        </p:tav>
                                      </p:tavLst>
                                    </p:anim>
                                    <p:anim calcmode="lin" valueType="num">
                                      <p:cBhvr additive="base">
                                        <p:cTn id="26"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1"/>
                                        </p:tgtEl>
                                        <p:attrNameLst>
                                          <p:attrName>style.visibility</p:attrName>
                                        </p:attrNameLst>
                                      </p:cBhvr>
                                      <p:to>
                                        <p:strVal val="visible"/>
                                      </p:to>
                                    </p:set>
                                    <p:anim calcmode="lin" valueType="num">
                                      <p:cBhvr additive="base">
                                        <p:cTn id="31" dur="500" fill="hold"/>
                                        <p:tgtEl>
                                          <p:spTgt spid="41"/>
                                        </p:tgtEl>
                                        <p:attrNameLst>
                                          <p:attrName>ppt_x</p:attrName>
                                        </p:attrNameLst>
                                      </p:cBhvr>
                                      <p:tavLst>
                                        <p:tav tm="0">
                                          <p:val>
                                            <p:strVal val="#ppt_x"/>
                                          </p:val>
                                        </p:tav>
                                        <p:tav tm="100000">
                                          <p:val>
                                            <p:strVal val="#ppt_x"/>
                                          </p:val>
                                        </p:tav>
                                      </p:tavLst>
                                    </p:anim>
                                    <p:anim calcmode="lin" valueType="num">
                                      <p:cBhvr additive="base">
                                        <p:cTn id="32"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42"/>
                                        </p:tgtEl>
                                        <p:attrNameLst>
                                          <p:attrName>style.visibility</p:attrName>
                                        </p:attrNameLst>
                                      </p:cBhvr>
                                      <p:to>
                                        <p:strVal val="visible"/>
                                      </p:to>
                                    </p:set>
                                    <p:anim calcmode="lin" valueType="num">
                                      <p:cBhvr additive="base">
                                        <p:cTn id="37" dur="500" fill="hold"/>
                                        <p:tgtEl>
                                          <p:spTgt spid="42"/>
                                        </p:tgtEl>
                                        <p:attrNameLst>
                                          <p:attrName>ppt_x</p:attrName>
                                        </p:attrNameLst>
                                      </p:cBhvr>
                                      <p:tavLst>
                                        <p:tav tm="0">
                                          <p:val>
                                            <p:strVal val="#ppt_x"/>
                                          </p:val>
                                        </p:tav>
                                        <p:tav tm="100000">
                                          <p:val>
                                            <p:strVal val="#ppt_x"/>
                                          </p:val>
                                        </p:tav>
                                      </p:tavLst>
                                    </p:anim>
                                    <p:anim calcmode="lin" valueType="num">
                                      <p:cBhvr additive="base">
                                        <p:cTn id="38"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0BA54C-F9FE-F1A8-AC37-9FE50DC1FC2E}"/>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60458348-5333-1FF1-12ED-C89D1C432D8E}"/>
              </a:ext>
            </a:extLst>
          </p:cNvPr>
          <p:cNvSpPr txBox="1"/>
          <p:nvPr/>
        </p:nvSpPr>
        <p:spPr>
          <a:xfrm>
            <a:off x="2779494" y="-132677"/>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أدوات الجودة الشاملة في الإشراف</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23F8DCFA-6AA2-20E3-B882-42D5B9536BA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Total quality management ">
            <a:extLst>
              <a:ext uri="{FF2B5EF4-FFF2-40B4-BE49-F238E27FC236}">
                <a16:creationId xmlns:a16="http://schemas.microsoft.com/office/drawing/2014/main" id="{EAD60DB2-3194-944F-AB80-FFD1EBE700A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57212" y="1961151"/>
            <a:ext cx="3844563" cy="3844563"/>
          </a:xfrm>
          <a:prstGeom prst="rect">
            <a:avLst/>
          </a:prstGeom>
          <a:noFill/>
          <a:ln>
            <a:noFill/>
          </a:ln>
        </p:spPr>
      </p:pic>
      <p:sp>
        <p:nvSpPr>
          <p:cNvPr id="3" name="TextBox 2">
            <a:extLst>
              <a:ext uri="{FF2B5EF4-FFF2-40B4-BE49-F238E27FC236}">
                <a16:creationId xmlns:a16="http://schemas.microsoft.com/office/drawing/2014/main" id="{A32B4B25-03F4-DB1B-5143-5454ED4AC40F}"/>
              </a:ext>
            </a:extLst>
          </p:cNvPr>
          <p:cNvSpPr txBox="1"/>
          <p:nvPr/>
        </p:nvSpPr>
        <p:spPr>
          <a:xfrm>
            <a:off x="5435453" y="1172144"/>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خرائط التدفّق </a:t>
            </a:r>
            <a:r>
              <a:rPr lang="en-US"/>
              <a:t>Process Flowcharts</a:t>
            </a:r>
          </a:p>
        </p:txBody>
      </p:sp>
      <p:sp>
        <p:nvSpPr>
          <p:cNvPr id="7" name="TextBox 6">
            <a:extLst>
              <a:ext uri="{FF2B5EF4-FFF2-40B4-BE49-F238E27FC236}">
                <a16:creationId xmlns:a16="http://schemas.microsoft.com/office/drawing/2014/main" id="{CEB532B6-85A7-8DA4-872E-D572640E1E37}"/>
              </a:ext>
            </a:extLst>
          </p:cNvPr>
          <p:cNvSpPr txBox="1"/>
          <p:nvPr/>
        </p:nvSpPr>
        <p:spPr>
          <a:xfrm>
            <a:off x="5435453" y="2012212"/>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مخطّط السبب والنتيجة (</a:t>
            </a:r>
            <a:r>
              <a:rPr lang="ar-SA" dirty="0" err="1"/>
              <a:t>إيشيكاوا</a:t>
            </a:r>
            <a:r>
              <a:rPr lang="ar-SA" dirty="0"/>
              <a:t>) </a:t>
            </a:r>
            <a:r>
              <a:rPr lang="en-US" dirty="0"/>
              <a:t>Cause and Effect Diagram</a:t>
            </a:r>
          </a:p>
        </p:txBody>
      </p:sp>
      <p:sp>
        <p:nvSpPr>
          <p:cNvPr id="17" name="TextBox 16">
            <a:extLst>
              <a:ext uri="{FF2B5EF4-FFF2-40B4-BE49-F238E27FC236}">
                <a16:creationId xmlns:a16="http://schemas.microsoft.com/office/drawing/2014/main" id="{DE882110-179C-1175-51AD-3FFCDC523BEF}"/>
              </a:ext>
            </a:extLst>
          </p:cNvPr>
          <p:cNvSpPr txBox="1"/>
          <p:nvPr/>
        </p:nvSpPr>
        <p:spPr>
          <a:xfrm>
            <a:off x="5435453" y="3313303"/>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مخطّط باريتو </a:t>
            </a:r>
            <a:r>
              <a:rPr lang="en-US"/>
              <a:t>Pareto Chart</a:t>
            </a:r>
          </a:p>
        </p:txBody>
      </p:sp>
      <p:sp>
        <p:nvSpPr>
          <p:cNvPr id="44" name="TextBox 43">
            <a:extLst>
              <a:ext uri="{FF2B5EF4-FFF2-40B4-BE49-F238E27FC236}">
                <a16:creationId xmlns:a16="http://schemas.microsoft.com/office/drawing/2014/main" id="{F85CD0E3-4F54-EB4A-B868-7EC7E794F27F}"/>
              </a:ext>
            </a:extLst>
          </p:cNvPr>
          <p:cNvSpPr txBox="1"/>
          <p:nvPr/>
        </p:nvSpPr>
        <p:spPr>
          <a:xfrm>
            <a:off x="5435453" y="4153371"/>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بطاقات الأداء المتوازن </a:t>
            </a:r>
            <a:r>
              <a:rPr lang="en-US"/>
              <a:t>Balanced Scorecard </a:t>
            </a:r>
          </a:p>
        </p:txBody>
      </p:sp>
      <p:sp>
        <p:nvSpPr>
          <p:cNvPr id="45" name="TextBox 44">
            <a:extLst>
              <a:ext uri="{FF2B5EF4-FFF2-40B4-BE49-F238E27FC236}">
                <a16:creationId xmlns:a16="http://schemas.microsoft.com/office/drawing/2014/main" id="{D46B6D8F-E6CC-03C2-CB18-183CF0E19D97}"/>
              </a:ext>
            </a:extLst>
          </p:cNvPr>
          <p:cNvSpPr txBox="1"/>
          <p:nvPr/>
        </p:nvSpPr>
        <p:spPr>
          <a:xfrm>
            <a:off x="5435453" y="4993439"/>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حلقات الجودة </a:t>
            </a:r>
            <a:r>
              <a:rPr lang="en-US"/>
              <a:t>Quality Circles</a:t>
            </a:r>
          </a:p>
        </p:txBody>
      </p:sp>
      <p:sp>
        <p:nvSpPr>
          <p:cNvPr id="46" name="TextBox 45">
            <a:extLst>
              <a:ext uri="{FF2B5EF4-FFF2-40B4-BE49-F238E27FC236}">
                <a16:creationId xmlns:a16="http://schemas.microsoft.com/office/drawing/2014/main" id="{82A3F92F-2459-8ED1-7D8C-41B6C21889E0}"/>
              </a:ext>
            </a:extLst>
          </p:cNvPr>
          <p:cNvSpPr txBox="1"/>
          <p:nvPr/>
        </p:nvSpPr>
        <p:spPr>
          <a:xfrm>
            <a:off x="5435453" y="5833506"/>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منهجية ستة سيجما </a:t>
            </a:r>
            <a:r>
              <a:rPr lang="en-US"/>
              <a:t>Six Sigma</a:t>
            </a:r>
          </a:p>
        </p:txBody>
      </p:sp>
    </p:spTree>
    <p:extLst>
      <p:ext uri="{BB962C8B-B14F-4D97-AF65-F5344CB8AC3E}">
        <p14:creationId xmlns:p14="http://schemas.microsoft.com/office/powerpoint/2010/main" val="335779055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1000"/>
                                        <p:tgtEl>
                                          <p:spTgt spid="17"/>
                                        </p:tgtEl>
                                      </p:cBhvr>
                                    </p:animEffect>
                                    <p:anim calcmode="lin" valueType="num">
                                      <p:cBhvr>
                                        <p:cTn id="22" dur="1000" fill="hold"/>
                                        <p:tgtEl>
                                          <p:spTgt spid="17"/>
                                        </p:tgtEl>
                                        <p:attrNameLst>
                                          <p:attrName>ppt_x</p:attrName>
                                        </p:attrNameLst>
                                      </p:cBhvr>
                                      <p:tavLst>
                                        <p:tav tm="0">
                                          <p:val>
                                            <p:strVal val="#ppt_x"/>
                                          </p:val>
                                        </p:tav>
                                        <p:tav tm="100000">
                                          <p:val>
                                            <p:strVal val="#ppt_x"/>
                                          </p:val>
                                        </p:tav>
                                      </p:tavLst>
                                    </p:anim>
                                    <p:anim calcmode="lin" valueType="num">
                                      <p:cBhvr>
                                        <p:cTn id="23"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44"/>
                                        </p:tgtEl>
                                        <p:attrNameLst>
                                          <p:attrName>style.visibility</p:attrName>
                                        </p:attrNameLst>
                                      </p:cBhvr>
                                      <p:to>
                                        <p:strVal val="visible"/>
                                      </p:to>
                                    </p:set>
                                    <p:animEffect transition="in" filter="fade">
                                      <p:cBhvr>
                                        <p:cTn id="28" dur="1000"/>
                                        <p:tgtEl>
                                          <p:spTgt spid="44"/>
                                        </p:tgtEl>
                                      </p:cBhvr>
                                    </p:animEffect>
                                    <p:anim calcmode="lin" valueType="num">
                                      <p:cBhvr>
                                        <p:cTn id="29" dur="1000" fill="hold"/>
                                        <p:tgtEl>
                                          <p:spTgt spid="44"/>
                                        </p:tgtEl>
                                        <p:attrNameLst>
                                          <p:attrName>ppt_x</p:attrName>
                                        </p:attrNameLst>
                                      </p:cBhvr>
                                      <p:tavLst>
                                        <p:tav tm="0">
                                          <p:val>
                                            <p:strVal val="#ppt_x"/>
                                          </p:val>
                                        </p:tav>
                                        <p:tav tm="100000">
                                          <p:val>
                                            <p:strVal val="#ppt_x"/>
                                          </p:val>
                                        </p:tav>
                                      </p:tavLst>
                                    </p:anim>
                                    <p:anim calcmode="lin" valueType="num">
                                      <p:cBhvr>
                                        <p:cTn id="30"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fade">
                                      <p:cBhvr>
                                        <p:cTn id="35" dur="1000"/>
                                        <p:tgtEl>
                                          <p:spTgt spid="45"/>
                                        </p:tgtEl>
                                      </p:cBhvr>
                                    </p:animEffect>
                                    <p:anim calcmode="lin" valueType="num">
                                      <p:cBhvr>
                                        <p:cTn id="36" dur="1000" fill="hold"/>
                                        <p:tgtEl>
                                          <p:spTgt spid="45"/>
                                        </p:tgtEl>
                                        <p:attrNameLst>
                                          <p:attrName>ppt_x</p:attrName>
                                        </p:attrNameLst>
                                      </p:cBhvr>
                                      <p:tavLst>
                                        <p:tav tm="0">
                                          <p:val>
                                            <p:strVal val="#ppt_x"/>
                                          </p:val>
                                        </p:tav>
                                        <p:tav tm="100000">
                                          <p:val>
                                            <p:strVal val="#ppt_x"/>
                                          </p:val>
                                        </p:tav>
                                      </p:tavLst>
                                    </p:anim>
                                    <p:anim calcmode="lin" valueType="num">
                                      <p:cBhvr>
                                        <p:cTn id="37"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46"/>
                                        </p:tgtEl>
                                        <p:attrNameLst>
                                          <p:attrName>style.visibility</p:attrName>
                                        </p:attrNameLst>
                                      </p:cBhvr>
                                      <p:to>
                                        <p:strVal val="visible"/>
                                      </p:to>
                                    </p:set>
                                    <p:animEffect transition="in" filter="fade">
                                      <p:cBhvr>
                                        <p:cTn id="42" dur="1000"/>
                                        <p:tgtEl>
                                          <p:spTgt spid="46"/>
                                        </p:tgtEl>
                                      </p:cBhvr>
                                    </p:animEffect>
                                    <p:anim calcmode="lin" valueType="num">
                                      <p:cBhvr>
                                        <p:cTn id="43" dur="1000" fill="hold"/>
                                        <p:tgtEl>
                                          <p:spTgt spid="46"/>
                                        </p:tgtEl>
                                        <p:attrNameLst>
                                          <p:attrName>ppt_x</p:attrName>
                                        </p:attrNameLst>
                                      </p:cBhvr>
                                      <p:tavLst>
                                        <p:tav tm="0">
                                          <p:val>
                                            <p:strVal val="#ppt_x"/>
                                          </p:val>
                                        </p:tav>
                                        <p:tav tm="100000">
                                          <p:val>
                                            <p:strVal val="#ppt_x"/>
                                          </p:val>
                                        </p:tav>
                                      </p:tavLst>
                                    </p:anim>
                                    <p:anim calcmode="lin" valueType="num">
                                      <p:cBhvr>
                                        <p:cTn id="44"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17" grpId="0"/>
      <p:bldP spid="44" grpId="0"/>
      <p:bldP spid="45" grpId="0"/>
      <p:bldP spid="46" grpId="0"/>
    </p:bldLst>
  </p:timing>
</p:sld>
</file>

<file path=ppt/slides/slide29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8446B9-4FC4-4552-B194-6C8EF8D86116}"/>
            </a:ext>
          </a:extLst>
        </p:cNvPr>
        <p:cNvGrpSpPr/>
        <p:nvPr/>
      </p:nvGrpSpPr>
      <p:grpSpPr>
        <a:xfrm>
          <a:off x="0" y="0"/>
          <a:ext cx="0" cy="0"/>
          <a:chOff x="0" y="0"/>
          <a:chExt cx="0" cy="0"/>
        </a:xfrm>
      </p:grpSpPr>
      <p:sp>
        <p:nvSpPr>
          <p:cNvPr id="29" name="TextBox 28">
            <a:extLst>
              <a:ext uri="{FF2B5EF4-FFF2-40B4-BE49-F238E27FC236}">
                <a16:creationId xmlns:a16="http://schemas.microsoft.com/office/drawing/2014/main" id="{57884AA8-2EF6-30D9-1320-BBA79AFC8FAC}"/>
              </a:ext>
            </a:extLst>
          </p:cNvPr>
          <p:cNvSpPr txBox="1"/>
          <p:nvPr/>
        </p:nvSpPr>
        <p:spPr>
          <a:xfrm>
            <a:off x="1002401" y="3768213"/>
            <a:ext cx="5009702" cy="41088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EG"/>
              <a:t>خارطة طريق التحوّل نحو نموذج إشرافي حديث</a:t>
            </a:r>
            <a:endParaRPr lang="en-US" dirty="0"/>
          </a:p>
        </p:txBody>
      </p:sp>
      <p:sp>
        <p:nvSpPr>
          <p:cNvPr id="8" name="TextBox 7">
            <a:extLst>
              <a:ext uri="{FF2B5EF4-FFF2-40B4-BE49-F238E27FC236}">
                <a16:creationId xmlns:a16="http://schemas.microsoft.com/office/drawing/2014/main" id="{5F4690EA-BB19-7F1B-A4CA-454E89EC8300}"/>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 تدريبي</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FF3D53E2-B88B-E7CD-7A41-B0CA2686C7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3" name="Picture 2">
            <a:extLst>
              <a:ext uri="{FF2B5EF4-FFF2-40B4-BE49-F238E27FC236}">
                <a16:creationId xmlns:a16="http://schemas.microsoft.com/office/drawing/2014/main" id="{048D59B8-1F9A-3898-55FB-59924351FA4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79898" y="1386963"/>
            <a:ext cx="4762500" cy="4762500"/>
          </a:xfrm>
          <a:prstGeom prst="rect">
            <a:avLst/>
          </a:prstGeom>
        </p:spPr>
      </p:pic>
    </p:spTree>
    <p:extLst>
      <p:ext uri="{BB962C8B-B14F-4D97-AF65-F5344CB8AC3E}">
        <p14:creationId xmlns:p14="http://schemas.microsoft.com/office/powerpoint/2010/main" val="3405370954"/>
      </p:ext>
    </p:extLst>
  </p:cSld>
  <p:clrMapOvr>
    <a:masterClrMapping/>
  </p:clrMapOvr>
  <p:transition spd="slow">
    <p:wip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E2884A-67BB-DBF8-3755-0231196B716A}"/>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47E8AB4A-7BD0-74B6-AA2F-58E253BFDCB7}"/>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rPr>
              <a:t>هدف الدورة </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7" name="Picture 6">
            <a:extLst>
              <a:ext uri="{FF2B5EF4-FFF2-40B4-BE49-F238E27FC236}">
                <a16:creationId xmlns:a16="http://schemas.microsoft.com/office/drawing/2014/main" id="{7E7E8E8B-116A-7631-E49E-6CC4E43E84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5" name="TextBox 4">
            <a:extLst>
              <a:ext uri="{FF2B5EF4-FFF2-40B4-BE49-F238E27FC236}">
                <a16:creationId xmlns:a16="http://schemas.microsoft.com/office/drawing/2014/main" id="{84495243-B462-705F-AEB8-7AF2FC3FF129}"/>
              </a:ext>
            </a:extLst>
          </p:cNvPr>
          <p:cNvSpPr txBox="1"/>
          <p:nvPr/>
        </p:nvSpPr>
        <p:spPr>
          <a:xfrm>
            <a:off x="5213689" y="2122720"/>
            <a:ext cx="5958214" cy="3431709"/>
          </a:xfrm>
          <a:prstGeom prst="rect">
            <a:avLst/>
          </a:prstGeom>
          <a:noFill/>
        </p:spPr>
        <p:txBody>
          <a:bodyPr wrap="square">
            <a:spAutoFit/>
          </a:bodyPr>
          <a:lstStyle>
            <a:defPPr>
              <a:defRPr lang="en-US"/>
            </a:defPPr>
            <a:lvl1pPr algn="just" rtl="1">
              <a:lnSpc>
                <a:spcPct val="200000"/>
              </a:lnSpc>
              <a:defRPr sz="2800">
                <a:solidFill>
                  <a:srgbClr val="000000"/>
                </a:solidFill>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r>
              <a:rPr lang="ar-SA"/>
              <a:t>تزويد المشاركين بالمعارف والمهارات الإشرافية والتنظيمية اللازمة للارتقاء بالأداء الإداري، وتمكينهم من ممارسة أدوارهم الإشرافية بفاعلية من خلال تطبيق أساليب التنظيم الإداري الحديثة وقيادة فرق العمل لتحقيق الأهداف المؤسسية بكفاءة عالية</a:t>
            </a:r>
            <a:endParaRPr lang="en-US" dirty="0"/>
          </a:p>
        </p:txBody>
      </p:sp>
      <p:pic>
        <p:nvPicPr>
          <p:cNvPr id="6" name="Picture 5">
            <a:extLst>
              <a:ext uri="{FF2B5EF4-FFF2-40B4-BE49-F238E27FC236}">
                <a16:creationId xmlns:a16="http://schemas.microsoft.com/office/drawing/2014/main" id="{0A479622-A6C4-ADA1-55C6-516D31630E4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3139" y="1638300"/>
            <a:ext cx="4400550" cy="4400550"/>
          </a:xfrm>
          <a:prstGeom prst="rect">
            <a:avLst/>
          </a:prstGeom>
        </p:spPr>
      </p:pic>
    </p:spTree>
    <p:extLst>
      <p:ext uri="{BB962C8B-B14F-4D97-AF65-F5344CB8AC3E}">
        <p14:creationId xmlns:p14="http://schemas.microsoft.com/office/powerpoint/2010/main" val="82182500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8B353A-AE9A-A2B0-D01E-A13BD8A083BA}"/>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3139355B-2823-63C6-3957-CCBE52CE75F0}"/>
              </a:ext>
            </a:extLst>
          </p:cNvPr>
          <p:cNvSpPr txBox="1"/>
          <p:nvPr/>
        </p:nvSpPr>
        <p:spPr>
          <a:xfrm>
            <a:off x="2779494" y="-174919"/>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أدوار المشرف ومسؤولياته في بيئة العمل الحديثة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FB199ECA-4BB2-AB76-B7DC-2A4F66D327F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101" name="Group 100">
            <a:extLst>
              <a:ext uri="{FF2B5EF4-FFF2-40B4-BE49-F238E27FC236}">
                <a16:creationId xmlns:a16="http://schemas.microsoft.com/office/drawing/2014/main" id="{97A00F6C-1DBD-5026-12DF-8706E13B2E1C}"/>
              </a:ext>
            </a:extLst>
          </p:cNvPr>
          <p:cNvGrpSpPr/>
          <p:nvPr/>
        </p:nvGrpSpPr>
        <p:grpSpPr>
          <a:xfrm>
            <a:off x="7904465" y="2049865"/>
            <a:ext cx="3895649" cy="3806431"/>
            <a:chOff x="4266824" y="5985269"/>
            <a:chExt cx="3895649" cy="3806431"/>
          </a:xfrm>
        </p:grpSpPr>
        <p:grpSp>
          <p:nvGrpSpPr>
            <p:cNvPr id="35" name="Group 34">
              <a:extLst>
                <a:ext uri="{FF2B5EF4-FFF2-40B4-BE49-F238E27FC236}">
                  <a16:creationId xmlns:a16="http://schemas.microsoft.com/office/drawing/2014/main" id="{B68AD1B4-F62B-2A0B-7941-98DD6FE220B8}"/>
                </a:ext>
              </a:extLst>
            </p:cNvPr>
            <p:cNvGrpSpPr/>
            <p:nvPr/>
          </p:nvGrpSpPr>
          <p:grpSpPr>
            <a:xfrm>
              <a:off x="4324227" y="5985269"/>
              <a:ext cx="3806199" cy="3806431"/>
              <a:chOff x="2830830" y="1534946"/>
              <a:chExt cx="1473200" cy="1473200"/>
            </a:xfrm>
          </p:grpSpPr>
          <p:sp>
            <p:nvSpPr>
              <p:cNvPr id="42" name="Oval 41">
                <a:extLst>
                  <a:ext uri="{FF2B5EF4-FFF2-40B4-BE49-F238E27FC236}">
                    <a16:creationId xmlns:a16="http://schemas.microsoft.com/office/drawing/2014/main" id="{3A822BC1-446E-F26E-2267-FF4819E2B2E9}"/>
                  </a:ext>
                </a:extLst>
              </p:cNvPr>
              <p:cNvSpPr/>
              <p:nvPr/>
            </p:nvSpPr>
            <p:spPr>
              <a:xfrm>
                <a:off x="2830830" y="1534946"/>
                <a:ext cx="1473200" cy="1473200"/>
              </a:xfrm>
              <a:prstGeom prst="ellipse">
                <a:avLst/>
              </a:prstGeom>
              <a:solidFill>
                <a:srgbClr val="1684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600"/>
              </a:p>
            </p:txBody>
          </p:sp>
          <p:sp>
            <p:nvSpPr>
              <p:cNvPr id="43" name="Oval 42">
                <a:extLst>
                  <a:ext uri="{FF2B5EF4-FFF2-40B4-BE49-F238E27FC236}">
                    <a16:creationId xmlns:a16="http://schemas.microsoft.com/office/drawing/2014/main" id="{59D7E01B-09A3-2C65-7CB3-12E05FD97D01}"/>
                  </a:ext>
                </a:extLst>
              </p:cNvPr>
              <p:cNvSpPr/>
              <p:nvPr/>
            </p:nvSpPr>
            <p:spPr>
              <a:xfrm>
                <a:off x="2932603" y="1636719"/>
                <a:ext cx="1269654" cy="1269654"/>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600"/>
              </a:p>
            </p:txBody>
          </p:sp>
        </p:grpSp>
        <p:sp>
          <p:nvSpPr>
            <p:cNvPr id="38" name="مربع نص 166">
              <a:extLst>
                <a:ext uri="{FF2B5EF4-FFF2-40B4-BE49-F238E27FC236}">
                  <a16:creationId xmlns:a16="http://schemas.microsoft.com/office/drawing/2014/main" id="{36EF1B2A-1AE8-1010-A655-997C017B4DE0}"/>
                </a:ext>
              </a:extLst>
            </p:cNvPr>
            <p:cNvSpPr txBox="1"/>
            <p:nvPr/>
          </p:nvSpPr>
          <p:spPr>
            <a:xfrm>
              <a:off x="4266824" y="8090722"/>
              <a:ext cx="3895649" cy="1077694"/>
            </a:xfrm>
            <a:prstGeom prst="rect">
              <a:avLst/>
            </a:prstGeom>
          </p:spPr>
          <p:txBody>
            <a:bodyPr wrap="square" rtlCol="1">
              <a:noAutofit/>
            </a:bodyPr>
            <a:lstStyle/>
            <a:p>
              <a:pPr algn="ctr" rtl="1">
                <a:lnSpc>
                  <a:spcPct val="115000"/>
                </a:lnSpc>
              </a:pPr>
              <a:r>
                <a:rPr lang="ar-SA" sz="36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دور المتابع والمقيّم</a:t>
              </a:r>
              <a:endParaRPr lang="en-US" sz="3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24" name="Picture 23" descr="Monitoring ">
              <a:extLst>
                <a:ext uri="{FF2B5EF4-FFF2-40B4-BE49-F238E27FC236}">
                  <a16:creationId xmlns:a16="http://schemas.microsoft.com/office/drawing/2014/main" id="{137ECCE1-E322-2C89-CDAB-04FD0890F8B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01050" y="6457828"/>
              <a:ext cx="1303140" cy="1303219"/>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1">
            <a:extLst>
              <a:ext uri="{FF2B5EF4-FFF2-40B4-BE49-F238E27FC236}">
                <a16:creationId xmlns:a16="http://schemas.microsoft.com/office/drawing/2014/main" id="{60402BC9-EE63-FE16-3F3D-F246FB11C1D7}"/>
              </a:ext>
            </a:extLst>
          </p:cNvPr>
          <p:cNvSpPr txBox="1"/>
          <p:nvPr/>
        </p:nvSpPr>
        <p:spPr>
          <a:xfrm>
            <a:off x="1063445" y="1280615"/>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متابعة الأداء وقياسه</a:t>
            </a:r>
            <a:endParaRPr lang="en-US" dirty="0"/>
          </a:p>
        </p:txBody>
      </p:sp>
      <p:sp>
        <p:nvSpPr>
          <p:cNvPr id="3" name="TextBox 2">
            <a:extLst>
              <a:ext uri="{FF2B5EF4-FFF2-40B4-BE49-F238E27FC236}">
                <a16:creationId xmlns:a16="http://schemas.microsoft.com/office/drawing/2014/main" id="{A13F06BF-BE5D-437D-C85F-0CB4060EB071}"/>
              </a:ext>
            </a:extLst>
          </p:cNvPr>
          <p:cNvSpPr txBox="1"/>
          <p:nvPr/>
        </p:nvSpPr>
        <p:spPr>
          <a:xfrm>
            <a:off x="1063445" y="3399724"/>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تقييم مستوى الإنجاز</a:t>
            </a:r>
            <a:endParaRPr lang="en-US" dirty="0"/>
          </a:p>
        </p:txBody>
      </p:sp>
      <p:sp>
        <p:nvSpPr>
          <p:cNvPr id="4" name="TextBox 3">
            <a:extLst>
              <a:ext uri="{FF2B5EF4-FFF2-40B4-BE49-F238E27FC236}">
                <a16:creationId xmlns:a16="http://schemas.microsoft.com/office/drawing/2014/main" id="{255060E7-7227-CE88-9909-B9ED537E944C}"/>
              </a:ext>
            </a:extLst>
          </p:cNvPr>
          <p:cNvSpPr txBox="1"/>
          <p:nvPr/>
        </p:nvSpPr>
        <p:spPr>
          <a:xfrm>
            <a:off x="1063445" y="5518832"/>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تحديد الانحرافات واتّخاذ الإجراءات التصحيحيّة</a:t>
            </a:r>
            <a:endParaRPr lang="en-US" dirty="0"/>
          </a:p>
        </p:txBody>
      </p:sp>
    </p:spTree>
    <p:extLst>
      <p:ext uri="{BB962C8B-B14F-4D97-AF65-F5344CB8AC3E}">
        <p14:creationId xmlns:p14="http://schemas.microsoft.com/office/powerpoint/2010/main" val="233055401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01"/>
                                        </p:tgtEl>
                                        <p:attrNameLst>
                                          <p:attrName>style.visibility</p:attrName>
                                        </p:attrNameLst>
                                      </p:cBhvr>
                                      <p:to>
                                        <p:strVal val="visible"/>
                                      </p:to>
                                    </p:set>
                                    <p:animEffect transition="in" filter="wipe(down)">
                                      <p:cBhvr>
                                        <p:cTn id="7" dur="500"/>
                                        <p:tgtEl>
                                          <p:spTgt spid="101"/>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anim calcmode="lin" valueType="num">
                                      <p:cBhvr>
                                        <p:cTn id="11" dur="1000" fill="hold"/>
                                        <p:tgtEl>
                                          <p:spTgt spid="2"/>
                                        </p:tgtEl>
                                        <p:attrNameLst>
                                          <p:attrName>ppt_x</p:attrName>
                                        </p:attrNameLst>
                                      </p:cBhvr>
                                      <p:tavLst>
                                        <p:tav tm="0">
                                          <p:val>
                                            <p:strVal val="#ppt_x"/>
                                          </p:val>
                                        </p:tav>
                                        <p:tav tm="100000">
                                          <p:val>
                                            <p:strVal val="#ppt_x"/>
                                          </p:val>
                                        </p:tav>
                                      </p:tavLst>
                                    </p:anim>
                                    <p:anim calcmode="lin" valueType="num">
                                      <p:cBhvr>
                                        <p:cTn id="12"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1000"/>
                                        <p:tgtEl>
                                          <p:spTgt spid="4"/>
                                        </p:tgtEl>
                                      </p:cBhvr>
                                    </p:animEffect>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300.xml><?xml version="1.0" encoding="utf-8"?>
<p:sld xmlns:a="http://schemas.openxmlformats.org/drawingml/2006/main" xmlns:r="http://schemas.openxmlformats.org/officeDocument/2006/relationships" xmlns:p="http://schemas.openxmlformats.org/presentationml/2006/main">
  <p:cSld>
    <p:bg>
      <p:bgPr>
        <a:solidFill>
          <a:srgbClr val="A0C9CA"/>
        </a:solidFill>
        <a:effectLst/>
      </p:bgPr>
    </p:bg>
    <p:spTree>
      <p:nvGrpSpPr>
        <p:cNvPr id="1" name="">
          <a:extLst>
            <a:ext uri="{FF2B5EF4-FFF2-40B4-BE49-F238E27FC236}">
              <a16:creationId xmlns:a16="http://schemas.microsoft.com/office/drawing/2014/main" id="{3C033438-B6AF-CEA4-47EB-0E269B4EF7A2}"/>
            </a:ext>
          </a:extLst>
        </p:cNvPr>
        <p:cNvGrpSpPr/>
        <p:nvPr/>
      </p:nvGrpSpPr>
      <p:grpSpPr>
        <a:xfrm>
          <a:off x="0" y="0"/>
          <a:ext cx="0" cy="0"/>
          <a:chOff x="0" y="0"/>
          <a:chExt cx="0" cy="0"/>
        </a:xfrm>
      </p:grpSpPr>
      <p:sp>
        <p:nvSpPr>
          <p:cNvPr id="35" name="Rectangle: Rounded Corners 34">
            <a:extLst>
              <a:ext uri="{FF2B5EF4-FFF2-40B4-BE49-F238E27FC236}">
                <a16:creationId xmlns:a16="http://schemas.microsoft.com/office/drawing/2014/main" id="{7835404C-8A2D-8436-6929-CD0F37CA6819}"/>
              </a:ext>
            </a:extLst>
          </p:cNvPr>
          <p:cNvSpPr/>
          <p:nvPr/>
        </p:nvSpPr>
        <p:spPr>
          <a:xfrm>
            <a:off x="4739621" y="1447801"/>
            <a:ext cx="7650048" cy="8235084"/>
          </a:xfrm>
          <a:prstGeom prst="roundRect">
            <a:avLst>
              <a:gd name="adj" fmla="val 6240"/>
            </a:avLst>
          </a:prstGeom>
          <a:solidFill>
            <a:schemeClr val="bg1"/>
          </a:solidFill>
          <a:ln>
            <a:noFill/>
          </a:ln>
          <a:scene3d>
            <a:camera prst="isometricTopUp"/>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9" name="Rectangle: Rounded Corners 98">
            <a:extLst>
              <a:ext uri="{FF2B5EF4-FFF2-40B4-BE49-F238E27FC236}">
                <a16:creationId xmlns:a16="http://schemas.microsoft.com/office/drawing/2014/main" id="{FC2F7460-B80C-1274-AE91-B9717A19CE75}"/>
              </a:ext>
            </a:extLst>
          </p:cNvPr>
          <p:cNvSpPr/>
          <p:nvPr/>
        </p:nvSpPr>
        <p:spPr>
          <a:xfrm>
            <a:off x="4737292" y="2162437"/>
            <a:ext cx="7860092" cy="6964236"/>
          </a:xfrm>
          <a:prstGeom prst="roundRect">
            <a:avLst>
              <a:gd name="adj" fmla="val 3329"/>
            </a:avLst>
          </a:prstGeom>
          <a:noFill/>
          <a:ln w="28575">
            <a:solidFill>
              <a:schemeClr val="bg1">
                <a:lumMod val="65000"/>
              </a:schemeClr>
            </a:solidFill>
            <a:prstDash val="dash"/>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nvGrpSpPr>
          <p:cNvPr id="50" name="Group 49">
            <a:extLst>
              <a:ext uri="{FF2B5EF4-FFF2-40B4-BE49-F238E27FC236}">
                <a16:creationId xmlns:a16="http://schemas.microsoft.com/office/drawing/2014/main" id="{AC0C7A26-B422-4403-95F3-BFE5C97CDD09}"/>
              </a:ext>
            </a:extLst>
          </p:cNvPr>
          <p:cNvGrpSpPr/>
          <p:nvPr/>
        </p:nvGrpSpPr>
        <p:grpSpPr>
          <a:xfrm>
            <a:off x="7979267" y="-972868"/>
            <a:ext cx="5613451" cy="4492039"/>
            <a:chOff x="8034976" y="-699337"/>
            <a:chExt cx="5613451" cy="4492039"/>
          </a:xfrm>
        </p:grpSpPr>
        <p:sp>
          <p:nvSpPr>
            <p:cNvPr id="46" name="Rectangle: Rounded Corners 45">
              <a:extLst>
                <a:ext uri="{FF2B5EF4-FFF2-40B4-BE49-F238E27FC236}">
                  <a16:creationId xmlns:a16="http://schemas.microsoft.com/office/drawing/2014/main" id="{7CDA8319-05F6-2113-1008-E59084151772}"/>
                </a:ext>
              </a:extLst>
            </p:cNvPr>
            <p:cNvSpPr/>
            <p:nvPr/>
          </p:nvSpPr>
          <p:spPr>
            <a:xfrm>
              <a:off x="9169208" y="-699337"/>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7" name="Rectangle: Rounded Corners 46">
              <a:extLst>
                <a:ext uri="{FF2B5EF4-FFF2-40B4-BE49-F238E27FC236}">
                  <a16:creationId xmlns:a16="http://schemas.microsoft.com/office/drawing/2014/main" id="{A9A6AB07-9F62-7F17-71A1-32BB2ECEED91}"/>
                </a:ext>
              </a:extLst>
            </p:cNvPr>
            <p:cNvSpPr/>
            <p:nvPr/>
          </p:nvSpPr>
          <p:spPr>
            <a:xfrm>
              <a:off x="8803305" y="-424622"/>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8" name="Rectangle: Rounded Corners 47">
              <a:extLst>
                <a:ext uri="{FF2B5EF4-FFF2-40B4-BE49-F238E27FC236}">
                  <a16:creationId xmlns:a16="http://schemas.microsoft.com/office/drawing/2014/main" id="{6D7B396F-823E-6943-D4B2-A660491E1EC9}"/>
                </a:ext>
              </a:extLst>
            </p:cNvPr>
            <p:cNvSpPr/>
            <p:nvPr/>
          </p:nvSpPr>
          <p:spPr>
            <a:xfrm>
              <a:off x="8437402" y="-175427"/>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9" name="Rectangle: Rounded Corners 48">
              <a:extLst>
                <a:ext uri="{FF2B5EF4-FFF2-40B4-BE49-F238E27FC236}">
                  <a16:creationId xmlns:a16="http://schemas.microsoft.com/office/drawing/2014/main" id="{2376EC5D-464E-59ED-D742-E6E61E86DE95}"/>
                </a:ext>
              </a:extLst>
            </p:cNvPr>
            <p:cNvSpPr/>
            <p:nvPr/>
          </p:nvSpPr>
          <p:spPr>
            <a:xfrm>
              <a:off x="8034976" y="76904"/>
              <a:ext cx="4479219" cy="3715798"/>
            </a:xfrm>
            <a:prstGeom prst="roundRect">
              <a:avLst>
                <a:gd name="adj" fmla="val 6240"/>
              </a:avLst>
            </a:prstGeom>
            <a:gradFill flip="none" rotWithShape="1">
              <a:gsLst>
                <a:gs pos="0">
                  <a:srgbClr val="168489"/>
                </a:gs>
                <a:gs pos="58000">
                  <a:srgbClr val="82ADD1"/>
                </a:gs>
                <a:gs pos="100000">
                  <a:srgbClr val="A0C9CA"/>
                </a:gs>
              </a:gsLst>
              <a:lin ang="2700000" scaled="1"/>
              <a:tileRect/>
            </a:gra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pic>
        <p:nvPicPr>
          <p:cNvPr id="9" name="Picture 8">
            <a:extLst>
              <a:ext uri="{FF2B5EF4-FFF2-40B4-BE49-F238E27FC236}">
                <a16:creationId xmlns:a16="http://schemas.microsoft.com/office/drawing/2014/main" id="{D7501655-597B-31D3-22C8-DB089CFF90D7}"/>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100000"/>
                    </a14:imgEffect>
                  </a14:imgLayer>
                </a14:imgProps>
              </a:ext>
            </a:extLst>
          </a:blip>
          <a:stretch>
            <a:fillRect/>
          </a:stretch>
        </p:blipFill>
        <p:spPr>
          <a:xfrm>
            <a:off x="6260762" y="3379748"/>
            <a:ext cx="4102964" cy="2365453"/>
          </a:xfrm>
          <a:prstGeom prst="rect">
            <a:avLst/>
          </a:prstGeom>
        </p:spPr>
      </p:pic>
      <p:sp>
        <p:nvSpPr>
          <p:cNvPr id="4" name="Rectangle: Rounded Corners 3">
            <a:extLst>
              <a:ext uri="{FF2B5EF4-FFF2-40B4-BE49-F238E27FC236}">
                <a16:creationId xmlns:a16="http://schemas.microsoft.com/office/drawing/2014/main" id="{F2E9EA4E-3F19-9A84-16DF-8A78A1FC92EA}"/>
              </a:ext>
            </a:extLst>
          </p:cNvPr>
          <p:cNvSpPr/>
          <p:nvPr/>
        </p:nvSpPr>
        <p:spPr>
          <a:xfrm>
            <a:off x="6877051" y="2790825"/>
            <a:ext cx="2876550" cy="2876550"/>
          </a:xfrm>
          <a:prstGeom prst="roundRect">
            <a:avLst>
              <a:gd name="adj" fmla="val 6240"/>
            </a:avLst>
          </a:prstGeom>
          <a:gradFill flip="none" rotWithShape="1">
            <a:gsLst>
              <a:gs pos="0">
                <a:srgbClr val="168489"/>
              </a:gs>
              <a:gs pos="43000">
                <a:srgbClr val="A0C9CA"/>
              </a:gs>
              <a:gs pos="100000">
                <a:srgbClr val="82ADD1"/>
              </a:gs>
            </a:gsLst>
            <a:path path="circle">
              <a:fillToRect l="100000" t="100000"/>
            </a:path>
            <a:tileRect r="-100000" b="-100000"/>
          </a:gradFill>
          <a:ln>
            <a:noFill/>
          </a:ln>
          <a:scene3d>
            <a:camera prst="isometricTopUp"/>
            <a:lightRig rig="threePt" dir="t"/>
          </a:scene3d>
          <a:sp3d extrusionH="20955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Freeform: Shape 6">
            <a:extLst>
              <a:ext uri="{FF2B5EF4-FFF2-40B4-BE49-F238E27FC236}">
                <a16:creationId xmlns:a16="http://schemas.microsoft.com/office/drawing/2014/main" id="{575E66AD-3700-FB05-5D01-C2405AC0B74F}"/>
              </a:ext>
            </a:extLst>
          </p:cNvPr>
          <p:cNvSpPr/>
          <p:nvPr/>
        </p:nvSpPr>
        <p:spPr>
          <a:xfrm>
            <a:off x="6880412" y="2790825"/>
            <a:ext cx="2863664" cy="2876550"/>
          </a:xfrm>
          <a:custGeom>
            <a:avLst/>
            <a:gdLst>
              <a:gd name="connsiteX0" fmla="*/ 179497 w 2863664"/>
              <a:gd name="connsiteY0" fmla="*/ 0 h 2876550"/>
              <a:gd name="connsiteX1" fmla="*/ 2697053 w 2863664"/>
              <a:gd name="connsiteY1" fmla="*/ 0 h 2876550"/>
              <a:gd name="connsiteX2" fmla="*/ 2862444 w 2863664"/>
              <a:gd name="connsiteY2" fmla="*/ 109629 h 2876550"/>
              <a:gd name="connsiteX3" fmla="*/ 2863664 w 2863664"/>
              <a:gd name="connsiteY3" fmla="*/ 115668 h 2876550"/>
              <a:gd name="connsiteX4" fmla="*/ 2647949 w 2863664"/>
              <a:gd name="connsiteY4" fmla="*/ 104775 h 2876550"/>
              <a:gd name="connsiteX5" fmla="*/ 209549 w 2863664"/>
              <a:gd name="connsiteY5" fmla="*/ 2543175 h 2876550"/>
              <a:gd name="connsiteX6" fmla="*/ 222138 w 2863664"/>
              <a:gd name="connsiteY6" fmla="*/ 2792487 h 2876550"/>
              <a:gd name="connsiteX7" fmla="*/ 234968 w 2863664"/>
              <a:gd name="connsiteY7" fmla="*/ 2876550 h 2876550"/>
              <a:gd name="connsiteX8" fmla="*/ 179497 w 2863664"/>
              <a:gd name="connsiteY8" fmla="*/ 2876550 h 2876550"/>
              <a:gd name="connsiteX9" fmla="*/ 0 w 2863664"/>
              <a:gd name="connsiteY9" fmla="*/ 2697053 h 2876550"/>
              <a:gd name="connsiteX10" fmla="*/ 0 w 2863664"/>
              <a:gd name="connsiteY10" fmla="*/ 179497 h 2876550"/>
              <a:gd name="connsiteX11" fmla="*/ 179497 w 2863664"/>
              <a:gd name="connsiteY11" fmla="*/ 0 h 287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63664" h="2876550">
                <a:moveTo>
                  <a:pt x="179497" y="0"/>
                </a:moveTo>
                <a:lnTo>
                  <a:pt x="2697053" y="0"/>
                </a:lnTo>
                <a:cubicBezTo>
                  <a:pt x="2771403" y="0"/>
                  <a:pt x="2835195" y="45205"/>
                  <a:pt x="2862444" y="109629"/>
                </a:cubicBezTo>
                <a:lnTo>
                  <a:pt x="2863664" y="115668"/>
                </a:lnTo>
                <a:lnTo>
                  <a:pt x="2647949" y="104775"/>
                </a:lnTo>
                <a:cubicBezTo>
                  <a:pt x="1301258" y="104775"/>
                  <a:pt x="209549" y="1196484"/>
                  <a:pt x="209549" y="2543175"/>
                </a:cubicBezTo>
                <a:cubicBezTo>
                  <a:pt x="209549" y="2627343"/>
                  <a:pt x="213814" y="2710516"/>
                  <a:pt x="222138" y="2792487"/>
                </a:cubicBezTo>
                <a:lnTo>
                  <a:pt x="234968" y="2876550"/>
                </a:lnTo>
                <a:lnTo>
                  <a:pt x="179497" y="2876550"/>
                </a:lnTo>
                <a:cubicBezTo>
                  <a:pt x="80364" y="2876550"/>
                  <a:pt x="0" y="2796186"/>
                  <a:pt x="0" y="2697053"/>
                </a:cubicBezTo>
                <a:lnTo>
                  <a:pt x="0" y="179497"/>
                </a:lnTo>
                <a:cubicBezTo>
                  <a:pt x="0" y="80364"/>
                  <a:pt x="80364" y="0"/>
                  <a:pt x="179497" y="0"/>
                </a:cubicBezTo>
                <a:close/>
              </a:path>
            </a:pathLst>
          </a:custGeom>
          <a:solidFill>
            <a:schemeClr val="bg1">
              <a:alpha val="26000"/>
            </a:schemeClr>
          </a:solidFill>
          <a:ln>
            <a:noFill/>
          </a:ln>
          <a:scene3d>
            <a:camera prst="isometricTopUp"/>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6" name="Oval 15">
            <a:extLst>
              <a:ext uri="{FF2B5EF4-FFF2-40B4-BE49-F238E27FC236}">
                <a16:creationId xmlns:a16="http://schemas.microsoft.com/office/drawing/2014/main" id="{083FF56C-FDB3-8DD8-0150-0B1BAC807C17}"/>
              </a:ext>
            </a:extLst>
          </p:cNvPr>
          <p:cNvSpPr/>
          <p:nvPr/>
        </p:nvSpPr>
        <p:spPr>
          <a:xfrm>
            <a:off x="6698914" y="1428752"/>
            <a:ext cx="3223300" cy="3124196"/>
          </a:xfrm>
          <a:prstGeom prst="ellipse">
            <a:avLst/>
          </a:prstGeom>
          <a:gradFill>
            <a:gsLst>
              <a:gs pos="57000">
                <a:schemeClr val="bg1">
                  <a:lumMod val="95000"/>
                  <a:alpha val="87000"/>
                </a:schemeClr>
              </a:gs>
              <a:gs pos="100000">
                <a:schemeClr val="tx2">
                  <a:lumMod val="40000"/>
                  <a:lumOff val="60000"/>
                </a:schemeClr>
              </a:gs>
            </a:gsLst>
            <a:path path="circle">
              <a:fillToRect l="100000" t="100000"/>
            </a:path>
          </a:gradFill>
          <a:ln>
            <a:solidFill>
              <a:schemeClr val="accent1">
                <a:shade val="50000"/>
              </a:schemeClr>
            </a:solidFill>
          </a:ln>
          <a:scene3d>
            <a:camera prst="isometricLeftDown"/>
            <a:lightRig rig="threePt" dir="t"/>
          </a:scene3d>
          <a:sp3d extrusionH="2095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2" name="TextBox 111">
            <a:extLst>
              <a:ext uri="{FF2B5EF4-FFF2-40B4-BE49-F238E27FC236}">
                <a16:creationId xmlns:a16="http://schemas.microsoft.com/office/drawing/2014/main" id="{108FD97E-39D8-4DAB-23A5-A2A2598B13ED}"/>
              </a:ext>
            </a:extLst>
          </p:cNvPr>
          <p:cNvSpPr txBox="1"/>
          <p:nvPr/>
        </p:nvSpPr>
        <p:spPr>
          <a:xfrm>
            <a:off x="8776490" y="1033767"/>
            <a:ext cx="3167751" cy="1200329"/>
          </a:xfrm>
          <a:prstGeom prst="rect">
            <a:avLst/>
          </a:prstGeom>
          <a:noFill/>
        </p:spPr>
        <p:txBody>
          <a:bodyPr wrap="square" rtlCol="0">
            <a:spAutoFit/>
            <a:scene3d>
              <a:camera prst="isometricLeftDown"/>
              <a:lightRig rig="threePt" dir="t"/>
            </a:scene3d>
            <a:sp3d extrusionH="31750" prstMaterial="metal"/>
          </a:bodyPr>
          <a:lstStyle/>
          <a:p>
            <a:pPr algn="ctr"/>
            <a:r>
              <a:rPr lang="ar-SY" sz="3600" dirty="0">
                <a:latin typeface="Adobe Arabic" panose="02040503050201020203" pitchFamily="18" charset="-78"/>
                <a:cs typeface="Adobe Arabic" panose="02040503050201020203" pitchFamily="18" charset="-78"/>
              </a:rPr>
              <a:t>تطبيقات عملية وتقييم ختامي</a:t>
            </a:r>
            <a:endParaRPr lang="en-US" sz="3600" dirty="0">
              <a:latin typeface="Adobe Arabic" panose="02040503050201020203" pitchFamily="18" charset="-78"/>
              <a:cs typeface="Adobe Arabic" panose="02040503050201020203" pitchFamily="18" charset="-78"/>
            </a:endParaRPr>
          </a:p>
        </p:txBody>
      </p:sp>
      <p:grpSp>
        <p:nvGrpSpPr>
          <p:cNvPr id="28" name="Group 27">
            <a:extLst>
              <a:ext uri="{FF2B5EF4-FFF2-40B4-BE49-F238E27FC236}">
                <a16:creationId xmlns:a16="http://schemas.microsoft.com/office/drawing/2014/main" id="{4F7A6EEF-5D9D-570A-E497-64BF89138D65}"/>
              </a:ext>
            </a:extLst>
          </p:cNvPr>
          <p:cNvGrpSpPr/>
          <p:nvPr/>
        </p:nvGrpSpPr>
        <p:grpSpPr>
          <a:xfrm>
            <a:off x="6945835" y="5057528"/>
            <a:ext cx="7105650" cy="1543500"/>
            <a:chOff x="6945835" y="5057528"/>
            <a:chExt cx="7105650" cy="1543500"/>
          </a:xfrm>
        </p:grpSpPr>
        <p:grpSp>
          <p:nvGrpSpPr>
            <p:cNvPr id="78" name="Group 77">
              <a:extLst>
                <a:ext uri="{FF2B5EF4-FFF2-40B4-BE49-F238E27FC236}">
                  <a16:creationId xmlns:a16="http://schemas.microsoft.com/office/drawing/2014/main" id="{D2DE9907-63E8-3FE0-EF65-3A2F42E4371A}"/>
                </a:ext>
              </a:extLst>
            </p:cNvPr>
            <p:cNvGrpSpPr/>
            <p:nvPr/>
          </p:nvGrpSpPr>
          <p:grpSpPr>
            <a:xfrm>
              <a:off x="9172624" y="5057528"/>
              <a:ext cx="2738477" cy="1543500"/>
              <a:chOff x="5099804" y="4684840"/>
              <a:chExt cx="2738477" cy="1543500"/>
            </a:xfrm>
          </p:grpSpPr>
          <p:sp>
            <p:nvSpPr>
              <p:cNvPr id="79" name="Rectangle: Rounded Corners 78">
                <a:extLst>
                  <a:ext uri="{FF2B5EF4-FFF2-40B4-BE49-F238E27FC236}">
                    <a16:creationId xmlns:a16="http://schemas.microsoft.com/office/drawing/2014/main" id="{CFDBA681-8F1C-238E-92CC-79173DAA9C27}"/>
                  </a:ext>
                </a:extLst>
              </p:cNvPr>
              <p:cNvSpPr/>
              <p:nvPr/>
            </p:nvSpPr>
            <p:spPr>
              <a:xfrm>
                <a:off x="5099804" y="4783195"/>
                <a:ext cx="2733715" cy="1445145"/>
              </a:xfrm>
              <a:prstGeom prst="roundRect">
                <a:avLst/>
              </a:prstGeom>
              <a:gradFill flip="none" rotWithShape="1">
                <a:gsLst>
                  <a:gs pos="0">
                    <a:srgbClr val="168489"/>
                  </a:gs>
                  <a:gs pos="85000">
                    <a:srgbClr val="168489"/>
                  </a:gs>
                </a:gsLst>
                <a:lin ang="2700000" scaled="1"/>
                <a:tileRect/>
              </a:gra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0" name="Rectangle: Rounded Corners 79">
                <a:extLst>
                  <a:ext uri="{FF2B5EF4-FFF2-40B4-BE49-F238E27FC236}">
                    <a16:creationId xmlns:a16="http://schemas.microsoft.com/office/drawing/2014/main" id="{68CE2491-E2F1-CDCC-21EA-55DA4CA7C287}"/>
                  </a:ext>
                </a:extLst>
              </p:cNvPr>
              <p:cNvSpPr/>
              <p:nvPr/>
            </p:nvSpPr>
            <p:spPr>
              <a:xfrm>
                <a:off x="5104566" y="4684840"/>
                <a:ext cx="2733715" cy="1445145"/>
              </a:xfrm>
              <a:prstGeom prst="roundRect">
                <a:avLst/>
              </a:prstGeom>
              <a:solidFill>
                <a:schemeClr val="bg1">
                  <a:alpha val="74000"/>
                </a:schemeClr>
              </a:soli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
          <p:nvSpPr>
            <p:cNvPr id="125" name="TextBox 124">
              <a:extLst>
                <a:ext uri="{FF2B5EF4-FFF2-40B4-BE49-F238E27FC236}">
                  <a16:creationId xmlns:a16="http://schemas.microsoft.com/office/drawing/2014/main" id="{33B19C20-A419-4419-F363-A894660FC0FE}"/>
                </a:ext>
              </a:extLst>
            </p:cNvPr>
            <p:cNvSpPr txBox="1"/>
            <p:nvPr/>
          </p:nvSpPr>
          <p:spPr>
            <a:xfrm>
              <a:off x="6945835" y="5124817"/>
              <a:ext cx="7105650" cy="800219"/>
            </a:xfrm>
            <a:prstGeom prst="rect">
              <a:avLst/>
            </a:prstGeom>
            <a:noFill/>
            <a:scene3d>
              <a:camera prst="isometricLeftDown"/>
              <a:lightRig rig="threePt" dir="t"/>
            </a:scene3d>
          </p:spPr>
          <p:txBody>
            <a:bodyPr wrap="square">
              <a:spAutoFit/>
              <a:scene3d>
                <a:camera prst="isometricTopUp"/>
                <a:lightRig rig="threePt" dir="t"/>
              </a:scene3d>
            </a:bodyPr>
            <a:lstStyle/>
            <a:p>
              <a:pPr algn="ctr">
                <a:lnSpc>
                  <a:spcPct val="115000"/>
                </a:lnSpc>
                <a:spcAft>
                  <a:spcPts val="800"/>
                </a:spcAft>
              </a:pPr>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اليوم </a:t>
              </a:r>
              <a:r>
                <a:rPr lang="ar-SA" sz="4000" b="1" dirty="0">
                  <a:latin typeface="Adobe Arabic" panose="02040503050201020203" pitchFamily="18" charset="-78"/>
                  <a:ea typeface="GE Dinar Two Medium" panose="020A0503020102020204" pitchFamily="18" charset="-78"/>
                  <a:cs typeface="Adobe Arabic" panose="02040503050201020203" pitchFamily="18" charset="-78"/>
                </a:rPr>
                <a:t>الخامس</a:t>
              </a:r>
              <a:endParaRPr lang="ar-SY"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17" name="Group 16">
            <a:extLst>
              <a:ext uri="{FF2B5EF4-FFF2-40B4-BE49-F238E27FC236}">
                <a16:creationId xmlns:a16="http://schemas.microsoft.com/office/drawing/2014/main" id="{4A7A7AF9-797D-BDFD-14CD-61B1D371FE65}"/>
              </a:ext>
            </a:extLst>
          </p:cNvPr>
          <p:cNvGrpSpPr/>
          <p:nvPr/>
        </p:nvGrpSpPr>
        <p:grpSpPr>
          <a:xfrm>
            <a:off x="6790840" y="1447801"/>
            <a:ext cx="3039448" cy="3095622"/>
            <a:chOff x="1216363" y="952500"/>
            <a:chExt cx="4276725" cy="4276725"/>
          </a:xfrm>
          <a:scene3d>
            <a:camera prst="isometricLeftDown"/>
            <a:lightRig rig="threePt" dir="t"/>
          </a:scene3d>
        </p:grpSpPr>
        <p:sp>
          <p:nvSpPr>
            <p:cNvPr id="10" name="Oval 9">
              <a:extLst>
                <a:ext uri="{FF2B5EF4-FFF2-40B4-BE49-F238E27FC236}">
                  <a16:creationId xmlns:a16="http://schemas.microsoft.com/office/drawing/2014/main" id="{87E6A5FE-2FB6-0169-C430-10312DAA299F}"/>
                </a:ext>
              </a:extLst>
            </p:cNvPr>
            <p:cNvSpPr/>
            <p:nvPr/>
          </p:nvSpPr>
          <p:spPr>
            <a:xfrm>
              <a:off x="1216363" y="952500"/>
              <a:ext cx="4276725" cy="4276725"/>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Oval 10">
              <a:extLst>
                <a:ext uri="{FF2B5EF4-FFF2-40B4-BE49-F238E27FC236}">
                  <a16:creationId xmlns:a16="http://schemas.microsoft.com/office/drawing/2014/main" id="{4FCB6E84-4872-D4BD-DB89-1889750B778E}"/>
                </a:ext>
              </a:extLst>
            </p:cNvPr>
            <p:cNvSpPr/>
            <p:nvPr/>
          </p:nvSpPr>
          <p:spPr>
            <a:xfrm>
              <a:off x="1487825" y="1223962"/>
              <a:ext cx="3733800" cy="3733800"/>
            </a:xfrm>
            <a:prstGeom prst="ellipse">
              <a:avLst/>
            </a:prstGeom>
            <a:gradFill>
              <a:gsLst>
                <a:gs pos="0">
                  <a:srgbClr val="168489"/>
                </a:gs>
                <a:gs pos="43000">
                  <a:srgbClr val="82ADD1"/>
                </a:gs>
                <a:gs pos="100000">
                  <a:srgbClr val="A0C9CA"/>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2" name="Oval 11">
              <a:extLst>
                <a:ext uri="{FF2B5EF4-FFF2-40B4-BE49-F238E27FC236}">
                  <a16:creationId xmlns:a16="http://schemas.microsoft.com/office/drawing/2014/main" id="{12C294AC-82E4-66F6-AF59-ADCF485543F9}"/>
                </a:ext>
              </a:extLst>
            </p:cNvPr>
            <p:cNvSpPr/>
            <p:nvPr/>
          </p:nvSpPr>
          <p:spPr>
            <a:xfrm>
              <a:off x="1854537" y="1590674"/>
              <a:ext cx="3000376" cy="300037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3" name="Oval 12">
              <a:extLst>
                <a:ext uri="{FF2B5EF4-FFF2-40B4-BE49-F238E27FC236}">
                  <a16:creationId xmlns:a16="http://schemas.microsoft.com/office/drawing/2014/main" id="{33AA0BD8-B589-4FAA-0B72-5B5C203D6CC2}"/>
                </a:ext>
              </a:extLst>
            </p:cNvPr>
            <p:cNvSpPr/>
            <p:nvPr/>
          </p:nvSpPr>
          <p:spPr>
            <a:xfrm>
              <a:off x="2162295" y="1904999"/>
              <a:ext cx="2372400" cy="2371726"/>
            </a:xfrm>
            <a:prstGeom prst="ellipse">
              <a:avLst/>
            </a:prstGeom>
            <a:gradFill>
              <a:gsLst>
                <a:gs pos="0">
                  <a:srgbClr val="168489"/>
                </a:gs>
                <a:gs pos="43000">
                  <a:srgbClr val="A0C9CA"/>
                </a:gs>
                <a:gs pos="100000">
                  <a:srgbClr val="82ADD1"/>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4" name="Oval 13">
              <a:extLst>
                <a:ext uri="{FF2B5EF4-FFF2-40B4-BE49-F238E27FC236}">
                  <a16:creationId xmlns:a16="http://schemas.microsoft.com/office/drawing/2014/main" id="{2C802C8B-4116-348B-5BAE-94D6F9D6E0F1}"/>
                </a:ext>
              </a:extLst>
            </p:cNvPr>
            <p:cNvSpPr/>
            <p:nvPr/>
          </p:nvSpPr>
          <p:spPr>
            <a:xfrm>
              <a:off x="2582190" y="2325371"/>
              <a:ext cx="1532610" cy="15309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Oval 14">
              <a:extLst>
                <a:ext uri="{FF2B5EF4-FFF2-40B4-BE49-F238E27FC236}">
                  <a16:creationId xmlns:a16="http://schemas.microsoft.com/office/drawing/2014/main" id="{57DE7072-CABC-80DD-AA7A-E2507732A86F}"/>
                </a:ext>
              </a:extLst>
            </p:cNvPr>
            <p:cNvSpPr/>
            <p:nvPr/>
          </p:nvSpPr>
          <p:spPr>
            <a:xfrm>
              <a:off x="2895576" y="2638424"/>
              <a:ext cx="905838" cy="904876"/>
            </a:xfrm>
            <a:prstGeom prst="ellipse">
              <a:avLst/>
            </a:prstGeom>
            <a:gradFill>
              <a:gsLst>
                <a:gs pos="0">
                  <a:srgbClr val="168489"/>
                </a:gs>
                <a:gs pos="43000">
                  <a:srgbClr val="82ADD1"/>
                </a:gs>
                <a:gs pos="100000">
                  <a:srgbClr val="A0C9CA"/>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grpSp>
        <p:nvGrpSpPr>
          <p:cNvPr id="130" name="Group 129">
            <a:extLst>
              <a:ext uri="{FF2B5EF4-FFF2-40B4-BE49-F238E27FC236}">
                <a16:creationId xmlns:a16="http://schemas.microsoft.com/office/drawing/2014/main" id="{C44B6A81-7D27-0C72-9295-9CEF2C5C7554}"/>
              </a:ext>
            </a:extLst>
          </p:cNvPr>
          <p:cNvGrpSpPr/>
          <p:nvPr/>
        </p:nvGrpSpPr>
        <p:grpSpPr>
          <a:xfrm>
            <a:off x="8681899" y="1820062"/>
            <a:ext cx="1300101" cy="1108933"/>
            <a:chOff x="8752423" y="2038437"/>
            <a:chExt cx="1300101" cy="1108933"/>
          </a:xfrm>
        </p:grpSpPr>
        <p:sp>
          <p:nvSpPr>
            <p:cNvPr id="27" name="Rectangle: Rounded Corners 26">
              <a:extLst>
                <a:ext uri="{FF2B5EF4-FFF2-40B4-BE49-F238E27FC236}">
                  <a16:creationId xmlns:a16="http://schemas.microsoft.com/office/drawing/2014/main" id="{5DFF1A2F-48EC-55DA-0BD1-C3AAB6135234}"/>
                </a:ext>
              </a:extLst>
            </p:cNvPr>
            <p:cNvSpPr/>
            <p:nvPr/>
          </p:nvSpPr>
          <p:spPr>
            <a:xfrm>
              <a:off x="8752423" y="2038437"/>
              <a:ext cx="1300101" cy="1108933"/>
            </a:xfrm>
            <a:prstGeom prst="roundRect">
              <a:avLst>
                <a:gd name="adj" fmla="val 24190"/>
              </a:avLst>
            </a:prstGeom>
            <a:solidFill>
              <a:schemeClr val="bg1">
                <a:alpha val="91000"/>
              </a:schemeClr>
            </a:solidFill>
            <a:ln>
              <a:gradFill>
                <a:gsLst>
                  <a:gs pos="0">
                    <a:srgbClr val="0066FF"/>
                  </a:gs>
                  <a:gs pos="100000">
                    <a:srgbClr val="0000FF"/>
                  </a:gs>
                </a:gsLst>
                <a:lin ang="5400000" scaled="1"/>
              </a:gradFill>
            </a:ln>
            <a:effectLst>
              <a:reflection blurRad="38100" stA="45000" endPos="65000" dist="50800" dir="5400000" sy="-100000" algn="bl" rotWithShape="0"/>
            </a:effectLst>
            <a:scene3d>
              <a:camera prst="isometricLeftDown"/>
              <a:lightRig rig="threePt" dir="t"/>
            </a:scene3d>
            <a:sp3d extrusionH="15240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30" name="Graphic 29" descr="Checkmark with solid fill">
              <a:extLst>
                <a:ext uri="{FF2B5EF4-FFF2-40B4-BE49-F238E27FC236}">
                  <a16:creationId xmlns:a16="http://schemas.microsoft.com/office/drawing/2014/main" id="{11E182A3-0B48-B159-2706-A443BF784AA1}"/>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919540" y="2179148"/>
              <a:ext cx="914400" cy="914400"/>
            </a:xfrm>
            <a:prstGeom prst="rect">
              <a:avLst/>
            </a:prstGeom>
            <a:scene3d>
              <a:camera prst="isometricLeftDown"/>
              <a:lightRig rig="threePt" dir="t"/>
            </a:scene3d>
          </p:spPr>
        </p:pic>
      </p:grpSp>
      <p:grpSp>
        <p:nvGrpSpPr>
          <p:cNvPr id="2" name="Group 1">
            <a:extLst>
              <a:ext uri="{FF2B5EF4-FFF2-40B4-BE49-F238E27FC236}">
                <a16:creationId xmlns:a16="http://schemas.microsoft.com/office/drawing/2014/main" id="{159D041B-EDC0-FB12-8996-5FF5BB295526}"/>
              </a:ext>
            </a:extLst>
          </p:cNvPr>
          <p:cNvGrpSpPr/>
          <p:nvPr/>
        </p:nvGrpSpPr>
        <p:grpSpPr>
          <a:xfrm>
            <a:off x="5032937" y="4236812"/>
            <a:ext cx="3115326" cy="2024047"/>
            <a:chOff x="5222454" y="4201683"/>
            <a:chExt cx="3115326" cy="2024047"/>
          </a:xfrm>
        </p:grpSpPr>
        <p:grpSp>
          <p:nvGrpSpPr>
            <p:cNvPr id="3" name="Group 2">
              <a:extLst>
                <a:ext uri="{FF2B5EF4-FFF2-40B4-BE49-F238E27FC236}">
                  <a16:creationId xmlns:a16="http://schemas.microsoft.com/office/drawing/2014/main" id="{EE4FB236-C1AE-F04C-A3E1-DEC4B771CF43}"/>
                </a:ext>
              </a:extLst>
            </p:cNvPr>
            <p:cNvGrpSpPr/>
            <p:nvPr/>
          </p:nvGrpSpPr>
          <p:grpSpPr>
            <a:xfrm>
              <a:off x="5318415" y="4435758"/>
              <a:ext cx="411011" cy="411011"/>
              <a:chOff x="5318415" y="4435758"/>
              <a:chExt cx="411011" cy="411011"/>
            </a:xfrm>
          </p:grpSpPr>
          <p:sp>
            <p:nvSpPr>
              <p:cNvPr id="6" name="Oval 5">
                <a:extLst>
                  <a:ext uri="{FF2B5EF4-FFF2-40B4-BE49-F238E27FC236}">
                    <a16:creationId xmlns:a16="http://schemas.microsoft.com/office/drawing/2014/main" id="{94BCA19D-1F3C-4B9E-74DD-DA87D16B1AEE}"/>
                  </a:ext>
                </a:extLst>
              </p:cNvPr>
              <p:cNvSpPr/>
              <p:nvPr/>
            </p:nvSpPr>
            <p:spPr>
              <a:xfrm>
                <a:off x="5538447" y="4455558"/>
                <a:ext cx="175729" cy="175729"/>
              </a:xfrm>
              <a:prstGeom prst="ellipse">
                <a:avLst/>
              </a:prstGeom>
              <a:gradFill>
                <a:gsLst>
                  <a:gs pos="0">
                    <a:srgbClr val="168489"/>
                  </a:gs>
                  <a:gs pos="48000">
                    <a:srgbClr val="A0C9CA"/>
                  </a:gs>
                  <a:gs pos="100000">
                    <a:srgbClr val="82ADD1"/>
                  </a:gs>
                </a:gsLst>
                <a:path path="circle">
                  <a:fillToRect l="100000" t="100000"/>
                </a:path>
              </a:gradFill>
              <a:ln>
                <a:noFill/>
              </a:ln>
              <a:scene3d>
                <a:camera prst="isometricLeftDown"/>
                <a:lightRig rig="threePt" dir="t">
                  <a:rot lat="0" lon="0" rev="7200000"/>
                </a:lightRig>
              </a:scene3d>
              <a:sp3d extrusionH="3048000">
                <a:bevelT w="38100" h="127000" prst="relaxedInset"/>
                <a:bevelB h="6096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 name="Arrow: Chevron 7">
                <a:extLst>
                  <a:ext uri="{FF2B5EF4-FFF2-40B4-BE49-F238E27FC236}">
                    <a16:creationId xmlns:a16="http://schemas.microsoft.com/office/drawing/2014/main" id="{CDFE0A24-8A90-A479-B0A8-05391F356DE9}"/>
                  </a:ext>
                </a:extLst>
              </p:cNvPr>
              <p:cNvSpPr/>
              <p:nvPr/>
            </p:nvSpPr>
            <p:spPr>
              <a:xfrm>
                <a:off x="5318415" y="4435758"/>
                <a:ext cx="411011" cy="411011"/>
              </a:xfrm>
              <a:prstGeom prst="chevron">
                <a:avLst/>
              </a:prstGeom>
              <a:gradFill>
                <a:gsLst>
                  <a:gs pos="0">
                    <a:srgbClr val="0000FF"/>
                  </a:gs>
                  <a:gs pos="48000">
                    <a:srgbClr val="0066FF"/>
                  </a:gs>
                  <a:gs pos="100000">
                    <a:srgbClr val="6600CC"/>
                  </a:gs>
                </a:gsLst>
                <a:path path="circle">
                  <a:fillToRect l="100000" t="100000"/>
                </a:path>
              </a:gradFill>
              <a:ln>
                <a:noFill/>
              </a:ln>
              <a:scene3d>
                <a:camera prst="isometricRightUp"/>
                <a:lightRig rig="threePt" dir="t"/>
              </a:scene3d>
              <a:sp3d extrusionH="139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pic>
          <p:nvPicPr>
            <p:cNvPr id="5" name="Picture 4">
              <a:extLst>
                <a:ext uri="{FF2B5EF4-FFF2-40B4-BE49-F238E27FC236}">
                  <a16:creationId xmlns:a16="http://schemas.microsoft.com/office/drawing/2014/main" id="{3F1CC672-917D-66C6-20CF-D4AE4C51A0F5}"/>
                </a:ext>
              </a:extLst>
            </p:cNvPr>
            <p:cNvPicPr>
              <a:picLocks noChangeAspect="1"/>
            </p:cNvPicPr>
            <p:nvPr/>
          </p:nvPicPr>
          <p:blipFill>
            <a:blip r:embed="rId6">
              <a:alphaModFix amt="16000"/>
              <a:extLst>
                <a:ext uri="{BEBA8EAE-BF5A-486C-A8C5-ECC9F3942E4B}">
                  <a14:imgProps xmlns:a14="http://schemas.microsoft.com/office/drawing/2010/main">
                    <a14:imgLayer r:embed="rId7">
                      <a14:imgEffect>
                        <a14:sharpenSoften amount="-100000"/>
                      </a14:imgEffect>
                    </a14:imgLayer>
                  </a14:imgProps>
                </a:ext>
              </a:extLst>
            </a:blip>
            <a:stretch>
              <a:fillRect/>
            </a:stretch>
          </p:blipFill>
          <p:spPr>
            <a:xfrm>
              <a:off x="5222454" y="4201683"/>
              <a:ext cx="3115326" cy="2024047"/>
            </a:xfrm>
            <a:prstGeom prst="rect">
              <a:avLst/>
            </a:prstGeom>
          </p:spPr>
        </p:pic>
      </p:grpSp>
      <p:grpSp>
        <p:nvGrpSpPr>
          <p:cNvPr id="29" name="Group 28">
            <a:extLst>
              <a:ext uri="{FF2B5EF4-FFF2-40B4-BE49-F238E27FC236}">
                <a16:creationId xmlns:a16="http://schemas.microsoft.com/office/drawing/2014/main" id="{545C3382-A026-7E6A-39CC-FEF9083D1448}"/>
              </a:ext>
            </a:extLst>
          </p:cNvPr>
          <p:cNvGrpSpPr/>
          <p:nvPr/>
        </p:nvGrpSpPr>
        <p:grpSpPr>
          <a:xfrm>
            <a:off x="3869882" y="3797084"/>
            <a:ext cx="7697281" cy="1672015"/>
            <a:chOff x="6945835" y="5057528"/>
            <a:chExt cx="7105650" cy="1543500"/>
          </a:xfrm>
        </p:grpSpPr>
        <p:grpSp>
          <p:nvGrpSpPr>
            <p:cNvPr id="31" name="Group 30">
              <a:extLst>
                <a:ext uri="{FF2B5EF4-FFF2-40B4-BE49-F238E27FC236}">
                  <a16:creationId xmlns:a16="http://schemas.microsoft.com/office/drawing/2014/main" id="{FB4D0BCD-F047-3404-936D-664496823EB5}"/>
                </a:ext>
              </a:extLst>
            </p:cNvPr>
            <p:cNvGrpSpPr/>
            <p:nvPr/>
          </p:nvGrpSpPr>
          <p:grpSpPr>
            <a:xfrm>
              <a:off x="9172624" y="5057528"/>
              <a:ext cx="2738477" cy="1543500"/>
              <a:chOff x="5099804" y="4684840"/>
              <a:chExt cx="2738477" cy="1543500"/>
            </a:xfrm>
          </p:grpSpPr>
          <p:sp>
            <p:nvSpPr>
              <p:cNvPr id="33" name="Rectangle: Rounded Corners 32">
                <a:extLst>
                  <a:ext uri="{FF2B5EF4-FFF2-40B4-BE49-F238E27FC236}">
                    <a16:creationId xmlns:a16="http://schemas.microsoft.com/office/drawing/2014/main" id="{1981A36A-DED0-9802-0682-50884B32FFBF}"/>
                  </a:ext>
                </a:extLst>
              </p:cNvPr>
              <p:cNvSpPr/>
              <p:nvPr/>
            </p:nvSpPr>
            <p:spPr>
              <a:xfrm>
                <a:off x="5099804" y="4783195"/>
                <a:ext cx="2733715" cy="1445145"/>
              </a:xfrm>
              <a:prstGeom prst="roundRect">
                <a:avLst/>
              </a:prstGeom>
              <a:gradFill flip="none" rotWithShape="1">
                <a:gsLst>
                  <a:gs pos="0">
                    <a:srgbClr val="168489"/>
                  </a:gs>
                  <a:gs pos="85000">
                    <a:srgbClr val="168489"/>
                  </a:gs>
                </a:gsLst>
                <a:lin ang="2700000" scaled="1"/>
                <a:tileRect/>
              </a:gra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4" name="Rectangle: Rounded Corners 33">
                <a:extLst>
                  <a:ext uri="{FF2B5EF4-FFF2-40B4-BE49-F238E27FC236}">
                    <a16:creationId xmlns:a16="http://schemas.microsoft.com/office/drawing/2014/main" id="{69ABBF4D-36ED-7E0D-5E60-333A6A3D2AD9}"/>
                  </a:ext>
                </a:extLst>
              </p:cNvPr>
              <p:cNvSpPr/>
              <p:nvPr/>
            </p:nvSpPr>
            <p:spPr>
              <a:xfrm>
                <a:off x="5104566" y="4684840"/>
                <a:ext cx="2733715" cy="1445145"/>
              </a:xfrm>
              <a:prstGeom prst="roundRect">
                <a:avLst/>
              </a:prstGeom>
              <a:solidFill>
                <a:schemeClr val="bg1">
                  <a:alpha val="74000"/>
                </a:schemeClr>
              </a:soli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
          <p:nvSpPr>
            <p:cNvPr id="32" name="TextBox 31">
              <a:extLst>
                <a:ext uri="{FF2B5EF4-FFF2-40B4-BE49-F238E27FC236}">
                  <a16:creationId xmlns:a16="http://schemas.microsoft.com/office/drawing/2014/main" id="{021D3460-3453-6B4F-D463-C6BAA8BE4798}"/>
                </a:ext>
              </a:extLst>
            </p:cNvPr>
            <p:cNvSpPr txBox="1"/>
            <p:nvPr/>
          </p:nvSpPr>
          <p:spPr>
            <a:xfrm>
              <a:off x="6945835" y="5124817"/>
              <a:ext cx="7105650" cy="738712"/>
            </a:xfrm>
            <a:prstGeom prst="rect">
              <a:avLst/>
            </a:prstGeom>
            <a:noFill/>
            <a:scene3d>
              <a:camera prst="isometricLeftDown"/>
              <a:lightRig rig="threePt" dir="t"/>
            </a:scene3d>
          </p:spPr>
          <p:txBody>
            <a:bodyPr wrap="square">
              <a:spAutoFit/>
              <a:scene3d>
                <a:camera prst="isometricTopUp"/>
                <a:lightRig rig="threePt" dir="t"/>
              </a:scene3d>
            </a:bodyPr>
            <a:lstStyle/>
            <a:p>
              <a:pPr algn="ctr">
                <a:lnSpc>
                  <a:spcPct val="115000"/>
                </a:lnSpc>
                <a:spcAft>
                  <a:spcPts val="800"/>
                </a:spcAft>
              </a:pPr>
              <a:r>
                <a:rPr lang="ar-SA" sz="4000" b="1" dirty="0">
                  <a:latin typeface="Adobe Arabic" panose="02040503050201020203" pitchFamily="18" charset="-78"/>
                  <a:ea typeface="GE Dinar Two Medium" panose="020A0503020102020204" pitchFamily="18" charset="-78"/>
                  <a:cs typeface="Adobe Arabic" panose="02040503050201020203" pitchFamily="18" charset="-78"/>
                </a:rPr>
                <a:t>الجلسة الثانية</a:t>
              </a:r>
              <a:endParaRPr lang="ar-SY"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40" name="Group 39">
            <a:extLst>
              <a:ext uri="{FF2B5EF4-FFF2-40B4-BE49-F238E27FC236}">
                <a16:creationId xmlns:a16="http://schemas.microsoft.com/office/drawing/2014/main" id="{F5609CE5-BA35-AFA4-7102-D887AEFCDCD8}"/>
              </a:ext>
            </a:extLst>
          </p:cNvPr>
          <p:cNvGrpSpPr/>
          <p:nvPr/>
        </p:nvGrpSpPr>
        <p:grpSpPr>
          <a:xfrm>
            <a:off x="717622" y="145668"/>
            <a:ext cx="4719172" cy="1077218"/>
            <a:chOff x="862835" y="1183413"/>
            <a:chExt cx="4719172" cy="1077218"/>
          </a:xfrm>
        </p:grpSpPr>
        <p:sp>
          <p:nvSpPr>
            <p:cNvPr id="18" name="TextBox 17">
              <a:extLst>
                <a:ext uri="{FF2B5EF4-FFF2-40B4-BE49-F238E27FC236}">
                  <a16:creationId xmlns:a16="http://schemas.microsoft.com/office/drawing/2014/main" id="{6A02F3BE-674D-070B-5F81-B45BE4CFC043}"/>
                </a:ext>
              </a:extLst>
            </p:cNvPr>
            <p:cNvSpPr txBox="1"/>
            <p:nvPr/>
          </p:nvSpPr>
          <p:spPr>
            <a:xfrm>
              <a:off x="862835" y="1183413"/>
              <a:ext cx="3985898" cy="1077218"/>
            </a:xfrm>
            <a:prstGeom prst="rect">
              <a:avLst/>
            </a:prstGeom>
          </p:spPr>
          <p:txBody>
            <a:bodyPr wrap="square" rtlCol="0">
              <a:spAutoFit/>
            </a:bodyPr>
            <a:lstStyle/>
            <a:p>
              <a:pPr algn="r"/>
              <a:r>
                <a:rPr lang="ar-SY" sz="3200" b="1" dirty="0">
                  <a:solidFill>
                    <a:schemeClr val="bg1"/>
                  </a:solidFill>
                  <a:latin typeface="Adobe Arabic" panose="02040503050201020203" pitchFamily="18" charset="-78"/>
                  <a:cs typeface="Adobe Arabic" panose="02040503050201020203" pitchFamily="18" charset="-78"/>
                </a:rPr>
                <a:t>ورشة عمل حول إعداد خطة إشرافية نموذجية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39" name="Picture 38">
              <a:extLst>
                <a:ext uri="{FF2B5EF4-FFF2-40B4-BE49-F238E27FC236}">
                  <a16:creationId xmlns:a16="http://schemas.microsoft.com/office/drawing/2014/main" id="{527F7EEE-FE63-9E0F-BAB7-B481A15DBAD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067939" y="1464988"/>
              <a:ext cx="514068" cy="514068"/>
            </a:xfrm>
            <a:prstGeom prst="rect">
              <a:avLst/>
            </a:prstGeom>
          </p:spPr>
        </p:pic>
      </p:grpSp>
      <p:grpSp>
        <p:nvGrpSpPr>
          <p:cNvPr id="57" name="Group 56">
            <a:extLst>
              <a:ext uri="{FF2B5EF4-FFF2-40B4-BE49-F238E27FC236}">
                <a16:creationId xmlns:a16="http://schemas.microsoft.com/office/drawing/2014/main" id="{9BB5FC09-D60B-1A81-E1E8-147116B157ED}"/>
              </a:ext>
            </a:extLst>
          </p:cNvPr>
          <p:cNvGrpSpPr/>
          <p:nvPr/>
        </p:nvGrpSpPr>
        <p:grpSpPr>
          <a:xfrm>
            <a:off x="717622" y="1078897"/>
            <a:ext cx="4719172" cy="1077218"/>
            <a:chOff x="862835" y="1053289"/>
            <a:chExt cx="4719172" cy="1077218"/>
          </a:xfrm>
        </p:grpSpPr>
        <p:sp>
          <p:nvSpPr>
            <p:cNvPr id="58" name="TextBox 57">
              <a:extLst>
                <a:ext uri="{FF2B5EF4-FFF2-40B4-BE49-F238E27FC236}">
                  <a16:creationId xmlns:a16="http://schemas.microsoft.com/office/drawing/2014/main" id="{DD6EEFAE-D7AB-B28B-E593-A10E8B84DDF0}"/>
                </a:ext>
              </a:extLst>
            </p:cNvPr>
            <p:cNvSpPr txBox="1"/>
            <p:nvPr/>
          </p:nvSpPr>
          <p:spPr>
            <a:xfrm>
              <a:off x="862835" y="1053289"/>
              <a:ext cx="3985898" cy="1077218"/>
            </a:xfrm>
            <a:prstGeom prst="rect">
              <a:avLst/>
            </a:prstGeom>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تمارين حول بناء هيكل تنظيمي مصغّر</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59" name="Picture 58">
              <a:extLst>
                <a:ext uri="{FF2B5EF4-FFF2-40B4-BE49-F238E27FC236}">
                  <a16:creationId xmlns:a16="http://schemas.microsoft.com/office/drawing/2014/main" id="{929B698C-4778-3313-BD1A-FC3723A21B2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067939" y="1334864"/>
              <a:ext cx="514068" cy="514068"/>
            </a:xfrm>
            <a:prstGeom prst="rect">
              <a:avLst/>
            </a:prstGeom>
          </p:spPr>
        </p:pic>
      </p:grpSp>
      <p:grpSp>
        <p:nvGrpSpPr>
          <p:cNvPr id="60" name="Group 59">
            <a:extLst>
              <a:ext uri="{FF2B5EF4-FFF2-40B4-BE49-F238E27FC236}">
                <a16:creationId xmlns:a16="http://schemas.microsoft.com/office/drawing/2014/main" id="{9E9C7842-736B-60D1-BBC2-88A91E583252}"/>
              </a:ext>
            </a:extLst>
          </p:cNvPr>
          <p:cNvGrpSpPr/>
          <p:nvPr/>
        </p:nvGrpSpPr>
        <p:grpSpPr>
          <a:xfrm>
            <a:off x="717622" y="2012126"/>
            <a:ext cx="4719172" cy="1077218"/>
            <a:chOff x="862835" y="1414267"/>
            <a:chExt cx="4719172" cy="1077218"/>
          </a:xfrm>
        </p:grpSpPr>
        <p:sp>
          <p:nvSpPr>
            <p:cNvPr id="61" name="TextBox 60">
              <a:extLst>
                <a:ext uri="{FF2B5EF4-FFF2-40B4-BE49-F238E27FC236}">
                  <a16:creationId xmlns:a16="http://schemas.microsoft.com/office/drawing/2014/main" id="{86B3B989-E293-377E-B272-57046B35EF66}"/>
                </a:ext>
              </a:extLst>
            </p:cNvPr>
            <p:cNvSpPr txBox="1"/>
            <p:nvPr/>
          </p:nvSpPr>
          <p:spPr>
            <a:xfrm>
              <a:off x="862835" y="1414267"/>
              <a:ext cx="3985898" cy="1077218"/>
            </a:xfrm>
            <a:prstGeom prst="rect">
              <a:avLst/>
            </a:prstGeom>
            <a:noFill/>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تحليل مواقف إشرافية واقعية ومناقشتها</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62" name="Picture 61">
              <a:extLst>
                <a:ext uri="{FF2B5EF4-FFF2-40B4-BE49-F238E27FC236}">
                  <a16:creationId xmlns:a16="http://schemas.microsoft.com/office/drawing/2014/main" id="{EFD8A585-0298-F83F-E454-3AD07D1C26E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067939" y="1695842"/>
              <a:ext cx="514068" cy="514068"/>
            </a:xfrm>
            <a:prstGeom prst="rect">
              <a:avLst/>
            </a:prstGeom>
          </p:spPr>
        </p:pic>
      </p:grpSp>
      <p:grpSp>
        <p:nvGrpSpPr>
          <p:cNvPr id="19" name="Group 18">
            <a:extLst>
              <a:ext uri="{FF2B5EF4-FFF2-40B4-BE49-F238E27FC236}">
                <a16:creationId xmlns:a16="http://schemas.microsoft.com/office/drawing/2014/main" id="{1321F119-5DFB-2ED1-304E-EBEAC7459C9C}"/>
              </a:ext>
            </a:extLst>
          </p:cNvPr>
          <p:cNvGrpSpPr/>
          <p:nvPr/>
        </p:nvGrpSpPr>
        <p:grpSpPr>
          <a:xfrm>
            <a:off x="436098" y="2945355"/>
            <a:ext cx="5000696" cy="584775"/>
            <a:chOff x="581311" y="1419277"/>
            <a:chExt cx="5000696" cy="584775"/>
          </a:xfrm>
        </p:grpSpPr>
        <p:sp>
          <p:nvSpPr>
            <p:cNvPr id="20" name="TextBox 19">
              <a:extLst>
                <a:ext uri="{FF2B5EF4-FFF2-40B4-BE49-F238E27FC236}">
                  <a16:creationId xmlns:a16="http://schemas.microsoft.com/office/drawing/2014/main" id="{D756AE89-8A29-1C05-1876-0243CB1DEEDB}"/>
                </a:ext>
              </a:extLst>
            </p:cNvPr>
            <p:cNvSpPr txBox="1"/>
            <p:nvPr/>
          </p:nvSpPr>
          <p:spPr>
            <a:xfrm>
              <a:off x="581311" y="1419277"/>
              <a:ext cx="4267422" cy="584775"/>
            </a:xfrm>
            <a:prstGeom prst="rect">
              <a:avLst/>
            </a:prstGeom>
            <a:noFill/>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تقييم الأداء الإشرافي للمتدربين</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21" name="Picture 20">
              <a:extLst>
                <a:ext uri="{FF2B5EF4-FFF2-40B4-BE49-F238E27FC236}">
                  <a16:creationId xmlns:a16="http://schemas.microsoft.com/office/drawing/2014/main" id="{523BBD26-883F-5F7E-9E92-1F1ACEF57CD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067939" y="1454630"/>
              <a:ext cx="514068" cy="514068"/>
            </a:xfrm>
            <a:prstGeom prst="rect">
              <a:avLst/>
            </a:prstGeom>
          </p:spPr>
        </p:pic>
      </p:grpSp>
      <p:grpSp>
        <p:nvGrpSpPr>
          <p:cNvPr id="22" name="Group 21">
            <a:extLst>
              <a:ext uri="{FF2B5EF4-FFF2-40B4-BE49-F238E27FC236}">
                <a16:creationId xmlns:a16="http://schemas.microsoft.com/office/drawing/2014/main" id="{20119112-ACD1-63D4-3AD0-7B1FD1F6E82D}"/>
              </a:ext>
            </a:extLst>
          </p:cNvPr>
          <p:cNvGrpSpPr/>
          <p:nvPr/>
        </p:nvGrpSpPr>
        <p:grpSpPr>
          <a:xfrm>
            <a:off x="333829" y="3386141"/>
            <a:ext cx="5102965" cy="584775"/>
            <a:chOff x="479042" y="1414267"/>
            <a:chExt cx="5102965" cy="584775"/>
          </a:xfrm>
        </p:grpSpPr>
        <p:sp>
          <p:nvSpPr>
            <p:cNvPr id="23" name="TextBox 22">
              <a:extLst>
                <a:ext uri="{FF2B5EF4-FFF2-40B4-BE49-F238E27FC236}">
                  <a16:creationId xmlns:a16="http://schemas.microsoft.com/office/drawing/2014/main" id="{ED21F5B1-6541-675E-E69B-ED124A0BC8C8}"/>
                </a:ext>
              </a:extLst>
            </p:cNvPr>
            <p:cNvSpPr txBox="1"/>
            <p:nvPr/>
          </p:nvSpPr>
          <p:spPr>
            <a:xfrm>
              <a:off x="479042" y="1414267"/>
              <a:ext cx="4369691" cy="584775"/>
            </a:xfrm>
            <a:prstGeom prst="rect">
              <a:avLst/>
            </a:prstGeom>
            <a:noFill/>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استخلاص الدروس والتوصيات الختامية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24" name="Picture 23">
              <a:extLst>
                <a:ext uri="{FF2B5EF4-FFF2-40B4-BE49-F238E27FC236}">
                  <a16:creationId xmlns:a16="http://schemas.microsoft.com/office/drawing/2014/main" id="{79334277-77EB-898C-C912-55A9CD670C7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067939" y="1449620"/>
              <a:ext cx="514068" cy="514068"/>
            </a:xfrm>
            <a:prstGeom prst="rect">
              <a:avLst/>
            </a:prstGeom>
          </p:spPr>
        </p:pic>
      </p:grpSp>
    </p:spTree>
    <p:extLst>
      <p:ext uri="{BB962C8B-B14F-4D97-AF65-F5344CB8AC3E}">
        <p14:creationId xmlns:p14="http://schemas.microsoft.com/office/powerpoint/2010/main" val="93182992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path" presetSubtype="0" repeatCount="indefinite" accel="50000" decel="50000" autoRev="1" fill="hold" nodeType="withEffect">
                                  <p:stCondLst>
                                    <p:cond delay="0"/>
                                  </p:stCondLst>
                                  <p:childTnLst>
                                    <p:animMotion origin="layout" path="M 0 0 L 0.25 0.25 E" pathEditMode="relative" ptsTypes="">
                                      <p:cBhvr>
                                        <p:cTn id="6" dur="5750" fill="hold"/>
                                        <p:tgtEl>
                                          <p:spTgt spid="130"/>
                                        </p:tgtEl>
                                        <p:attrNameLst>
                                          <p:attrName>ppt_x</p:attrName>
                                          <p:attrName>ppt_y</p:attrName>
                                        </p:attrNameLst>
                                      </p:cBhvr>
                                    </p:animMotion>
                                  </p:childTnLst>
                                </p:cTn>
                              </p:par>
                              <p:par>
                                <p:cTn id="7" presetID="56" presetClass="path" presetSubtype="0" repeatCount="indefinite" accel="50000" decel="50000" autoRev="1" fill="hold" grpId="0" nodeType="withEffect">
                                  <p:stCondLst>
                                    <p:cond delay="0"/>
                                  </p:stCondLst>
                                  <p:childTnLst>
                                    <p:animMotion origin="layout" path="M 4.16667E-7 -4.44444E-6 L 0.02214 -0.0287 " pathEditMode="relative" rAng="0" ptsTypes="AA">
                                      <p:cBhvr>
                                        <p:cTn id="8" dur="9000" fill="hold"/>
                                        <p:tgtEl>
                                          <p:spTgt spid="112"/>
                                        </p:tgtEl>
                                        <p:attrNameLst>
                                          <p:attrName>ppt_x</p:attrName>
                                          <p:attrName>ppt_y</p:attrName>
                                        </p:attrNameLst>
                                      </p:cBhvr>
                                      <p:rCtr x="1107" y="-1435"/>
                                    </p:animMotion>
                                  </p:childTnLst>
                                </p:cTn>
                              </p:par>
                            </p:childTnLst>
                          </p:cTn>
                        </p:par>
                        <p:par>
                          <p:cTn id="9" fill="hold">
                            <p:stCondLst>
                              <p:cond delay="18000"/>
                            </p:stCondLst>
                            <p:childTnLst>
                              <p:par>
                                <p:cTn id="10" presetID="0" presetClass="path" presetSubtype="0" repeatCount="indefinite" accel="50000" decel="50000" autoRev="1" fill="hold" nodeType="afterEffect">
                                  <p:stCondLst>
                                    <p:cond delay="0"/>
                                  </p:stCondLst>
                                  <p:childTnLst>
                                    <p:animMotion origin="layout" path="M -0.00403 -0.00162 L -0.00403 -0.0007 C 0.00248 -0.00834 0.00951 -0.01459 0.01615 -0.02222 C 0.02344 -0.03056 0.02982 -0.04144 0.03737 -0.04931 C 0.05352 -0.06551 0.0474 -0.06528 0.05443 -0.06528 L 0.05443 -0.06505 " pathEditMode="relative" rAng="0" ptsTypes="AAAAAA">
                                      <p:cBhvr>
                                        <p:cTn id="11" dur="2000" fill="hold"/>
                                        <p:tgtEl>
                                          <p:spTgt spid="2"/>
                                        </p:tgtEl>
                                        <p:attrNameLst>
                                          <p:attrName>ppt_x</p:attrName>
                                          <p:attrName>ppt_y</p:attrName>
                                        </p:attrNameLst>
                                      </p:cBhvr>
                                      <p:rCtr x="2917" y="-31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p:bldLst>
  </p:timing>
</p:sld>
</file>

<file path=ppt/slides/slide30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391C9B-F19D-C561-A1A6-E3CF8A095FFF}"/>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F3335559-5CD4-BDF6-1D5A-AC38E4D2C6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122680DD-80F0-7543-50AD-427A96DA4CB5}"/>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المقدمة</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6" name="Picture 5">
            <a:extLst>
              <a:ext uri="{FF2B5EF4-FFF2-40B4-BE49-F238E27FC236}">
                <a16:creationId xmlns:a16="http://schemas.microsoft.com/office/drawing/2014/main" id="{56B5C4F8-4948-5DDA-DD5E-C1A88BB1D89A}"/>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454046" y="2358016"/>
            <a:ext cx="2962301" cy="2860940"/>
          </a:xfrm>
          <a:prstGeom prst="rect">
            <a:avLst/>
          </a:prstGeom>
          <a:noFill/>
          <a:ln>
            <a:noFill/>
          </a:ln>
        </p:spPr>
      </p:pic>
      <p:sp>
        <p:nvSpPr>
          <p:cNvPr id="8" name="TextBox 7">
            <a:extLst>
              <a:ext uri="{FF2B5EF4-FFF2-40B4-BE49-F238E27FC236}">
                <a16:creationId xmlns:a16="http://schemas.microsoft.com/office/drawing/2014/main" id="{2AE6EF23-65A4-14A0-30A7-28FCBC1E8528}"/>
              </a:ext>
            </a:extLst>
          </p:cNvPr>
          <p:cNvSpPr txBox="1"/>
          <p:nvPr/>
        </p:nvSpPr>
        <p:spPr>
          <a:xfrm>
            <a:off x="5351490" y="1665518"/>
            <a:ext cx="6027624" cy="1384995"/>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تُمثّل هذه الجلسة خاتمة مسيرة التعلّم في هذه الدورة التدريبية، حيث سنركّز على تحويل المعارف والمهارات المكتسبة إلى تطبيقات عملية ملموسة</a:t>
            </a:r>
            <a:endParaRPr lang="en-US" dirty="0"/>
          </a:p>
        </p:txBody>
      </p:sp>
      <p:sp>
        <p:nvSpPr>
          <p:cNvPr id="4" name="TextBox 3">
            <a:extLst>
              <a:ext uri="{FF2B5EF4-FFF2-40B4-BE49-F238E27FC236}">
                <a16:creationId xmlns:a16="http://schemas.microsoft.com/office/drawing/2014/main" id="{CC3D9775-4B14-E214-03B6-1B5FEA3635E0}"/>
              </a:ext>
            </a:extLst>
          </p:cNvPr>
          <p:cNvSpPr txBox="1"/>
          <p:nvPr/>
        </p:nvSpPr>
        <p:spPr>
          <a:xfrm>
            <a:off x="5351490" y="3680084"/>
            <a:ext cx="6027624" cy="2677656"/>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dirty="0"/>
              <a:t>الهدف الأساسي هو بناء جسر يربط بين الجانب النظري والممارسة العملية، وتمكين المشاركين من وضع خطط واقعية لتطوير مهاراتهم الإشرافية وتحسين أداء مؤسّساتهم. كما ستوفّر الجلسة فرصة للتقييم الشامل للمهارات المكتسبة، وترسيخ منهجية التطوير المستمر في الممارسات الإشرافية والتنظيمية</a:t>
            </a:r>
            <a:endParaRPr lang="en-US" dirty="0"/>
          </a:p>
        </p:txBody>
      </p:sp>
    </p:spTree>
    <p:extLst>
      <p:ext uri="{BB962C8B-B14F-4D97-AF65-F5344CB8AC3E}">
        <p14:creationId xmlns:p14="http://schemas.microsoft.com/office/powerpoint/2010/main" val="93117870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 grpId="0"/>
    </p:bldLst>
  </p:timing>
</p:sld>
</file>

<file path=ppt/slides/slide3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2031C4-44D2-106D-3269-A0BA8DB23B3E}"/>
            </a:ext>
          </a:extLst>
        </p:cNvPr>
        <p:cNvGrpSpPr/>
        <p:nvPr/>
      </p:nvGrpSpPr>
      <p:grpSpPr>
        <a:xfrm>
          <a:off x="0" y="0"/>
          <a:ext cx="0" cy="0"/>
          <a:chOff x="0" y="0"/>
          <a:chExt cx="0" cy="0"/>
        </a:xfrm>
      </p:grpSpPr>
      <p:sp>
        <p:nvSpPr>
          <p:cNvPr id="29" name="TextBox 28">
            <a:extLst>
              <a:ext uri="{FF2B5EF4-FFF2-40B4-BE49-F238E27FC236}">
                <a16:creationId xmlns:a16="http://schemas.microsoft.com/office/drawing/2014/main" id="{6621CC77-F838-540D-4668-E48CA269DA6B}"/>
              </a:ext>
            </a:extLst>
          </p:cNvPr>
          <p:cNvSpPr txBox="1"/>
          <p:nvPr/>
        </p:nvSpPr>
        <p:spPr>
          <a:xfrm>
            <a:off x="1002402" y="3768213"/>
            <a:ext cx="5009702" cy="65864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rtl="1">
              <a:lnSpc>
                <a:spcPct val="115000"/>
              </a:lnSpc>
            </a:pPr>
            <a:r>
              <a:rPr lang="ar-SA" dirty="0"/>
              <a:t>نشاط العصف الذهني</a:t>
            </a:r>
            <a:endParaRPr lang="en-US" dirty="0"/>
          </a:p>
        </p:txBody>
      </p:sp>
      <p:sp>
        <p:nvSpPr>
          <p:cNvPr id="8" name="TextBox 7">
            <a:extLst>
              <a:ext uri="{FF2B5EF4-FFF2-40B4-BE49-F238E27FC236}">
                <a16:creationId xmlns:a16="http://schemas.microsoft.com/office/drawing/2014/main" id="{32CA1C66-0028-90D4-ED8D-6D80336F0A01}"/>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AC588C8B-D897-C5DF-249E-D8E3144A099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a:extLst>
              <a:ext uri="{FF2B5EF4-FFF2-40B4-BE49-F238E27FC236}">
                <a16:creationId xmlns:a16="http://schemas.microsoft.com/office/drawing/2014/main" id="{705FD0A8-2667-BC41-8856-90625BB3AB9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35663" y="1725809"/>
            <a:ext cx="4743450" cy="4743450"/>
          </a:xfrm>
          <a:prstGeom prst="rect">
            <a:avLst/>
          </a:prstGeom>
        </p:spPr>
      </p:pic>
    </p:spTree>
    <p:extLst>
      <p:ext uri="{BB962C8B-B14F-4D97-AF65-F5344CB8AC3E}">
        <p14:creationId xmlns:p14="http://schemas.microsoft.com/office/powerpoint/2010/main" val="759413154"/>
      </p:ext>
    </p:extLst>
  </p:cSld>
  <p:clrMapOvr>
    <a:masterClrMapping/>
  </p:clrMapOvr>
  <p:transition spd="slow">
    <p:wipe/>
  </p:transition>
</p:sld>
</file>

<file path=ppt/slides/slide30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89FD60-1E46-C500-B251-B38C1711BADC}"/>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B2F62AEA-B493-405D-2D8F-49529B81C155}"/>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64BB4DF3-02A8-A6FF-C30F-B661B0813A8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3" name="Picture 2">
            <a:extLst>
              <a:ext uri="{FF2B5EF4-FFF2-40B4-BE49-F238E27FC236}">
                <a16:creationId xmlns:a16="http://schemas.microsoft.com/office/drawing/2014/main" id="{A8E09A9C-2CA1-E229-2C1A-D1629EC4E4E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27113" y="1428750"/>
            <a:ext cx="4762500" cy="4762500"/>
          </a:xfrm>
          <a:prstGeom prst="rect">
            <a:avLst/>
          </a:prstGeom>
        </p:spPr>
      </p:pic>
      <p:sp>
        <p:nvSpPr>
          <p:cNvPr id="5" name="TextBox 4">
            <a:extLst>
              <a:ext uri="{FF2B5EF4-FFF2-40B4-BE49-F238E27FC236}">
                <a16:creationId xmlns:a16="http://schemas.microsoft.com/office/drawing/2014/main" id="{D69E290E-AE48-F672-8E7B-D27F3BA6B978}"/>
              </a:ext>
            </a:extLst>
          </p:cNvPr>
          <p:cNvSpPr txBox="1"/>
          <p:nvPr/>
        </p:nvSpPr>
        <p:spPr>
          <a:xfrm>
            <a:off x="785156" y="3021693"/>
            <a:ext cx="5444194" cy="1791260"/>
          </a:xfrm>
          <a:prstGeom prst="rect">
            <a:avLst/>
          </a:prstGeom>
          <a:noFill/>
        </p:spPr>
        <p:txBody>
          <a:bodyPr wrap="square">
            <a:spAutoFit/>
          </a:bodyPr>
          <a:lstStyle>
            <a:defPPr>
              <a:defRPr lang="en-US"/>
            </a:defPPr>
            <a:lvl1pPr marR="0" algn="ctr" rtl="1">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A"/>
              <a:t>كيف يمكن ترجمة المعرفة والمهارات المكتسبة في هذه الدورة إلى ممارسات عملية تؤثر إيجاباً في مؤسّساتكم؟</a:t>
            </a:r>
            <a:endParaRPr lang="en-US" dirty="0"/>
          </a:p>
        </p:txBody>
      </p:sp>
    </p:spTree>
    <p:extLst>
      <p:ext uri="{BB962C8B-B14F-4D97-AF65-F5344CB8AC3E}">
        <p14:creationId xmlns:p14="http://schemas.microsoft.com/office/powerpoint/2010/main" val="2786008403"/>
      </p:ext>
    </p:extLst>
  </p:cSld>
  <p:clrMapOvr>
    <a:masterClrMapping/>
  </p:clrMapOvr>
  <p:transition spd="slow">
    <p:wipe/>
  </p:transition>
</p:sld>
</file>

<file path=ppt/slides/slide30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2C2873-2170-6D5F-3E17-082ECFB667A1}"/>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D56A9D6D-57D4-6B1D-2344-C11400436AA6}"/>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cs typeface="Adobe Arabic" panose="02040503050201020203" pitchFamily="18" charset="-78"/>
              </a:rPr>
              <a:t>الإجابات النموذجية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60D925BC-BF4D-D98E-E7B8-11E9DA97087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Brainstorming ">
            <a:extLst>
              <a:ext uri="{FF2B5EF4-FFF2-40B4-BE49-F238E27FC236}">
                <a16:creationId xmlns:a16="http://schemas.microsoft.com/office/drawing/2014/main" id="{24A9B40A-4F28-AE3A-59CD-4C3A840B8CF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714501" y="2605002"/>
            <a:ext cx="2551112" cy="2551112"/>
          </a:xfrm>
          <a:prstGeom prst="rect">
            <a:avLst/>
          </a:prstGeom>
          <a:noFill/>
          <a:ln>
            <a:noFill/>
          </a:ln>
        </p:spPr>
      </p:pic>
      <p:sp>
        <p:nvSpPr>
          <p:cNvPr id="12" name="TextBox 11">
            <a:extLst>
              <a:ext uri="{FF2B5EF4-FFF2-40B4-BE49-F238E27FC236}">
                <a16:creationId xmlns:a16="http://schemas.microsoft.com/office/drawing/2014/main" id="{DC0EEE95-6400-B543-6C3B-51872CE676B1}"/>
              </a:ext>
            </a:extLst>
          </p:cNvPr>
          <p:cNvSpPr txBox="1"/>
          <p:nvPr/>
        </p:nvSpPr>
        <p:spPr>
          <a:xfrm>
            <a:off x="5435453" y="1113907"/>
            <a:ext cx="6364661" cy="1475404"/>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تطبيق منهجيّة الإدارة بالأهداف (</a:t>
            </a:r>
            <a:r>
              <a:rPr lang="en-US" dirty="0"/>
              <a:t>MBO</a:t>
            </a:r>
            <a:r>
              <a:rPr lang="ar-SA" dirty="0"/>
              <a:t>) من خلال وضع أهداف ذكية (</a:t>
            </a:r>
            <a:r>
              <a:rPr lang="en-US" dirty="0"/>
              <a:t>SMART</a:t>
            </a:r>
            <a:r>
              <a:rPr lang="ar-SA" dirty="0"/>
              <a:t>) لكلّ فريق وموظّف مع جدول زمني واضح للتنفيذ والمتابعة</a:t>
            </a:r>
            <a:endParaRPr lang="en-US" dirty="0"/>
          </a:p>
        </p:txBody>
      </p:sp>
      <p:sp>
        <p:nvSpPr>
          <p:cNvPr id="13" name="TextBox 12">
            <a:extLst>
              <a:ext uri="{FF2B5EF4-FFF2-40B4-BE49-F238E27FC236}">
                <a16:creationId xmlns:a16="http://schemas.microsoft.com/office/drawing/2014/main" id="{399D45D1-B55B-CE9A-5531-9CBE5BE9587C}"/>
              </a:ext>
            </a:extLst>
          </p:cNvPr>
          <p:cNvSpPr txBox="1"/>
          <p:nvPr/>
        </p:nvSpPr>
        <p:spPr>
          <a:xfrm>
            <a:off x="5435453" y="2641914"/>
            <a:ext cx="6364661" cy="1475404"/>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إعادة تصميم آليات الاجتماعات الدورية مع الفريق لتعزيز المشاركة والتمكين، بحيث يتولّى الموظّفون بالتناوب إدارة بعض الاجتماعات</a:t>
            </a:r>
            <a:endParaRPr lang="en-US" dirty="0"/>
          </a:p>
        </p:txBody>
      </p:sp>
      <p:sp>
        <p:nvSpPr>
          <p:cNvPr id="15" name="TextBox 14">
            <a:extLst>
              <a:ext uri="{FF2B5EF4-FFF2-40B4-BE49-F238E27FC236}">
                <a16:creationId xmlns:a16="http://schemas.microsoft.com/office/drawing/2014/main" id="{E0BE8A7F-4E44-68B7-28D5-F3F989720F18}"/>
              </a:ext>
            </a:extLst>
          </p:cNvPr>
          <p:cNvSpPr txBox="1"/>
          <p:nvPr/>
        </p:nvSpPr>
        <p:spPr>
          <a:xfrm>
            <a:off x="5435453" y="4169921"/>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إنشاء منصّة إلكترونية داخلية (أو استخدام المتاحة) لتبادل الأفكار وإدارة المعرفة بين أعضاء الفريق والأقسام المختلفة</a:t>
            </a:r>
            <a:endParaRPr lang="en-US" dirty="0"/>
          </a:p>
        </p:txBody>
      </p:sp>
      <p:sp>
        <p:nvSpPr>
          <p:cNvPr id="5" name="TextBox 4">
            <a:extLst>
              <a:ext uri="{FF2B5EF4-FFF2-40B4-BE49-F238E27FC236}">
                <a16:creationId xmlns:a16="http://schemas.microsoft.com/office/drawing/2014/main" id="{D91E457C-FF25-463D-E053-272B0EE94947}"/>
              </a:ext>
            </a:extLst>
          </p:cNvPr>
          <p:cNvSpPr txBox="1"/>
          <p:nvPr/>
        </p:nvSpPr>
        <p:spPr>
          <a:xfrm>
            <a:off x="5435453" y="5236903"/>
            <a:ext cx="6364661" cy="1475404"/>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تصميم برنامج للإرشاد والتوجيه (</a:t>
            </a:r>
            <a:r>
              <a:rPr lang="en-US"/>
              <a:t>Mentoring</a:t>
            </a:r>
            <a:r>
              <a:rPr lang="ar-SA"/>
              <a:t>) داخل المؤسّسة يربط بين الموظّفين ذوي الخبرة والموظّفين الجدد أو من هم بحاجة إلى تطوير مهارات معيّنة</a:t>
            </a:r>
            <a:endParaRPr lang="en-US" dirty="0"/>
          </a:p>
        </p:txBody>
      </p:sp>
    </p:spTree>
    <p:extLst>
      <p:ext uri="{BB962C8B-B14F-4D97-AF65-F5344CB8AC3E}">
        <p14:creationId xmlns:p14="http://schemas.microsoft.com/office/powerpoint/2010/main" val="56503709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1000"/>
                                        <p:tgtEl>
                                          <p:spTgt spid="15"/>
                                        </p:tgtEl>
                                      </p:cBhvr>
                                    </p:animEffect>
                                    <p:anim calcmode="lin" valueType="num">
                                      <p:cBhvr>
                                        <p:cTn id="22" dur="1000" fill="hold"/>
                                        <p:tgtEl>
                                          <p:spTgt spid="15"/>
                                        </p:tgtEl>
                                        <p:attrNameLst>
                                          <p:attrName>ppt_x</p:attrName>
                                        </p:attrNameLst>
                                      </p:cBhvr>
                                      <p:tavLst>
                                        <p:tav tm="0">
                                          <p:val>
                                            <p:strVal val="#ppt_x"/>
                                          </p:val>
                                        </p:tav>
                                        <p:tav tm="100000">
                                          <p:val>
                                            <p:strVal val="#ppt_x"/>
                                          </p:val>
                                        </p:tav>
                                      </p:tavLst>
                                    </p:anim>
                                    <p:anim calcmode="lin" valueType="num">
                                      <p:cBhvr>
                                        <p:cTn id="2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5" grpId="0"/>
      <p:bldP spid="5" grpId="0"/>
    </p:bldLst>
  </p:timing>
</p:sld>
</file>

<file path=ppt/slides/slide30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061BF0-F830-ED7C-B6CA-529BD252DAAA}"/>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8981A6F4-9974-AA4C-8F32-2042600A9990}"/>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cs typeface="Adobe Arabic" panose="02040503050201020203" pitchFamily="18" charset="-78"/>
              </a:rPr>
              <a:t>الإجابات النموذجية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9B68E8FC-5B64-CD47-FD9C-AC3F66C11C8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Brainstorming ">
            <a:extLst>
              <a:ext uri="{FF2B5EF4-FFF2-40B4-BE49-F238E27FC236}">
                <a16:creationId xmlns:a16="http://schemas.microsoft.com/office/drawing/2014/main" id="{6A5515E3-AAED-F7B3-945F-CFE154FD868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714501" y="2605002"/>
            <a:ext cx="2551112" cy="2551112"/>
          </a:xfrm>
          <a:prstGeom prst="rect">
            <a:avLst/>
          </a:prstGeom>
          <a:noFill/>
          <a:ln>
            <a:noFill/>
          </a:ln>
        </p:spPr>
      </p:pic>
      <p:sp>
        <p:nvSpPr>
          <p:cNvPr id="12" name="TextBox 11">
            <a:extLst>
              <a:ext uri="{FF2B5EF4-FFF2-40B4-BE49-F238E27FC236}">
                <a16:creationId xmlns:a16="http://schemas.microsoft.com/office/drawing/2014/main" id="{FAEEAC58-3342-78A5-7EDA-1B62867E6A64}"/>
              </a:ext>
            </a:extLst>
          </p:cNvPr>
          <p:cNvSpPr txBox="1"/>
          <p:nvPr/>
        </p:nvSpPr>
        <p:spPr>
          <a:xfrm>
            <a:off x="5435453" y="1113907"/>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تنفيذ مشروع تجريبي لتطبيق منهجيات الإدارة الرشيقة (</a:t>
            </a:r>
            <a:r>
              <a:rPr lang="en-US" dirty="0"/>
              <a:t>Agile Management</a:t>
            </a:r>
            <a:r>
              <a:rPr lang="ar-SA" dirty="0"/>
              <a:t>) في أحد أقسام المؤسّسة ثمّ توسيعها تدريجياً</a:t>
            </a:r>
            <a:endParaRPr lang="en-US" dirty="0"/>
          </a:p>
        </p:txBody>
      </p:sp>
      <p:sp>
        <p:nvSpPr>
          <p:cNvPr id="13" name="TextBox 12">
            <a:extLst>
              <a:ext uri="{FF2B5EF4-FFF2-40B4-BE49-F238E27FC236}">
                <a16:creationId xmlns:a16="http://schemas.microsoft.com/office/drawing/2014/main" id="{4048C66F-54FC-ED92-1685-259D89A0AE33}"/>
              </a:ext>
            </a:extLst>
          </p:cNvPr>
          <p:cNvSpPr txBox="1"/>
          <p:nvPr/>
        </p:nvSpPr>
        <p:spPr>
          <a:xfrm>
            <a:off x="5435453" y="2488239"/>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إعادة هيكلة نظام تقييم الأداء ليشمل التقييم الذاتي وتقييم الأقران والتقييم 360 درجة مع التركيز على التطوير المستمر</a:t>
            </a:r>
            <a:endParaRPr lang="en-US" dirty="0"/>
          </a:p>
        </p:txBody>
      </p:sp>
      <p:sp>
        <p:nvSpPr>
          <p:cNvPr id="15" name="TextBox 14">
            <a:extLst>
              <a:ext uri="{FF2B5EF4-FFF2-40B4-BE49-F238E27FC236}">
                <a16:creationId xmlns:a16="http://schemas.microsoft.com/office/drawing/2014/main" id="{A6308596-5925-F331-AEE1-8CCCECF6D2BA}"/>
              </a:ext>
            </a:extLst>
          </p:cNvPr>
          <p:cNvSpPr txBox="1"/>
          <p:nvPr/>
        </p:nvSpPr>
        <p:spPr>
          <a:xfrm>
            <a:off x="5435453" y="3862571"/>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تطبيق أسلوب "ساعة الابتكار" أسبوعياً، حيث يُخصّص وقت محدّد لكلّ موظّف للعمل على أفكار إبداعية لتطوير العمل</a:t>
            </a:r>
            <a:endParaRPr lang="en-US" dirty="0"/>
          </a:p>
        </p:txBody>
      </p:sp>
      <p:sp>
        <p:nvSpPr>
          <p:cNvPr id="5" name="TextBox 4">
            <a:extLst>
              <a:ext uri="{FF2B5EF4-FFF2-40B4-BE49-F238E27FC236}">
                <a16:creationId xmlns:a16="http://schemas.microsoft.com/office/drawing/2014/main" id="{ACA5AD0C-9DAB-A238-7B5F-9FDB8F13DD58}"/>
              </a:ext>
            </a:extLst>
          </p:cNvPr>
          <p:cNvSpPr txBox="1"/>
          <p:nvPr/>
        </p:nvSpPr>
        <p:spPr>
          <a:xfrm>
            <a:off x="5435453" y="5236903"/>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تبنّي نظام للاعتراف والتحفيز يرتبط بالقيم المؤسّسية ويشجّع على تبنّي الممارسات الإدارية الحديثة</a:t>
            </a:r>
            <a:endParaRPr lang="en-US" dirty="0"/>
          </a:p>
        </p:txBody>
      </p:sp>
    </p:spTree>
    <p:extLst>
      <p:ext uri="{BB962C8B-B14F-4D97-AF65-F5344CB8AC3E}">
        <p14:creationId xmlns:p14="http://schemas.microsoft.com/office/powerpoint/2010/main" val="18270489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1000"/>
                                        <p:tgtEl>
                                          <p:spTgt spid="15"/>
                                        </p:tgtEl>
                                      </p:cBhvr>
                                    </p:animEffect>
                                    <p:anim calcmode="lin" valueType="num">
                                      <p:cBhvr>
                                        <p:cTn id="22" dur="1000" fill="hold"/>
                                        <p:tgtEl>
                                          <p:spTgt spid="15"/>
                                        </p:tgtEl>
                                        <p:attrNameLst>
                                          <p:attrName>ppt_x</p:attrName>
                                        </p:attrNameLst>
                                      </p:cBhvr>
                                      <p:tavLst>
                                        <p:tav tm="0">
                                          <p:val>
                                            <p:strVal val="#ppt_x"/>
                                          </p:val>
                                        </p:tav>
                                        <p:tav tm="100000">
                                          <p:val>
                                            <p:strVal val="#ppt_x"/>
                                          </p:val>
                                        </p:tav>
                                      </p:tavLst>
                                    </p:anim>
                                    <p:anim calcmode="lin" valueType="num">
                                      <p:cBhvr>
                                        <p:cTn id="2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5" grpId="0"/>
      <p:bldP spid="5" grpId="0"/>
    </p:bldLst>
  </p:timing>
</p:sld>
</file>

<file path=ppt/slides/slide30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4CC57D-D925-7CE4-FD57-F8D1E8A6CFC8}"/>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FA1AA71-6306-9D86-F7AE-F5CCD5F02FA3}"/>
              </a:ext>
            </a:extLst>
          </p:cNvPr>
          <p:cNvSpPr txBox="1"/>
          <p:nvPr/>
        </p:nvSpPr>
        <p:spPr>
          <a:xfrm>
            <a:off x="2779494" y="-132677"/>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ورشة عمل حول إعداد خطة إشرافية نموذجية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4F1036AE-94F3-F5A8-2E40-82C10B3987B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Work plan ">
            <a:extLst>
              <a:ext uri="{FF2B5EF4-FFF2-40B4-BE49-F238E27FC236}">
                <a16:creationId xmlns:a16="http://schemas.microsoft.com/office/drawing/2014/main" id="{A462E00D-B381-54BE-50BF-B0F942685BD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045029" y="2226495"/>
            <a:ext cx="3259818" cy="3259818"/>
          </a:xfrm>
          <a:prstGeom prst="rect">
            <a:avLst/>
          </a:prstGeom>
          <a:noFill/>
          <a:ln>
            <a:noFill/>
          </a:ln>
        </p:spPr>
      </p:pic>
      <p:sp>
        <p:nvSpPr>
          <p:cNvPr id="3" name="TextBox 2">
            <a:extLst>
              <a:ext uri="{FF2B5EF4-FFF2-40B4-BE49-F238E27FC236}">
                <a16:creationId xmlns:a16="http://schemas.microsoft.com/office/drawing/2014/main" id="{CC5226B3-7AC2-0704-F987-E7372A334754}"/>
              </a:ext>
            </a:extLst>
          </p:cNvPr>
          <p:cNvSpPr txBox="1"/>
          <p:nvPr/>
        </p:nvSpPr>
        <p:spPr>
          <a:xfrm>
            <a:off x="5535526" y="3163906"/>
            <a:ext cx="5843587" cy="1384995"/>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تُعتبر الخطة الإشرافية وثيقة عمل حيّة تترجم رؤية المؤسّسة وأهدافها إلى إجراءات تنفيذية ملموسة، وتوضّح دور المشرف في تحقيق هذه الأهداف</a:t>
            </a:r>
            <a:endParaRPr lang="en-US" dirty="0"/>
          </a:p>
        </p:txBody>
      </p:sp>
    </p:spTree>
    <p:extLst>
      <p:ext uri="{BB962C8B-B14F-4D97-AF65-F5344CB8AC3E}">
        <p14:creationId xmlns:p14="http://schemas.microsoft.com/office/powerpoint/2010/main" val="182365416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0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BC5CE6-F907-CAFE-40CE-646B244ACBA8}"/>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6F632D0E-BD63-C230-7611-12130513932B}"/>
              </a:ext>
            </a:extLst>
          </p:cNvPr>
          <p:cNvSpPr txBox="1"/>
          <p:nvPr/>
        </p:nvSpPr>
        <p:spPr>
          <a:xfrm>
            <a:off x="2779494" y="-132677"/>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مكوّنات الخطة الإشرافية النموذجية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25014625-758A-6942-D9E5-201E591C997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33" name="Group 32">
            <a:extLst>
              <a:ext uri="{FF2B5EF4-FFF2-40B4-BE49-F238E27FC236}">
                <a16:creationId xmlns:a16="http://schemas.microsoft.com/office/drawing/2014/main" id="{ACBF334C-5949-DECE-4BC2-57D763CB5C68}"/>
              </a:ext>
            </a:extLst>
          </p:cNvPr>
          <p:cNvGrpSpPr/>
          <p:nvPr/>
        </p:nvGrpSpPr>
        <p:grpSpPr>
          <a:xfrm>
            <a:off x="7439107" y="3289521"/>
            <a:ext cx="4070283" cy="1003166"/>
            <a:chOff x="7439107" y="3289521"/>
            <a:chExt cx="4070283" cy="1003166"/>
          </a:xfrm>
        </p:grpSpPr>
        <p:sp>
          <p:nvSpPr>
            <p:cNvPr id="17" name="Freeform: Shape 16">
              <a:extLst>
                <a:ext uri="{FF2B5EF4-FFF2-40B4-BE49-F238E27FC236}">
                  <a16:creationId xmlns:a16="http://schemas.microsoft.com/office/drawing/2014/main" id="{CC94101D-D9B6-2AC3-8A6D-828BD67F586C}"/>
                </a:ext>
              </a:extLst>
            </p:cNvPr>
            <p:cNvSpPr/>
            <p:nvPr/>
          </p:nvSpPr>
          <p:spPr>
            <a:xfrm flipH="1">
              <a:off x="7439107" y="3289521"/>
              <a:ext cx="1089232" cy="1003166"/>
            </a:xfrm>
            <a:custGeom>
              <a:avLst/>
              <a:gdLst>
                <a:gd name="connsiteX0" fmla="*/ 543341 w 1007167"/>
                <a:gd name="connsiteY0" fmla="*/ 0 h 927652"/>
                <a:gd name="connsiteX1" fmla="*/ 44775 w 1007167"/>
                <a:gd name="connsiteY1" fmla="*/ 0 h 927652"/>
                <a:gd name="connsiteX2" fmla="*/ 12863 w 1007167"/>
                <a:gd name="connsiteY2" fmla="*/ 209094 h 927652"/>
                <a:gd name="connsiteX3" fmla="*/ 0 w 1007167"/>
                <a:gd name="connsiteY3" fmla="*/ 463826 h 927652"/>
                <a:gd name="connsiteX4" fmla="*/ 12863 w 1007167"/>
                <a:gd name="connsiteY4" fmla="*/ 718558 h 927652"/>
                <a:gd name="connsiteX5" fmla="*/ 44775 w 1007167"/>
                <a:gd name="connsiteY5" fmla="*/ 927652 h 927652"/>
                <a:gd name="connsiteX6" fmla="*/ 543341 w 1007167"/>
                <a:gd name="connsiteY6" fmla="*/ 927652 h 927652"/>
                <a:gd name="connsiteX7" fmla="*/ 1007167 w 1007167"/>
                <a:gd name="connsiteY7" fmla="*/ 463826 h 927652"/>
                <a:gd name="connsiteX8" fmla="*/ 543341 w 1007167"/>
                <a:gd name="connsiteY8" fmla="*/ 0 h 927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7167" h="927652">
                  <a:moveTo>
                    <a:pt x="543341" y="0"/>
                  </a:moveTo>
                  <a:lnTo>
                    <a:pt x="44775" y="0"/>
                  </a:lnTo>
                  <a:lnTo>
                    <a:pt x="12863" y="209094"/>
                  </a:lnTo>
                  <a:cubicBezTo>
                    <a:pt x="4357" y="292848"/>
                    <a:pt x="0" y="377828"/>
                    <a:pt x="0" y="463826"/>
                  </a:cubicBezTo>
                  <a:cubicBezTo>
                    <a:pt x="0" y="549824"/>
                    <a:pt x="4357" y="634804"/>
                    <a:pt x="12863" y="718558"/>
                  </a:cubicBezTo>
                  <a:lnTo>
                    <a:pt x="44775" y="927652"/>
                  </a:lnTo>
                  <a:lnTo>
                    <a:pt x="543341" y="927652"/>
                  </a:lnTo>
                  <a:cubicBezTo>
                    <a:pt x="799505" y="927652"/>
                    <a:pt x="1007167" y="719990"/>
                    <a:pt x="1007167" y="463826"/>
                  </a:cubicBezTo>
                  <a:cubicBezTo>
                    <a:pt x="1007167" y="207662"/>
                    <a:pt x="799505" y="0"/>
                    <a:pt x="543341" y="0"/>
                  </a:cubicBezTo>
                  <a:close/>
                </a:path>
              </a:pathLst>
            </a:custGeom>
            <a:solidFill>
              <a:srgbClr val="168489"/>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23" name="Freeform: Shape 22">
              <a:extLst>
                <a:ext uri="{FF2B5EF4-FFF2-40B4-BE49-F238E27FC236}">
                  <a16:creationId xmlns:a16="http://schemas.microsoft.com/office/drawing/2014/main" id="{ED391DD4-CB09-325D-D88E-4269B2AF33E4}"/>
                </a:ext>
              </a:extLst>
            </p:cNvPr>
            <p:cNvSpPr/>
            <p:nvPr/>
          </p:nvSpPr>
          <p:spPr>
            <a:xfrm flipH="1">
              <a:off x="8479917" y="3289521"/>
              <a:ext cx="3029473" cy="1003166"/>
            </a:xfrm>
            <a:custGeom>
              <a:avLst/>
              <a:gdLst>
                <a:gd name="connsiteX0" fmla="*/ 2801225 w 2801225"/>
                <a:gd name="connsiteY0" fmla="*/ 0 h 927652"/>
                <a:gd name="connsiteX1" fmla="*/ 463826 w 2801225"/>
                <a:gd name="connsiteY1" fmla="*/ 0 h 927652"/>
                <a:gd name="connsiteX2" fmla="*/ 0 w 2801225"/>
                <a:gd name="connsiteY2" fmla="*/ 463826 h 927652"/>
                <a:gd name="connsiteX3" fmla="*/ 463826 w 2801225"/>
                <a:gd name="connsiteY3" fmla="*/ 927652 h 927652"/>
                <a:gd name="connsiteX4" fmla="*/ 2801225 w 2801225"/>
                <a:gd name="connsiteY4" fmla="*/ 927652 h 927652"/>
                <a:gd name="connsiteX5" fmla="*/ 2769313 w 2801225"/>
                <a:gd name="connsiteY5" fmla="*/ 718558 h 927652"/>
                <a:gd name="connsiteX6" fmla="*/ 2756450 w 2801225"/>
                <a:gd name="connsiteY6" fmla="*/ 463826 h 927652"/>
                <a:gd name="connsiteX7" fmla="*/ 2769313 w 2801225"/>
                <a:gd name="connsiteY7" fmla="*/ 209094 h 927652"/>
                <a:gd name="connsiteX8" fmla="*/ 2801225 w 2801225"/>
                <a:gd name="connsiteY8" fmla="*/ 0 h 927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01225" h="927652">
                  <a:moveTo>
                    <a:pt x="2801225" y="0"/>
                  </a:moveTo>
                  <a:lnTo>
                    <a:pt x="463826" y="0"/>
                  </a:lnTo>
                  <a:cubicBezTo>
                    <a:pt x="207662" y="0"/>
                    <a:pt x="0" y="207662"/>
                    <a:pt x="0" y="463826"/>
                  </a:cubicBezTo>
                  <a:cubicBezTo>
                    <a:pt x="0" y="719990"/>
                    <a:pt x="207662" y="927652"/>
                    <a:pt x="463826" y="927652"/>
                  </a:cubicBezTo>
                  <a:lnTo>
                    <a:pt x="2801225" y="927652"/>
                  </a:lnTo>
                  <a:lnTo>
                    <a:pt x="2769313" y="718558"/>
                  </a:lnTo>
                  <a:cubicBezTo>
                    <a:pt x="2760807" y="634804"/>
                    <a:pt x="2756450" y="549824"/>
                    <a:pt x="2756450" y="463826"/>
                  </a:cubicBezTo>
                  <a:cubicBezTo>
                    <a:pt x="2756450" y="377828"/>
                    <a:pt x="2760807" y="292848"/>
                    <a:pt x="2769313" y="209094"/>
                  </a:cubicBezTo>
                  <a:lnTo>
                    <a:pt x="2801225" y="0"/>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30" name="TextBox 18">
              <a:extLst>
                <a:ext uri="{FF2B5EF4-FFF2-40B4-BE49-F238E27FC236}">
                  <a16:creationId xmlns:a16="http://schemas.microsoft.com/office/drawing/2014/main" id="{54EEA265-DF98-A9C0-0ACF-C210170EBD22}"/>
                </a:ext>
              </a:extLst>
            </p:cNvPr>
            <p:cNvSpPr txBox="1">
              <a:spLocks noChangeArrowheads="1"/>
            </p:cNvSpPr>
            <p:nvPr/>
          </p:nvSpPr>
          <p:spPr bwMode="auto">
            <a:xfrm>
              <a:off x="8472740" y="3392574"/>
              <a:ext cx="3020446" cy="705305"/>
            </a:xfrm>
            <a:prstGeom prst="rect">
              <a:avLst/>
            </a:prstGeom>
          </p:spPr>
          <p:txBody>
            <a:bodyPr rot="0" vert="horz" wrap="square" lIns="0" tIns="45720" rIns="0" bIns="45720" anchor="b" anchorCtr="0" upright="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خطّة الموارد البشرية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6" name="Freeform 76">
              <a:extLst>
                <a:ext uri="{FF2B5EF4-FFF2-40B4-BE49-F238E27FC236}">
                  <a16:creationId xmlns:a16="http://schemas.microsoft.com/office/drawing/2014/main" id="{8F3EBC3C-4140-7595-3919-12142BE44A9E}"/>
                </a:ext>
              </a:extLst>
            </p:cNvPr>
            <p:cNvSpPr/>
            <p:nvPr/>
          </p:nvSpPr>
          <p:spPr>
            <a:xfrm>
              <a:off x="7706259" y="3431249"/>
              <a:ext cx="668049" cy="705304"/>
            </a:xfrm>
            <a:custGeom>
              <a:avLst/>
              <a:gdLst/>
              <a:ahLst/>
              <a:cxnLst/>
              <a:rect l="l" t="t" r="r" b="b"/>
              <a:pathLst>
                <a:path w="1322121" h="1216352">
                  <a:moveTo>
                    <a:pt x="0" y="0"/>
                  </a:moveTo>
                  <a:lnTo>
                    <a:pt x="1322121" y="0"/>
                  </a:lnTo>
                  <a:lnTo>
                    <a:pt x="1322121" y="1216352"/>
                  </a:lnTo>
                  <a:lnTo>
                    <a:pt x="0" y="1216352"/>
                  </a:lnTo>
                  <a:lnTo>
                    <a:pt x="0" y="0"/>
                  </a:lnTo>
                  <a:close/>
                </a:path>
              </a:pathLst>
            </a:custGeom>
            <a:blipFill>
              <a:blip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a:blipFill>
            <a:ln cap="sq">
              <a:noFill/>
              <a:prstDash val="solid"/>
              <a:miter/>
            </a:ln>
          </p:spPr>
          <p:txBody>
            <a:bodyPr/>
            <a:lstStyle/>
            <a:p>
              <a:endParaRPr lang="en-US" sz="3200"/>
            </a:p>
          </p:txBody>
        </p:sp>
      </p:grpSp>
      <p:grpSp>
        <p:nvGrpSpPr>
          <p:cNvPr id="36" name="Group 35">
            <a:extLst>
              <a:ext uri="{FF2B5EF4-FFF2-40B4-BE49-F238E27FC236}">
                <a16:creationId xmlns:a16="http://schemas.microsoft.com/office/drawing/2014/main" id="{113DC200-901C-D281-2EB1-2FD74F1F9BA7}"/>
              </a:ext>
            </a:extLst>
          </p:cNvPr>
          <p:cNvGrpSpPr/>
          <p:nvPr/>
        </p:nvGrpSpPr>
        <p:grpSpPr>
          <a:xfrm>
            <a:off x="682610" y="3289521"/>
            <a:ext cx="4070283" cy="1003166"/>
            <a:chOff x="682610" y="3289521"/>
            <a:chExt cx="4070283" cy="1003166"/>
          </a:xfrm>
        </p:grpSpPr>
        <p:sp>
          <p:nvSpPr>
            <p:cNvPr id="16" name="Freeform: Shape 15">
              <a:extLst>
                <a:ext uri="{FF2B5EF4-FFF2-40B4-BE49-F238E27FC236}">
                  <a16:creationId xmlns:a16="http://schemas.microsoft.com/office/drawing/2014/main" id="{2DC9AF49-6DFB-E7D1-2D91-7BDEA2DDD4C4}"/>
                </a:ext>
              </a:extLst>
            </p:cNvPr>
            <p:cNvSpPr/>
            <p:nvPr/>
          </p:nvSpPr>
          <p:spPr>
            <a:xfrm flipH="1">
              <a:off x="3663661" y="3289521"/>
              <a:ext cx="1089232" cy="1003166"/>
            </a:xfrm>
            <a:custGeom>
              <a:avLst/>
              <a:gdLst>
                <a:gd name="connsiteX0" fmla="*/ 962391 w 1007166"/>
                <a:gd name="connsiteY0" fmla="*/ 0 h 927652"/>
                <a:gd name="connsiteX1" fmla="*/ 463826 w 1007166"/>
                <a:gd name="connsiteY1" fmla="*/ 0 h 927652"/>
                <a:gd name="connsiteX2" fmla="*/ 0 w 1007166"/>
                <a:gd name="connsiteY2" fmla="*/ 463826 h 927652"/>
                <a:gd name="connsiteX3" fmla="*/ 463826 w 1007166"/>
                <a:gd name="connsiteY3" fmla="*/ 927652 h 927652"/>
                <a:gd name="connsiteX4" fmla="*/ 962391 w 1007166"/>
                <a:gd name="connsiteY4" fmla="*/ 927652 h 927652"/>
                <a:gd name="connsiteX5" fmla="*/ 994303 w 1007166"/>
                <a:gd name="connsiteY5" fmla="*/ 718558 h 927652"/>
                <a:gd name="connsiteX6" fmla="*/ 1007166 w 1007166"/>
                <a:gd name="connsiteY6" fmla="*/ 463826 h 927652"/>
                <a:gd name="connsiteX7" fmla="*/ 994303 w 1007166"/>
                <a:gd name="connsiteY7" fmla="*/ 209094 h 927652"/>
                <a:gd name="connsiteX8" fmla="*/ 962391 w 1007166"/>
                <a:gd name="connsiteY8" fmla="*/ 0 h 927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7166" h="927652">
                  <a:moveTo>
                    <a:pt x="962391" y="0"/>
                  </a:moveTo>
                  <a:lnTo>
                    <a:pt x="463826" y="0"/>
                  </a:lnTo>
                  <a:cubicBezTo>
                    <a:pt x="207662" y="0"/>
                    <a:pt x="0" y="207662"/>
                    <a:pt x="0" y="463826"/>
                  </a:cubicBezTo>
                  <a:cubicBezTo>
                    <a:pt x="0" y="719990"/>
                    <a:pt x="207662" y="927652"/>
                    <a:pt x="463826" y="927652"/>
                  </a:cubicBezTo>
                  <a:lnTo>
                    <a:pt x="962391" y="927652"/>
                  </a:lnTo>
                  <a:lnTo>
                    <a:pt x="994303" y="718558"/>
                  </a:lnTo>
                  <a:cubicBezTo>
                    <a:pt x="1002809" y="634804"/>
                    <a:pt x="1007166" y="549824"/>
                    <a:pt x="1007166" y="463826"/>
                  </a:cubicBezTo>
                  <a:cubicBezTo>
                    <a:pt x="1007166" y="377828"/>
                    <a:pt x="1002809" y="292848"/>
                    <a:pt x="994303" y="209094"/>
                  </a:cubicBezTo>
                  <a:lnTo>
                    <a:pt x="962391" y="0"/>
                  </a:lnTo>
                  <a:close/>
                </a:path>
              </a:pathLst>
            </a:custGeom>
            <a:solidFill>
              <a:srgbClr val="168489"/>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22" name="Freeform: Shape 21">
              <a:extLst>
                <a:ext uri="{FF2B5EF4-FFF2-40B4-BE49-F238E27FC236}">
                  <a16:creationId xmlns:a16="http://schemas.microsoft.com/office/drawing/2014/main" id="{E8A4BA3A-B6CF-3BFF-C6E1-706A8A1DC4B0}"/>
                </a:ext>
              </a:extLst>
            </p:cNvPr>
            <p:cNvSpPr/>
            <p:nvPr/>
          </p:nvSpPr>
          <p:spPr>
            <a:xfrm flipH="1">
              <a:off x="682610" y="3289521"/>
              <a:ext cx="3029475" cy="1003166"/>
            </a:xfrm>
            <a:custGeom>
              <a:avLst/>
              <a:gdLst>
                <a:gd name="connsiteX0" fmla="*/ 2337400 w 2801226"/>
                <a:gd name="connsiteY0" fmla="*/ 0 h 927652"/>
                <a:gd name="connsiteX1" fmla="*/ 0 w 2801226"/>
                <a:gd name="connsiteY1" fmla="*/ 0 h 927652"/>
                <a:gd name="connsiteX2" fmla="*/ 31912 w 2801226"/>
                <a:gd name="connsiteY2" fmla="*/ 209094 h 927652"/>
                <a:gd name="connsiteX3" fmla="*/ 44775 w 2801226"/>
                <a:gd name="connsiteY3" fmla="*/ 463826 h 927652"/>
                <a:gd name="connsiteX4" fmla="*/ 31912 w 2801226"/>
                <a:gd name="connsiteY4" fmla="*/ 718558 h 927652"/>
                <a:gd name="connsiteX5" fmla="*/ 0 w 2801226"/>
                <a:gd name="connsiteY5" fmla="*/ 927652 h 927652"/>
                <a:gd name="connsiteX6" fmla="*/ 2337400 w 2801226"/>
                <a:gd name="connsiteY6" fmla="*/ 927652 h 927652"/>
                <a:gd name="connsiteX7" fmla="*/ 2801226 w 2801226"/>
                <a:gd name="connsiteY7" fmla="*/ 463826 h 927652"/>
                <a:gd name="connsiteX8" fmla="*/ 2337400 w 2801226"/>
                <a:gd name="connsiteY8" fmla="*/ 0 h 927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01226" h="927652">
                  <a:moveTo>
                    <a:pt x="2337400" y="0"/>
                  </a:moveTo>
                  <a:lnTo>
                    <a:pt x="0" y="0"/>
                  </a:lnTo>
                  <a:lnTo>
                    <a:pt x="31912" y="209094"/>
                  </a:lnTo>
                  <a:cubicBezTo>
                    <a:pt x="40418" y="292848"/>
                    <a:pt x="44775" y="377828"/>
                    <a:pt x="44775" y="463826"/>
                  </a:cubicBezTo>
                  <a:cubicBezTo>
                    <a:pt x="44775" y="549824"/>
                    <a:pt x="40418" y="634804"/>
                    <a:pt x="31912" y="718558"/>
                  </a:cubicBezTo>
                  <a:lnTo>
                    <a:pt x="0" y="927652"/>
                  </a:lnTo>
                  <a:lnTo>
                    <a:pt x="2337400" y="927652"/>
                  </a:lnTo>
                  <a:cubicBezTo>
                    <a:pt x="2593564" y="927652"/>
                    <a:pt x="2801226" y="719990"/>
                    <a:pt x="2801226" y="463826"/>
                  </a:cubicBezTo>
                  <a:cubicBezTo>
                    <a:pt x="2801226" y="207662"/>
                    <a:pt x="2593564" y="0"/>
                    <a:pt x="2337400" y="0"/>
                  </a:cubicBez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31" name="TextBox 18">
              <a:extLst>
                <a:ext uri="{FF2B5EF4-FFF2-40B4-BE49-F238E27FC236}">
                  <a16:creationId xmlns:a16="http://schemas.microsoft.com/office/drawing/2014/main" id="{84B27189-2108-59AE-EBDD-62094C95D21E}"/>
                </a:ext>
              </a:extLst>
            </p:cNvPr>
            <p:cNvSpPr txBox="1">
              <a:spLocks noChangeArrowheads="1"/>
            </p:cNvSpPr>
            <p:nvPr/>
          </p:nvSpPr>
          <p:spPr bwMode="auto">
            <a:xfrm>
              <a:off x="813357" y="3329003"/>
              <a:ext cx="2791265" cy="768874"/>
            </a:xfrm>
            <a:prstGeom prst="rect">
              <a:avLst/>
            </a:prstGeom>
          </p:spPr>
          <p:txBody>
            <a:bodyPr rot="0" vert="horz" wrap="square" lIns="0" tIns="45720" rIns="0" bIns="45720" anchor="b" anchorCtr="0" upright="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إدارة العمليات</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7" name="Graphic 26" descr="Gears with solid fill">
              <a:extLst>
                <a:ext uri="{FF2B5EF4-FFF2-40B4-BE49-F238E27FC236}">
                  <a16:creationId xmlns:a16="http://schemas.microsoft.com/office/drawing/2014/main" id="{94C1307D-8381-F3BA-B905-C66F09E74D6C}"/>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862688" y="3378057"/>
              <a:ext cx="787934" cy="787878"/>
            </a:xfrm>
            <a:prstGeom prst="rect">
              <a:avLst/>
            </a:prstGeom>
          </p:spPr>
        </p:pic>
      </p:grpSp>
      <p:grpSp>
        <p:nvGrpSpPr>
          <p:cNvPr id="35" name="Group 34">
            <a:extLst>
              <a:ext uri="{FF2B5EF4-FFF2-40B4-BE49-F238E27FC236}">
                <a16:creationId xmlns:a16="http://schemas.microsoft.com/office/drawing/2014/main" id="{63D0FFCF-E56B-2DB5-102D-8C71397440CE}"/>
              </a:ext>
            </a:extLst>
          </p:cNvPr>
          <p:cNvGrpSpPr/>
          <p:nvPr/>
        </p:nvGrpSpPr>
        <p:grpSpPr>
          <a:xfrm>
            <a:off x="1585524" y="5273781"/>
            <a:ext cx="4070284" cy="1010905"/>
            <a:chOff x="1585524" y="5273781"/>
            <a:chExt cx="4070284" cy="1010905"/>
          </a:xfrm>
        </p:grpSpPr>
        <p:sp>
          <p:nvSpPr>
            <p:cNvPr id="18" name="Freeform: Shape 17">
              <a:extLst>
                <a:ext uri="{FF2B5EF4-FFF2-40B4-BE49-F238E27FC236}">
                  <a16:creationId xmlns:a16="http://schemas.microsoft.com/office/drawing/2014/main" id="{3A21E011-4DCA-BB40-A6E6-358C29473E8F}"/>
                </a:ext>
              </a:extLst>
            </p:cNvPr>
            <p:cNvSpPr/>
            <p:nvPr/>
          </p:nvSpPr>
          <p:spPr>
            <a:xfrm flipH="1">
              <a:off x="4114138" y="5281520"/>
              <a:ext cx="1541670" cy="982429"/>
            </a:xfrm>
            <a:custGeom>
              <a:avLst/>
              <a:gdLst>
                <a:gd name="connsiteX0" fmla="*/ 1425517 w 1425517"/>
                <a:gd name="connsiteY0" fmla="*/ 0 h 908476"/>
                <a:gd name="connsiteX1" fmla="*/ 463826 w 1425517"/>
                <a:gd name="connsiteY1" fmla="*/ 0 h 908476"/>
                <a:gd name="connsiteX2" fmla="*/ 0 w 1425517"/>
                <a:gd name="connsiteY2" fmla="*/ 463826 h 908476"/>
                <a:gd name="connsiteX3" fmla="*/ 283284 w 1425517"/>
                <a:gd name="connsiteY3" fmla="*/ 891202 h 908476"/>
                <a:gd name="connsiteX4" fmla="*/ 338931 w 1425517"/>
                <a:gd name="connsiteY4" fmla="*/ 908476 h 908476"/>
                <a:gd name="connsiteX5" fmla="*/ 538197 w 1425517"/>
                <a:gd name="connsiteY5" fmla="*/ 812484 h 908476"/>
                <a:gd name="connsiteX6" fmla="*/ 1416559 w 1425517"/>
                <a:gd name="connsiteY6" fmla="*/ 14745 h 908476"/>
                <a:gd name="connsiteX7" fmla="*/ 1425517 w 1425517"/>
                <a:gd name="connsiteY7" fmla="*/ 0 h 908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25517" h="908476">
                  <a:moveTo>
                    <a:pt x="1425517" y="0"/>
                  </a:moveTo>
                  <a:lnTo>
                    <a:pt x="463826" y="0"/>
                  </a:lnTo>
                  <a:cubicBezTo>
                    <a:pt x="207662" y="0"/>
                    <a:pt x="0" y="207662"/>
                    <a:pt x="0" y="463826"/>
                  </a:cubicBezTo>
                  <a:cubicBezTo>
                    <a:pt x="0" y="655949"/>
                    <a:pt x="116810" y="820790"/>
                    <a:pt x="283284" y="891202"/>
                  </a:cubicBezTo>
                  <a:lnTo>
                    <a:pt x="338931" y="908476"/>
                  </a:lnTo>
                  <a:lnTo>
                    <a:pt x="538197" y="812484"/>
                  </a:lnTo>
                  <a:cubicBezTo>
                    <a:pt x="891213" y="620715"/>
                    <a:pt x="1192697" y="346105"/>
                    <a:pt x="1416559" y="14745"/>
                  </a:cubicBezTo>
                  <a:lnTo>
                    <a:pt x="1425517" y="0"/>
                  </a:lnTo>
                  <a:close/>
                </a:path>
              </a:pathLst>
            </a:custGeom>
            <a:solidFill>
              <a:srgbClr val="A0C9CA"/>
            </a:solidFill>
            <a:ln>
              <a:solidFill>
                <a:srgbClr val="99BCD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24" name="Freeform: Shape 23">
              <a:extLst>
                <a:ext uri="{FF2B5EF4-FFF2-40B4-BE49-F238E27FC236}">
                  <a16:creationId xmlns:a16="http://schemas.microsoft.com/office/drawing/2014/main" id="{9ABD8CAD-4F9B-A9C7-64AC-AAE2029EFA01}"/>
                </a:ext>
              </a:extLst>
            </p:cNvPr>
            <p:cNvSpPr/>
            <p:nvPr/>
          </p:nvSpPr>
          <p:spPr>
            <a:xfrm flipH="1">
              <a:off x="1585524" y="5281520"/>
              <a:ext cx="3703734" cy="1003166"/>
            </a:xfrm>
            <a:custGeom>
              <a:avLst/>
              <a:gdLst>
                <a:gd name="connsiteX0" fmla="*/ 2960860 w 3424686"/>
                <a:gd name="connsiteY0" fmla="*/ 0 h 927652"/>
                <a:gd name="connsiteX1" fmla="*/ 1086586 w 3424686"/>
                <a:gd name="connsiteY1" fmla="*/ 0 h 927652"/>
                <a:gd name="connsiteX2" fmla="*/ 1077628 w 3424686"/>
                <a:gd name="connsiteY2" fmla="*/ 14745 h 927652"/>
                <a:gd name="connsiteX3" fmla="*/ 199266 w 3424686"/>
                <a:gd name="connsiteY3" fmla="*/ 812484 h 927652"/>
                <a:gd name="connsiteX4" fmla="*/ 0 w 3424686"/>
                <a:gd name="connsiteY4" fmla="*/ 908476 h 927652"/>
                <a:gd name="connsiteX5" fmla="*/ 31418 w 3424686"/>
                <a:gd name="connsiteY5" fmla="*/ 918229 h 927652"/>
                <a:gd name="connsiteX6" fmla="*/ 124895 w 3424686"/>
                <a:gd name="connsiteY6" fmla="*/ 927652 h 927652"/>
                <a:gd name="connsiteX7" fmla="*/ 2960860 w 3424686"/>
                <a:gd name="connsiteY7" fmla="*/ 927652 h 927652"/>
                <a:gd name="connsiteX8" fmla="*/ 3424686 w 3424686"/>
                <a:gd name="connsiteY8" fmla="*/ 463826 h 927652"/>
                <a:gd name="connsiteX9" fmla="*/ 2960860 w 3424686"/>
                <a:gd name="connsiteY9" fmla="*/ 0 h 927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24686" h="927652">
                  <a:moveTo>
                    <a:pt x="2960860" y="0"/>
                  </a:moveTo>
                  <a:lnTo>
                    <a:pt x="1086586" y="0"/>
                  </a:lnTo>
                  <a:lnTo>
                    <a:pt x="1077628" y="14745"/>
                  </a:lnTo>
                  <a:cubicBezTo>
                    <a:pt x="853766" y="346105"/>
                    <a:pt x="552282" y="620715"/>
                    <a:pt x="199266" y="812484"/>
                  </a:cubicBezTo>
                  <a:lnTo>
                    <a:pt x="0" y="908476"/>
                  </a:lnTo>
                  <a:lnTo>
                    <a:pt x="31418" y="918229"/>
                  </a:lnTo>
                  <a:cubicBezTo>
                    <a:pt x="61612" y="924408"/>
                    <a:pt x="92875" y="927652"/>
                    <a:pt x="124895" y="927652"/>
                  </a:cubicBezTo>
                  <a:lnTo>
                    <a:pt x="2960860" y="927652"/>
                  </a:lnTo>
                  <a:cubicBezTo>
                    <a:pt x="3217024" y="927652"/>
                    <a:pt x="3424686" y="719990"/>
                    <a:pt x="3424686" y="463826"/>
                  </a:cubicBezTo>
                  <a:cubicBezTo>
                    <a:pt x="3424686" y="207662"/>
                    <a:pt x="3217024" y="0"/>
                    <a:pt x="2960860" y="0"/>
                  </a:cubicBez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29" name="TextBox 18">
              <a:extLst>
                <a:ext uri="{FF2B5EF4-FFF2-40B4-BE49-F238E27FC236}">
                  <a16:creationId xmlns:a16="http://schemas.microsoft.com/office/drawing/2014/main" id="{8A29CE82-3E92-A2BA-A389-50B6B690F2A7}"/>
                </a:ext>
              </a:extLst>
            </p:cNvPr>
            <p:cNvSpPr txBox="1">
              <a:spLocks noChangeArrowheads="1"/>
            </p:cNvSpPr>
            <p:nvPr/>
          </p:nvSpPr>
          <p:spPr bwMode="auto">
            <a:xfrm>
              <a:off x="1749458" y="5273781"/>
              <a:ext cx="2283222" cy="892873"/>
            </a:xfrm>
            <a:prstGeom prst="rect">
              <a:avLst/>
            </a:prstGeom>
          </p:spPr>
          <p:txBody>
            <a:bodyPr rot="0" vert="horz" wrap="square" lIns="0" tIns="45720" rIns="0" bIns="45720" anchor="b" anchorCtr="0" upright="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إدارة المخاطر</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0" name="Graphic 117" descr="Downward trend graph with solid fill">
              <a:extLst>
                <a:ext uri="{FF2B5EF4-FFF2-40B4-BE49-F238E27FC236}">
                  <a16:creationId xmlns:a16="http://schemas.microsoft.com/office/drawing/2014/main" id="{BB3EBD6B-ADEF-E3BC-FA27-E5E0E75424B1}"/>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797740" y="5365633"/>
              <a:ext cx="647767" cy="647721"/>
            </a:xfrm>
            <a:prstGeom prst="rect">
              <a:avLst/>
            </a:prstGeom>
          </p:spPr>
        </p:pic>
      </p:grpSp>
      <p:grpSp>
        <p:nvGrpSpPr>
          <p:cNvPr id="32" name="Group 31">
            <a:extLst>
              <a:ext uri="{FF2B5EF4-FFF2-40B4-BE49-F238E27FC236}">
                <a16:creationId xmlns:a16="http://schemas.microsoft.com/office/drawing/2014/main" id="{1FFDC8A3-4EB4-6306-E62F-73A5EAE63CEA}"/>
              </a:ext>
            </a:extLst>
          </p:cNvPr>
          <p:cNvGrpSpPr/>
          <p:nvPr/>
        </p:nvGrpSpPr>
        <p:grpSpPr>
          <a:xfrm>
            <a:off x="6536192" y="1211944"/>
            <a:ext cx="4140897" cy="1088743"/>
            <a:chOff x="6536192" y="1211944"/>
            <a:chExt cx="4140897" cy="1088743"/>
          </a:xfrm>
        </p:grpSpPr>
        <p:sp>
          <p:nvSpPr>
            <p:cNvPr id="14" name="Freeform: Shape 13">
              <a:extLst>
                <a:ext uri="{FF2B5EF4-FFF2-40B4-BE49-F238E27FC236}">
                  <a16:creationId xmlns:a16="http://schemas.microsoft.com/office/drawing/2014/main" id="{6D92285A-3CAD-AB78-F43F-A9FFDA60E8C9}"/>
                </a:ext>
              </a:extLst>
            </p:cNvPr>
            <p:cNvSpPr/>
            <p:nvPr/>
          </p:nvSpPr>
          <p:spPr>
            <a:xfrm flipH="1">
              <a:off x="6536192" y="1318258"/>
              <a:ext cx="1541672" cy="982429"/>
            </a:xfrm>
            <a:custGeom>
              <a:avLst/>
              <a:gdLst>
                <a:gd name="connsiteX0" fmla="*/ 1086587 w 1425518"/>
                <a:gd name="connsiteY0" fmla="*/ 0 h 908476"/>
                <a:gd name="connsiteX1" fmla="*/ 887320 w 1425518"/>
                <a:gd name="connsiteY1" fmla="*/ 95992 h 908476"/>
                <a:gd name="connsiteX2" fmla="*/ 8958 w 1425518"/>
                <a:gd name="connsiteY2" fmla="*/ 893731 h 908476"/>
                <a:gd name="connsiteX3" fmla="*/ 0 w 1425518"/>
                <a:gd name="connsiteY3" fmla="*/ 908476 h 908476"/>
                <a:gd name="connsiteX4" fmla="*/ 961692 w 1425518"/>
                <a:gd name="connsiteY4" fmla="*/ 908476 h 908476"/>
                <a:gd name="connsiteX5" fmla="*/ 1425518 w 1425518"/>
                <a:gd name="connsiteY5" fmla="*/ 444650 h 908476"/>
                <a:gd name="connsiteX6" fmla="*/ 1142234 w 1425518"/>
                <a:gd name="connsiteY6" fmla="*/ 17274 h 908476"/>
                <a:gd name="connsiteX7" fmla="*/ 1086587 w 1425518"/>
                <a:gd name="connsiteY7" fmla="*/ 0 h 908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25518" h="908476">
                  <a:moveTo>
                    <a:pt x="1086587" y="0"/>
                  </a:moveTo>
                  <a:lnTo>
                    <a:pt x="887320" y="95992"/>
                  </a:lnTo>
                  <a:cubicBezTo>
                    <a:pt x="534304" y="287762"/>
                    <a:pt x="232820" y="562371"/>
                    <a:pt x="8958" y="893731"/>
                  </a:cubicBezTo>
                  <a:lnTo>
                    <a:pt x="0" y="908476"/>
                  </a:lnTo>
                  <a:lnTo>
                    <a:pt x="961692" y="908476"/>
                  </a:lnTo>
                  <a:cubicBezTo>
                    <a:pt x="1217856" y="908476"/>
                    <a:pt x="1425518" y="700814"/>
                    <a:pt x="1425518" y="444650"/>
                  </a:cubicBezTo>
                  <a:cubicBezTo>
                    <a:pt x="1425518" y="252527"/>
                    <a:pt x="1308708" y="87686"/>
                    <a:pt x="1142234" y="17274"/>
                  </a:cubicBezTo>
                  <a:lnTo>
                    <a:pt x="1086587" y="0"/>
                  </a:lnTo>
                  <a:close/>
                </a:path>
              </a:pathLst>
            </a:custGeom>
            <a:solidFill>
              <a:srgbClr val="A0C9CA"/>
            </a:solidFill>
            <a:ln>
              <a:solidFill>
                <a:srgbClr val="99BCD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21" name="Freeform: Shape 20">
              <a:extLst>
                <a:ext uri="{FF2B5EF4-FFF2-40B4-BE49-F238E27FC236}">
                  <a16:creationId xmlns:a16="http://schemas.microsoft.com/office/drawing/2014/main" id="{FD61D4D0-85E8-ACEC-CFD6-9176FD81F1A5}"/>
                </a:ext>
              </a:extLst>
            </p:cNvPr>
            <p:cNvSpPr/>
            <p:nvPr/>
          </p:nvSpPr>
          <p:spPr>
            <a:xfrm flipH="1">
              <a:off x="6902739" y="1297520"/>
              <a:ext cx="3703734" cy="1003166"/>
            </a:xfrm>
            <a:custGeom>
              <a:avLst/>
              <a:gdLst>
                <a:gd name="connsiteX0" fmla="*/ 3299791 w 3424686"/>
                <a:gd name="connsiteY0" fmla="*/ 0 h 927652"/>
                <a:gd name="connsiteX1" fmla="*/ 463826 w 3424686"/>
                <a:gd name="connsiteY1" fmla="*/ 0 h 927652"/>
                <a:gd name="connsiteX2" fmla="*/ 0 w 3424686"/>
                <a:gd name="connsiteY2" fmla="*/ 463826 h 927652"/>
                <a:gd name="connsiteX3" fmla="*/ 463826 w 3424686"/>
                <a:gd name="connsiteY3" fmla="*/ 927652 h 927652"/>
                <a:gd name="connsiteX4" fmla="*/ 2338099 w 3424686"/>
                <a:gd name="connsiteY4" fmla="*/ 927652 h 927652"/>
                <a:gd name="connsiteX5" fmla="*/ 2347057 w 3424686"/>
                <a:gd name="connsiteY5" fmla="*/ 912907 h 927652"/>
                <a:gd name="connsiteX6" fmla="*/ 3225419 w 3424686"/>
                <a:gd name="connsiteY6" fmla="*/ 115168 h 927652"/>
                <a:gd name="connsiteX7" fmla="*/ 3424686 w 3424686"/>
                <a:gd name="connsiteY7" fmla="*/ 19176 h 927652"/>
                <a:gd name="connsiteX8" fmla="*/ 3393268 w 3424686"/>
                <a:gd name="connsiteY8" fmla="*/ 9423 h 927652"/>
                <a:gd name="connsiteX9" fmla="*/ 3299791 w 3424686"/>
                <a:gd name="connsiteY9" fmla="*/ 0 h 927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24686" h="927652">
                  <a:moveTo>
                    <a:pt x="3299791" y="0"/>
                  </a:moveTo>
                  <a:lnTo>
                    <a:pt x="463826" y="0"/>
                  </a:lnTo>
                  <a:cubicBezTo>
                    <a:pt x="207662" y="0"/>
                    <a:pt x="0" y="207662"/>
                    <a:pt x="0" y="463826"/>
                  </a:cubicBezTo>
                  <a:cubicBezTo>
                    <a:pt x="0" y="719990"/>
                    <a:pt x="207662" y="927652"/>
                    <a:pt x="463826" y="927652"/>
                  </a:cubicBezTo>
                  <a:lnTo>
                    <a:pt x="2338099" y="927652"/>
                  </a:lnTo>
                  <a:lnTo>
                    <a:pt x="2347057" y="912907"/>
                  </a:lnTo>
                  <a:cubicBezTo>
                    <a:pt x="2570919" y="581547"/>
                    <a:pt x="2872403" y="306938"/>
                    <a:pt x="3225419" y="115168"/>
                  </a:cubicBezTo>
                  <a:lnTo>
                    <a:pt x="3424686" y="19176"/>
                  </a:lnTo>
                  <a:lnTo>
                    <a:pt x="3393268" y="9423"/>
                  </a:lnTo>
                  <a:cubicBezTo>
                    <a:pt x="3363074" y="3245"/>
                    <a:pt x="3331812" y="0"/>
                    <a:pt x="3299791" y="0"/>
                  </a:cubicBez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26" name="TextBox 18">
              <a:extLst>
                <a:ext uri="{FF2B5EF4-FFF2-40B4-BE49-F238E27FC236}">
                  <a16:creationId xmlns:a16="http://schemas.microsoft.com/office/drawing/2014/main" id="{11C5B7CF-4B9A-DAF7-E3DE-0A8A069AAFA0}"/>
                </a:ext>
              </a:extLst>
            </p:cNvPr>
            <p:cNvSpPr txBox="1">
              <a:spLocks noChangeArrowheads="1"/>
            </p:cNvSpPr>
            <p:nvPr/>
          </p:nvSpPr>
          <p:spPr bwMode="auto">
            <a:xfrm>
              <a:off x="7647618" y="1211944"/>
              <a:ext cx="3029471" cy="946870"/>
            </a:xfrm>
            <a:prstGeom prst="rect">
              <a:avLst/>
            </a:prstGeom>
          </p:spPr>
          <p:txBody>
            <a:bodyPr rot="0" vert="horz" wrap="square" lIns="0" tIns="45720" rIns="0" bIns="45720" anchor="b" anchorCtr="0" upright="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التحليل الموقفي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1" name="Graphic 42" descr="Bar graph with upward trend with solid fill">
              <a:extLst>
                <a:ext uri="{FF2B5EF4-FFF2-40B4-BE49-F238E27FC236}">
                  <a16:creationId xmlns:a16="http://schemas.microsoft.com/office/drawing/2014/main" id="{00149E8A-BC7F-7BB8-6C3F-DEB9C98FE9A0}"/>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6722011" y="1544854"/>
              <a:ext cx="697375" cy="697325"/>
            </a:xfrm>
            <a:prstGeom prst="rect">
              <a:avLst/>
            </a:prstGeom>
          </p:spPr>
        </p:pic>
      </p:grpSp>
      <p:grpSp>
        <p:nvGrpSpPr>
          <p:cNvPr id="34" name="Group 33">
            <a:extLst>
              <a:ext uri="{FF2B5EF4-FFF2-40B4-BE49-F238E27FC236}">
                <a16:creationId xmlns:a16="http://schemas.microsoft.com/office/drawing/2014/main" id="{2426208E-4E86-5CF1-E421-8AC7FE575047}"/>
              </a:ext>
            </a:extLst>
          </p:cNvPr>
          <p:cNvGrpSpPr/>
          <p:nvPr/>
        </p:nvGrpSpPr>
        <p:grpSpPr>
          <a:xfrm>
            <a:off x="6536192" y="5104562"/>
            <a:ext cx="4070281" cy="1180124"/>
            <a:chOff x="6536192" y="5104562"/>
            <a:chExt cx="4070281" cy="1180124"/>
          </a:xfrm>
        </p:grpSpPr>
        <p:sp>
          <p:nvSpPr>
            <p:cNvPr id="19" name="Freeform: Shape 18">
              <a:extLst>
                <a:ext uri="{FF2B5EF4-FFF2-40B4-BE49-F238E27FC236}">
                  <a16:creationId xmlns:a16="http://schemas.microsoft.com/office/drawing/2014/main" id="{CF91DB8F-DA33-1810-B55B-99C3D8FF3691}"/>
                </a:ext>
              </a:extLst>
            </p:cNvPr>
            <p:cNvSpPr/>
            <p:nvPr/>
          </p:nvSpPr>
          <p:spPr>
            <a:xfrm flipH="1">
              <a:off x="6536192" y="5281520"/>
              <a:ext cx="1541672" cy="982429"/>
            </a:xfrm>
            <a:custGeom>
              <a:avLst/>
              <a:gdLst>
                <a:gd name="connsiteX0" fmla="*/ 961692 w 1425518"/>
                <a:gd name="connsiteY0" fmla="*/ 0 h 908476"/>
                <a:gd name="connsiteX1" fmla="*/ 0 w 1425518"/>
                <a:gd name="connsiteY1" fmla="*/ 0 h 908476"/>
                <a:gd name="connsiteX2" fmla="*/ 8958 w 1425518"/>
                <a:gd name="connsiteY2" fmla="*/ 14745 h 908476"/>
                <a:gd name="connsiteX3" fmla="*/ 887320 w 1425518"/>
                <a:gd name="connsiteY3" fmla="*/ 812484 h 908476"/>
                <a:gd name="connsiteX4" fmla="*/ 1086587 w 1425518"/>
                <a:gd name="connsiteY4" fmla="*/ 908476 h 908476"/>
                <a:gd name="connsiteX5" fmla="*/ 1142234 w 1425518"/>
                <a:gd name="connsiteY5" fmla="*/ 891202 h 908476"/>
                <a:gd name="connsiteX6" fmla="*/ 1425518 w 1425518"/>
                <a:gd name="connsiteY6" fmla="*/ 463826 h 908476"/>
                <a:gd name="connsiteX7" fmla="*/ 961692 w 1425518"/>
                <a:gd name="connsiteY7" fmla="*/ 0 h 908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25518" h="908476">
                  <a:moveTo>
                    <a:pt x="961692" y="0"/>
                  </a:moveTo>
                  <a:lnTo>
                    <a:pt x="0" y="0"/>
                  </a:lnTo>
                  <a:lnTo>
                    <a:pt x="8958" y="14745"/>
                  </a:lnTo>
                  <a:cubicBezTo>
                    <a:pt x="232820" y="346105"/>
                    <a:pt x="534304" y="620715"/>
                    <a:pt x="887320" y="812484"/>
                  </a:cubicBezTo>
                  <a:lnTo>
                    <a:pt x="1086587" y="908476"/>
                  </a:lnTo>
                  <a:lnTo>
                    <a:pt x="1142234" y="891202"/>
                  </a:lnTo>
                  <a:cubicBezTo>
                    <a:pt x="1308708" y="820790"/>
                    <a:pt x="1425518" y="655949"/>
                    <a:pt x="1425518" y="463826"/>
                  </a:cubicBezTo>
                  <a:cubicBezTo>
                    <a:pt x="1425518" y="207662"/>
                    <a:pt x="1217856" y="0"/>
                    <a:pt x="961692" y="0"/>
                  </a:cubicBezTo>
                  <a:close/>
                </a:path>
              </a:pathLst>
            </a:custGeom>
            <a:solidFill>
              <a:srgbClr val="A0C9CA"/>
            </a:solidFill>
            <a:ln>
              <a:solidFill>
                <a:srgbClr val="99BCD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25" name="Freeform: Shape 24">
              <a:extLst>
                <a:ext uri="{FF2B5EF4-FFF2-40B4-BE49-F238E27FC236}">
                  <a16:creationId xmlns:a16="http://schemas.microsoft.com/office/drawing/2014/main" id="{CD0AB9DE-65C5-0233-24CD-EA846D539C7A}"/>
                </a:ext>
              </a:extLst>
            </p:cNvPr>
            <p:cNvSpPr/>
            <p:nvPr/>
          </p:nvSpPr>
          <p:spPr>
            <a:xfrm flipH="1">
              <a:off x="6902739" y="5281520"/>
              <a:ext cx="3703734" cy="1003166"/>
            </a:xfrm>
            <a:custGeom>
              <a:avLst/>
              <a:gdLst>
                <a:gd name="connsiteX0" fmla="*/ 2338099 w 3424686"/>
                <a:gd name="connsiteY0" fmla="*/ 0 h 927652"/>
                <a:gd name="connsiteX1" fmla="*/ 463826 w 3424686"/>
                <a:gd name="connsiteY1" fmla="*/ 0 h 927652"/>
                <a:gd name="connsiteX2" fmla="*/ 0 w 3424686"/>
                <a:gd name="connsiteY2" fmla="*/ 463826 h 927652"/>
                <a:gd name="connsiteX3" fmla="*/ 463826 w 3424686"/>
                <a:gd name="connsiteY3" fmla="*/ 927652 h 927652"/>
                <a:gd name="connsiteX4" fmla="*/ 3299791 w 3424686"/>
                <a:gd name="connsiteY4" fmla="*/ 927652 h 927652"/>
                <a:gd name="connsiteX5" fmla="*/ 3393268 w 3424686"/>
                <a:gd name="connsiteY5" fmla="*/ 918229 h 927652"/>
                <a:gd name="connsiteX6" fmla="*/ 3424686 w 3424686"/>
                <a:gd name="connsiteY6" fmla="*/ 908476 h 927652"/>
                <a:gd name="connsiteX7" fmla="*/ 3225419 w 3424686"/>
                <a:gd name="connsiteY7" fmla="*/ 812484 h 927652"/>
                <a:gd name="connsiteX8" fmla="*/ 2347057 w 3424686"/>
                <a:gd name="connsiteY8" fmla="*/ 14745 h 927652"/>
                <a:gd name="connsiteX9" fmla="*/ 2338099 w 3424686"/>
                <a:gd name="connsiteY9" fmla="*/ 0 h 927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24686" h="927652">
                  <a:moveTo>
                    <a:pt x="2338099" y="0"/>
                  </a:moveTo>
                  <a:lnTo>
                    <a:pt x="463826" y="0"/>
                  </a:lnTo>
                  <a:cubicBezTo>
                    <a:pt x="207662" y="0"/>
                    <a:pt x="0" y="207662"/>
                    <a:pt x="0" y="463826"/>
                  </a:cubicBezTo>
                  <a:cubicBezTo>
                    <a:pt x="0" y="719990"/>
                    <a:pt x="207662" y="927652"/>
                    <a:pt x="463826" y="927652"/>
                  </a:cubicBezTo>
                  <a:lnTo>
                    <a:pt x="3299791" y="927652"/>
                  </a:lnTo>
                  <a:cubicBezTo>
                    <a:pt x="3331812" y="927652"/>
                    <a:pt x="3363074" y="924408"/>
                    <a:pt x="3393268" y="918229"/>
                  </a:cubicBezTo>
                  <a:lnTo>
                    <a:pt x="3424686" y="908476"/>
                  </a:lnTo>
                  <a:lnTo>
                    <a:pt x="3225419" y="812484"/>
                  </a:lnTo>
                  <a:cubicBezTo>
                    <a:pt x="2872403" y="620715"/>
                    <a:pt x="2570919" y="346105"/>
                    <a:pt x="2347057" y="14745"/>
                  </a:cubicBezTo>
                  <a:lnTo>
                    <a:pt x="2338099" y="0"/>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28" name="TextBox 18">
              <a:extLst>
                <a:ext uri="{FF2B5EF4-FFF2-40B4-BE49-F238E27FC236}">
                  <a16:creationId xmlns:a16="http://schemas.microsoft.com/office/drawing/2014/main" id="{A3942B42-AB33-C265-04C8-25DC1187850D}"/>
                </a:ext>
              </a:extLst>
            </p:cNvPr>
            <p:cNvSpPr txBox="1">
              <a:spLocks noChangeArrowheads="1"/>
            </p:cNvSpPr>
            <p:nvPr/>
          </p:nvSpPr>
          <p:spPr bwMode="auto">
            <a:xfrm>
              <a:off x="7818027" y="5104562"/>
              <a:ext cx="2763349" cy="1062092"/>
            </a:xfrm>
            <a:prstGeom prst="rect">
              <a:avLst/>
            </a:prstGeom>
          </p:spPr>
          <p:txBody>
            <a:bodyPr rot="0" vert="horz" wrap="square" lIns="0" tIns="45720" rIns="0" bIns="45720" anchor="b" anchorCtr="0" upright="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آليات المتابعة والتقييم</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2" name="رسم 15" descr="قائمة اختيار">
              <a:extLst>
                <a:ext uri="{FF2B5EF4-FFF2-40B4-BE49-F238E27FC236}">
                  <a16:creationId xmlns:a16="http://schemas.microsoft.com/office/drawing/2014/main" id="{9B0390AB-ED75-FD47-CBD9-3AFF7DBAA59B}"/>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708240" y="5406510"/>
              <a:ext cx="686914" cy="686865"/>
            </a:xfrm>
            <a:prstGeom prst="rect">
              <a:avLst/>
            </a:prstGeom>
          </p:spPr>
        </p:pic>
      </p:grpSp>
      <p:grpSp>
        <p:nvGrpSpPr>
          <p:cNvPr id="37" name="Group 36">
            <a:extLst>
              <a:ext uri="{FF2B5EF4-FFF2-40B4-BE49-F238E27FC236}">
                <a16:creationId xmlns:a16="http://schemas.microsoft.com/office/drawing/2014/main" id="{47E1ADF8-3626-7E8E-11E5-353E21606D0E}"/>
              </a:ext>
            </a:extLst>
          </p:cNvPr>
          <p:cNvGrpSpPr/>
          <p:nvPr/>
        </p:nvGrpSpPr>
        <p:grpSpPr>
          <a:xfrm>
            <a:off x="1585524" y="1297520"/>
            <a:ext cx="4070284" cy="1023885"/>
            <a:chOff x="1585524" y="1297520"/>
            <a:chExt cx="4070284" cy="1023885"/>
          </a:xfrm>
        </p:grpSpPr>
        <p:sp>
          <p:nvSpPr>
            <p:cNvPr id="15" name="Freeform: Shape 14">
              <a:extLst>
                <a:ext uri="{FF2B5EF4-FFF2-40B4-BE49-F238E27FC236}">
                  <a16:creationId xmlns:a16="http://schemas.microsoft.com/office/drawing/2014/main" id="{AA504332-63E0-AE72-A6AC-FA6D22F09D4C}"/>
                </a:ext>
              </a:extLst>
            </p:cNvPr>
            <p:cNvSpPr/>
            <p:nvPr/>
          </p:nvSpPr>
          <p:spPr>
            <a:xfrm flipH="1">
              <a:off x="4114138" y="1318258"/>
              <a:ext cx="1541670" cy="982429"/>
            </a:xfrm>
            <a:custGeom>
              <a:avLst/>
              <a:gdLst>
                <a:gd name="connsiteX0" fmla="*/ 338931 w 1425517"/>
                <a:gd name="connsiteY0" fmla="*/ 0 h 908476"/>
                <a:gd name="connsiteX1" fmla="*/ 283284 w 1425517"/>
                <a:gd name="connsiteY1" fmla="*/ 17274 h 908476"/>
                <a:gd name="connsiteX2" fmla="*/ 0 w 1425517"/>
                <a:gd name="connsiteY2" fmla="*/ 444650 h 908476"/>
                <a:gd name="connsiteX3" fmla="*/ 463826 w 1425517"/>
                <a:gd name="connsiteY3" fmla="*/ 908476 h 908476"/>
                <a:gd name="connsiteX4" fmla="*/ 1425517 w 1425517"/>
                <a:gd name="connsiteY4" fmla="*/ 908476 h 908476"/>
                <a:gd name="connsiteX5" fmla="*/ 1416559 w 1425517"/>
                <a:gd name="connsiteY5" fmla="*/ 893731 h 908476"/>
                <a:gd name="connsiteX6" fmla="*/ 538197 w 1425517"/>
                <a:gd name="connsiteY6" fmla="*/ 95992 h 908476"/>
                <a:gd name="connsiteX7" fmla="*/ 338931 w 1425517"/>
                <a:gd name="connsiteY7" fmla="*/ 0 h 908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25517" h="908476">
                  <a:moveTo>
                    <a:pt x="338931" y="0"/>
                  </a:moveTo>
                  <a:lnTo>
                    <a:pt x="283284" y="17274"/>
                  </a:lnTo>
                  <a:cubicBezTo>
                    <a:pt x="116810" y="87686"/>
                    <a:pt x="0" y="252527"/>
                    <a:pt x="0" y="444650"/>
                  </a:cubicBezTo>
                  <a:cubicBezTo>
                    <a:pt x="0" y="700814"/>
                    <a:pt x="207662" y="908476"/>
                    <a:pt x="463826" y="908476"/>
                  </a:cubicBezTo>
                  <a:lnTo>
                    <a:pt x="1425517" y="908476"/>
                  </a:lnTo>
                  <a:lnTo>
                    <a:pt x="1416559" y="893731"/>
                  </a:lnTo>
                  <a:cubicBezTo>
                    <a:pt x="1192697" y="562371"/>
                    <a:pt x="891213" y="287762"/>
                    <a:pt x="538197" y="95992"/>
                  </a:cubicBezTo>
                  <a:lnTo>
                    <a:pt x="338931" y="0"/>
                  </a:lnTo>
                  <a:close/>
                </a:path>
              </a:pathLst>
            </a:custGeom>
            <a:solidFill>
              <a:srgbClr val="A0C9CA"/>
            </a:solidFill>
            <a:ln>
              <a:solidFill>
                <a:srgbClr val="99BCD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20" name="Freeform: Shape 19">
              <a:extLst>
                <a:ext uri="{FF2B5EF4-FFF2-40B4-BE49-F238E27FC236}">
                  <a16:creationId xmlns:a16="http://schemas.microsoft.com/office/drawing/2014/main" id="{368C1D5B-F51E-FEA9-FCDC-4FE0342BFA3B}"/>
                </a:ext>
              </a:extLst>
            </p:cNvPr>
            <p:cNvSpPr/>
            <p:nvPr/>
          </p:nvSpPr>
          <p:spPr>
            <a:xfrm flipH="1">
              <a:off x="1585524" y="1297520"/>
              <a:ext cx="3703734" cy="1003166"/>
            </a:xfrm>
            <a:custGeom>
              <a:avLst/>
              <a:gdLst>
                <a:gd name="connsiteX0" fmla="*/ 2960860 w 3424686"/>
                <a:gd name="connsiteY0" fmla="*/ 0 h 927652"/>
                <a:gd name="connsiteX1" fmla="*/ 124895 w 3424686"/>
                <a:gd name="connsiteY1" fmla="*/ 0 h 927652"/>
                <a:gd name="connsiteX2" fmla="*/ 31418 w 3424686"/>
                <a:gd name="connsiteY2" fmla="*/ 9423 h 927652"/>
                <a:gd name="connsiteX3" fmla="*/ 0 w 3424686"/>
                <a:gd name="connsiteY3" fmla="*/ 19176 h 927652"/>
                <a:gd name="connsiteX4" fmla="*/ 199266 w 3424686"/>
                <a:gd name="connsiteY4" fmla="*/ 115168 h 927652"/>
                <a:gd name="connsiteX5" fmla="*/ 1077628 w 3424686"/>
                <a:gd name="connsiteY5" fmla="*/ 912907 h 927652"/>
                <a:gd name="connsiteX6" fmla="*/ 1086586 w 3424686"/>
                <a:gd name="connsiteY6" fmla="*/ 927652 h 927652"/>
                <a:gd name="connsiteX7" fmla="*/ 2960860 w 3424686"/>
                <a:gd name="connsiteY7" fmla="*/ 927652 h 927652"/>
                <a:gd name="connsiteX8" fmla="*/ 3424686 w 3424686"/>
                <a:gd name="connsiteY8" fmla="*/ 463826 h 927652"/>
                <a:gd name="connsiteX9" fmla="*/ 2960860 w 3424686"/>
                <a:gd name="connsiteY9" fmla="*/ 0 h 927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24686" h="927652">
                  <a:moveTo>
                    <a:pt x="2960860" y="0"/>
                  </a:moveTo>
                  <a:lnTo>
                    <a:pt x="124895" y="0"/>
                  </a:lnTo>
                  <a:cubicBezTo>
                    <a:pt x="92875" y="0"/>
                    <a:pt x="61612" y="3245"/>
                    <a:pt x="31418" y="9423"/>
                  </a:cubicBezTo>
                  <a:lnTo>
                    <a:pt x="0" y="19176"/>
                  </a:lnTo>
                  <a:lnTo>
                    <a:pt x="199266" y="115168"/>
                  </a:lnTo>
                  <a:cubicBezTo>
                    <a:pt x="552282" y="306938"/>
                    <a:pt x="853766" y="581547"/>
                    <a:pt x="1077628" y="912907"/>
                  </a:cubicBezTo>
                  <a:lnTo>
                    <a:pt x="1086586" y="927652"/>
                  </a:lnTo>
                  <a:lnTo>
                    <a:pt x="2960860" y="927652"/>
                  </a:lnTo>
                  <a:cubicBezTo>
                    <a:pt x="3217024" y="927652"/>
                    <a:pt x="3424686" y="719990"/>
                    <a:pt x="3424686" y="463826"/>
                  </a:cubicBezTo>
                  <a:cubicBezTo>
                    <a:pt x="3424686" y="207662"/>
                    <a:pt x="3217024" y="0"/>
                    <a:pt x="2960860" y="0"/>
                  </a:cubicBez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27" name="TextBox 18">
              <a:extLst>
                <a:ext uri="{FF2B5EF4-FFF2-40B4-BE49-F238E27FC236}">
                  <a16:creationId xmlns:a16="http://schemas.microsoft.com/office/drawing/2014/main" id="{444C4915-DC4B-F3E5-F9A9-7579647EC8D5}"/>
                </a:ext>
              </a:extLst>
            </p:cNvPr>
            <p:cNvSpPr txBox="1">
              <a:spLocks noChangeArrowheads="1"/>
            </p:cNvSpPr>
            <p:nvPr/>
          </p:nvSpPr>
          <p:spPr bwMode="auto">
            <a:xfrm>
              <a:off x="1679148" y="1333732"/>
              <a:ext cx="2681280" cy="734550"/>
            </a:xfrm>
            <a:prstGeom prst="rect">
              <a:avLst/>
            </a:prstGeom>
          </p:spPr>
          <p:txBody>
            <a:bodyPr rot="0" vert="horz" wrap="square" lIns="0" tIns="45720" rIns="0" bIns="45720" anchor="b" anchorCtr="0" upright="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الأهداف والغايات</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3" name="Graphic 4" descr="Bullseye with solid fill">
              <a:extLst>
                <a:ext uri="{FF2B5EF4-FFF2-40B4-BE49-F238E27FC236}">
                  <a16:creationId xmlns:a16="http://schemas.microsoft.com/office/drawing/2014/main" id="{18FFCD88-6886-DD7A-38CC-F8D9158F765A}"/>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4650623" y="1524913"/>
              <a:ext cx="796548" cy="796492"/>
            </a:xfrm>
            <a:prstGeom prst="rect">
              <a:avLst/>
            </a:prstGeom>
          </p:spPr>
        </p:pic>
      </p:grpSp>
    </p:spTree>
    <p:extLst>
      <p:ext uri="{BB962C8B-B14F-4D97-AF65-F5344CB8AC3E}">
        <p14:creationId xmlns:p14="http://schemas.microsoft.com/office/powerpoint/2010/main" val="295500229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additive="base">
                                        <p:cTn id="13" dur="500" fill="hold"/>
                                        <p:tgtEl>
                                          <p:spTgt spid="37"/>
                                        </p:tgtEl>
                                        <p:attrNameLst>
                                          <p:attrName>ppt_x</p:attrName>
                                        </p:attrNameLst>
                                      </p:cBhvr>
                                      <p:tavLst>
                                        <p:tav tm="0">
                                          <p:val>
                                            <p:strVal val="#ppt_x"/>
                                          </p:val>
                                        </p:tav>
                                        <p:tav tm="100000">
                                          <p:val>
                                            <p:strVal val="#ppt_x"/>
                                          </p:val>
                                        </p:tav>
                                      </p:tavLst>
                                    </p:anim>
                                    <p:anim calcmode="lin" valueType="num">
                                      <p:cBhvr additive="base">
                                        <p:cTn id="14"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fill="hold"/>
                                        <p:tgtEl>
                                          <p:spTgt spid="33"/>
                                        </p:tgtEl>
                                        <p:attrNameLst>
                                          <p:attrName>ppt_x</p:attrName>
                                        </p:attrNameLst>
                                      </p:cBhvr>
                                      <p:tavLst>
                                        <p:tav tm="0">
                                          <p:val>
                                            <p:strVal val="#ppt_x"/>
                                          </p:val>
                                        </p:tav>
                                        <p:tav tm="100000">
                                          <p:val>
                                            <p:strVal val="#ppt_x"/>
                                          </p:val>
                                        </p:tav>
                                      </p:tavLst>
                                    </p:anim>
                                    <p:anim calcmode="lin" valueType="num">
                                      <p:cBhvr additive="base">
                                        <p:cTn id="20"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6"/>
                                        </p:tgtEl>
                                        <p:attrNameLst>
                                          <p:attrName>style.visibility</p:attrName>
                                        </p:attrNameLst>
                                      </p:cBhvr>
                                      <p:to>
                                        <p:strVal val="visible"/>
                                      </p:to>
                                    </p:set>
                                    <p:anim calcmode="lin" valueType="num">
                                      <p:cBhvr additive="base">
                                        <p:cTn id="25" dur="500" fill="hold"/>
                                        <p:tgtEl>
                                          <p:spTgt spid="36"/>
                                        </p:tgtEl>
                                        <p:attrNameLst>
                                          <p:attrName>ppt_x</p:attrName>
                                        </p:attrNameLst>
                                      </p:cBhvr>
                                      <p:tavLst>
                                        <p:tav tm="0">
                                          <p:val>
                                            <p:strVal val="#ppt_x"/>
                                          </p:val>
                                        </p:tav>
                                        <p:tav tm="100000">
                                          <p:val>
                                            <p:strVal val="#ppt_x"/>
                                          </p:val>
                                        </p:tav>
                                      </p:tavLst>
                                    </p:anim>
                                    <p:anim calcmode="lin" valueType="num">
                                      <p:cBhvr additive="base">
                                        <p:cTn id="26"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4"/>
                                        </p:tgtEl>
                                        <p:attrNameLst>
                                          <p:attrName>style.visibility</p:attrName>
                                        </p:attrNameLst>
                                      </p:cBhvr>
                                      <p:to>
                                        <p:strVal val="visible"/>
                                      </p:to>
                                    </p:set>
                                    <p:anim calcmode="lin" valueType="num">
                                      <p:cBhvr additive="base">
                                        <p:cTn id="31" dur="500" fill="hold"/>
                                        <p:tgtEl>
                                          <p:spTgt spid="34"/>
                                        </p:tgtEl>
                                        <p:attrNameLst>
                                          <p:attrName>ppt_x</p:attrName>
                                        </p:attrNameLst>
                                      </p:cBhvr>
                                      <p:tavLst>
                                        <p:tav tm="0">
                                          <p:val>
                                            <p:strVal val="#ppt_x"/>
                                          </p:val>
                                        </p:tav>
                                        <p:tav tm="100000">
                                          <p:val>
                                            <p:strVal val="#ppt_x"/>
                                          </p:val>
                                        </p:tav>
                                      </p:tavLst>
                                    </p:anim>
                                    <p:anim calcmode="lin" valueType="num">
                                      <p:cBhvr additive="base">
                                        <p:cTn id="32"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5"/>
                                        </p:tgtEl>
                                        <p:attrNameLst>
                                          <p:attrName>style.visibility</p:attrName>
                                        </p:attrNameLst>
                                      </p:cBhvr>
                                      <p:to>
                                        <p:strVal val="visible"/>
                                      </p:to>
                                    </p:set>
                                    <p:anim calcmode="lin" valueType="num">
                                      <p:cBhvr additive="base">
                                        <p:cTn id="37" dur="500" fill="hold"/>
                                        <p:tgtEl>
                                          <p:spTgt spid="35"/>
                                        </p:tgtEl>
                                        <p:attrNameLst>
                                          <p:attrName>ppt_x</p:attrName>
                                        </p:attrNameLst>
                                      </p:cBhvr>
                                      <p:tavLst>
                                        <p:tav tm="0">
                                          <p:val>
                                            <p:strVal val="#ppt_x"/>
                                          </p:val>
                                        </p:tav>
                                        <p:tav tm="100000">
                                          <p:val>
                                            <p:strVal val="#ppt_x"/>
                                          </p:val>
                                        </p:tav>
                                      </p:tavLst>
                                    </p:anim>
                                    <p:anim calcmode="lin" valueType="num">
                                      <p:cBhvr additive="base">
                                        <p:cTn id="38"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E3483A-512F-88F3-DCAC-4ACDE1D729A1}"/>
            </a:ext>
          </a:extLst>
        </p:cNvPr>
        <p:cNvGrpSpPr/>
        <p:nvPr/>
      </p:nvGrpSpPr>
      <p:grpSpPr>
        <a:xfrm>
          <a:off x="0" y="0"/>
          <a:ext cx="0" cy="0"/>
          <a:chOff x="0" y="0"/>
          <a:chExt cx="0" cy="0"/>
        </a:xfrm>
      </p:grpSpPr>
      <p:sp>
        <p:nvSpPr>
          <p:cNvPr id="29" name="TextBox 28">
            <a:extLst>
              <a:ext uri="{FF2B5EF4-FFF2-40B4-BE49-F238E27FC236}">
                <a16:creationId xmlns:a16="http://schemas.microsoft.com/office/drawing/2014/main" id="{E231E9AA-2B8C-DA03-95D0-04AE1841038C}"/>
              </a:ext>
            </a:extLst>
          </p:cNvPr>
          <p:cNvSpPr txBox="1"/>
          <p:nvPr/>
        </p:nvSpPr>
        <p:spPr>
          <a:xfrm>
            <a:off x="1002401" y="3768213"/>
            <a:ext cx="5009702" cy="40049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EG"/>
              <a:t>ورشة عمل لإعداد خطة إشرافية نموذجية</a:t>
            </a:r>
            <a:endParaRPr lang="en-US"/>
          </a:p>
        </p:txBody>
      </p:sp>
      <p:sp>
        <p:nvSpPr>
          <p:cNvPr id="8" name="TextBox 7">
            <a:extLst>
              <a:ext uri="{FF2B5EF4-FFF2-40B4-BE49-F238E27FC236}">
                <a16:creationId xmlns:a16="http://schemas.microsoft.com/office/drawing/2014/main" id="{A85118D0-6C85-DDA7-C744-6DAD56A5DBA8}"/>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2B681731-D03E-0BEE-C63D-55898A1703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6" name="Picture 5">
            <a:extLst>
              <a:ext uri="{FF2B5EF4-FFF2-40B4-BE49-F238E27FC236}">
                <a16:creationId xmlns:a16="http://schemas.microsoft.com/office/drawing/2014/main" id="{B8965968-D239-9D19-6AB0-95CD3486CAE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16613" y="1386963"/>
            <a:ext cx="4762500" cy="4762500"/>
          </a:xfrm>
          <a:prstGeom prst="rect">
            <a:avLst/>
          </a:prstGeom>
        </p:spPr>
      </p:pic>
    </p:spTree>
    <p:extLst>
      <p:ext uri="{BB962C8B-B14F-4D97-AF65-F5344CB8AC3E}">
        <p14:creationId xmlns:p14="http://schemas.microsoft.com/office/powerpoint/2010/main" val="338530094"/>
      </p:ext>
    </p:extLst>
  </p:cSld>
  <p:clrMapOvr>
    <a:masterClrMapping/>
  </p:clrMapOvr>
  <p:transition spd="slow">
    <p:wipe/>
  </p:transition>
</p:sld>
</file>

<file path=ppt/slides/slide30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1B02EF-FF9A-2BE1-5590-25E9FCEC9B07}"/>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C6EB6501-4494-E824-4257-510C225C418D}"/>
              </a:ext>
            </a:extLst>
          </p:cNvPr>
          <p:cNvSpPr txBox="1"/>
          <p:nvPr/>
        </p:nvSpPr>
        <p:spPr>
          <a:xfrm>
            <a:off x="2779494" y="-132677"/>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تمارين حول بناء هيكل تنظيمي مصغّر</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FCE6A80E-1FF2-0BC1-8A0A-BCF058E9895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FB23A731-FF90-F7DC-847D-91EAECC0800D}"/>
              </a:ext>
            </a:extLst>
          </p:cNvPr>
          <p:cNvSpPr txBox="1"/>
          <p:nvPr/>
        </p:nvSpPr>
        <p:spPr>
          <a:xfrm>
            <a:off x="5535526" y="3207448"/>
            <a:ext cx="5843587" cy="1384995"/>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الهيكل التنظيمي الفعّال يعكس استراتيجية المؤسّسة ويسهّل تحقيق أهدافها من خلال توضيح العلاقات والمسؤوليات وتدفّق العمل</a:t>
            </a:r>
            <a:endParaRPr lang="en-US" dirty="0"/>
          </a:p>
        </p:txBody>
      </p:sp>
      <p:pic>
        <p:nvPicPr>
          <p:cNvPr id="4" name="Picture 3" descr="Hierarchical ">
            <a:extLst>
              <a:ext uri="{FF2B5EF4-FFF2-40B4-BE49-F238E27FC236}">
                <a16:creationId xmlns:a16="http://schemas.microsoft.com/office/drawing/2014/main" id="{9C212F9E-E312-9CAC-7ED4-C50274474F9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41363" y="1766752"/>
            <a:ext cx="3805456" cy="3805456"/>
          </a:xfrm>
          <a:prstGeom prst="rect">
            <a:avLst/>
          </a:prstGeom>
          <a:noFill/>
          <a:ln>
            <a:noFill/>
          </a:ln>
        </p:spPr>
      </p:pic>
    </p:spTree>
    <p:extLst>
      <p:ext uri="{BB962C8B-B14F-4D97-AF65-F5344CB8AC3E}">
        <p14:creationId xmlns:p14="http://schemas.microsoft.com/office/powerpoint/2010/main" val="156372386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8C5D88-B064-1FD3-D524-C1BF41D5962F}"/>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9AA62A5C-3C93-52B1-076C-6774CCC28CFD}"/>
              </a:ext>
            </a:extLst>
          </p:cNvPr>
          <p:cNvSpPr txBox="1"/>
          <p:nvPr/>
        </p:nvSpPr>
        <p:spPr>
          <a:xfrm>
            <a:off x="2779494" y="-174919"/>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أدوار المشرف ومسؤولياته في بيئة العمل الحديثة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045508B8-36AA-BEA5-8213-CCEB7EEC110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102" name="Group 101">
            <a:extLst>
              <a:ext uri="{FF2B5EF4-FFF2-40B4-BE49-F238E27FC236}">
                <a16:creationId xmlns:a16="http://schemas.microsoft.com/office/drawing/2014/main" id="{9812A3EA-3E1B-60B3-A04E-9F394BE09F54}"/>
              </a:ext>
            </a:extLst>
          </p:cNvPr>
          <p:cNvGrpSpPr/>
          <p:nvPr/>
        </p:nvGrpSpPr>
        <p:grpSpPr>
          <a:xfrm>
            <a:off x="7993915" y="1984769"/>
            <a:ext cx="3806199" cy="3806431"/>
            <a:chOff x="667323" y="5985269"/>
            <a:chExt cx="3806199" cy="3806431"/>
          </a:xfrm>
        </p:grpSpPr>
        <p:grpSp>
          <p:nvGrpSpPr>
            <p:cNvPr id="34" name="Group 33">
              <a:extLst>
                <a:ext uri="{FF2B5EF4-FFF2-40B4-BE49-F238E27FC236}">
                  <a16:creationId xmlns:a16="http://schemas.microsoft.com/office/drawing/2014/main" id="{A8EE8F01-B0EB-406C-26DB-7B1B4426C13A}"/>
                </a:ext>
              </a:extLst>
            </p:cNvPr>
            <p:cNvGrpSpPr/>
            <p:nvPr/>
          </p:nvGrpSpPr>
          <p:grpSpPr>
            <a:xfrm>
              <a:off x="667323" y="5985269"/>
              <a:ext cx="3806199" cy="3806431"/>
              <a:chOff x="1415415" y="1534946"/>
              <a:chExt cx="1473200" cy="1473200"/>
            </a:xfrm>
          </p:grpSpPr>
          <p:sp>
            <p:nvSpPr>
              <p:cNvPr id="44" name="Oval 43">
                <a:extLst>
                  <a:ext uri="{FF2B5EF4-FFF2-40B4-BE49-F238E27FC236}">
                    <a16:creationId xmlns:a16="http://schemas.microsoft.com/office/drawing/2014/main" id="{A1B35C58-64A5-816E-D8C3-04A742F2273B}"/>
                  </a:ext>
                </a:extLst>
              </p:cNvPr>
              <p:cNvSpPr/>
              <p:nvPr/>
            </p:nvSpPr>
            <p:spPr>
              <a:xfrm>
                <a:off x="1415415" y="1534946"/>
                <a:ext cx="1473200" cy="1473200"/>
              </a:xfrm>
              <a:prstGeom prst="ellipse">
                <a:avLst/>
              </a:prstGeom>
              <a:solidFill>
                <a:srgbClr val="1684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600"/>
              </a:p>
            </p:txBody>
          </p:sp>
          <p:sp>
            <p:nvSpPr>
              <p:cNvPr id="45" name="Oval 44">
                <a:extLst>
                  <a:ext uri="{FF2B5EF4-FFF2-40B4-BE49-F238E27FC236}">
                    <a16:creationId xmlns:a16="http://schemas.microsoft.com/office/drawing/2014/main" id="{AA4C77DB-4E05-F57A-4CAF-13EE61F33CC9}"/>
                  </a:ext>
                </a:extLst>
              </p:cNvPr>
              <p:cNvSpPr/>
              <p:nvPr/>
            </p:nvSpPr>
            <p:spPr>
              <a:xfrm>
                <a:off x="1517188" y="1636719"/>
                <a:ext cx="1269654" cy="1269654"/>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600"/>
              </a:p>
            </p:txBody>
          </p:sp>
        </p:grpSp>
        <p:sp>
          <p:nvSpPr>
            <p:cNvPr id="39" name="مربع نص 166">
              <a:extLst>
                <a:ext uri="{FF2B5EF4-FFF2-40B4-BE49-F238E27FC236}">
                  <a16:creationId xmlns:a16="http://schemas.microsoft.com/office/drawing/2014/main" id="{7EEEA708-67E7-941F-366C-33B3370A6AF7}"/>
                </a:ext>
              </a:extLst>
            </p:cNvPr>
            <p:cNvSpPr txBox="1"/>
            <p:nvPr/>
          </p:nvSpPr>
          <p:spPr>
            <a:xfrm>
              <a:off x="1112686" y="8090722"/>
              <a:ext cx="2948140" cy="1077694"/>
            </a:xfrm>
            <a:prstGeom prst="rect">
              <a:avLst/>
            </a:prstGeom>
          </p:spPr>
          <p:txBody>
            <a:bodyPr wrap="square" rtlCol="1">
              <a:noAutofit/>
            </a:bodyPr>
            <a:lstStyle/>
            <a:p>
              <a:pPr algn="ctr" rtl="1">
                <a:lnSpc>
                  <a:spcPct val="115000"/>
                </a:lnSpc>
              </a:pPr>
              <a:r>
                <a:rPr lang="ar-SA" sz="36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دور القدوة</a:t>
              </a:r>
              <a:endParaRPr lang="en-US" sz="3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25" name="Picture 24" descr="Role model ">
              <a:extLst>
                <a:ext uri="{FF2B5EF4-FFF2-40B4-BE49-F238E27FC236}">
                  <a16:creationId xmlns:a16="http://schemas.microsoft.com/office/drawing/2014/main" id="{1E9412F6-9229-D289-66A1-3706241A1DA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18852" y="6608527"/>
              <a:ext cx="1303140" cy="1303219"/>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1">
            <a:extLst>
              <a:ext uri="{FF2B5EF4-FFF2-40B4-BE49-F238E27FC236}">
                <a16:creationId xmlns:a16="http://schemas.microsoft.com/office/drawing/2014/main" id="{550E7CAA-FFCC-D284-20FE-673F4A6EA6D7}"/>
              </a:ext>
            </a:extLst>
          </p:cNvPr>
          <p:cNvSpPr txBox="1"/>
          <p:nvPr/>
        </p:nvSpPr>
        <p:spPr>
          <a:xfrm>
            <a:off x="1063445" y="1280615"/>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تقديم نموذج يُحتذى به في العمل</a:t>
            </a:r>
            <a:endParaRPr lang="en-US" dirty="0"/>
          </a:p>
        </p:txBody>
      </p:sp>
      <p:sp>
        <p:nvSpPr>
          <p:cNvPr id="3" name="TextBox 2">
            <a:extLst>
              <a:ext uri="{FF2B5EF4-FFF2-40B4-BE49-F238E27FC236}">
                <a16:creationId xmlns:a16="http://schemas.microsoft.com/office/drawing/2014/main" id="{C56B10FB-2E24-6468-0D76-876BC60CC84D}"/>
              </a:ext>
            </a:extLst>
          </p:cNvPr>
          <p:cNvSpPr txBox="1"/>
          <p:nvPr/>
        </p:nvSpPr>
        <p:spPr>
          <a:xfrm>
            <a:off x="1063445" y="3399724"/>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الالتزام بأخلاقيّات العمل والسلوك المهني</a:t>
            </a:r>
            <a:endParaRPr lang="en-US" dirty="0"/>
          </a:p>
        </p:txBody>
      </p:sp>
      <p:sp>
        <p:nvSpPr>
          <p:cNvPr id="4" name="TextBox 3">
            <a:extLst>
              <a:ext uri="{FF2B5EF4-FFF2-40B4-BE49-F238E27FC236}">
                <a16:creationId xmlns:a16="http://schemas.microsoft.com/office/drawing/2014/main" id="{8A21C7A3-4C4E-E232-1AE7-E0A9C843C1B4}"/>
              </a:ext>
            </a:extLst>
          </p:cNvPr>
          <p:cNvSpPr txBox="1"/>
          <p:nvPr/>
        </p:nvSpPr>
        <p:spPr>
          <a:xfrm>
            <a:off x="1063445" y="5518832"/>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تجسيد قيم المؤسّسة وثقافتها</a:t>
            </a:r>
            <a:endParaRPr lang="en-US" dirty="0"/>
          </a:p>
        </p:txBody>
      </p:sp>
    </p:spTree>
    <p:extLst>
      <p:ext uri="{BB962C8B-B14F-4D97-AF65-F5344CB8AC3E}">
        <p14:creationId xmlns:p14="http://schemas.microsoft.com/office/powerpoint/2010/main" val="349344692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02"/>
                                        </p:tgtEl>
                                        <p:attrNameLst>
                                          <p:attrName>style.visibility</p:attrName>
                                        </p:attrNameLst>
                                      </p:cBhvr>
                                      <p:to>
                                        <p:strVal val="visible"/>
                                      </p:to>
                                    </p:set>
                                    <p:animEffect transition="in" filter="wipe(down)">
                                      <p:cBhvr>
                                        <p:cTn id="7" dur="500"/>
                                        <p:tgtEl>
                                          <p:spTgt spid="102"/>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anim calcmode="lin" valueType="num">
                                      <p:cBhvr>
                                        <p:cTn id="11" dur="1000" fill="hold"/>
                                        <p:tgtEl>
                                          <p:spTgt spid="2"/>
                                        </p:tgtEl>
                                        <p:attrNameLst>
                                          <p:attrName>ppt_x</p:attrName>
                                        </p:attrNameLst>
                                      </p:cBhvr>
                                      <p:tavLst>
                                        <p:tav tm="0">
                                          <p:val>
                                            <p:strVal val="#ppt_x"/>
                                          </p:val>
                                        </p:tav>
                                        <p:tav tm="100000">
                                          <p:val>
                                            <p:strVal val="#ppt_x"/>
                                          </p:val>
                                        </p:tav>
                                      </p:tavLst>
                                    </p:anim>
                                    <p:anim calcmode="lin" valueType="num">
                                      <p:cBhvr>
                                        <p:cTn id="12"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1000"/>
                                        <p:tgtEl>
                                          <p:spTgt spid="4"/>
                                        </p:tgtEl>
                                      </p:cBhvr>
                                    </p:animEffect>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3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8713D8-14C3-BCFA-0857-2CAED066DC15}"/>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EDA1FB51-310C-1F2D-4307-73214DA41F3C}"/>
              </a:ext>
            </a:extLst>
          </p:cNvPr>
          <p:cNvSpPr txBox="1"/>
          <p:nvPr/>
        </p:nvSpPr>
        <p:spPr>
          <a:xfrm>
            <a:off x="2779494" y="-132677"/>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خصائص الهيكل التنظيمي المرن والفعّال</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A07B204C-40C2-A57C-62B1-EC3AF26408A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60" name="Group 59">
            <a:extLst>
              <a:ext uri="{FF2B5EF4-FFF2-40B4-BE49-F238E27FC236}">
                <a16:creationId xmlns:a16="http://schemas.microsoft.com/office/drawing/2014/main" id="{C8F6415F-00B4-1917-7320-3B367F96CC48}"/>
              </a:ext>
            </a:extLst>
          </p:cNvPr>
          <p:cNvGrpSpPr/>
          <p:nvPr/>
        </p:nvGrpSpPr>
        <p:grpSpPr>
          <a:xfrm>
            <a:off x="6096000" y="4518082"/>
            <a:ext cx="5649153" cy="1490832"/>
            <a:chOff x="6096000" y="4518082"/>
            <a:chExt cx="5649153" cy="1490832"/>
          </a:xfrm>
        </p:grpSpPr>
        <p:grpSp>
          <p:nvGrpSpPr>
            <p:cNvPr id="52" name="Group 51">
              <a:extLst>
                <a:ext uri="{FF2B5EF4-FFF2-40B4-BE49-F238E27FC236}">
                  <a16:creationId xmlns:a16="http://schemas.microsoft.com/office/drawing/2014/main" id="{60430664-D742-BDA6-9F50-4F1FF373D151}"/>
                </a:ext>
              </a:extLst>
            </p:cNvPr>
            <p:cNvGrpSpPr/>
            <p:nvPr/>
          </p:nvGrpSpPr>
          <p:grpSpPr>
            <a:xfrm>
              <a:off x="6096000" y="4616761"/>
              <a:ext cx="4820711" cy="1316425"/>
              <a:chOff x="2937076" y="1597777"/>
              <a:chExt cx="2578490" cy="704145"/>
            </a:xfrm>
          </p:grpSpPr>
          <p:sp>
            <p:nvSpPr>
              <p:cNvPr id="56" name="Freeform: Shape 55">
                <a:extLst>
                  <a:ext uri="{FF2B5EF4-FFF2-40B4-BE49-F238E27FC236}">
                    <a16:creationId xmlns:a16="http://schemas.microsoft.com/office/drawing/2014/main" id="{416A2407-12DE-BC05-31EB-048729876612}"/>
                  </a:ext>
                </a:extLst>
              </p:cNvPr>
              <p:cNvSpPr/>
              <p:nvPr/>
            </p:nvSpPr>
            <p:spPr>
              <a:xfrm rot="5400000">
                <a:off x="3842391" y="692462"/>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57" name="Freeform: Shape 56">
                <a:extLst>
                  <a:ext uri="{FF2B5EF4-FFF2-40B4-BE49-F238E27FC236}">
                    <a16:creationId xmlns:a16="http://schemas.microsoft.com/office/drawing/2014/main" id="{CA3B61AC-F81C-E857-F1D1-0BDBEB729577}"/>
                  </a:ext>
                </a:extLst>
              </p:cNvPr>
              <p:cNvSpPr/>
              <p:nvPr/>
            </p:nvSpPr>
            <p:spPr>
              <a:xfrm rot="5400000">
                <a:off x="3906106" y="692462"/>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53" name="Oval 52">
              <a:extLst>
                <a:ext uri="{FF2B5EF4-FFF2-40B4-BE49-F238E27FC236}">
                  <a16:creationId xmlns:a16="http://schemas.microsoft.com/office/drawing/2014/main" id="{D7A9636D-785E-13B5-B2E2-9AE676C218FB}"/>
                </a:ext>
              </a:extLst>
            </p:cNvPr>
            <p:cNvSpPr/>
            <p:nvPr/>
          </p:nvSpPr>
          <p:spPr>
            <a:xfrm>
              <a:off x="10280556" y="4544356"/>
              <a:ext cx="1464597" cy="1464558"/>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54" name="Oval 53">
              <a:extLst>
                <a:ext uri="{FF2B5EF4-FFF2-40B4-BE49-F238E27FC236}">
                  <a16:creationId xmlns:a16="http://schemas.microsoft.com/office/drawing/2014/main" id="{6A95207D-49DD-F8A5-D26A-F0AF7F087D13}"/>
                </a:ext>
              </a:extLst>
            </p:cNvPr>
            <p:cNvSpPr/>
            <p:nvPr/>
          </p:nvSpPr>
          <p:spPr>
            <a:xfrm>
              <a:off x="10357103" y="4620083"/>
              <a:ext cx="1313138" cy="1313103"/>
            </a:xfrm>
            <a:prstGeom prst="ellipse">
              <a:avLst/>
            </a:prstGeom>
            <a:solidFill>
              <a:schemeClr val="bg1"/>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55" name="TextBox 166">
              <a:extLst>
                <a:ext uri="{FF2B5EF4-FFF2-40B4-BE49-F238E27FC236}">
                  <a16:creationId xmlns:a16="http://schemas.microsoft.com/office/drawing/2014/main" id="{EFBB06A1-6B07-B5A2-90E8-DFC038FA0DB7}"/>
                </a:ext>
              </a:extLst>
            </p:cNvPr>
            <p:cNvSpPr txBox="1"/>
            <p:nvPr/>
          </p:nvSpPr>
          <p:spPr>
            <a:xfrm>
              <a:off x="6850130" y="4867504"/>
              <a:ext cx="3366055" cy="640174"/>
            </a:xfrm>
            <a:prstGeom prst="rect">
              <a:avLst/>
            </a:prstGeom>
            <a:noFill/>
          </p:spPr>
          <p:txBody>
            <a:bodyPr wrap="square" rtlCol="0">
              <a:spAutoFit/>
            </a:bodyPr>
            <a:lstStyle/>
            <a:p>
              <a:pPr algn="ctr" rtl="0">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التكامل</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7" name="TextBox 6">
              <a:extLst>
                <a:ext uri="{FF2B5EF4-FFF2-40B4-BE49-F238E27FC236}">
                  <a16:creationId xmlns:a16="http://schemas.microsoft.com/office/drawing/2014/main" id="{DED16F44-6A6A-B2C3-EFA2-0F8F1EBE3A43}"/>
                </a:ext>
              </a:extLst>
            </p:cNvPr>
            <p:cNvSpPr txBox="1"/>
            <p:nvPr/>
          </p:nvSpPr>
          <p:spPr>
            <a:xfrm>
              <a:off x="10394259" y="4518082"/>
              <a:ext cx="1223413" cy="1418465"/>
            </a:xfrm>
            <a:prstGeom prst="rect">
              <a:avLst/>
            </a:prstGeom>
            <a:noFill/>
          </p:spPr>
          <p:txBody>
            <a:bodyPr wrap="none" rtlCol="0">
              <a:spAutoFit/>
            </a:bodyPr>
            <a:lstStyle/>
            <a:p>
              <a:pPr algn="just" rtl="0">
                <a:lnSpc>
                  <a:spcPct val="115000"/>
                </a:lnSpc>
              </a:pPr>
              <a:r>
                <a:rPr lang="en-US" sz="8000" b="1" kern="1200">
                  <a:solidFill>
                    <a:srgbClr val="168489"/>
                  </a:solidFill>
                  <a:effectLst/>
                  <a:latin typeface="Calibri" panose="020F0502020204030204" pitchFamily="34" charset="0"/>
                  <a:ea typeface="Calibri" panose="020F0502020204030204" pitchFamily="34" charset="0"/>
                  <a:cs typeface="Activist Light"/>
                </a:rPr>
                <a:t>05</a:t>
              </a:r>
              <a:endParaRPr lang="en-US" sz="8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59" name="Group 58">
            <a:extLst>
              <a:ext uri="{FF2B5EF4-FFF2-40B4-BE49-F238E27FC236}">
                <a16:creationId xmlns:a16="http://schemas.microsoft.com/office/drawing/2014/main" id="{273C8D98-7B88-4F5D-6581-8005D1176DBB}"/>
              </a:ext>
            </a:extLst>
          </p:cNvPr>
          <p:cNvGrpSpPr/>
          <p:nvPr/>
        </p:nvGrpSpPr>
        <p:grpSpPr>
          <a:xfrm>
            <a:off x="6096000" y="3040403"/>
            <a:ext cx="5649153" cy="1467848"/>
            <a:chOff x="6096000" y="3040403"/>
            <a:chExt cx="5649153" cy="1467848"/>
          </a:xfrm>
        </p:grpSpPr>
        <p:grpSp>
          <p:nvGrpSpPr>
            <p:cNvPr id="40" name="Group 39">
              <a:extLst>
                <a:ext uri="{FF2B5EF4-FFF2-40B4-BE49-F238E27FC236}">
                  <a16:creationId xmlns:a16="http://schemas.microsoft.com/office/drawing/2014/main" id="{DE929FC5-34D9-C34F-FB6F-E6EEADB77B4E}"/>
                </a:ext>
              </a:extLst>
            </p:cNvPr>
            <p:cNvGrpSpPr/>
            <p:nvPr/>
          </p:nvGrpSpPr>
          <p:grpSpPr>
            <a:xfrm>
              <a:off x="6096000" y="3116099"/>
              <a:ext cx="4820711" cy="1316424"/>
              <a:chOff x="2937076" y="817540"/>
              <a:chExt cx="2578490" cy="704145"/>
            </a:xfrm>
          </p:grpSpPr>
          <p:sp>
            <p:nvSpPr>
              <p:cNvPr id="44" name="Freeform: Shape 43">
                <a:extLst>
                  <a:ext uri="{FF2B5EF4-FFF2-40B4-BE49-F238E27FC236}">
                    <a16:creationId xmlns:a16="http://schemas.microsoft.com/office/drawing/2014/main" id="{996C0B94-015D-6AA8-C328-E512F2829633}"/>
                  </a:ext>
                </a:extLst>
              </p:cNvPr>
              <p:cNvSpPr/>
              <p:nvPr/>
            </p:nvSpPr>
            <p:spPr>
              <a:xfrm rot="5400000">
                <a:off x="3842391" y="-87775"/>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45" name="Freeform: Shape 44">
                <a:extLst>
                  <a:ext uri="{FF2B5EF4-FFF2-40B4-BE49-F238E27FC236}">
                    <a16:creationId xmlns:a16="http://schemas.microsoft.com/office/drawing/2014/main" id="{0B100448-CB8C-356C-CE16-53C4481C79B7}"/>
                  </a:ext>
                </a:extLst>
              </p:cNvPr>
              <p:cNvSpPr/>
              <p:nvPr/>
            </p:nvSpPr>
            <p:spPr>
              <a:xfrm rot="5400000">
                <a:off x="3906106" y="-87775"/>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41" name="Oval 40">
              <a:extLst>
                <a:ext uri="{FF2B5EF4-FFF2-40B4-BE49-F238E27FC236}">
                  <a16:creationId xmlns:a16="http://schemas.microsoft.com/office/drawing/2014/main" id="{598A2153-3003-DA63-E3E1-5FC6A6B5F5E9}"/>
                </a:ext>
              </a:extLst>
            </p:cNvPr>
            <p:cNvSpPr/>
            <p:nvPr/>
          </p:nvSpPr>
          <p:spPr>
            <a:xfrm>
              <a:off x="10280556" y="3043694"/>
              <a:ext cx="1464597" cy="1464557"/>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2" name="Oval 41">
              <a:extLst>
                <a:ext uri="{FF2B5EF4-FFF2-40B4-BE49-F238E27FC236}">
                  <a16:creationId xmlns:a16="http://schemas.microsoft.com/office/drawing/2014/main" id="{6614BB6B-7851-E4DF-8566-AD920F8B3B91}"/>
                </a:ext>
              </a:extLst>
            </p:cNvPr>
            <p:cNvSpPr/>
            <p:nvPr/>
          </p:nvSpPr>
          <p:spPr>
            <a:xfrm>
              <a:off x="10357103" y="3119421"/>
              <a:ext cx="1313138" cy="1313102"/>
            </a:xfrm>
            <a:prstGeom prst="ellipse">
              <a:avLst/>
            </a:prstGeom>
            <a:solidFill>
              <a:schemeClr val="bg1"/>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3" name="TextBox 104">
              <a:extLst>
                <a:ext uri="{FF2B5EF4-FFF2-40B4-BE49-F238E27FC236}">
                  <a16:creationId xmlns:a16="http://schemas.microsoft.com/office/drawing/2014/main" id="{1B539EE4-2D91-A4D3-5F15-BEDFB2DC1DC5}"/>
                </a:ext>
              </a:extLst>
            </p:cNvPr>
            <p:cNvSpPr txBox="1"/>
            <p:nvPr/>
          </p:nvSpPr>
          <p:spPr>
            <a:xfrm>
              <a:off x="6542919" y="3346761"/>
              <a:ext cx="3628646" cy="640176"/>
            </a:xfrm>
            <a:prstGeom prst="rect">
              <a:avLst/>
            </a:prstGeom>
            <a:noFill/>
          </p:spPr>
          <p:txBody>
            <a:bodyPr wrap="square" rtlCol="0">
              <a:spAutoFit/>
            </a:bodyPr>
            <a:lstStyle/>
            <a:p>
              <a:pPr algn="ctr" rtl="0">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المرونة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4" name="TextBox 6">
              <a:extLst>
                <a:ext uri="{FF2B5EF4-FFF2-40B4-BE49-F238E27FC236}">
                  <a16:creationId xmlns:a16="http://schemas.microsoft.com/office/drawing/2014/main" id="{666F75E9-721D-D024-80F8-94F4829FB210}"/>
                </a:ext>
              </a:extLst>
            </p:cNvPr>
            <p:cNvSpPr txBox="1"/>
            <p:nvPr/>
          </p:nvSpPr>
          <p:spPr>
            <a:xfrm>
              <a:off x="10394259" y="3040403"/>
              <a:ext cx="1223413" cy="1418464"/>
            </a:xfrm>
            <a:prstGeom prst="rect">
              <a:avLst/>
            </a:prstGeom>
            <a:noFill/>
          </p:spPr>
          <p:txBody>
            <a:bodyPr wrap="none" rtlCol="0">
              <a:spAutoFit/>
            </a:bodyPr>
            <a:lstStyle/>
            <a:p>
              <a:pPr algn="just" rtl="0">
                <a:lnSpc>
                  <a:spcPct val="115000"/>
                </a:lnSpc>
              </a:pPr>
              <a:r>
                <a:rPr lang="en-US" sz="8000" b="1" kern="1200">
                  <a:solidFill>
                    <a:srgbClr val="168489"/>
                  </a:solidFill>
                  <a:effectLst/>
                  <a:latin typeface="Calibri" panose="020F0502020204030204" pitchFamily="34" charset="0"/>
                  <a:ea typeface="Calibri" panose="020F0502020204030204" pitchFamily="34" charset="0"/>
                  <a:cs typeface="Activist Light"/>
                </a:rPr>
                <a:t>03</a:t>
              </a:r>
              <a:endParaRPr lang="en-US" sz="8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58" name="Group 57">
            <a:extLst>
              <a:ext uri="{FF2B5EF4-FFF2-40B4-BE49-F238E27FC236}">
                <a16:creationId xmlns:a16="http://schemas.microsoft.com/office/drawing/2014/main" id="{5CC294A0-D389-7CA0-E4CD-01E00E745F99}"/>
              </a:ext>
            </a:extLst>
          </p:cNvPr>
          <p:cNvGrpSpPr/>
          <p:nvPr/>
        </p:nvGrpSpPr>
        <p:grpSpPr>
          <a:xfrm>
            <a:off x="6096000" y="1545774"/>
            <a:ext cx="5649153" cy="1464557"/>
            <a:chOff x="6096000" y="1545774"/>
            <a:chExt cx="5649153" cy="1464557"/>
          </a:xfrm>
        </p:grpSpPr>
        <p:grpSp>
          <p:nvGrpSpPr>
            <p:cNvPr id="20" name="Group 19">
              <a:extLst>
                <a:ext uri="{FF2B5EF4-FFF2-40B4-BE49-F238E27FC236}">
                  <a16:creationId xmlns:a16="http://schemas.microsoft.com/office/drawing/2014/main" id="{D26C5F56-DA2A-4236-C771-65EA218C953F}"/>
                </a:ext>
              </a:extLst>
            </p:cNvPr>
            <p:cNvGrpSpPr/>
            <p:nvPr/>
          </p:nvGrpSpPr>
          <p:grpSpPr>
            <a:xfrm>
              <a:off x="6096000" y="1545774"/>
              <a:ext cx="5649153" cy="1464557"/>
              <a:chOff x="3021605" y="0"/>
              <a:chExt cx="3021605" cy="783380"/>
            </a:xfrm>
          </p:grpSpPr>
          <p:grpSp>
            <p:nvGrpSpPr>
              <p:cNvPr id="28" name="Group 27">
                <a:extLst>
                  <a:ext uri="{FF2B5EF4-FFF2-40B4-BE49-F238E27FC236}">
                    <a16:creationId xmlns:a16="http://schemas.microsoft.com/office/drawing/2014/main" id="{6E6B63F1-C710-D7DA-3D53-CB6507491FD4}"/>
                  </a:ext>
                </a:extLst>
              </p:cNvPr>
              <p:cNvGrpSpPr/>
              <p:nvPr/>
            </p:nvGrpSpPr>
            <p:grpSpPr>
              <a:xfrm>
                <a:off x="3021605" y="38729"/>
                <a:ext cx="2578490" cy="704145"/>
                <a:chOff x="3021605" y="38729"/>
                <a:chExt cx="2578490" cy="704145"/>
              </a:xfrm>
            </p:grpSpPr>
            <p:sp>
              <p:nvSpPr>
                <p:cNvPr id="32" name="Freeform: Shape 31">
                  <a:extLst>
                    <a:ext uri="{FF2B5EF4-FFF2-40B4-BE49-F238E27FC236}">
                      <a16:creationId xmlns:a16="http://schemas.microsoft.com/office/drawing/2014/main" id="{16D0ECFE-EB3E-B60C-78BF-2C0749C609E4}"/>
                    </a:ext>
                  </a:extLst>
                </p:cNvPr>
                <p:cNvSpPr/>
                <p:nvPr/>
              </p:nvSpPr>
              <p:spPr>
                <a:xfrm rot="5400000">
                  <a:off x="3926920" y="-866586"/>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33" name="Freeform: Shape 32">
                  <a:extLst>
                    <a:ext uri="{FF2B5EF4-FFF2-40B4-BE49-F238E27FC236}">
                      <a16:creationId xmlns:a16="http://schemas.microsoft.com/office/drawing/2014/main" id="{0D77D4D9-C9EB-2B20-F719-8C905B1E29A4}"/>
                    </a:ext>
                  </a:extLst>
                </p:cNvPr>
                <p:cNvSpPr/>
                <p:nvPr/>
              </p:nvSpPr>
              <p:spPr>
                <a:xfrm rot="5400000">
                  <a:off x="3990635" y="-866586"/>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29" name="Oval 28">
                <a:extLst>
                  <a:ext uri="{FF2B5EF4-FFF2-40B4-BE49-F238E27FC236}">
                    <a16:creationId xmlns:a16="http://schemas.microsoft.com/office/drawing/2014/main" id="{9385440F-9054-F072-FC22-4CF89D66300C}"/>
                  </a:ext>
                </a:extLst>
              </p:cNvPr>
              <p:cNvSpPr/>
              <p:nvPr/>
            </p:nvSpPr>
            <p:spPr>
              <a:xfrm>
                <a:off x="5259830" y="0"/>
                <a:ext cx="783380" cy="783380"/>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0" name="Oval 29">
                <a:extLst>
                  <a:ext uri="{FF2B5EF4-FFF2-40B4-BE49-F238E27FC236}">
                    <a16:creationId xmlns:a16="http://schemas.microsoft.com/office/drawing/2014/main" id="{4F321545-2C72-4D7D-FD44-567DAB53777A}"/>
                  </a:ext>
                </a:extLst>
              </p:cNvPr>
              <p:cNvSpPr/>
              <p:nvPr/>
            </p:nvSpPr>
            <p:spPr>
              <a:xfrm>
                <a:off x="5300773" y="40506"/>
                <a:ext cx="702368" cy="702368"/>
              </a:xfrm>
              <a:prstGeom prst="ellipse">
                <a:avLst/>
              </a:prstGeom>
              <a:solidFill>
                <a:schemeClr val="bg1"/>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1" name="TextBox 143">
                <a:extLst>
                  <a:ext uri="{FF2B5EF4-FFF2-40B4-BE49-F238E27FC236}">
                    <a16:creationId xmlns:a16="http://schemas.microsoft.com/office/drawing/2014/main" id="{17C47D09-51E0-81F1-420B-6A370DAD4465}"/>
                  </a:ext>
                </a:extLst>
              </p:cNvPr>
              <p:cNvSpPr txBox="1"/>
              <p:nvPr/>
            </p:nvSpPr>
            <p:spPr>
              <a:xfrm>
                <a:off x="3339172" y="169794"/>
                <a:ext cx="1971585" cy="342425"/>
              </a:xfrm>
              <a:prstGeom prst="rect">
                <a:avLst/>
              </a:prstGeom>
              <a:noFill/>
            </p:spPr>
            <p:txBody>
              <a:bodyPr wrap="square" rtlCol="0">
                <a:spAutoFit/>
              </a:bodyPr>
              <a:lstStyle/>
              <a:p>
                <a:pPr algn="ctr" rtl="0">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التوافق الاستراتيجي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8" name="TextBox 6">
              <a:extLst>
                <a:ext uri="{FF2B5EF4-FFF2-40B4-BE49-F238E27FC236}">
                  <a16:creationId xmlns:a16="http://schemas.microsoft.com/office/drawing/2014/main" id="{1716D4E4-3DDC-854C-297D-A78FDD2BE8E0}"/>
                </a:ext>
              </a:extLst>
            </p:cNvPr>
            <p:cNvSpPr txBox="1"/>
            <p:nvPr/>
          </p:nvSpPr>
          <p:spPr>
            <a:xfrm>
              <a:off x="10394263" y="1562724"/>
              <a:ext cx="1223413" cy="1418464"/>
            </a:xfrm>
            <a:prstGeom prst="rect">
              <a:avLst/>
            </a:prstGeom>
            <a:noFill/>
          </p:spPr>
          <p:txBody>
            <a:bodyPr wrap="none" rtlCol="0">
              <a:spAutoFit/>
            </a:bodyPr>
            <a:lstStyle/>
            <a:p>
              <a:pPr algn="just" rtl="1">
                <a:lnSpc>
                  <a:spcPct val="115000"/>
                </a:lnSpc>
              </a:pPr>
              <a:r>
                <a:rPr lang="en-US" sz="8000" b="1" kern="1200" dirty="0">
                  <a:solidFill>
                    <a:srgbClr val="168489"/>
                  </a:solidFill>
                  <a:effectLst/>
                  <a:latin typeface="Calibri" panose="020F0502020204030204" pitchFamily="34" charset="0"/>
                  <a:ea typeface="Calibri" panose="020F0502020204030204" pitchFamily="34" charset="0"/>
                  <a:cs typeface="Activist Light"/>
                </a:rPr>
                <a:t>01</a:t>
              </a:r>
              <a:endParaRPr lang="en-US" sz="8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63" name="Group 62">
            <a:extLst>
              <a:ext uri="{FF2B5EF4-FFF2-40B4-BE49-F238E27FC236}">
                <a16:creationId xmlns:a16="http://schemas.microsoft.com/office/drawing/2014/main" id="{C231DD00-A4D8-402D-D3A2-54280262141F}"/>
              </a:ext>
            </a:extLst>
          </p:cNvPr>
          <p:cNvGrpSpPr/>
          <p:nvPr/>
        </p:nvGrpSpPr>
        <p:grpSpPr>
          <a:xfrm>
            <a:off x="446847" y="1545774"/>
            <a:ext cx="5649153" cy="1464557"/>
            <a:chOff x="446847" y="1545774"/>
            <a:chExt cx="5649153" cy="1464557"/>
          </a:xfrm>
        </p:grpSpPr>
        <p:grpSp>
          <p:nvGrpSpPr>
            <p:cNvPr id="21" name="Group 20">
              <a:extLst>
                <a:ext uri="{FF2B5EF4-FFF2-40B4-BE49-F238E27FC236}">
                  <a16:creationId xmlns:a16="http://schemas.microsoft.com/office/drawing/2014/main" id="{B737A7C5-85BE-CDCC-123F-619FB41129BE}"/>
                </a:ext>
              </a:extLst>
            </p:cNvPr>
            <p:cNvGrpSpPr/>
            <p:nvPr/>
          </p:nvGrpSpPr>
          <p:grpSpPr>
            <a:xfrm flipH="1">
              <a:off x="446847" y="1545774"/>
              <a:ext cx="5649153" cy="1464557"/>
              <a:chOff x="0" y="0"/>
              <a:chExt cx="3021605" cy="783380"/>
            </a:xfrm>
          </p:grpSpPr>
          <p:grpSp>
            <p:nvGrpSpPr>
              <p:cNvPr id="22" name="Group 21">
                <a:extLst>
                  <a:ext uri="{FF2B5EF4-FFF2-40B4-BE49-F238E27FC236}">
                    <a16:creationId xmlns:a16="http://schemas.microsoft.com/office/drawing/2014/main" id="{533AB992-FF11-9EF8-F7EA-C15F1C3482FF}"/>
                  </a:ext>
                </a:extLst>
              </p:cNvPr>
              <p:cNvGrpSpPr/>
              <p:nvPr/>
            </p:nvGrpSpPr>
            <p:grpSpPr>
              <a:xfrm>
                <a:off x="0" y="38729"/>
                <a:ext cx="2578490" cy="704145"/>
                <a:chOff x="0" y="38729"/>
                <a:chExt cx="2578490" cy="704145"/>
              </a:xfrm>
            </p:grpSpPr>
            <p:sp>
              <p:nvSpPr>
                <p:cNvPr id="26" name="Freeform: Shape 25">
                  <a:extLst>
                    <a:ext uri="{FF2B5EF4-FFF2-40B4-BE49-F238E27FC236}">
                      <a16:creationId xmlns:a16="http://schemas.microsoft.com/office/drawing/2014/main" id="{907C670C-6A28-EE27-2D85-9FEEFD216BFE}"/>
                    </a:ext>
                  </a:extLst>
                </p:cNvPr>
                <p:cNvSpPr/>
                <p:nvPr/>
              </p:nvSpPr>
              <p:spPr>
                <a:xfrm rot="5400000">
                  <a:off x="905315" y="-866586"/>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27" name="Freeform: Shape 26">
                  <a:extLst>
                    <a:ext uri="{FF2B5EF4-FFF2-40B4-BE49-F238E27FC236}">
                      <a16:creationId xmlns:a16="http://schemas.microsoft.com/office/drawing/2014/main" id="{B463160C-3A3E-0701-AE1A-A61FF936CB32}"/>
                    </a:ext>
                  </a:extLst>
                </p:cNvPr>
                <p:cNvSpPr/>
                <p:nvPr/>
              </p:nvSpPr>
              <p:spPr>
                <a:xfrm rot="5400000">
                  <a:off x="969030" y="-866586"/>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23" name="Oval 22">
                <a:extLst>
                  <a:ext uri="{FF2B5EF4-FFF2-40B4-BE49-F238E27FC236}">
                    <a16:creationId xmlns:a16="http://schemas.microsoft.com/office/drawing/2014/main" id="{80663AF1-FDC5-C8B3-91EA-B82869303AFA}"/>
                  </a:ext>
                </a:extLst>
              </p:cNvPr>
              <p:cNvSpPr/>
              <p:nvPr/>
            </p:nvSpPr>
            <p:spPr>
              <a:xfrm>
                <a:off x="2238225" y="0"/>
                <a:ext cx="783380" cy="783380"/>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4" name="Oval 23">
                <a:extLst>
                  <a:ext uri="{FF2B5EF4-FFF2-40B4-BE49-F238E27FC236}">
                    <a16:creationId xmlns:a16="http://schemas.microsoft.com/office/drawing/2014/main" id="{7DB7FFCB-84B3-5825-3EED-166A42008466}"/>
                  </a:ext>
                </a:extLst>
              </p:cNvPr>
              <p:cNvSpPr/>
              <p:nvPr/>
            </p:nvSpPr>
            <p:spPr>
              <a:xfrm>
                <a:off x="2279168" y="40506"/>
                <a:ext cx="702368" cy="702368"/>
              </a:xfrm>
              <a:prstGeom prst="ellipse">
                <a:avLst/>
              </a:prstGeom>
              <a:solidFill>
                <a:schemeClr val="bg1"/>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5" name="TextBox 124">
                <a:extLst>
                  <a:ext uri="{FF2B5EF4-FFF2-40B4-BE49-F238E27FC236}">
                    <a16:creationId xmlns:a16="http://schemas.microsoft.com/office/drawing/2014/main" id="{D2818561-57F2-05B0-E7D7-EC21FFDA9D99}"/>
                  </a:ext>
                </a:extLst>
              </p:cNvPr>
              <p:cNvSpPr txBox="1"/>
              <p:nvPr/>
            </p:nvSpPr>
            <p:spPr>
              <a:xfrm>
                <a:off x="191801" y="180178"/>
                <a:ext cx="2080029" cy="342425"/>
              </a:xfrm>
              <a:prstGeom prst="rect">
                <a:avLst/>
              </a:prstGeom>
            </p:spPr>
            <p:txBody>
              <a:bodyPr wrap="square" rtlCol="0">
                <a:spAutoFit/>
              </a:bodyPr>
              <a:lstStyle/>
              <a:p>
                <a:pPr algn="ctr" rtl="0">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البساطة والوضوح</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9" name="TextBox 6">
              <a:extLst>
                <a:ext uri="{FF2B5EF4-FFF2-40B4-BE49-F238E27FC236}">
                  <a16:creationId xmlns:a16="http://schemas.microsoft.com/office/drawing/2014/main" id="{A612D24A-EB96-9B3F-05CE-F03C6FD02C9A}"/>
                </a:ext>
              </a:extLst>
            </p:cNvPr>
            <p:cNvSpPr txBox="1"/>
            <p:nvPr/>
          </p:nvSpPr>
          <p:spPr>
            <a:xfrm>
              <a:off x="548193" y="1562724"/>
              <a:ext cx="1223413" cy="1418466"/>
            </a:xfrm>
            <a:prstGeom prst="rect">
              <a:avLst/>
            </a:prstGeom>
            <a:noFill/>
          </p:spPr>
          <p:txBody>
            <a:bodyPr wrap="none" rtlCol="0">
              <a:spAutoFit/>
            </a:bodyPr>
            <a:lstStyle/>
            <a:p>
              <a:pPr algn="just" rtl="1">
                <a:lnSpc>
                  <a:spcPct val="115000"/>
                </a:lnSpc>
              </a:pPr>
              <a:r>
                <a:rPr lang="en-US" sz="8000" b="1" kern="1200">
                  <a:solidFill>
                    <a:srgbClr val="168489"/>
                  </a:solidFill>
                  <a:effectLst/>
                  <a:latin typeface="Calibri" panose="020F0502020204030204" pitchFamily="34" charset="0"/>
                  <a:ea typeface="Calibri" panose="020F0502020204030204" pitchFamily="34" charset="0"/>
                  <a:cs typeface="Activist Light"/>
                </a:rPr>
                <a:t>02</a:t>
              </a:r>
              <a:endParaRPr lang="en-US" sz="8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62" name="Group 61">
            <a:extLst>
              <a:ext uri="{FF2B5EF4-FFF2-40B4-BE49-F238E27FC236}">
                <a16:creationId xmlns:a16="http://schemas.microsoft.com/office/drawing/2014/main" id="{4796C975-2EF2-39D1-9AB1-7F799FA2E34F}"/>
              </a:ext>
            </a:extLst>
          </p:cNvPr>
          <p:cNvGrpSpPr/>
          <p:nvPr/>
        </p:nvGrpSpPr>
        <p:grpSpPr>
          <a:xfrm>
            <a:off x="446847" y="3040403"/>
            <a:ext cx="5649153" cy="1467848"/>
            <a:chOff x="446847" y="3040403"/>
            <a:chExt cx="5649153" cy="1467848"/>
          </a:xfrm>
        </p:grpSpPr>
        <p:grpSp>
          <p:nvGrpSpPr>
            <p:cNvPr id="34" name="Group 33">
              <a:extLst>
                <a:ext uri="{FF2B5EF4-FFF2-40B4-BE49-F238E27FC236}">
                  <a16:creationId xmlns:a16="http://schemas.microsoft.com/office/drawing/2014/main" id="{53D6399D-B386-900D-8089-F09CE3FD9617}"/>
                </a:ext>
              </a:extLst>
            </p:cNvPr>
            <p:cNvGrpSpPr/>
            <p:nvPr/>
          </p:nvGrpSpPr>
          <p:grpSpPr>
            <a:xfrm flipH="1">
              <a:off x="1275289" y="3116099"/>
              <a:ext cx="4820711" cy="1316424"/>
              <a:chOff x="0" y="817540"/>
              <a:chExt cx="2578490" cy="704145"/>
            </a:xfrm>
          </p:grpSpPr>
          <p:sp>
            <p:nvSpPr>
              <p:cNvPr id="38" name="Freeform: Shape 37">
                <a:extLst>
                  <a:ext uri="{FF2B5EF4-FFF2-40B4-BE49-F238E27FC236}">
                    <a16:creationId xmlns:a16="http://schemas.microsoft.com/office/drawing/2014/main" id="{196651F9-21CA-576C-74B8-74B5FEA60137}"/>
                  </a:ext>
                </a:extLst>
              </p:cNvPr>
              <p:cNvSpPr/>
              <p:nvPr/>
            </p:nvSpPr>
            <p:spPr>
              <a:xfrm rot="5400000">
                <a:off x="905315" y="-87775"/>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39" name="Freeform: Shape 38">
                <a:extLst>
                  <a:ext uri="{FF2B5EF4-FFF2-40B4-BE49-F238E27FC236}">
                    <a16:creationId xmlns:a16="http://schemas.microsoft.com/office/drawing/2014/main" id="{72144AB2-D847-4A13-B605-767B28E49BBD}"/>
                  </a:ext>
                </a:extLst>
              </p:cNvPr>
              <p:cNvSpPr/>
              <p:nvPr/>
            </p:nvSpPr>
            <p:spPr>
              <a:xfrm rot="5400000">
                <a:off x="969030" y="-87775"/>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35" name="Oval 34">
              <a:extLst>
                <a:ext uri="{FF2B5EF4-FFF2-40B4-BE49-F238E27FC236}">
                  <a16:creationId xmlns:a16="http://schemas.microsoft.com/office/drawing/2014/main" id="{69869DEE-3B7A-80A7-83E0-EFF6DC965E33}"/>
                </a:ext>
              </a:extLst>
            </p:cNvPr>
            <p:cNvSpPr/>
            <p:nvPr/>
          </p:nvSpPr>
          <p:spPr>
            <a:xfrm flipH="1">
              <a:off x="446847" y="3043694"/>
              <a:ext cx="1464597" cy="1464557"/>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6" name="Oval 35">
              <a:extLst>
                <a:ext uri="{FF2B5EF4-FFF2-40B4-BE49-F238E27FC236}">
                  <a16:creationId xmlns:a16="http://schemas.microsoft.com/office/drawing/2014/main" id="{4DEB8A0F-B219-B7DF-937B-E5C5C36C777C}"/>
                </a:ext>
              </a:extLst>
            </p:cNvPr>
            <p:cNvSpPr/>
            <p:nvPr/>
          </p:nvSpPr>
          <p:spPr>
            <a:xfrm flipH="1">
              <a:off x="521759" y="3119421"/>
              <a:ext cx="1313138" cy="1313102"/>
            </a:xfrm>
            <a:prstGeom prst="ellipse">
              <a:avLst/>
            </a:prstGeom>
            <a:solidFill>
              <a:schemeClr val="bg1"/>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7" name="TextBox 87">
              <a:extLst>
                <a:ext uri="{FF2B5EF4-FFF2-40B4-BE49-F238E27FC236}">
                  <a16:creationId xmlns:a16="http://schemas.microsoft.com/office/drawing/2014/main" id="{EA76B2DC-E827-7218-A106-AC5ABAC145C1}"/>
                </a:ext>
              </a:extLst>
            </p:cNvPr>
            <p:cNvSpPr txBox="1"/>
            <p:nvPr/>
          </p:nvSpPr>
          <p:spPr>
            <a:xfrm flipH="1">
              <a:off x="1828836" y="3399405"/>
              <a:ext cx="3871696" cy="640176"/>
            </a:xfrm>
            <a:prstGeom prst="rect">
              <a:avLst/>
            </a:prstGeom>
          </p:spPr>
          <p:txBody>
            <a:bodyPr wrap="square" rtlCol="0">
              <a:spAutoFit/>
            </a:bodyPr>
            <a:lstStyle/>
            <a:p>
              <a:pPr algn="ctr" rtl="0">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التوازن</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6" name="TextBox 6">
              <a:extLst>
                <a:ext uri="{FF2B5EF4-FFF2-40B4-BE49-F238E27FC236}">
                  <a16:creationId xmlns:a16="http://schemas.microsoft.com/office/drawing/2014/main" id="{A5E6B3B5-C969-E801-F528-448E2DEDB976}"/>
                </a:ext>
              </a:extLst>
            </p:cNvPr>
            <p:cNvSpPr txBox="1"/>
            <p:nvPr/>
          </p:nvSpPr>
          <p:spPr>
            <a:xfrm>
              <a:off x="548191" y="3040403"/>
              <a:ext cx="1223413" cy="1418464"/>
            </a:xfrm>
            <a:prstGeom prst="rect">
              <a:avLst/>
            </a:prstGeom>
            <a:noFill/>
          </p:spPr>
          <p:txBody>
            <a:bodyPr wrap="none" rtlCol="0">
              <a:spAutoFit/>
            </a:bodyPr>
            <a:lstStyle/>
            <a:p>
              <a:pPr algn="just" rtl="0">
                <a:lnSpc>
                  <a:spcPct val="115000"/>
                </a:lnSpc>
              </a:pPr>
              <a:r>
                <a:rPr lang="en-US" sz="8000" b="1" kern="1200">
                  <a:solidFill>
                    <a:srgbClr val="168489"/>
                  </a:solidFill>
                  <a:effectLst/>
                  <a:latin typeface="Calibri" panose="020F0502020204030204" pitchFamily="34" charset="0"/>
                  <a:ea typeface="Calibri" panose="020F0502020204030204" pitchFamily="34" charset="0"/>
                  <a:cs typeface="Activist Light"/>
                </a:rPr>
                <a:t>04</a:t>
              </a:r>
              <a:endParaRPr lang="en-US" sz="8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61" name="Group 60">
            <a:extLst>
              <a:ext uri="{FF2B5EF4-FFF2-40B4-BE49-F238E27FC236}">
                <a16:creationId xmlns:a16="http://schemas.microsoft.com/office/drawing/2014/main" id="{E6087503-300E-4838-4ACD-BF71D782B9AD}"/>
              </a:ext>
            </a:extLst>
          </p:cNvPr>
          <p:cNvGrpSpPr/>
          <p:nvPr/>
        </p:nvGrpSpPr>
        <p:grpSpPr>
          <a:xfrm>
            <a:off x="446847" y="4518082"/>
            <a:ext cx="5649153" cy="1490832"/>
            <a:chOff x="446847" y="4518082"/>
            <a:chExt cx="5649153" cy="1490832"/>
          </a:xfrm>
        </p:grpSpPr>
        <p:grpSp>
          <p:nvGrpSpPr>
            <p:cNvPr id="46" name="Group 45">
              <a:extLst>
                <a:ext uri="{FF2B5EF4-FFF2-40B4-BE49-F238E27FC236}">
                  <a16:creationId xmlns:a16="http://schemas.microsoft.com/office/drawing/2014/main" id="{36BABF7F-60F1-9FA2-FD42-8E17BB5D59A8}"/>
                </a:ext>
              </a:extLst>
            </p:cNvPr>
            <p:cNvGrpSpPr/>
            <p:nvPr/>
          </p:nvGrpSpPr>
          <p:grpSpPr>
            <a:xfrm flipH="1">
              <a:off x="1275289" y="4616761"/>
              <a:ext cx="4820711" cy="1316425"/>
              <a:chOff x="0" y="1597777"/>
              <a:chExt cx="2578490" cy="704145"/>
            </a:xfrm>
          </p:grpSpPr>
          <p:sp>
            <p:nvSpPr>
              <p:cNvPr id="50" name="Freeform: Shape 49">
                <a:extLst>
                  <a:ext uri="{FF2B5EF4-FFF2-40B4-BE49-F238E27FC236}">
                    <a16:creationId xmlns:a16="http://schemas.microsoft.com/office/drawing/2014/main" id="{CED793C4-6CB5-8E67-6502-33E9A9B3C9AC}"/>
                  </a:ext>
                </a:extLst>
              </p:cNvPr>
              <p:cNvSpPr/>
              <p:nvPr/>
            </p:nvSpPr>
            <p:spPr>
              <a:xfrm rot="5400000">
                <a:off x="905315" y="692462"/>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51" name="Freeform: Shape 50">
                <a:extLst>
                  <a:ext uri="{FF2B5EF4-FFF2-40B4-BE49-F238E27FC236}">
                    <a16:creationId xmlns:a16="http://schemas.microsoft.com/office/drawing/2014/main" id="{2745A90E-E396-AC96-07E2-694A8485CCEB}"/>
                  </a:ext>
                </a:extLst>
              </p:cNvPr>
              <p:cNvSpPr/>
              <p:nvPr/>
            </p:nvSpPr>
            <p:spPr>
              <a:xfrm rot="5400000">
                <a:off x="969030" y="692462"/>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47" name="Oval 46">
              <a:extLst>
                <a:ext uri="{FF2B5EF4-FFF2-40B4-BE49-F238E27FC236}">
                  <a16:creationId xmlns:a16="http://schemas.microsoft.com/office/drawing/2014/main" id="{665D71CA-F0E6-7B6C-3309-3318A5690B79}"/>
                </a:ext>
              </a:extLst>
            </p:cNvPr>
            <p:cNvSpPr/>
            <p:nvPr/>
          </p:nvSpPr>
          <p:spPr>
            <a:xfrm flipH="1">
              <a:off x="446847" y="4544356"/>
              <a:ext cx="1464597" cy="1464558"/>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8" name="Oval 47">
              <a:extLst>
                <a:ext uri="{FF2B5EF4-FFF2-40B4-BE49-F238E27FC236}">
                  <a16:creationId xmlns:a16="http://schemas.microsoft.com/office/drawing/2014/main" id="{A1DF5579-1587-D9B7-A2A7-A5B27BFA51C1}"/>
                </a:ext>
              </a:extLst>
            </p:cNvPr>
            <p:cNvSpPr/>
            <p:nvPr/>
          </p:nvSpPr>
          <p:spPr>
            <a:xfrm flipH="1">
              <a:off x="521759" y="4620083"/>
              <a:ext cx="1313138" cy="1313103"/>
            </a:xfrm>
            <a:prstGeom prst="ellipse">
              <a:avLst/>
            </a:prstGeom>
            <a:solidFill>
              <a:schemeClr val="bg1"/>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9" name="TextBox 160">
              <a:extLst>
                <a:ext uri="{FF2B5EF4-FFF2-40B4-BE49-F238E27FC236}">
                  <a16:creationId xmlns:a16="http://schemas.microsoft.com/office/drawing/2014/main" id="{8218A7C5-7C03-69E9-4D33-AA8A9D6924C5}"/>
                </a:ext>
              </a:extLst>
            </p:cNvPr>
            <p:cNvSpPr txBox="1"/>
            <p:nvPr/>
          </p:nvSpPr>
          <p:spPr>
            <a:xfrm flipH="1">
              <a:off x="1737754" y="4895143"/>
              <a:ext cx="3999938" cy="640174"/>
            </a:xfrm>
            <a:prstGeom prst="rect">
              <a:avLst/>
            </a:prstGeom>
          </p:spPr>
          <p:txBody>
            <a:bodyPr wrap="square" rtlCol="0">
              <a:spAutoFit/>
            </a:bodyPr>
            <a:lstStyle/>
            <a:p>
              <a:pPr algn="ctr" rtl="0">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التفويض المناسب</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1" name="TextBox 6">
              <a:extLst>
                <a:ext uri="{FF2B5EF4-FFF2-40B4-BE49-F238E27FC236}">
                  <a16:creationId xmlns:a16="http://schemas.microsoft.com/office/drawing/2014/main" id="{D9BDE1DF-1B35-B363-EB64-748AFB8AE771}"/>
                </a:ext>
              </a:extLst>
            </p:cNvPr>
            <p:cNvSpPr txBox="1"/>
            <p:nvPr/>
          </p:nvSpPr>
          <p:spPr>
            <a:xfrm>
              <a:off x="548191" y="4518082"/>
              <a:ext cx="1223413" cy="1418465"/>
            </a:xfrm>
            <a:prstGeom prst="rect">
              <a:avLst/>
            </a:prstGeom>
            <a:noFill/>
          </p:spPr>
          <p:txBody>
            <a:bodyPr wrap="none" rtlCol="0">
              <a:spAutoFit/>
            </a:bodyPr>
            <a:lstStyle/>
            <a:p>
              <a:pPr algn="just" rtl="0">
                <a:lnSpc>
                  <a:spcPct val="115000"/>
                </a:lnSpc>
              </a:pPr>
              <a:r>
                <a:rPr lang="en-US" sz="8000" b="1" kern="1200">
                  <a:solidFill>
                    <a:srgbClr val="168489"/>
                  </a:solidFill>
                  <a:effectLst/>
                  <a:latin typeface="Calibri" panose="020F0502020204030204" pitchFamily="34" charset="0"/>
                  <a:ea typeface="Calibri" panose="020F0502020204030204" pitchFamily="34" charset="0"/>
                  <a:cs typeface="Activist Light"/>
                </a:rPr>
                <a:t>06</a:t>
              </a:r>
              <a:endParaRPr lang="en-US" sz="8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266828162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fill="hold"/>
                                        <p:tgtEl>
                                          <p:spTgt spid="58"/>
                                        </p:tgtEl>
                                        <p:attrNameLst>
                                          <p:attrName>ppt_x</p:attrName>
                                        </p:attrNameLst>
                                      </p:cBhvr>
                                      <p:tavLst>
                                        <p:tav tm="0">
                                          <p:val>
                                            <p:strVal val="#ppt_x"/>
                                          </p:val>
                                        </p:tav>
                                        <p:tav tm="100000">
                                          <p:val>
                                            <p:strVal val="#ppt_x"/>
                                          </p:val>
                                        </p:tav>
                                      </p:tavLst>
                                    </p:anim>
                                    <p:anim calcmode="lin" valueType="num">
                                      <p:cBhvr additive="base">
                                        <p:cTn id="8" dur="500" fill="hold"/>
                                        <p:tgtEl>
                                          <p:spTgt spid="5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3"/>
                                        </p:tgtEl>
                                        <p:attrNameLst>
                                          <p:attrName>style.visibility</p:attrName>
                                        </p:attrNameLst>
                                      </p:cBhvr>
                                      <p:to>
                                        <p:strVal val="visible"/>
                                      </p:to>
                                    </p:set>
                                    <p:anim calcmode="lin" valueType="num">
                                      <p:cBhvr additive="base">
                                        <p:cTn id="13" dur="500" fill="hold"/>
                                        <p:tgtEl>
                                          <p:spTgt spid="63"/>
                                        </p:tgtEl>
                                        <p:attrNameLst>
                                          <p:attrName>ppt_x</p:attrName>
                                        </p:attrNameLst>
                                      </p:cBhvr>
                                      <p:tavLst>
                                        <p:tav tm="0">
                                          <p:val>
                                            <p:strVal val="#ppt_x"/>
                                          </p:val>
                                        </p:tav>
                                        <p:tav tm="100000">
                                          <p:val>
                                            <p:strVal val="#ppt_x"/>
                                          </p:val>
                                        </p:tav>
                                      </p:tavLst>
                                    </p:anim>
                                    <p:anim calcmode="lin" valueType="num">
                                      <p:cBhvr additive="base">
                                        <p:cTn id="14" dur="500" fill="hold"/>
                                        <p:tgtEl>
                                          <p:spTgt spid="6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9"/>
                                        </p:tgtEl>
                                        <p:attrNameLst>
                                          <p:attrName>style.visibility</p:attrName>
                                        </p:attrNameLst>
                                      </p:cBhvr>
                                      <p:to>
                                        <p:strVal val="visible"/>
                                      </p:to>
                                    </p:set>
                                    <p:anim calcmode="lin" valueType="num">
                                      <p:cBhvr additive="base">
                                        <p:cTn id="19" dur="500" fill="hold"/>
                                        <p:tgtEl>
                                          <p:spTgt spid="59"/>
                                        </p:tgtEl>
                                        <p:attrNameLst>
                                          <p:attrName>ppt_x</p:attrName>
                                        </p:attrNameLst>
                                      </p:cBhvr>
                                      <p:tavLst>
                                        <p:tav tm="0">
                                          <p:val>
                                            <p:strVal val="#ppt_x"/>
                                          </p:val>
                                        </p:tav>
                                        <p:tav tm="100000">
                                          <p:val>
                                            <p:strVal val="#ppt_x"/>
                                          </p:val>
                                        </p:tav>
                                      </p:tavLst>
                                    </p:anim>
                                    <p:anim calcmode="lin" valueType="num">
                                      <p:cBhvr additive="base">
                                        <p:cTn id="20" dur="500" fill="hold"/>
                                        <p:tgtEl>
                                          <p:spTgt spid="5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2"/>
                                        </p:tgtEl>
                                        <p:attrNameLst>
                                          <p:attrName>style.visibility</p:attrName>
                                        </p:attrNameLst>
                                      </p:cBhvr>
                                      <p:to>
                                        <p:strVal val="visible"/>
                                      </p:to>
                                    </p:set>
                                    <p:anim calcmode="lin" valueType="num">
                                      <p:cBhvr additive="base">
                                        <p:cTn id="25" dur="500" fill="hold"/>
                                        <p:tgtEl>
                                          <p:spTgt spid="62"/>
                                        </p:tgtEl>
                                        <p:attrNameLst>
                                          <p:attrName>ppt_x</p:attrName>
                                        </p:attrNameLst>
                                      </p:cBhvr>
                                      <p:tavLst>
                                        <p:tav tm="0">
                                          <p:val>
                                            <p:strVal val="#ppt_x"/>
                                          </p:val>
                                        </p:tav>
                                        <p:tav tm="100000">
                                          <p:val>
                                            <p:strVal val="#ppt_x"/>
                                          </p:val>
                                        </p:tav>
                                      </p:tavLst>
                                    </p:anim>
                                    <p:anim calcmode="lin" valueType="num">
                                      <p:cBhvr additive="base">
                                        <p:cTn id="26" dur="500" fill="hold"/>
                                        <p:tgtEl>
                                          <p:spTgt spid="6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0"/>
                                        </p:tgtEl>
                                        <p:attrNameLst>
                                          <p:attrName>style.visibility</p:attrName>
                                        </p:attrNameLst>
                                      </p:cBhvr>
                                      <p:to>
                                        <p:strVal val="visible"/>
                                      </p:to>
                                    </p:set>
                                    <p:anim calcmode="lin" valueType="num">
                                      <p:cBhvr additive="base">
                                        <p:cTn id="31" dur="500" fill="hold"/>
                                        <p:tgtEl>
                                          <p:spTgt spid="60"/>
                                        </p:tgtEl>
                                        <p:attrNameLst>
                                          <p:attrName>ppt_x</p:attrName>
                                        </p:attrNameLst>
                                      </p:cBhvr>
                                      <p:tavLst>
                                        <p:tav tm="0">
                                          <p:val>
                                            <p:strVal val="#ppt_x"/>
                                          </p:val>
                                        </p:tav>
                                        <p:tav tm="100000">
                                          <p:val>
                                            <p:strVal val="#ppt_x"/>
                                          </p:val>
                                        </p:tav>
                                      </p:tavLst>
                                    </p:anim>
                                    <p:anim calcmode="lin" valueType="num">
                                      <p:cBhvr additive="base">
                                        <p:cTn id="32" dur="500" fill="hold"/>
                                        <p:tgtEl>
                                          <p:spTgt spid="6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61"/>
                                        </p:tgtEl>
                                        <p:attrNameLst>
                                          <p:attrName>style.visibility</p:attrName>
                                        </p:attrNameLst>
                                      </p:cBhvr>
                                      <p:to>
                                        <p:strVal val="visible"/>
                                      </p:to>
                                    </p:set>
                                    <p:anim calcmode="lin" valueType="num">
                                      <p:cBhvr additive="base">
                                        <p:cTn id="37" dur="500" fill="hold"/>
                                        <p:tgtEl>
                                          <p:spTgt spid="61"/>
                                        </p:tgtEl>
                                        <p:attrNameLst>
                                          <p:attrName>ppt_x</p:attrName>
                                        </p:attrNameLst>
                                      </p:cBhvr>
                                      <p:tavLst>
                                        <p:tav tm="0">
                                          <p:val>
                                            <p:strVal val="#ppt_x"/>
                                          </p:val>
                                        </p:tav>
                                        <p:tav tm="100000">
                                          <p:val>
                                            <p:strVal val="#ppt_x"/>
                                          </p:val>
                                        </p:tav>
                                      </p:tavLst>
                                    </p:anim>
                                    <p:anim calcmode="lin" valueType="num">
                                      <p:cBhvr additive="base">
                                        <p:cTn id="38" dur="500" fill="hold"/>
                                        <p:tgtEl>
                                          <p:spTgt spid="6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6E6567-BD13-8E6D-9008-32A11D54BFC4}"/>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0CE25BEC-D1C9-D680-181E-96FF4F6DBCEC}"/>
              </a:ext>
            </a:extLst>
          </p:cNvPr>
          <p:cNvSpPr txBox="1"/>
          <p:nvPr/>
        </p:nvSpPr>
        <p:spPr>
          <a:xfrm>
            <a:off x="2779494" y="-132677"/>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أنماط الهياكل التنظيمية الحديثة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8416E316-905F-805E-BB7A-DA00E1DD985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12" name="Group 11">
            <a:extLst>
              <a:ext uri="{FF2B5EF4-FFF2-40B4-BE49-F238E27FC236}">
                <a16:creationId xmlns:a16="http://schemas.microsoft.com/office/drawing/2014/main" id="{2894B809-296B-A9A9-CC5E-086398967A45}"/>
              </a:ext>
            </a:extLst>
          </p:cNvPr>
          <p:cNvGrpSpPr/>
          <p:nvPr/>
        </p:nvGrpSpPr>
        <p:grpSpPr>
          <a:xfrm>
            <a:off x="9178724" y="2213429"/>
            <a:ext cx="2788572" cy="2884712"/>
            <a:chOff x="4162453" y="0"/>
            <a:chExt cx="1542998" cy="1596720"/>
          </a:xfrm>
        </p:grpSpPr>
        <p:sp>
          <p:nvSpPr>
            <p:cNvPr id="73" name="Equals 72">
              <a:extLst>
                <a:ext uri="{FF2B5EF4-FFF2-40B4-BE49-F238E27FC236}">
                  <a16:creationId xmlns:a16="http://schemas.microsoft.com/office/drawing/2014/main" id="{C7E923F7-D3DB-A6ED-E111-E422DAD3F40F}"/>
                </a:ext>
              </a:extLst>
            </p:cNvPr>
            <p:cNvSpPr/>
            <p:nvPr/>
          </p:nvSpPr>
          <p:spPr>
            <a:xfrm>
              <a:off x="4371294" y="640741"/>
              <a:ext cx="1225615" cy="520881"/>
            </a:xfrm>
            <a:prstGeom prst="mathEqual">
              <a:avLst/>
            </a:prstGeom>
            <a:solidFill>
              <a:srgbClr val="A0C9CA"/>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74" name="TextBox 6">
              <a:extLst>
                <a:ext uri="{FF2B5EF4-FFF2-40B4-BE49-F238E27FC236}">
                  <a16:creationId xmlns:a16="http://schemas.microsoft.com/office/drawing/2014/main" id="{9476B223-71AC-8E9E-661D-B9664CC70816}"/>
                </a:ext>
              </a:extLst>
            </p:cNvPr>
            <p:cNvSpPr txBox="1"/>
            <p:nvPr/>
          </p:nvSpPr>
          <p:spPr>
            <a:xfrm>
              <a:off x="4282248" y="0"/>
              <a:ext cx="1346333" cy="702194"/>
            </a:xfrm>
            <a:prstGeom prst="rect">
              <a:avLst/>
            </a:prstGeom>
            <a:noFill/>
          </p:spPr>
          <p:txBody>
            <a:bodyPr wrap="square" rtlCol="0">
              <a:spAutoFit/>
            </a:bodyPr>
            <a:lstStyle/>
            <a:p>
              <a:pPr algn="ctr" rtl="0">
                <a:lnSpc>
                  <a:spcPct val="115000"/>
                </a:lnSpc>
              </a:pPr>
              <a:r>
                <a:rPr lang="en-GB" sz="7200" b="1" kern="1200">
                  <a:solidFill>
                    <a:srgbClr val="168489"/>
                  </a:solidFill>
                  <a:effectLst/>
                  <a:latin typeface="ADLaM Display" panose="02010000000000000000" pitchFamily="2" charset="0"/>
                  <a:ea typeface="ADLaM Display" panose="02010000000000000000" pitchFamily="2" charset="0"/>
                  <a:cs typeface="ADLaM Display" panose="02010000000000000000" pitchFamily="2" charset="0"/>
                </a:rPr>
                <a:t>01</a:t>
              </a:r>
              <a:endParaRPr lang="en-US" sz="7200">
                <a:solidFill>
                  <a:srgbClr val="000000"/>
                </a:solidFill>
                <a:effectLst/>
                <a:latin typeface="ADLaM Display" panose="02010000000000000000" pitchFamily="2" charset="0"/>
                <a:ea typeface="ADLaM Display" panose="02010000000000000000" pitchFamily="2" charset="0"/>
                <a:cs typeface="ADLaM Display" panose="02010000000000000000" pitchFamily="2" charset="0"/>
              </a:endParaRPr>
            </a:p>
          </p:txBody>
        </p:sp>
        <p:sp>
          <p:nvSpPr>
            <p:cNvPr id="75" name="مربع نص 18">
              <a:extLst>
                <a:ext uri="{FF2B5EF4-FFF2-40B4-BE49-F238E27FC236}">
                  <a16:creationId xmlns:a16="http://schemas.microsoft.com/office/drawing/2014/main" id="{F227767E-440D-5F52-6A74-0AF5C69961CC}"/>
                </a:ext>
              </a:extLst>
            </p:cNvPr>
            <p:cNvSpPr txBox="1"/>
            <p:nvPr/>
          </p:nvSpPr>
          <p:spPr>
            <a:xfrm>
              <a:off x="4162453" y="1228850"/>
              <a:ext cx="1542998" cy="367870"/>
            </a:xfrm>
            <a:prstGeom prst="rect">
              <a:avLst/>
            </a:prstGeom>
            <a:noFill/>
          </p:spPr>
          <p:txBody>
            <a:bodyPr wrap="square" rtlCol="1">
              <a:noAutofit/>
            </a:bodyPr>
            <a:lstStyle/>
            <a:p>
              <a:pPr algn="ctr" rtl="1">
                <a:lnSpc>
                  <a:spcPct val="115000"/>
                </a:lnSpc>
              </a:pPr>
              <a:r>
                <a:rPr lang="ar-SY" sz="32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الهيكل المصفوفي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3" name="Group 12">
            <a:extLst>
              <a:ext uri="{FF2B5EF4-FFF2-40B4-BE49-F238E27FC236}">
                <a16:creationId xmlns:a16="http://schemas.microsoft.com/office/drawing/2014/main" id="{D85D07F0-0C34-65F2-678F-9F834431BF47}"/>
              </a:ext>
            </a:extLst>
          </p:cNvPr>
          <p:cNvGrpSpPr/>
          <p:nvPr/>
        </p:nvGrpSpPr>
        <p:grpSpPr>
          <a:xfrm>
            <a:off x="6778547" y="2213429"/>
            <a:ext cx="3127502" cy="3006515"/>
            <a:chOff x="3005424" y="0"/>
            <a:chExt cx="1730540" cy="1664140"/>
          </a:xfrm>
        </p:grpSpPr>
        <p:sp>
          <p:nvSpPr>
            <p:cNvPr id="70" name="Equals 69">
              <a:extLst>
                <a:ext uri="{FF2B5EF4-FFF2-40B4-BE49-F238E27FC236}">
                  <a16:creationId xmlns:a16="http://schemas.microsoft.com/office/drawing/2014/main" id="{549E8130-F4C2-AD0E-365C-C9757546957F}"/>
                </a:ext>
              </a:extLst>
            </p:cNvPr>
            <p:cNvSpPr/>
            <p:nvPr/>
          </p:nvSpPr>
          <p:spPr>
            <a:xfrm>
              <a:off x="3308036" y="640741"/>
              <a:ext cx="1225615" cy="520881"/>
            </a:xfrm>
            <a:prstGeom prst="mathEqual">
              <a:avLst/>
            </a:prstGeom>
            <a:solidFill>
              <a:srgbClr val="A0C9CA"/>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71" name="TextBox 6">
              <a:extLst>
                <a:ext uri="{FF2B5EF4-FFF2-40B4-BE49-F238E27FC236}">
                  <a16:creationId xmlns:a16="http://schemas.microsoft.com/office/drawing/2014/main" id="{8CE9261C-B664-2E3C-2B06-C4D09C952FAC}"/>
                </a:ext>
              </a:extLst>
            </p:cNvPr>
            <p:cNvSpPr txBox="1"/>
            <p:nvPr/>
          </p:nvSpPr>
          <p:spPr>
            <a:xfrm>
              <a:off x="3322648" y="0"/>
              <a:ext cx="1195766" cy="702194"/>
            </a:xfrm>
            <a:prstGeom prst="rect">
              <a:avLst/>
            </a:prstGeom>
            <a:noFill/>
          </p:spPr>
          <p:txBody>
            <a:bodyPr wrap="square" rtlCol="0">
              <a:spAutoFit/>
            </a:bodyPr>
            <a:lstStyle/>
            <a:p>
              <a:pPr algn="ctr" rtl="1">
                <a:lnSpc>
                  <a:spcPct val="115000"/>
                </a:lnSpc>
              </a:pPr>
              <a:r>
                <a:rPr lang="en-GB" sz="7200" b="1" kern="1200">
                  <a:solidFill>
                    <a:srgbClr val="168489"/>
                  </a:solidFill>
                  <a:effectLst/>
                  <a:latin typeface="ADLaM Display" panose="02010000000000000000" pitchFamily="2" charset="0"/>
                  <a:ea typeface="ADLaM Display" panose="02010000000000000000" pitchFamily="2" charset="0"/>
                  <a:cs typeface="ADLaM Display" panose="02010000000000000000" pitchFamily="2" charset="0"/>
                </a:rPr>
                <a:t>02</a:t>
              </a:r>
              <a:endParaRPr lang="en-US" sz="7200">
                <a:solidFill>
                  <a:srgbClr val="000000"/>
                </a:solidFill>
                <a:effectLst/>
                <a:latin typeface="ADLaM Display" panose="02010000000000000000" pitchFamily="2" charset="0"/>
                <a:ea typeface="ADLaM Display" panose="02010000000000000000" pitchFamily="2" charset="0"/>
                <a:cs typeface="ADLaM Display" panose="02010000000000000000" pitchFamily="2" charset="0"/>
              </a:endParaRPr>
            </a:p>
          </p:txBody>
        </p:sp>
        <p:sp>
          <p:nvSpPr>
            <p:cNvPr id="72" name="مربع نص 18">
              <a:extLst>
                <a:ext uri="{FF2B5EF4-FFF2-40B4-BE49-F238E27FC236}">
                  <a16:creationId xmlns:a16="http://schemas.microsoft.com/office/drawing/2014/main" id="{64E7E2A3-2596-A2D1-98C9-F1C68E52A479}"/>
                </a:ext>
              </a:extLst>
            </p:cNvPr>
            <p:cNvSpPr txBox="1"/>
            <p:nvPr/>
          </p:nvSpPr>
          <p:spPr>
            <a:xfrm>
              <a:off x="3005424" y="1233578"/>
              <a:ext cx="1730540" cy="430562"/>
            </a:xfrm>
            <a:prstGeom prst="rect">
              <a:avLst/>
            </a:prstGeom>
            <a:noFill/>
          </p:spPr>
          <p:txBody>
            <a:bodyPr wrap="square" rtlCol="1">
              <a:noAutofit/>
            </a:bodyPr>
            <a:lstStyle/>
            <a:p>
              <a:pPr algn="ctr" rtl="1">
                <a:lnSpc>
                  <a:spcPct val="115000"/>
                </a:lnSpc>
              </a:pPr>
              <a:r>
                <a:rPr lang="ar-SY" sz="32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هيكل الشبكة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5" name="Group 14">
            <a:extLst>
              <a:ext uri="{FF2B5EF4-FFF2-40B4-BE49-F238E27FC236}">
                <a16:creationId xmlns:a16="http://schemas.microsoft.com/office/drawing/2014/main" id="{50EAAD92-F920-15CF-16B7-BCE96DA23F78}"/>
              </a:ext>
            </a:extLst>
          </p:cNvPr>
          <p:cNvGrpSpPr/>
          <p:nvPr/>
        </p:nvGrpSpPr>
        <p:grpSpPr>
          <a:xfrm>
            <a:off x="4717078" y="2213433"/>
            <a:ext cx="2788568" cy="3005677"/>
            <a:chOff x="2011653" y="2"/>
            <a:chExt cx="1542998" cy="1663676"/>
          </a:xfrm>
        </p:grpSpPr>
        <p:sp>
          <p:nvSpPr>
            <p:cNvPr id="67" name="Equals 66">
              <a:extLst>
                <a:ext uri="{FF2B5EF4-FFF2-40B4-BE49-F238E27FC236}">
                  <a16:creationId xmlns:a16="http://schemas.microsoft.com/office/drawing/2014/main" id="{D9DAC308-DE07-9893-4760-207BB768FB10}"/>
                </a:ext>
              </a:extLst>
            </p:cNvPr>
            <p:cNvSpPr/>
            <p:nvPr/>
          </p:nvSpPr>
          <p:spPr>
            <a:xfrm>
              <a:off x="2220625" y="640743"/>
              <a:ext cx="1225615" cy="520881"/>
            </a:xfrm>
            <a:prstGeom prst="mathEqual">
              <a:avLst/>
            </a:prstGeom>
            <a:solidFill>
              <a:srgbClr val="A0C9CA"/>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68" name="TextBox 6">
              <a:extLst>
                <a:ext uri="{FF2B5EF4-FFF2-40B4-BE49-F238E27FC236}">
                  <a16:creationId xmlns:a16="http://schemas.microsoft.com/office/drawing/2014/main" id="{CBE4C177-AD8F-1096-48B1-863C71517C5B}"/>
                </a:ext>
              </a:extLst>
            </p:cNvPr>
            <p:cNvSpPr txBox="1"/>
            <p:nvPr/>
          </p:nvSpPr>
          <p:spPr>
            <a:xfrm>
              <a:off x="2235307" y="2"/>
              <a:ext cx="1195767" cy="702194"/>
            </a:xfrm>
            <a:prstGeom prst="rect">
              <a:avLst/>
            </a:prstGeom>
            <a:noFill/>
          </p:spPr>
          <p:txBody>
            <a:bodyPr wrap="square" rtlCol="0">
              <a:spAutoFit/>
            </a:bodyPr>
            <a:lstStyle/>
            <a:p>
              <a:pPr algn="ctr" rtl="1">
                <a:lnSpc>
                  <a:spcPct val="115000"/>
                </a:lnSpc>
              </a:pPr>
              <a:r>
                <a:rPr lang="en-GB" sz="7200" b="1" kern="1200" dirty="0">
                  <a:solidFill>
                    <a:srgbClr val="168489"/>
                  </a:solidFill>
                  <a:effectLst/>
                  <a:latin typeface="ADLaM Display" panose="02010000000000000000" pitchFamily="2" charset="0"/>
                  <a:ea typeface="ADLaM Display" panose="02010000000000000000" pitchFamily="2" charset="0"/>
                  <a:cs typeface="ADLaM Display" panose="02010000000000000000" pitchFamily="2" charset="0"/>
                </a:rPr>
                <a:t>03</a:t>
              </a:r>
              <a:endParaRPr lang="en-US" sz="7200" dirty="0">
                <a:solidFill>
                  <a:srgbClr val="000000"/>
                </a:solidFill>
                <a:effectLst/>
                <a:latin typeface="ADLaM Display" panose="02010000000000000000" pitchFamily="2" charset="0"/>
                <a:ea typeface="ADLaM Display" panose="02010000000000000000" pitchFamily="2" charset="0"/>
                <a:cs typeface="ADLaM Display" panose="02010000000000000000" pitchFamily="2" charset="0"/>
              </a:endParaRPr>
            </a:p>
          </p:txBody>
        </p:sp>
        <p:sp>
          <p:nvSpPr>
            <p:cNvPr id="69" name="مربع نص 18">
              <a:extLst>
                <a:ext uri="{FF2B5EF4-FFF2-40B4-BE49-F238E27FC236}">
                  <a16:creationId xmlns:a16="http://schemas.microsoft.com/office/drawing/2014/main" id="{7151BA5F-A6D8-26F6-969E-ACD874B99D50}"/>
                </a:ext>
              </a:extLst>
            </p:cNvPr>
            <p:cNvSpPr txBox="1"/>
            <p:nvPr/>
          </p:nvSpPr>
          <p:spPr>
            <a:xfrm>
              <a:off x="2011653" y="1228458"/>
              <a:ext cx="1542998" cy="435220"/>
            </a:xfrm>
            <a:prstGeom prst="rect">
              <a:avLst/>
            </a:prstGeom>
            <a:noFill/>
          </p:spPr>
          <p:txBody>
            <a:bodyPr wrap="square" rtlCol="1">
              <a:noAutofit/>
            </a:bodyPr>
            <a:lstStyle/>
            <a:p>
              <a:pPr algn="ctr" rtl="1">
                <a:lnSpc>
                  <a:spcPct val="115000"/>
                </a:lnSpc>
              </a:pPr>
              <a:r>
                <a:rPr lang="ar-SY" sz="32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الهيكل الأفقي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7" name="Group 16">
            <a:extLst>
              <a:ext uri="{FF2B5EF4-FFF2-40B4-BE49-F238E27FC236}">
                <a16:creationId xmlns:a16="http://schemas.microsoft.com/office/drawing/2014/main" id="{D1C76152-243B-D0AF-7BE0-74FCC65346D9}"/>
              </a:ext>
            </a:extLst>
          </p:cNvPr>
          <p:cNvGrpSpPr/>
          <p:nvPr/>
        </p:nvGrpSpPr>
        <p:grpSpPr>
          <a:xfrm>
            <a:off x="2640144" y="2213429"/>
            <a:ext cx="2481275" cy="3011714"/>
            <a:chOff x="1010452" y="0"/>
            <a:chExt cx="1372963" cy="1667018"/>
          </a:xfrm>
        </p:grpSpPr>
        <p:sp>
          <p:nvSpPr>
            <p:cNvPr id="64" name="Equals 63">
              <a:extLst>
                <a:ext uri="{FF2B5EF4-FFF2-40B4-BE49-F238E27FC236}">
                  <a16:creationId xmlns:a16="http://schemas.microsoft.com/office/drawing/2014/main" id="{93A0E3C9-8B1B-17C1-930D-FB4E0EC48326}"/>
                </a:ext>
              </a:extLst>
            </p:cNvPr>
            <p:cNvSpPr/>
            <p:nvPr/>
          </p:nvSpPr>
          <p:spPr>
            <a:xfrm>
              <a:off x="1134342" y="640741"/>
              <a:ext cx="1225615" cy="520881"/>
            </a:xfrm>
            <a:prstGeom prst="mathEqual">
              <a:avLst/>
            </a:prstGeom>
            <a:solidFill>
              <a:srgbClr val="A0C9CA"/>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65" name="TextBox 6">
              <a:extLst>
                <a:ext uri="{FF2B5EF4-FFF2-40B4-BE49-F238E27FC236}">
                  <a16:creationId xmlns:a16="http://schemas.microsoft.com/office/drawing/2014/main" id="{A24A4540-19DA-870C-1C7D-E091BC93B9F2}"/>
                </a:ext>
              </a:extLst>
            </p:cNvPr>
            <p:cNvSpPr txBox="1"/>
            <p:nvPr/>
          </p:nvSpPr>
          <p:spPr>
            <a:xfrm>
              <a:off x="1149094" y="0"/>
              <a:ext cx="1195766" cy="702194"/>
            </a:xfrm>
            <a:prstGeom prst="rect">
              <a:avLst/>
            </a:prstGeom>
            <a:noFill/>
          </p:spPr>
          <p:txBody>
            <a:bodyPr wrap="square" rtlCol="0">
              <a:spAutoFit/>
            </a:bodyPr>
            <a:lstStyle/>
            <a:p>
              <a:pPr algn="ctr" rtl="1">
                <a:lnSpc>
                  <a:spcPct val="115000"/>
                </a:lnSpc>
              </a:pPr>
              <a:r>
                <a:rPr lang="en-GB" sz="7200" b="1" kern="1200" dirty="0">
                  <a:solidFill>
                    <a:srgbClr val="168489"/>
                  </a:solidFill>
                  <a:effectLst/>
                  <a:latin typeface="ADLaM Display" panose="02010000000000000000" pitchFamily="2" charset="0"/>
                  <a:ea typeface="ADLaM Display" panose="02010000000000000000" pitchFamily="2" charset="0"/>
                  <a:cs typeface="ADLaM Display" panose="02010000000000000000" pitchFamily="2" charset="0"/>
                </a:rPr>
                <a:t>04</a:t>
              </a:r>
              <a:endParaRPr lang="en-US" sz="7200" dirty="0">
                <a:solidFill>
                  <a:srgbClr val="000000"/>
                </a:solidFill>
                <a:effectLst/>
                <a:latin typeface="ADLaM Display" panose="02010000000000000000" pitchFamily="2" charset="0"/>
                <a:ea typeface="ADLaM Display" panose="02010000000000000000" pitchFamily="2" charset="0"/>
                <a:cs typeface="ADLaM Display" panose="02010000000000000000" pitchFamily="2" charset="0"/>
              </a:endParaRPr>
            </a:p>
          </p:txBody>
        </p:sp>
        <p:sp>
          <p:nvSpPr>
            <p:cNvPr id="66" name="مربع نص 18">
              <a:extLst>
                <a:ext uri="{FF2B5EF4-FFF2-40B4-BE49-F238E27FC236}">
                  <a16:creationId xmlns:a16="http://schemas.microsoft.com/office/drawing/2014/main" id="{4D6226D0-772C-12FF-F00C-166767B2650A}"/>
                </a:ext>
              </a:extLst>
            </p:cNvPr>
            <p:cNvSpPr txBox="1"/>
            <p:nvPr/>
          </p:nvSpPr>
          <p:spPr>
            <a:xfrm>
              <a:off x="1010452" y="1209251"/>
              <a:ext cx="1372963" cy="457767"/>
            </a:xfrm>
            <a:prstGeom prst="rect">
              <a:avLst/>
            </a:prstGeom>
            <a:noFill/>
          </p:spPr>
          <p:txBody>
            <a:bodyPr wrap="square" rtlCol="1">
              <a:noAutofit/>
            </a:bodyPr>
            <a:lstStyle/>
            <a:p>
              <a:pPr algn="ctr" rtl="1">
                <a:lnSpc>
                  <a:spcPct val="115000"/>
                </a:lnSpc>
              </a:pPr>
              <a:r>
                <a:rPr lang="ar-SY" sz="32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الهيكل الافتراضي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 name="Group 3">
            <a:extLst>
              <a:ext uri="{FF2B5EF4-FFF2-40B4-BE49-F238E27FC236}">
                <a16:creationId xmlns:a16="http://schemas.microsoft.com/office/drawing/2014/main" id="{C49D9D86-B8FE-B045-B2AF-ABE971CBA5D7}"/>
              </a:ext>
            </a:extLst>
          </p:cNvPr>
          <p:cNvGrpSpPr/>
          <p:nvPr/>
        </p:nvGrpSpPr>
        <p:grpSpPr>
          <a:xfrm>
            <a:off x="544018" y="2213433"/>
            <a:ext cx="2304310" cy="3005677"/>
            <a:chOff x="0" y="2"/>
            <a:chExt cx="1275043" cy="1663676"/>
          </a:xfrm>
        </p:grpSpPr>
        <p:sp>
          <p:nvSpPr>
            <p:cNvPr id="5" name="Equals 4">
              <a:extLst>
                <a:ext uri="{FF2B5EF4-FFF2-40B4-BE49-F238E27FC236}">
                  <a16:creationId xmlns:a16="http://schemas.microsoft.com/office/drawing/2014/main" id="{7D01F4E9-DE2F-319F-7BF5-BA281C4F2721}"/>
                </a:ext>
              </a:extLst>
            </p:cNvPr>
            <p:cNvSpPr/>
            <p:nvPr/>
          </p:nvSpPr>
          <p:spPr>
            <a:xfrm>
              <a:off x="49428" y="640743"/>
              <a:ext cx="1225615" cy="520881"/>
            </a:xfrm>
            <a:prstGeom prst="mathEqual">
              <a:avLst/>
            </a:prstGeom>
            <a:solidFill>
              <a:srgbClr val="A0C9CA"/>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6" name="TextBox 6">
              <a:extLst>
                <a:ext uri="{FF2B5EF4-FFF2-40B4-BE49-F238E27FC236}">
                  <a16:creationId xmlns:a16="http://schemas.microsoft.com/office/drawing/2014/main" id="{3566502C-7B1F-77C1-9E91-E6CF9EFB2287}"/>
                </a:ext>
              </a:extLst>
            </p:cNvPr>
            <p:cNvSpPr txBox="1"/>
            <p:nvPr/>
          </p:nvSpPr>
          <p:spPr>
            <a:xfrm>
              <a:off x="64255" y="2"/>
              <a:ext cx="1195766" cy="702194"/>
            </a:xfrm>
            <a:prstGeom prst="rect">
              <a:avLst/>
            </a:prstGeom>
            <a:noFill/>
          </p:spPr>
          <p:txBody>
            <a:bodyPr wrap="square" rtlCol="0">
              <a:spAutoFit/>
            </a:bodyPr>
            <a:lstStyle/>
            <a:p>
              <a:pPr algn="ctr" rtl="1">
                <a:lnSpc>
                  <a:spcPct val="115000"/>
                </a:lnSpc>
              </a:pPr>
              <a:r>
                <a:rPr lang="en-GB" sz="7200" b="1" kern="1200">
                  <a:solidFill>
                    <a:srgbClr val="168489"/>
                  </a:solidFill>
                  <a:effectLst/>
                  <a:latin typeface="ADLaM Display" panose="02010000000000000000" pitchFamily="2" charset="0"/>
                  <a:ea typeface="ADLaM Display" panose="02010000000000000000" pitchFamily="2" charset="0"/>
                  <a:cs typeface="ADLaM Display" panose="02010000000000000000" pitchFamily="2" charset="0"/>
                </a:rPr>
                <a:t>05</a:t>
              </a:r>
              <a:endParaRPr lang="en-US" sz="7200">
                <a:solidFill>
                  <a:srgbClr val="000000"/>
                </a:solidFill>
                <a:effectLst/>
                <a:latin typeface="ADLaM Display" panose="02010000000000000000" pitchFamily="2" charset="0"/>
                <a:ea typeface="ADLaM Display" panose="02010000000000000000" pitchFamily="2" charset="0"/>
                <a:cs typeface="ADLaM Display" panose="02010000000000000000" pitchFamily="2" charset="0"/>
              </a:endParaRPr>
            </a:p>
          </p:txBody>
        </p:sp>
        <p:sp>
          <p:nvSpPr>
            <p:cNvPr id="10" name="مربع نص 18">
              <a:extLst>
                <a:ext uri="{FF2B5EF4-FFF2-40B4-BE49-F238E27FC236}">
                  <a16:creationId xmlns:a16="http://schemas.microsoft.com/office/drawing/2014/main" id="{6B636117-6498-C0DD-8F33-4F01B873F792}"/>
                </a:ext>
              </a:extLst>
            </p:cNvPr>
            <p:cNvSpPr txBox="1"/>
            <p:nvPr/>
          </p:nvSpPr>
          <p:spPr>
            <a:xfrm>
              <a:off x="0" y="1228458"/>
              <a:ext cx="1224171" cy="435220"/>
            </a:xfrm>
            <a:prstGeom prst="rect">
              <a:avLst/>
            </a:prstGeom>
            <a:noFill/>
          </p:spPr>
          <p:txBody>
            <a:bodyPr wrap="square" rtlCol="1">
              <a:noAutofit/>
            </a:bodyPr>
            <a:lstStyle/>
            <a:p>
              <a:pPr algn="ctr" rtl="1">
                <a:lnSpc>
                  <a:spcPct val="115000"/>
                </a:lnSpc>
              </a:pPr>
              <a:r>
                <a:rPr lang="ar-SY" sz="32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الهيكل الهجين</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416714590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ppt_x"/>
                                          </p:val>
                                        </p:tav>
                                        <p:tav tm="100000">
                                          <p:val>
                                            <p:strVal val="#ppt_x"/>
                                          </p:val>
                                        </p:tav>
                                      </p:tavLst>
                                    </p:anim>
                                    <p:anim calcmode="lin" valueType="num">
                                      <p:cBhvr additive="base">
                                        <p:cTn id="2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4CEBEA-4B9F-3843-D4C5-FB541BAD5C6D}"/>
            </a:ext>
          </a:extLst>
        </p:cNvPr>
        <p:cNvGrpSpPr/>
        <p:nvPr/>
      </p:nvGrpSpPr>
      <p:grpSpPr>
        <a:xfrm>
          <a:off x="0" y="0"/>
          <a:ext cx="0" cy="0"/>
          <a:chOff x="0" y="0"/>
          <a:chExt cx="0" cy="0"/>
        </a:xfrm>
      </p:grpSpPr>
      <p:sp>
        <p:nvSpPr>
          <p:cNvPr id="29" name="TextBox 28">
            <a:extLst>
              <a:ext uri="{FF2B5EF4-FFF2-40B4-BE49-F238E27FC236}">
                <a16:creationId xmlns:a16="http://schemas.microsoft.com/office/drawing/2014/main" id="{CF4349E6-C755-2359-42E0-9BD3294E4C91}"/>
              </a:ext>
            </a:extLst>
          </p:cNvPr>
          <p:cNvSpPr txBox="1"/>
          <p:nvPr/>
        </p:nvSpPr>
        <p:spPr>
          <a:xfrm>
            <a:off x="1002401" y="3768213"/>
            <a:ext cx="5009702" cy="41088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EG"/>
              <a:t>ورشة تصميم هيكل تنظيمي مرن </a:t>
            </a:r>
            <a:endParaRPr lang="en-US" dirty="0"/>
          </a:p>
        </p:txBody>
      </p:sp>
      <p:sp>
        <p:nvSpPr>
          <p:cNvPr id="8" name="TextBox 7">
            <a:extLst>
              <a:ext uri="{FF2B5EF4-FFF2-40B4-BE49-F238E27FC236}">
                <a16:creationId xmlns:a16="http://schemas.microsoft.com/office/drawing/2014/main" id="{21D946A7-0D7C-258A-510D-433F8D12F800}"/>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69333079-FC7E-DD6D-06B5-3C90F21ED4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6" name="Picture 5">
            <a:extLst>
              <a:ext uri="{FF2B5EF4-FFF2-40B4-BE49-F238E27FC236}">
                <a16:creationId xmlns:a16="http://schemas.microsoft.com/office/drawing/2014/main" id="{05B51E69-EDCE-3B0D-F534-2B024A4780C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16613" y="1386963"/>
            <a:ext cx="4762500" cy="4762500"/>
          </a:xfrm>
          <a:prstGeom prst="rect">
            <a:avLst/>
          </a:prstGeom>
        </p:spPr>
      </p:pic>
    </p:spTree>
    <p:extLst>
      <p:ext uri="{BB962C8B-B14F-4D97-AF65-F5344CB8AC3E}">
        <p14:creationId xmlns:p14="http://schemas.microsoft.com/office/powerpoint/2010/main" val="2746326543"/>
      </p:ext>
    </p:extLst>
  </p:cSld>
  <p:clrMapOvr>
    <a:masterClrMapping/>
  </p:clrMapOvr>
  <p:transition spd="slow">
    <p:wipe/>
  </p:transition>
</p:sld>
</file>

<file path=ppt/slides/slide3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B89149-7A23-1857-E3F4-B7B58058B826}"/>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F2987933-A344-634A-D1E6-B5D83C763DD5}"/>
              </a:ext>
            </a:extLst>
          </p:cNvPr>
          <p:cNvSpPr txBox="1"/>
          <p:nvPr/>
        </p:nvSpPr>
        <p:spPr>
          <a:xfrm>
            <a:off x="2779494" y="-132677"/>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تحليل مواقف إشرافية واقعية ومناقشتها</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5269D1B8-AB80-5F02-DF2C-61EA7F815E7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3AF110C5-9EAE-3B2D-7EF9-9A1F3BFF90C2}"/>
              </a:ext>
            </a:extLst>
          </p:cNvPr>
          <p:cNvSpPr txBox="1"/>
          <p:nvPr/>
        </p:nvSpPr>
        <p:spPr>
          <a:xfrm>
            <a:off x="5535526" y="3642876"/>
            <a:ext cx="5843587" cy="954107"/>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تحليل المواقف الإشرافية يعزّز القدرة على التفكير النقدي واتخاذ القرارات المناسبة في ظروف العمل المختلفة</a:t>
            </a:r>
            <a:endParaRPr lang="en-US" dirty="0"/>
          </a:p>
        </p:txBody>
      </p:sp>
      <p:pic>
        <p:nvPicPr>
          <p:cNvPr id="2" name="Picture 1" descr="Report analysis ">
            <a:extLst>
              <a:ext uri="{FF2B5EF4-FFF2-40B4-BE49-F238E27FC236}">
                <a16:creationId xmlns:a16="http://schemas.microsoft.com/office/drawing/2014/main" id="{FD3156D4-776F-6D2E-8570-6079B049C38A}"/>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12887" y="1622419"/>
            <a:ext cx="4040913" cy="4040913"/>
          </a:xfrm>
          <a:prstGeom prst="rect">
            <a:avLst/>
          </a:prstGeom>
          <a:noFill/>
          <a:ln>
            <a:noFill/>
          </a:ln>
        </p:spPr>
      </p:pic>
    </p:spTree>
    <p:extLst>
      <p:ext uri="{BB962C8B-B14F-4D97-AF65-F5344CB8AC3E}">
        <p14:creationId xmlns:p14="http://schemas.microsoft.com/office/powerpoint/2010/main" val="338217923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6CE221-D29F-F687-8D37-8C756EDC83FD}"/>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7FC93501-9C8A-5884-B4FF-C7DDB6DAEFCA}"/>
              </a:ext>
            </a:extLst>
          </p:cNvPr>
          <p:cNvSpPr txBox="1"/>
          <p:nvPr/>
        </p:nvSpPr>
        <p:spPr>
          <a:xfrm>
            <a:off x="2779494" y="-132677"/>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منهجيّة تحليل المواقف الإشرافية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8B66EE5A-5065-6E4F-5084-1609EFA5193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73" name="Group 72">
            <a:extLst>
              <a:ext uri="{FF2B5EF4-FFF2-40B4-BE49-F238E27FC236}">
                <a16:creationId xmlns:a16="http://schemas.microsoft.com/office/drawing/2014/main" id="{E377F39A-DEF5-D4BA-BE3D-2413BD7A5A28}"/>
              </a:ext>
            </a:extLst>
          </p:cNvPr>
          <p:cNvGrpSpPr/>
          <p:nvPr/>
        </p:nvGrpSpPr>
        <p:grpSpPr>
          <a:xfrm>
            <a:off x="2167672" y="3489376"/>
            <a:ext cx="2951358" cy="3167485"/>
            <a:chOff x="2167672" y="3394126"/>
            <a:chExt cx="2951358" cy="3167485"/>
          </a:xfrm>
        </p:grpSpPr>
        <p:sp>
          <p:nvSpPr>
            <p:cNvPr id="34" name="Shape">
              <a:extLst>
                <a:ext uri="{FF2B5EF4-FFF2-40B4-BE49-F238E27FC236}">
                  <a16:creationId xmlns:a16="http://schemas.microsoft.com/office/drawing/2014/main" id="{576464A3-73CD-F1F2-76F8-3DEDD23CD149}"/>
                </a:ext>
              </a:extLst>
            </p:cNvPr>
            <p:cNvSpPr/>
            <p:nvPr/>
          </p:nvSpPr>
          <p:spPr>
            <a:xfrm>
              <a:off x="2167672" y="4120428"/>
              <a:ext cx="2951358" cy="2441183"/>
            </a:xfrm>
            <a:custGeom>
              <a:avLst/>
              <a:gdLst/>
              <a:ahLst/>
              <a:cxnLst>
                <a:cxn ang="0">
                  <a:pos x="wd2" y="hd2"/>
                </a:cxn>
                <a:cxn ang="5400000">
                  <a:pos x="wd2" y="hd2"/>
                </a:cxn>
                <a:cxn ang="10800000">
                  <a:pos x="wd2" y="hd2"/>
                </a:cxn>
                <a:cxn ang="16200000">
                  <a:pos x="wd2" y="hd2"/>
                </a:cxn>
              </a:cxnLst>
              <a:rect l="0" t="0" r="r" b="b"/>
              <a:pathLst>
                <a:path w="21262" h="21600" extrusionOk="0">
                  <a:moveTo>
                    <a:pt x="10625" y="21600"/>
                  </a:moveTo>
                  <a:cubicBezTo>
                    <a:pt x="10181" y="21600"/>
                    <a:pt x="9736" y="21393"/>
                    <a:pt x="9396" y="20972"/>
                  </a:cubicBezTo>
                  <a:lnTo>
                    <a:pt x="506" y="9968"/>
                  </a:lnTo>
                  <a:cubicBezTo>
                    <a:pt x="-169" y="9133"/>
                    <a:pt x="-169" y="7769"/>
                    <a:pt x="506" y="6933"/>
                  </a:cubicBezTo>
                  <a:lnTo>
                    <a:pt x="5673" y="543"/>
                  </a:lnTo>
                  <a:cubicBezTo>
                    <a:pt x="5955" y="193"/>
                    <a:pt x="6331" y="0"/>
                    <a:pt x="6729" y="0"/>
                  </a:cubicBezTo>
                  <a:cubicBezTo>
                    <a:pt x="7127" y="0"/>
                    <a:pt x="7502" y="193"/>
                    <a:pt x="7785" y="543"/>
                  </a:cubicBezTo>
                  <a:lnTo>
                    <a:pt x="9569" y="2749"/>
                  </a:lnTo>
                  <a:cubicBezTo>
                    <a:pt x="9852" y="3099"/>
                    <a:pt x="10233" y="3292"/>
                    <a:pt x="10631" y="3292"/>
                  </a:cubicBezTo>
                  <a:cubicBezTo>
                    <a:pt x="11029" y="3292"/>
                    <a:pt x="11410" y="3099"/>
                    <a:pt x="11693" y="2749"/>
                  </a:cubicBezTo>
                  <a:lnTo>
                    <a:pt x="13477" y="543"/>
                  </a:lnTo>
                  <a:cubicBezTo>
                    <a:pt x="13760" y="193"/>
                    <a:pt x="14135" y="0"/>
                    <a:pt x="14533" y="0"/>
                  </a:cubicBezTo>
                  <a:cubicBezTo>
                    <a:pt x="14931" y="0"/>
                    <a:pt x="15307" y="193"/>
                    <a:pt x="15589" y="543"/>
                  </a:cubicBezTo>
                  <a:lnTo>
                    <a:pt x="20756" y="6933"/>
                  </a:lnTo>
                  <a:cubicBezTo>
                    <a:pt x="21431" y="7769"/>
                    <a:pt x="21431" y="9133"/>
                    <a:pt x="20756" y="9968"/>
                  </a:cubicBezTo>
                  <a:lnTo>
                    <a:pt x="11861" y="20972"/>
                  </a:lnTo>
                  <a:cubicBezTo>
                    <a:pt x="11520" y="21386"/>
                    <a:pt x="11075" y="21600"/>
                    <a:pt x="10625" y="21600"/>
                  </a:cubicBezTo>
                  <a:close/>
                  <a:moveTo>
                    <a:pt x="6723" y="286"/>
                  </a:moveTo>
                  <a:cubicBezTo>
                    <a:pt x="6388" y="286"/>
                    <a:pt x="6071" y="450"/>
                    <a:pt x="5834" y="743"/>
                  </a:cubicBezTo>
                  <a:lnTo>
                    <a:pt x="668" y="7133"/>
                  </a:lnTo>
                  <a:cubicBezTo>
                    <a:pt x="79" y="7862"/>
                    <a:pt x="79" y="9040"/>
                    <a:pt x="668" y="9768"/>
                  </a:cubicBezTo>
                  <a:lnTo>
                    <a:pt x="9563" y="20772"/>
                  </a:lnTo>
                  <a:cubicBezTo>
                    <a:pt x="10152" y="21500"/>
                    <a:pt x="11104" y="21500"/>
                    <a:pt x="11693" y="20772"/>
                  </a:cubicBezTo>
                  <a:lnTo>
                    <a:pt x="20588" y="9768"/>
                  </a:lnTo>
                  <a:cubicBezTo>
                    <a:pt x="21177" y="9040"/>
                    <a:pt x="21177" y="7862"/>
                    <a:pt x="20588" y="7133"/>
                  </a:cubicBezTo>
                  <a:lnTo>
                    <a:pt x="15422" y="743"/>
                  </a:lnTo>
                  <a:cubicBezTo>
                    <a:pt x="15185" y="450"/>
                    <a:pt x="14868" y="286"/>
                    <a:pt x="14533" y="286"/>
                  </a:cubicBezTo>
                  <a:cubicBezTo>
                    <a:pt x="14198" y="286"/>
                    <a:pt x="13881" y="450"/>
                    <a:pt x="13644" y="743"/>
                  </a:cubicBezTo>
                  <a:lnTo>
                    <a:pt x="11860" y="2949"/>
                  </a:lnTo>
                  <a:cubicBezTo>
                    <a:pt x="11531" y="3356"/>
                    <a:pt x="11099" y="3577"/>
                    <a:pt x="10631" y="3577"/>
                  </a:cubicBezTo>
                  <a:cubicBezTo>
                    <a:pt x="10163" y="3577"/>
                    <a:pt x="9731" y="3356"/>
                    <a:pt x="9401" y="2949"/>
                  </a:cubicBezTo>
                  <a:lnTo>
                    <a:pt x="7618" y="743"/>
                  </a:lnTo>
                  <a:cubicBezTo>
                    <a:pt x="7375" y="443"/>
                    <a:pt x="7064" y="286"/>
                    <a:pt x="6723" y="286"/>
                  </a:cubicBezTo>
                  <a:close/>
                </a:path>
              </a:pathLst>
            </a:custGeom>
            <a:solidFill>
              <a:schemeClr val="tx2"/>
            </a:solidFill>
            <a:ln w="12700">
              <a:miter lim="400000"/>
            </a:ln>
          </p:spPr>
          <p:txBody>
            <a:bodyPr lIns="38100" tIns="38100" rIns="38100" bIns="38100" anchor="ctr"/>
            <a:lstStyle/>
            <a:p>
              <a:endParaRPr lang="en-US" sz="3200"/>
            </a:p>
          </p:txBody>
        </p:sp>
        <p:grpSp>
          <p:nvGrpSpPr>
            <p:cNvPr id="72" name="Group 71">
              <a:extLst>
                <a:ext uri="{FF2B5EF4-FFF2-40B4-BE49-F238E27FC236}">
                  <a16:creationId xmlns:a16="http://schemas.microsoft.com/office/drawing/2014/main" id="{D1B48684-BBA7-E088-2611-53B28AB93E94}"/>
                </a:ext>
              </a:extLst>
            </p:cNvPr>
            <p:cNvGrpSpPr/>
            <p:nvPr/>
          </p:nvGrpSpPr>
          <p:grpSpPr>
            <a:xfrm>
              <a:off x="2701518" y="3394126"/>
              <a:ext cx="1711573" cy="2374172"/>
              <a:chOff x="2701518" y="3394126"/>
              <a:chExt cx="1711573" cy="2374172"/>
            </a:xfrm>
          </p:grpSpPr>
          <p:sp>
            <p:nvSpPr>
              <p:cNvPr id="33" name="Shape">
                <a:extLst>
                  <a:ext uri="{FF2B5EF4-FFF2-40B4-BE49-F238E27FC236}">
                    <a16:creationId xmlns:a16="http://schemas.microsoft.com/office/drawing/2014/main" id="{6AA7DBE2-1F49-45AB-83EE-2B479D47C019}"/>
                  </a:ext>
                </a:extLst>
              </p:cNvPr>
              <p:cNvSpPr/>
              <p:nvPr/>
            </p:nvSpPr>
            <p:spPr>
              <a:xfrm>
                <a:off x="3171823" y="3394126"/>
                <a:ext cx="943056" cy="949840"/>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24" y="21228"/>
                      <a:pt x="9232" y="21228"/>
                      <a:pt x="7744" y="19739"/>
                    </a:cubicBezTo>
                    <a:close/>
                  </a:path>
                </a:pathLst>
              </a:custGeom>
              <a:solidFill>
                <a:srgbClr val="FFD366"/>
              </a:solidFill>
              <a:ln w="12700">
                <a:miter lim="400000"/>
              </a:ln>
            </p:spPr>
            <p:txBody>
              <a:bodyPr lIns="38100" tIns="38100" rIns="38100" bIns="38100" anchor="ctr"/>
              <a:lstStyle/>
              <a:p>
                <a:endParaRPr lang="en-US" sz="3200"/>
              </a:p>
            </p:txBody>
          </p:sp>
          <p:sp>
            <p:nvSpPr>
              <p:cNvPr id="35" name="TextBox 13">
                <a:extLst>
                  <a:ext uri="{FF2B5EF4-FFF2-40B4-BE49-F238E27FC236}">
                    <a16:creationId xmlns:a16="http://schemas.microsoft.com/office/drawing/2014/main" id="{A0262682-E9D3-72E5-5151-A3F577199C93}"/>
                  </a:ext>
                </a:extLst>
              </p:cNvPr>
              <p:cNvSpPr txBox="1"/>
              <p:nvPr/>
            </p:nvSpPr>
            <p:spPr>
              <a:xfrm>
                <a:off x="2701518" y="4938335"/>
                <a:ext cx="1711573" cy="829963"/>
              </a:xfrm>
              <a:prstGeom prst="rect">
                <a:avLst/>
              </a:prstGeom>
            </p:spPr>
            <p:txBody>
              <a:bodyPr wrap="square" lIns="0" rIns="0" rtlCol="0" anchor="t">
                <a:no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المتابعة والتقييم</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6" name="Graphic 6" descr="Magnifying glass with solid fill">
                <a:extLst>
                  <a:ext uri="{FF2B5EF4-FFF2-40B4-BE49-F238E27FC236}">
                    <a16:creationId xmlns:a16="http://schemas.microsoft.com/office/drawing/2014/main" id="{BACF30CE-178A-F253-3F01-5F01ED603E5A}"/>
                  </a:ext>
                </a:extLst>
              </p:cNvPr>
              <p:cNvPicPr>
                <a:picLocks noChangeAspect="1"/>
              </p:cNvPicPr>
              <p:nvPr/>
            </p:nvPicPr>
            <p:blipFill>
              <a:blip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85487" y="3541177"/>
                <a:ext cx="627911" cy="627911"/>
              </a:xfrm>
              <a:prstGeom prst="rect">
                <a:avLst/>
              </a:prstGeom>
            </p:spPr>
          </p:pic>
        </p:grpSp>
      </p:grpSp>
      <p:grpSp>
        <p:nvGrpSpPr>
          <p:cNvPr id="76" name="Group 75">
            <a:extLst>
              <a:ext uri="{FF2B5EF4-FFF2-40B4-BE49-F238E27FC236}">
                <a16:creationId xmlns:a16="http://schemas.microsoft.com/office/drawing/2014/main" id="{AD4F179E-5691-5847-586A-0EED6F81D7A4}"/>
              </a:ext>
            </a:extLst>
          </p:cNvPr>
          <p:cNvGrpSpPr/>
          <p:nvPr/>
        </p:nvGrpSpPr>
        <p:grpSpPr>
          <a:xfrm>
            <a:off x="914400" y="1069379"/>
            <a:ext cx="2951358" cy="3167485"/>
            <a:chOff x="914400" y="974129"/>
            <a:chExt cx="2951358" cy="3167485"/>
          </a:xfrm>
        </p:grpSpPr>
        <p:sp>
          <p:nvSpPr>
            <p:cNvPr id="17" name="Shape">
              <a:extLst>
                <a:ext uri="{FF2B5EF4-FFF2-40B4-BE49-F238E27FC236}">
                  <a16:creationId xmlns:a16="http://schemas.microsoft.com/office/drawing/2014/main" id="{C2E8E0AF-6897-94C3-2BE8-77CCF0F1C47F}"/>
                </a:ext>
              </a:extLst>
            </p:cNvPr>
            <p:cNvSpPr/>
            <p:nvPr/>
          </p:nvSpPr>
          <p:spPr>
            <a:xfrm>
              <a:off x="1918551" y="974129"/>
              <a:ext cx="943056" cy="949840"/>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24" y="21228"/>
                    <a:pt x="9232" y="21228"/>
                    <a:pt x="7744" y="19739"/>
                  </a:cubicBezTo>
                  <a:close/>
                </a:path>
              </a:pathLst>
            </a:custGeom>
            <a:solidFill>
              <a:srgbClr val="2E75B6"/>
            </a:solidFill>
            <a:ln w="12700">
              <a:miter lim="400000"/>
            </a:ln>
          </p:spPr>
          <p:txBody>
            <a:bodyPr lIns="38100" tIns="38100" rIns="38100" bIns="38100" anchor="ctr"/>
            <a:lstStyle/>
            <a:p>
              <a:endParaRPr lang="en-US" sz="3200"/>
            </a:p>
          </p:txBody>
        </p:sp>
        <p:sp>
          <p:nvSpPr>
            <p:cNvPr id="21" name="Shape">
              <a:extLst>
                <a:ext uri="{FF2B5EF4-FFF2-40B4-BE49-F238E27FC236}">
                  <a16:creationId xmlns:a16="http://schemas.microsoft.com/office/drawing/2014/main" id="{57943F8D-F3B0-12E3-55C6-66FF75255D5D}"/>
                </a:ext>
              </a:extLst>
            </p:cNvPr>
            <p:cNvSpPr/>
            <p:nvPr/>
          </p:nvSpPr>
          <p:spPr>
            <a:xfrm>
              <a:off x="914400" y="1700431"/>
              <a:ext cx="2951358" cy="2441183"/>
            </a:xfrm>
            <a:custGeom>
              <a:avLst/>
              <a:gdLst/>
              <a:ahLst/>
              <a:cxnLst>
                <a:cxn ang="0">
                  <a:pos x="wd2" y="hd2"/>
                </a:cxn>
                <a:cxn ang="5400000">
                  <a:pos x="wd2" y="hd2"/>
                </a:cxn>
                <a:cxn ang="10800000">
                  <a:pos x="wd2" y="hd2"/>
                </a:cxn>
                <a:cxn ang="16200000">
                  <a:pos x="wd2" y="hd2"/>
                </a:cxn>
              </a:cxnLst>
              <a:rect l="0" t="0" r="r" b="b"/>
              <a:pathLst>
                <a:path w="21262" h="21600" extrusionOk="0">
                  <a:moveTo>
                    <a:pt x="10625" y="21600"/>
                  </a:moveTo>
                  <a:cubicBezTo>
                    <a:pt x="10181" y="21600"/>
                    <a:pt x="9736" y="21393"/>
                    <a:pt x="9396" y="20972"/>
                  </a:cubicBezTo>
                  <a:lnTo>
                    <a:pt x="506" y="9968"/>
                  </a:lnTo>
                  <a:cubicBezTo>
                    <a:pt x="-169" y="9133"/>
                    <a:pt x="-169" y="7769"/>
                    <a:pt x="506" y="6933"/>
                  </a:cubicBezTo>
                  <a:lnTo>
                    <a:pt x="5673" y="543"/>
                  </a:lnTo>
                  <a:cubicBezTo>
                    <a:pt x="5955" y="193"/>
                    <a:pt x="6331" y="0"/>
                    <a:pt x="6729" y="0"/>
                  </a:cubicBezTo>
                  <a:cubicBezTo>
                    <a:pt x="7127" y="0"/>
                    <a:pt x="7502" y="193"/>
                    <a:pt x="7785" y="543"/>
                  </a:cubicBezTo>
                  <a:lnTo>
                    <a:pt x="9569" y="2749"/>
                  </a:lnTo>
                  <a:cubicBezTo>
                    <a:pt x="9852" y="3099"/>
                    <a:pt x="10233" y="3292"/>
                    <a:pt x="10631" y="3292"/>
                  </a:cubicBezTo>
                  <a:cubicBezTo>
                    <a:pt x="11029" y="3292"/>
                    <a:pt x="11410" y="3099"/>
                    <a:pt x="11693" y="2749"/>
                  </a:cubicBezTo>
                  <a:lnTo>
                    <a:pt x="13477" y="543"/>
                  </a:lnTo>
                  <a:cubicBezTo>
                    <a:pt x="13760" y="193"/>
                    <a:pt x="14135" y="0"/>
                    <a:pt x="14533" y="0"/>
                  </a:cubicBezTo>
                  <a:cubicBezTo>
                    <a:pt x="14931" y="0"/>
                    <a:pt x="15307" y="193"/>
                    <a:pt x="15589" y="543"/>
                  </a:cubicBezTo>
                  <a:lnTo>
                    <a:pt x="20756" y="6933"/>
                  </a:lnTo>
                  <a:cubicBezTo>
                    <a:pt x="21431" y="7769"/>
                    <a:pt x="21431" y="9133"/>
                    <a:pt x="20756" y="9968"/>
                  </a:cubicBezTo>
                  <a:lnTo>
                    <a:pt x="11861" y="20972"/>
                  </a:lnTo>
                  <a:cubicBezTo>
                    <a:pt x="11520" y="21386"/>
                    <a:pt x="11075" y="21600"/>
                    <a:pt x="10625" y="21600"/>
                  </a:cubicBezTo>
                  <a:close/>
                  <a:moveTo>
                    <a:pt x="6723" y="286"/>
                  </a:moveTo>
                  <a:cubicBezTo>
                    <a:pt x="6388" y="286"/>
                    <a:pt x="6071" y="450"/>
                    <a:pt x="5834" y="743"/>
                  </a:cubicBezTo>
                  <a:lnTo>
                    <a:pt x="668" y="7133"/>
                  </a:lnTo>
                  <a:cubicBezTo>
                    <a:pt x="79" y="7862"/>
                    <a:pt x="79" y="9040"/>
                    <a:pt x="668" y="9768"/>
                  </a:cubicBezTo>
                  <a:lnTo>
                    <a:pt x="9563" y="20772"/>
                  </a:lnTo>
                  <a:cubicBezTo>
                    <a:pt x="10152" y="21500"/>
                    <a:pt x="11104" y="21500"/>
                    <a:pt x="11693" y="20772"/>
                  </a:cubicBezTo>
                  <a:lnTo>
                    <a:pt x="20588" y="9768"/>
                  </a:lnTo>
                  <a:cubicBezTo>
                    <a:pt x="21177" y="9040"/>
                    <a:pt x="21177" y="7862"/>
                    <a:pt x="20588" y="7133"/>
                  </a:cubicBezTo>
                  <a:lnTo>
                    <a:pt x="15422" y="743"/>
                  </a:lnTo>
                  <a:cubicBezTo>
                    <a:pt x="15185" y="450"/>
                    <a:pt x="14868" y="286"/>
                    <a:pt x="14533" y="286"/>
                  </a:cubicBezTo>
                  <a:cubicBezTo>
                    <a:pt x="14198" y="286"/>
                    <a:pt x="13881" y="450"/>
                    <a:pt x="13644" y="743"/>
                  </a:cubicBezTo>
                  <a:lnTo>
                    <a:pt x="11860" y="2949"/>
                  </a:lnTo>
                  <a:cubicBezTo>
                    <a:pt x="11531" y="3356"/>
                    <a:pt x="11099" y="3577"/>
                    <a:pt x="10631" y="3577"/>
                  </a:cubicBezTo>
                  <a:cubicBezTo>
                    <a:pt x="10163" y="3577"/>
                    <a:pt x="9731" y="3356"/>
                    <a:pt x="9401" y="2949"/>
                  </a:cubicBezTo>
                  <a:lnTo>
                    <a:pt x="7618" y="743"/>
                  </a:lnTo>
                  <a:cubicBezTo>
                    <a:pt x="7375" y="443"/>
                    <a:pt x="7064" y="286"/>
                    <a:pt x="6723" y="286"/>
                  </a:cubicBezTo>
                  <a:close/>
                </a:path>
              </a:pathLst>
            </a:custGeom>
            <a:solidFill>
              <a:schemeClr val="tx2"/>
            </a:solidFill>
            <a:ln w="12700">
              <a:miter lim="400000"/>
            </a:ln>
          </p:spPr>
          <p:txBody>
            <a:bodyPr lIns="38100" tIns="38100" rIns="38100" bIns="38100" anchor="ctr"/>
            <a:lstStyle/>
            <a:p>
              <a:endParaRPr lang="en-US" sz="3200"/>
            </a:p>
          </p:txBody>
        </p:sp>
        <p:sp>
          <p:nvSpPr>
            <p:cNvPr id="25" name="TextBox 13">
              <a:extLst>
                <a:ext uri="{FF2B5EF4-FFF2-40B4-BE49-F238E27FC236}">
                  <a16:creationId xmlns:a16="http://schemas.microsoft.com/office/drawing/2014/main" id="{54A860C4-A906-BE33-479D-365738097E53}"/>
                </a:ext>
              </a:extLst>
            </p:cNvPr>
            <p:cNvSpPr txBox="1"/>
            <p:nvPr/>
          </p:nvSpPr>
          <p:spPr>
            <a:xfrm>
              <a:off x="1380820" y="2363333"/>
              <a:ext cx="1804727" cy="972737"/>
            </a:xfrm>
            <a:prstGeom prst="rect">
              <a:avLst/>
            </a:prstGeom>
            <a:noFill/>
          </p:spPr>
          <p:txBody>
            <a:bodyPr wrap="square" lIns="0" rIns="0" rtlCol="0" anchor="t">
              <a:no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تقييم البدائل</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7" name="Graphic 28" descr="Checklist with solid fill">
              <a:extLst>
                <a:ext uri="{FF2B5EF4-FFF2-40B4-BE49-F238E27FC236}">
                  <a16:creationId xmlns:a16="http://schemas.microsoft.com/office/drawing/2014/main" id="{27088F86-183B-709F-4134-137EB1D4BA90}"/>
                </a:ext>
              </a:extLst>
            </p:cNvPr>
            <p:cNvPicPr>
              <a:picLocks noChangeAspect="1"/>
            </p:cNvPicPr>
            <p:nvPr/>
          </p:nvPicPr>
          <p:blipFill>
            <a:blip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072361" y="1126478"/>
              <a:ext cx="624253" cy="624312"/>
            </a:xfrm>
            <a:prstGeom prst="rect">
              <a:avLst/>
            </a:prstGeom>
          </p:spPr>
        </p:pic>
      </p:grpSp>
      <p:grpSp>
        <p:nvGrpSpPr>
          <p:cNvPr id="78" name="Group 77">
            <a:extLst>
              <a:ext uri="{FF2B5EF4-FFF2-40B4-BE49-F238E27FC236}">
                <a16:creationId xmlns:a16="http://schemas.microsoft.com/office/drawing/2014/main" id="{87F9F6D5-9036-1E42-AEE0-86D7B0CED9E5}"/>
              </a:ext>
            </a:extLst>
          </p:cNvPr>
          <p:cNvGrpSpPr/>
          <p:nvPr/>
        </p:nvGrpSpPr>
        <p:grpSpPr>
          <a:xfrm>
            <a:off x="5782793" y="1069379"/>
            <a:ext cx="2951762" cy="3191603"/>
            <a:chOff x="5782793" y="974129"/>
            <a:chExt cx="2951762" cy="3191603"/>
          </a:xfrm>
        </p:grpSpPr>
        <p:sp>
          <p:nvSpPr>
            <p:cNvPr id="18" name="Shape">
              <a:extLst>
                <a:ext uri="{FF2B5EF4-FFF2-40B4-BE49-F238E27FC236}">
                  <a16:creationId xmlns:a16="http://schemas.microsoft.com/office/drawing/2014/main" id="{FA6F187E-7E09-4BBE-DE16-D820A377E424}"/>
                </a:ext>
              </a:extLst>
            </p:cNvPr>
            <p:cNvSpPr/>
            <p:nvPr/>
          </p:nvSpPr>
          <p:spPr>
            <a:xfrm>
              <a:off x="6784312" y="974129"/>
              <a:ext cx="943056" cy="949840"/>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24" y="21228"/>
                    <a:pt x="9232" y="21228"/>
                    <a:pt x="7744" y="19739"/>
                  </a:cubicBezTo>
                  <a:close/>
                </a:path>
              </a:pathLst>
            </a:custGeom>
            <a:solidFill>
              <a:schemeClr val="bg1">
                <a:lumMod val="50000"/>
              </a:schemeClr>
            </a:solidFill>
            <a:ln w="12700">
              <a:miter lim="400000"/>
            </a:ln>
          </p:spPr>
          <p:txBody>
            <a:bodyPr lIns="38100" tIns="38100" rIns="38100" bIns="38100" anchor="ctr"/>
            <a:lstStyle/>
            <a:p>
              <a:endParaRPr lang="en-US" sz="3200"/>
            </a:p>
          </p:txBody>
        </p:sp>
        <p:sp>
          <p:nvSpPr>
            <p:cNvPr id="23" name="Shape">
              <a:extLst>
                <a:ext uri="{FF2B5EF4-FFF2-40B4-BE49-F238E27FC236}">
                  <a16:creationId xmlns:a16="http://schemas.microsoft.com/office/drawing/2014/main" id="{30192918-2B3E-B59D-A7B1-86658EC55A89}"/>
                </a:ext>
              </a:extLst>
            </p:cNvPr>
            <p:cNvSpPr/>
            <p:nvPr/>
          </p:nvSpPr>
          <p:spPr>
            <a:xfrm>
              <a:off x="5782793" y="1723745"/>
              <a:ext cx="2951762" cy="2441987"/>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05" y="3291"/>
                    <a:pt x="11592" y="3098"/>
                    <a:pt x="11879" y="2748"/>
                  </a:cubicBez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3" y="20972"/>
                  </a:lnTo>
                  <a:cubicBezTo>
                    <a:pt x="11703" y="21386"/>
                    <a:pt x="11251" y="21600"/>
                    <a:pt x="10800" y="21600"/>
                  </a:cubicBezTo>
                  <a:close/>
                  <a:moveTo>
                    <a:pt x="6831" y="293"/>
                  </a:moveTo>
                  <a:cubicBezTo>
                    <a:pt x="6491" y="293"/>
                    <a:pt x="6168" y="457"/>
                    <a:pt x="5928" y="749"/>
                  </a:cubicBezTo>
                  <a:lnTo>
                    <a:pt x="680" y="7138"/>
                  </a:lnTo>
                  <a:cubicBezTo>
                    <a:pt x="393" y="7488"/>
                    <a:pt x="235" y="7959"/>
                    <a:pt x="235" y="8452"/>
                  </a:cubicBezTo>
                  <a:cubicBezTo>
                    <a:pt x="235" y="8944"/>
                    <a:pt x="393" y="9415"/>
                    <a:pt x="680" y="9765"/>
                  </a:cubicBezTo>
                  <a:lnTo>
                    <a:pt x="9715" y="20765"/>
                  </a:lnTo>
                  <a:cubicBezTo>
                    <a:pt x="10313" y="21493"/>
                    <a:pt x="11281" y="21493"/>
                    <a:pt x="11879" y="20765"/>
                  </a:cubicBezTo>
                  <a:lnTo>
                    <a:pt x="20914" y="9765"/>
                  </a:lnTo>
                  <a:cubicBezTo>
                    <a:pt x="21201" y="9415"/>
                    <a:pt x="21360" y="8944"/>
                    <a:pt x="21360" y="8452"/>
                  </a:cubicBezTo>
                  <a:cubicBezTo>
                    <a:pt x="21360" y="7959"/>
                    <a:pt x="21201" y="7488"/>
                    <a:pt x="20914" y="7138"/>
                  </a:cubicBezTo>
                  <a:lnTo>
                    <a:pt x="15666" y="749"/>
                  </a:lnTo>
                  <a:cubicBezTo>
                    <a:pt x="15426" y="457"/>
                    <a:pt x="15104" y="293"/>
                    <a:pt x="14763" y="293"/>
                  </a:cubicBezTo>
                  <a:cubicBezTo>
                    <a:pt x="14423" y="293"/>
                    <a:pt x="14101" y="457"/>
                    <a:pt x="13861" y="749"/>
                  </a:cubicBezTo>
                  <a:lnTo>
                    <a:pt x="12049" y="2955"/>
                  </a:lnTo>
                  <a:cubicBezTo>
                    <a:pt x="11715" y="3362"/>
                    <a:pt x="11275" y="3583"/>
                    <a:pt x="10800" y="3583"/>
                  </a:cubicBezTo>
                  <a:cubicBezTo>
                    <a:pt x="10325" y="3583"/>
                    <a:pt x="9885" y="3362"/>
                    <a:pt x="9551" y="2955"/>
                  </a:cubicBezTo>
                  <a:lnTo>
                    <a:pt x="7739" y="749"/>
                  </a:lnTo>
                  <a:cubicBezTo>
                    <a:pt x="7493" y="450"/>
                    <a:pt x="7177" y="293"/>
                    <a:pt x="6831" y="293"/>
                  </a:cubicBezTo>
                  <a:close/>
                </a:path>
              </a:pathLst>
            </a:custGeom>
            <a:solidFill>
              <a:schemeClr val="tx2"/>
            </a:solidFill>
            <a:ln w="12700">
              <a:miter lim="400000"/>
            </a:ln>
          </p:spPr>
          <p:txBody>
            <a:bodyPr lIns="38100" tIns="38100" rIns="38100" bIns="38100" anchor="ctr"/>
            <a:lstStyle/>
            <a:p>
              <a:endParaRPr lang="en-US" sz="3200"/>
            </a:p>
          </p:txBody>
        </p:sp>
        <p:sp>
          <p:nvSpPr>
            <p:cNvPr id="27" name="TextBox 19">
              <a:extLst>
                <a:ext uri="{FF2B5EF4-FFF2-40B4-BE49-F238E27FC236}">
                  <a16:creationId xmlns:a16="http://schemas.microsoft.com/office/drawing/2014/main" id="{6E96F45B-7438-C821-F0B3-198DB13FB97E}"/>
                </a:ext>
              </a:extLst>
            </p:cNvPr>
            <p:cNvSpPr txBox="1"/>
            <p:nvPr/>
          </p:nvSpPr>
          <p:spPr>
            <a:xfrm>
              <a:off x="6429248" y="2301056"/>
              <a:ext cx="1642706" cy="1506768"/>
            </a:xfrm>
            <a:prstGeom prst="rect">
              <a:avLst/>
            </a:prstGeom>
            <a:noFill/>
          </p:spPr>
          <p:txBody>
            <a:bodyPr wrap="square" lIns="0" rIns="0" rtlCol="0" anchor="t">
              <a:no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تحليل الأسباب والعوامل</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0" name="Graphic 14" descr="Presentation with bar chart with solid fill">
              <a:extLst>
                <a:ext uri="{FF2B5EF4-FFF2-40B4-BE49-F238E27FC236}">
                  <a16:creationId xmlns:a16="http://schemas.microsoft.com/office/drawing/2014/main" id="{730C0B8D-0259-BB5C-C954-C5D2F31BB344}"/>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893749" y="1101734"/>
              <a:ext cx="715015" cy="715015"/>
            </a:xfrm>
            <a:prstGeom prst="rect">
              <a:avLst/>
            </a:prstGeom>
          </p:spPr>
        </p:pic>
      </p:grpSp>
      <p:grpSp>
        <p:nvGrpSpPr>
          <p:cNvPr id="79" name="Group 78">
            <a:extLst>
              <a:ext uri="{FF2B5EF4-FFF2-40B4-BE49-F238E27FC236}">
                <a16:creationId xmlns:a16="http://schemas.microsoft.com/office/drawing/2014/main" id="{DB82DFC5-FE03-6ABA-5DC8-20D9657C91B1}"/>
              </a:ext>
            </a:extLst>
          </p:cNvPr>
          <p:cNvGrpSpPr/>
          <p:nvPr/>
        </p:nvGrpSpPr>
        <p:grpSpPr>
          <a:xfrm>
            <a:off x="8325838" y="1069379"/>
            <a:ext cx="2951762" cy="3168289"/>
            <a:chOff x="8325838" y="974129"/>
            <a:chExt cx="2951762" cy="3168289"/>
          </a:xfrm>
        </p:grpSpPr>
        <p:sp>
          <p:nvSpPr>
            <p:cNvPr id="19" name="Shape">
              <a:extLst>
                <a:ext uri="{FF2B5EF4-FFF2-40B4-BE49-F238E27FC236}">
                  <a16:creationId xmlns:a16="http://schemas.microsoft.com/office/drawing/2014/main" id="{2B462CF6-D628-BFEC-CAF5-EFBD16814B7F}"/>
                </a:ext>
              </a:extLst>
            </p:cNvPr>
            <p:cNvSpPr/>
            <p:nvPr/>
          </p:nvSpPr>
          <p:spPr>
            <a:xfrm>
              <a:off x="9330192" y="974129"/>
              <a:ext cx="943056" cy="949840"/>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42" y="21228"/>
                    <a:pt x="9232" y="21228"/>
                    <a:pt x="7744" y="19739"/>
                  </a:cubicBezTo>
                  <a:close/>
                </a:path>
              </a:pathLst>
            </a:custGeom>
            <a:solidFill>
              <a:srgbClr val="168489"/>
            </a:solidFill>
            <a:ln w="12700">
              <a:miter lim="400000"/>
            </a:ln>
          </p:spPr>
          <p:txBody>
            <a:bodyPr lIns="38100" tIns="38100" rIns="38100" bIns="38100" anchor="ctr"/>
            <a:lstStyle/>
            <a:p>
              <a:endParaRPr lang="en-US" sz="3200"/>
            </a:p>
          </p:txBody>
        </p:sp>
        <p:sp>
          <p:nvSpPr>
            <p:cNvPr id="24" name="Shape">
              <a:extLst>
                <a:ext uri="{FF2B5EF4-FFF2-40B4-BE49-F238E27FC236}">
                  <a16:creationId xmlns:a16="http://schemas.microsoft.com/office/drawing/2014/main" id="{33598D18-37FD-0362-957A-0C72339D4C66}"/>
                </a:ext>
              </a:extLst>
            </p:cNvPr>
            <p:cNvSpPr/>
            <p:nvPr/>
          </p:nvSpPr>
          <p:spPr>
            <a:xfrm>
              <a:off x="8325838" y="1700431"/>
              <a:ext cx="2951762" cy="2441987"/>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10" y="3291"/>
                    <a:pt x="11592" y="3098"/>
                    <a:pt x="11879" y="2748"/>
                  </a:cubicBez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9" y="20972"/>
                  </a:lnTo>
                  <a:cubicBezTo>
                    <a:pt x="11703" y="21386"/>
                    <a:pt x="11251" y="21600"/>
                    <a:pt x="10800" y="21600"/>
                  </a:cubicBezTo>
                  <a:close/>
                  <a:moveTo>
                    <a:pt x="6836" y="293"/>
                  </a:moveTo>
                  <a:cubicBezTo>
                    <a:pt x="6496" y="293"/>
                    <a:pt x="6174" y="457"/>
                    <a:pt x="5934" y="749"/>
                  </a:cubicBezTo>
                  <a:lnTo>
                    <a:pt x="686" y="7138"/>
                  </a:lnTo>
                  <a:cubicBezTo>
                    <a:pt x="399" y="7488"/>
                    <a:pt x="240" y="7959"/>
                    <a:pt x="240" y="8452"/>
                  </a:cubicBezTo>
                  <a:cubicBezTo>
                    <a:pt x="240" y="8944"/>
                    <a:pt x="399" y="9415"/>
                    <a:pt x="686" y="9765"/>
                  </a:cubicBezTo>
                  <a:lnTo>
                    <a:pt x="9721" y="20765"/>
                  </a:lnTo>
                  <a:cubicBezTo>
                    <a:pt x="10319" y="21493"/>
                    <a:pt x="11287" y="21493"/>
                    <a:pt x="11885" y="20765"/>
                  </a:cubicBezTo>
                  <a:lnTo>
                    <a:pt x="20920" y="9765"/>
                  </a:lnTo>
                  <a:cubicBezTo>
                    <a:pt x="21207" y="9415"/>
                    <a:pt x="21365" y="8944"/>
                    <a:pt x="21365" y="8452"/>
                  </a:cubicBezTo>
                  <a:cubicBezTo>
                    <a:pt x="21365" y="7959"/>
                    <a:pt x="21207" y="7488"/>
                    <a:pt x="20920" y="7138"/>
                  </a:cubicBezTo>
                  <a:lnTo>
                    <a:pt x="15672" y="749"/>
                  </a:lnTo>
                  <a:cubicBezTo>
                    <a:pt x="15432" y="457"/>
                    <a:pt x="15109" y="293"/>
                    <a:pt x="14769" y="293"/>
                  </a:cubicBezTo>
                  <a:cubicBezTo>
                    <a:pt x="14429" y="293"/>
                    <a:pt x="14107" y="457"/>
                    <a:pt x="13866" y="749"/>
                  </a:cubicBezTo>
                  <a:lnTo>
                    <a:pt x="12055" y="2955"/>
                  </a:lnTo>
                  <a:cubicBezTo>
                    <a:pt x="11721" y="3362"/>
                    <a:pt x="11281" y="3583"/>
                    <a:pt x="10806" y="3583"/>
                  </a:cubicBezTo>
                  <a:cubicBezTo>
                    <a:pt x="10337" y="3583"/>
                    <a:pt x="9891" y="3362"/>
                    <a:pt x="9557" y="2955"/>
                  </a:cubicBezTo>
                  <a:lnTo>
                    <a:pt x="7745" y="749"/>
                  </a:lnTo>
                  <a:cubicBezTo>
                    <a:pt x="7499" y="450"/>
                    <a:pt x="7177" y="293"/>
                    <a:pt x="6836" y="293"/>
                  </a:cubicBezTo>
                  <a:close/>
                </a:path>
              </a:pathLst>
            </a:custGeom>
            <a:solidFill>
              <a:schemeClr val="tx2"/>
            </a:solidFill>
            <a:ln w="12700">
              <a:miter lim="400000"/>
            </a:ln>
          </p:spPr>
          <p:txBody>
            <a:bodyPr lIns="38100" tIns="38100" rIns="38100" bIns="38100" anchor="ctr"/>
            <a:lstStyle/>
            <a:p>
              <a:endParaRPr lang="en-US" sz="3200"/>
            </a:p>
          </p:txBody>
        </p:sp>
        <p:sp>
          <p:nvSpPr>
            <p:cNvPr id="28" name="TextBox 22">
              <a:extLst>
                <a:ext uri="{FF2B5EF4-FFF2-40B4-BE49-F238E27FC236}">
                  <a16:creationId xmlns:a16="http://schemas.microsoft.com/office/drawing/2014/main" id="{6D80726E-4667-3C8F-6FDB-0A3A99181348}"/>
                </a:ext>
              </a:extLst>
            </p:cNvPr>
            <p:cNvSpPr txBox="1"/>
            <p:nvPr/>
          </p:nvSpPr>
          <p:spPr>
            <a:xfrm>
              <a:off x="8911640" y="2236002"/>
              <a:ext cx="1699566" cy="1227402"/>
            </a:xfrm>
            <a:prstGeom prst="rect">
              <a:avLst/>
            </a:prstGeom>
            <a:noFill/>
          </p:spPr>
          <p:txBody>
            <a:bodyPr wrap="square" lIns="0" rIns="0" rtlCol="0" anchor="t">
              <a:noAutofit/>
            </a:bodyPr>
            <a:lstStyle/>
            <a:p>
              <a:pPr algn="ctr" rtl="1">
                <a:lnSpc>
                  <a:spcPct val="115000"/>
                </a:lnSpc>
              </a:pPr>
              <a:r>
                <a:rPr lang="ar-SA"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تحديد المشكلة أو الموقف</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1" name="Graphic 32" descr="List with solid fill">
              <a:extLst>
                <a:ext uri="{FF2B5EF4-FFF2-40B4-BE49-F238E27FC236}">
                  <a16:creationId xmlns:a16="http://schemas.microsoft.com/office/drawing/2014/main" id="{BF89F3FD-F4B4-C3DF-B69F-2A51EE94563D}"/>
                </a:ext>
              </a:extLst>
            </p:cNvPr>
            <p:cNvPicPr>
              <a:picLocks noChangeAspect="1"/>
            </p:cNvPicPr>
            <p:nvPr/>
          </p:nvPicPr>
          <p:blipFill>
            <a:blip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472033" y="1105688"/>
              <a:ext cx="669702" cy="669701"/>
            </a:xfrm>
            <a:prstGeom prst="rect">
              <a:avLst/>
            </a:prstGeom>
          </p:spPr>
        </p:pic>
      </p:grpSp>
      <p:grpSp>
        <p:nvGrpSpPr>
          <p:cNvPr id="75" name="Group 74">
            <a:extLst>
              <a:ext uri="{FF2B5EF4-FFF2-40B4-BE49-F238E27FC236}">
                <a16:creationId xmlns:a16="http://schemas.microsoft.com/office/drawing/2014/main" id="{3F4AB2AF-37FF-A332-1F58-318ED658429E}"/>
              </a:ext>
            </a:extLst>
          </p:cNvPr>
          <p:cNvGrpSpPr/>
          <p:nvPr/>
        </p:nvGrpSpPr>
        <p:grpSpPr>
          <a:xfrm>
            <a:off x="7111302" y="3489376"/>
            <a:ext cx="2951762" cy="3168289"/>
            <a:chOff x="7111302" y="3394126"/>
            <a:chExt cx="2951762" cy="3168289"/>
          </a:xfrm>
        </p:grpSpPr>
        <p:sp>
          <p:nvSpPr>
            <p:cNvPr id="30" name="Shape">
              <a:extLst>
                <a:ext uri="{FF2B5EF4-FFF2-40B4-BE49-F238E27FC236}">
                  <a16:creationId xmlns:a16="http://schemas.microsoft.com/office/drawing/2014/main" id="{7C61570F-D983-00E4-1007-E91DDE3CDC2C}"/>
                </a:ext>
              </a:extLst>
            </p:cNvPr>
            <p:cNvSpPr/>
            <p:nvPr/>
          </p:nvSpPr>
          <p:spPr>
            <a:xfrm>
              <a:off x="8115654" y="3394126"/>
              <a:ext cx="943056" cy="949840"/>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24" y="21228"/>
                    <a:pt x="9232" y="21228"/>
                    <a:pt x="7744" y="19739"/>
                  </a:cubicBezTo>
                  <a:close/>
                </a:path>
              </a:pathLst>
            </a:custGeom>
            <a:solidFill>
              <a:srgbClr val="168489"/>
            </a:solidFill>
            <a:ln w="12700">
              <a:miter lim="400000"/>
            </a:ln>
          </p:spPr>
          <p:txBody>
            <a:bodyPr lIns="38100" tIns="38100" rIns="38100" bIns="38100" anchor="ctr"/>
            <a:lstStyle/>
            <a:p>
              <a:endParaRPr lang="en-US" sz="3200"/>
            </a:p>
          </p:txBody>
        </p:sp>
        <p:sp>
          <p:nvSpPr>
            <p:cNvPr id="31" name="Shape">
              <a:extLst>
                <a:ext uri="{FF2B5EF4-FFF2-40B4-BE49-F238E27FC236}">
                  <a16:creationId xmlns:a16="http://schemas.microsoft.com/office/drawing/2014/main" id="{F32158AF-183E-10F9-CE6A-FECC24CAB328}"/>
                </a:ext>
              </a:extLst>
            </p:cNvPr>
            <p:cNvSpPr/>
            <p:nvPr/>
          </p:nvSpPr>
          <p:spPr>
            <a:xfrm>
              <a:off x="7111302" y="4120428"/>
              <a:ext cx="2951762" cy="2441987"/>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05" y="3291"/>
                    <a:pt x="11592" y="3098"/>
                    <a:pt x="11879" y="2748"/>
                  </a:cubicBez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3" y="20972"/>
                  </a:lnTo>
                  <a:cubicBezTo>
                    <a:pt x="11703" y="21386"/>
                    <a:pt x="11251" y="21600"/>
                    <a:pt x="10800" y="21600"/>
                  </a:cubicBezTo>
                  <a:close/>
                  <a:moveTo>
                    <a:pt x="6831" y="293"/>
                  </a:moveTo>
                  <a:cubicBezTo>
                    <a:pt x="6491" y="293"/>
                    <a:pt x="6168" y="457"/>
                    <a:pt x="5928" y="749"/>
                  </a:cubicBezTo>
                  <a:lnTo>
                    <a:pt x="680" y="7138"/>
                  </a:lnTo>
                  <a:cubicBezTo>
                    <a:pt x="393" y="7488"/>
                    <a:pt x="235" y="7959"/>
                    <a:pt x="235" y="8452"/>
                  </a:cubicBezTo>
                  <a:cubicBezTo>
                    <a:pt x="235" y="8944"/>
                    <a:pt x="393" y="9415"/>
                    <a:pt x="680" y="9765"/>
                  </a:cubicBezTo>
                  <a:lnTo>
                    <a:pt x="9715" y="20765"/>
                  </a:lnTo>
                  <a:cubicBezTo>
                    <a:pt x="10313" y="21493"/>
                    <a:pt x="11281" y="21493"/>
                    <a:pt x="11879" y="20765"/>
                  </a:cubicBezTo>
                  <a:lnTo>
                    <a:pt x="20914" y="9765"/>
                  </a:lnTo>
                  <a:cubicBezTo>
                    <a:pt x="21201" y="9415"/>
                    <a:pt x="21360" y="8944"/>
                    <a:pt x="21360" y="8452"/>
                  </a:cubicBezTo>
                  <a:cubicBezTo>
                    <a:pt x="21360" y="7959"/>
                    <a:pt x="21201" y="7488"/>
                    <a:pt x="20914" y="7138"/>
                  </a:cubicBezTo>
                  <a:lnTo>
                    <a:pt x="15666" y="749"/>
                  </a:lnTo>
                  <a:cubicBezTo>
                    <a:pt x="15426" y="457"/>
                    <a:pt x="15104" y="293"/>
                    <a:pt x="14763" y="293"/>
                  </a:cubicBezTo>
                  <a:cubicBezTo>
                    <a:pt x="14423" y="293"/>
                    <a:pt x="14101" y="457"/>
                    <a:pt x="13861" y="749"/>
                  </a:cubicBezTo>
                  <a:lnTo>
                    <a:pt x="12049" y="2955"/>
                  </a:lnTo>
                  <a:cubicBezTo>
                    <a:pt x="11715" y="3362"/>
                    <a:pt x="11275" y="3583"/>
                    <a:pt x="10800" y="3583"/>
                  </a:cubicBezTo>
                  <a:cubicBezTo>
                    <a:pt x="10325" y="3583"/>
                    <a:pt x="9885" y="3362"/>
                    <a:pt x="9551" y="2955"/>
                  </a:cubicBezTo>
                  <a:lnTo>
                    <a:pt x="7739" y="749"/>
                  </a:lnTo>
                  <a:cubicBezTo>
                    <a:pt x="7493" y="450"/>
                    <a:pt x="7177" y="293"/>
                    <a:pt x="6831" y="293"/>
                  </a:cubicBezTo>
                  <a:close/>
                </a:path>
              </a:pathLst>
            </a:custGeom>
            <a:solidFill>
              <a:schemeClr val="tx2"/>
            </a:solidFill>
            <a:ln w="12700">
              <a:miter lim="400000"/>
            </a:ln>
          </p:spPr>
          <p:txBody>
            <a:bodyPr lIns="38100" tIns="38100" rIns="38100" bIns="38100" anchor="ctr"/>
            <a:lstStyle/>
            <a:p>
              <a:endParaRPr lang="en-US" sz="3200"/>
            </a:p>
          </p:txBody>
        </p:sp>
        <p:sp>
          <p:nvSpPr>
            <p:cNvPr id="32" name="TextBox 19">
              <a:extLst>
                <a:ext uri="{FF2B5EF4-FFF2-40B4-BE49-F238E27FC236}">
                  <a16:creationId xmlns:a16="http://schemas.microsoft.com/office/drawing/2014/main" id="{13466D2A-EFB4-141C-EAA2-70C1FC429562}"/>
                </a:ext>
              </a:extLst>
            </p:cNvPr>
            <p:cNvSpPr txBox="1"/>
            <p:nvPr/>
          </p:nvSpPr>
          <p:spPr>
            <a:xfrm>
              <a:off x="7705952" y="4956585"/>
              <a:ext cx="1804718" cy="805513"/>
            </a:xfrm>
            <a:prstGeom prst="rect">
              <a:avLst/>
            </a:prstGeom>
          </p:spPr>
          <p:txBody>
            <a:bodyPr wrap="square" lIns="0" rIns="0" rtlCol="0" anchor="t">
              <a:no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اتخاذ القرار</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2" name="Graphic 35" descr="Open book with solid fill">
              <a:extLst>
                <a:ext uri="{FF2B5EF4-FFF2-40B4-BE49-F238E27FC236}">
                  <a16:creationId xmlns:a16="http://schemas.microsoft.com/office/drawing/2014/main" id="{A9E50754-D3CF-09E5-E65D-606F746D4C2A}"/>
                </a:ext>
              </a:extLst>
            </p:cNvPr>
            <p:cNvPicPr>
              <a:picLocks noChangeAspect="1"/>
            </p:cNvPicPr>
            <p:nvPr/>
          </p:nvPicPr>
          <p:blipFill>
            <a:blip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250927" y="3558333"/>
              <a:ext cx="614909" cy="614966"/>
            </a:xfrm>
            <a:prstGeom prst="rect">
              <a:avLst/>
            </a:prstGeom>
          </p:spPr>
        </p:pic>
      </p:grpSp>
      <p:grpSp>
        <p:nvGrpSpPr>
          <p:cNvPr id="77" name="Group 76">
            <a:extLst>
              <a:ext uri="{FF2B5EF4-FFF2-40B4-BE49-F238E27FC236}">
                <a16:creationId xmlns:a16="http://schemas.microsoft.com/office/drawing/2014/main" id="{A58E7400-B776-A43E-1490-C0E2717A2FF2}"/>
              </a:ext>
            </a:extLst>
          </p:cNvPr>
          <p:cNvGrpSpPr/>
          <p:nvPr/>
        </p:nvGrpSpPr>
        <p:grpSpPr>
          <a:xfrm>
            <a:off x="3382208" y="1069379"/>
            <a:ext cx="2951758" cy="3168289"/>
            <a:chOff x="3382208" y="974129"/>
            <a:chExt cx="2951758" cy="3168289"/>
          </a:xfrm>
        </p:grpSpPr>
        <p:sp>
          <p:nvSpPr>
            <p:cNvPr id="20" name="Shape">
              <a:extLst>
                <a:ext uri="{FF2B5EF4-FFF2-40B4-BE49-F238E27FC236}">
                  <a16:creationId xmlns:a16="http://schemas.microsoft.com/office/drawing/2014/main" id="{BC93E705-3963-9FB6-2158-B90D05B74A46}"/>
                </a:ext>
              </a:extLst>
            </p:cNvPr>
            <p:cNvSpPr/>
            <p:nvPr/>
          </p:nvSpPr>
          <p:spPr>
            <a:xfrm>
              <a:off x="4386560" y="974129"/>
              <a:ext cx="943056" cy="949840"/>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42" y="21228"/>
                    <a:pt x="9232" y="21228"/>
                    <a:pt x="7744" y="19739"/>
                  </a:cubicBezTo>
                  <a:close/>
                </a:path>
              </a:pathLst>
            </a:custGeom>
            <a:solidFill>
              <a:srgbClr val="FFD366"/>
            </a:solidFill>
            <a:ln w="12700">
              <a:miter lim="400000"/>
            </a:ln>
          </p:spPr>
          <p:txBody>
            <a:bodyPr lIns="38100" tIns="38100" rIns="38100" bIns="38100" anchor="ctr"/>
            <a:lstStyle/>
            <a:p>
              <a:endParaRPr lang="en-US" sz="3200"/>
            </a:p>
          </p:txBody>
        </p:sp>
        <p:sp>
          <p:nvSpPr>
            <p:cNvPr id="22" name="Shape">
              <a:extLst>
                <a:ext uri="{FF2B5EF4-FFF2-40B4-BE49-F238E27FC236}">
                  <a16:creationId xmlns:a16="http://schemas.microsoft.com/office/drawing/2014/main" id="{712CF42E-22D5-94F8-0552-8B408AD54CDF}"/>
                </a:ext>
              </a:extLst>
            </p:cNvPr>
            <p:cNvSpPr/>
            <p:nvPr/>
          </p:nvSpPr>
          <p:spPr>
            <a:xfrm>
              <a:off x="3382208" y="1700431"/>
              <a:ext cx="2951758" cy="2441987"/>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05" y="3291"/>
                    <a:pt x="11592" y="3098"/>
                    <a:pt x="11879" y="2748"/>
                  </a:cubicBezTo>
                  <a:lnTo>
                    <a:pt x="13691" y="543"/>
                  </a:lnTo>
                  <a:lnTo>
                    <a:pt x="13773" y="642"/>
                  </a:ln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9" y="20972"/>
                  </a:lnTo>
                  <a:cubicBezTo>
                    <a:pt x="11703" y="21386"/>
                    <a:pt x="11251" y="21600"/>
                    <a:pt x="10800" y="21600"/>
                  </a:cubicBezTo>
                  <a:close/>
                  <a:moveTo>
                    <a:pt x="6836" y="293"/>
                  </a:moveTo>
                  <a:cubicBezTo>
                    <a:pt x="6496" y="293"/>
                    <a:pt x="6174" y="457"/>
                    <a:pt x="5934" y="749"/>
                  </a:cubicBezTo>
                  <a:lnTo>
                    <a:pt x="686" y="7138"/>
                  </a:lnTo>
                  <a:cubicBezTo>
                    <a:pt x="399" y="7488"/>
                    <a:pt x="240" y="7959"/>
                    <a:pt x="240" y="8452"/>
                  </a:cubicBezTo>
                  <a:cubicBezTo>
                    <a:pt x="240" y="8944"/>
                    <a:pt x="399" y="9415"/>
                    <a:pt x="686" y="9765"/>
                  </a:cubicBezTo>
                  <a:lnTo>
                    <a:pt x="9721" y="20765"/>
                  </a:lnTo>
                  <a:cubicBezTo>
                    <a:pt x="10319" y="21493"/>
                    <a:pt x="11287" y="21493"/>
                    <a:pt x="11885" y="20765"/>
                  </a:cubicBezTo>
                  <a:lnTo>
                    <a:pt x="20920" y="9765"/>
                  </a:lnTo>
                  <a:cubicBezTo>
                    <a:pt x="21207" y="9415"/>
                    <a:pt x="21365" y="8944"/>
                    <a:pt x="21365" y="8452"/>
                  </a:cubicBezTo>
                  <a:cubicBezTo>
                    <a:pt x="21365" y="7959"/>
                    <a:pt x="21207" y="7488"/>
                    <a:pt x="20920" y="7138"/>
                  </a:cubicBezTo>
                  <a:lnTo>
                    <a:pt x="15672" y="749"/>
                  </a:lnTo>
                  <a:cubicBezTo>
                    <a:pt x="15432" y="457"/>
                    <a:pt x="15109" y="293"/>
                    <a:pt x="14769" y="293"/>
                  </a:cubicBezTo>
                  <a:cubicBezTo>
                    <a:pt x="14429" y="293"/>
                    <a:pt x="14107" y="457"/>
                    <a:pt x="13866" y="749"/>
                  </a:cubicBezTo>
                  <a:lnTo>
                    <a:pt x="12055" y="2955"/>
                  </a:lnTo>
                  <a:cubicBezTo>
                    <a:pt x="11721" y="3362"/>
                    <a:pt x="11281" y="3583"/>
                    <a:pt x="10806" y="3583"/>
                  </a:cubicBezTo>
                  <a:cubicBezTo>
                    <a:pt x="10331" y="3583"/>
                    <a:pt x="9891" y="3362"/>
                    <a:pt x="9557" y="2955"/>
                  </a:cubicBezTo>
                  <a:lnTo>
                    <a:pt x="7745" y="749"/>
                  </a:lnTo>
                  <a:cubicBezTo>
                    <a:pt x="7499" y="450"/>
                    <a:pt x="7177" y="293"/>
                    <a:pt x="6836" y="293"/>
                  </a:cubicBezTo>
                  <a:close/>
                </a:path>
              </a:pathLst>
            </a:custGeom>
            <a:solidFill>
              <a:schemeClr val="tx2"/>
            </a:solidFill>
            <a:ln w="12700">
              <a:miter lim="400000"/>
            </a:ln>
          </p:spPr>
          <p:txBody>
            <a:bodyPr lIns="38100" tIns="38100" rIns="38100" bIns="38100" anchor="ctr"/>
            <a:lstStyle/>
            <a:p>
              <a:endParaRPr lang="en-US" sz="3200"/>
            </a:p>
          </p:txBody>
        </p:sp>
        <p:sp>
          <p:nvSpPr>
            <p:cNvPr id="26" name="TextBox 69">
              <a:extLst>
                <a:ext uri="{FF2B5EF4-FFF2-40B4-BE49-F238E27FC236}">
                  <a16:creationId xmlns:a16="http://schemas.microsoft.com/office/drawing/2014/main" id="{D2B330BD-65EE-BCD9-C4EE-D491FBC10042}"/>
                </a:ext>
              </a:extLst>
            </p:cNvPr>
            <p:cNvSpPr txBox="1"/>
            <p:nvPr/>
          </p:nvSpPr>
          <p:spPr>
            <a:xfrm>
              <a:off x="3943287" y="2424543"/>
              <a:ext cx="1734313" cy="922772"/>
            </a:xfrm>
            <a:prstGeom prst="rect">
              <a:avLst/>
            </a:prstGeom>
            <a:noFill/>
          </p:spPr>
          <p:txBody>
            <a:bodyPr wrap="square" lIns="0" rIns="0" rtlCol="0" anchor="t">
              <a:no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تحديد البدائل</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3" name="Graphic 29" descr="Newspaper with solid fill">
              <a:extLst>
                <a:ext uri="{FF2B5EF4-FFF2-40B4-BE49-F238E27FC236}">
                  <a16:creationId xmlns:a16="http://schemas.microsoft.com/office/drawing/2014/main" id="{FB17D1AF-3068-9773-5026-C0168961C5A5}"/>
                </a:ext>
              </a:extLst>
            </p:cNvPr>
            <p:cNvPicPr>
              <a:picLocks noChangeAspect="1"/>
            </p:cNvPicPr>
            <p:nvPr/>
          </p:nvPicPr>
          <p:blipFill>
            <a:blip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4556632" y="1119688"/>
              <a:ext cx="642470" cy="642422"/>
            </a:xfrm>
            <a:prstGeom prst="rect">
              <a:avLst/>
            </a:prstGeom>
          </p:spPr>
        </p:pic>
      </p:grpSp>
      <p:grpSp>
        <p:nvGrpSpPr>
          <p:cNvPr id="74" name="Group 73">
            <a:extLst>
              <a:ext uri="{FF2B5EF4-FFF2-40B4-BE49-F238E27FC236}">
                <a16:creationId xmlns:a16="http://schemas.microsoft.com/office/drawing/2014/main" id="{133F81B7-E861-3A05-A52B-1236B4CE54E5}"/>
              </a:ext>
            </a:extLst>
          </p:cNvPr>
          <p:cNvGrpSpPr/>
          <p:nvPr/>
        </p:nvGrpSpPr>
        <p:grpSpPr>
          <a:xfrm>
            <a:off x="4635480" y="3489376"/>
            <a:ext cx="2951758" cy="3168289"/>
            <a:chOff x="4635480" y="3394126"/>
            <a:chExt cx="2951758" cy="3168289"/>
          </a:xfrm>
        </p:grpSpPr>
        <p:sp>
          <p:nvSpPr>
            <p:cNvPr id="36" name="Shape">
              <a:extLst>
                <a:ext uri="{FF2B5EF4-FFF2-40B4-BE49-F238E27FC236}">
                  <a16:creationId xmlns:a16="http://schemas.microsoft.com/office/drawing/2014/main" id="{25687CFE-9BAF-23BF-99CC-CFDCB8804121}"/>
                </a:ext>
              </a:extLst>
            </p:cNvPr>
            <p:cNvSpPr/>
            <p:nvPr/>
          </p:nvSpPr>
          <p:spPr>
            <a:xfrm>
              <a:off x="5639832" y="3394126"/>
              <a:ext cx="943056" cy="949840"/>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42" y="21228"/>
                    <a:pt x="9232" y="21228"/>
                    <a:pt x="7744" y="19739"/>
                  </a:cubicBezTo>
                  <a:close/>
                </a:path>
              </a:pathLst>
            </a:custGeom>
            <a:solidFill>
              <a:schemeClr val="bg1">
                <a:lumMod val="50000"/>
              </a:schemeClr>
            </a:solidFill>
            <a:ln w="12700">
              <a:miter lim="400000"/>
            </a:ln>
          </p:spPr>
          <p:txBody>
            <a:bodyPr lIns="38100" tIns="38100" rIns="38100" bIns="38100" anchor="ctr"/>
            <a:lstStyle/>
            <a:p>
              <a:endParaRPr lang="en-US" sz="3200"/>
            </a:p>
          </p:txBody>
        </p:sp>
        <p:sp>
          <p:nvSpPr>
            <p:cNvPr id="37" name="Shape">
              <a:extLst>
                <a:ext uri="{FF2B5EF4-FFF2-40B4-BE49-F238E27FC236}">
                  <a16:creationId xmlns:a16="http://schemas.microsoft.com/office/drawing/2014/main" id="{3FBF5D69-3F91-710C-221D-37D092A61DDD}"/>
                </a:ext>
              </a:extLst>
            </p:cNvPr>
            <p:cNvSpPr/>
            <p:nvPr/>
          </p:nvSpPr>
          <p:spPr>
            <a:xfrm>
              <a:off x="4635480" y="4120428"/>
              <a:ext cx="2951758" cy="2441987"/>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05" y="3291"/>
                    <a:pt x="11592" y="3098"/>
                    <a:pt x="11879" y="2748"/>
                  </a:cubicBezTo>
                  <a:lnTo>
                    <a:pt x="13691" y="543"/>
                  </a:lnTo>
                  <a:lnTo>
                    <a:pt x="13773" y="642"/>
                  </a:ln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9" y="20972"/>
                  </a:lnTo>
                  <a:cubicBezTo>
                    <a:pt x="11703" y="21386"/>
                    <a:pt x="11251" y="21600"/>
                    <a:pt x="10800" y="21600"/>
                  </a:cubicBezTo>
                  <a:close/>
                  <a:moveTo>
                    <a:pt x="6836" y="293"/>
                  </a:moveTo>
                  <a:cubicBezTo>
                    <a:pt x="6496" y="293"/>
                    <a:pt x="6174" y="457"/>
                    <a:pt x="5934" y="749"/>
                  </a:cubicBezTo>
                  <a:lnTo>
                    <a:pt x="686" y="7138"/>
                  </a:lnTo>
                  <a:cubicBezTo>
                    <a:pt x="399" y="7488"/>
                    <a:pt x="240" y="7959"/>
                    <a:pt x="240" y="8452"/>
                  </a:cubicBezTo>
                  <a:cubicBezTo>
                    <a:pt x="240" y="8944"/>
                    <a:pt x="399" y="9415"/>
                    <a:pt x="686" y="9765"/>
                  </a:cubicBezTo>
                  <a:lnTo>
                    <a:pt x="9721" y="20765"/>
                  </a:lnTo>
                  <a:cubicBezTo>
                    <a:pt x="10319" y="21493"/>
                    <a:pt x="11287" y="21493"/>
                    <a:pt x="11885" y="20765"/>
                  </a:cubicBezTo>
                  <a:lnTo>
                    <a:pt x="20920" y="9765"/>
                  </a:lnTo>
                  <a:cubicBezTo>
                    <a:pt x="21207" y="9415"/>
                    <a:pt x="21365" y="8944"/>
                    <a:pt x="21365" y="8452"/>
                  </a:cubicBezTo>
                  <a:cubicBezTo>
                    <a:pt x="21365" y="7959"/>
                    <a:pt x="21207" y="7488"/>
                    <a:pt x="20920" y="7138"/>
                  </a:cubicBezTo>
                  <a:lnTo>
                    <a:pt x="15672" y="749"/>
                  </a:lnTo>
                  <a:cubicBezTo>
                    <a:pt x="15432" y="457"/>
                    <a:pt x="15109" y="293"/>
                    <a:pt x="14769" y="293"/>
                  </a:cubicBezTo>
                  <a:cubicBezTo>
                    <a:pt x="14429" y="293"/>
                    <a:pt x="14107" y="457"/>
                    <a:pt x="13866" y="749"/>
                  </a:cubicBezTo>
                  <a:lnTo>
                    <a:pt x="12055" y="2955"/>
                  </a:lnTo>
                  <a:cubicBezTo>
                    <a:pt x="11721" y="3362"/>
                    <a:pt x="11281" y="3583"/>
                    <a:pt x="10806" y="3583"/>
                  </a:cubicBezTo>
                  <a:cubicBezTo>
                    <a:pt x="10331" y="3583"/>
                    <a:pt x="9891" y="3362"/>
                    <a:pt x="9557" y="2955"/>
                  </a:cubicBezTo>
                  <a:lnTo>
                    <a:pt x="7745" y="749"/>
                  </a:lnTo>
                  <a:cubicBezTo>
                    <a:pt x="7499" y="450"/>
                    <a:pt x="7177" y="293"/>
                    <a:pt x="6836" y="293"/>
                  </a:cubicBezTo>
                  <a:close/>
                </a:path>
              </a:pathLst>
            </a:custGeom>
            <a:solidFill>
              <a:schemeClr val="tx2"/>
            </a:solidFill>
            <a:ln w="12700">
              <a:miter lim="400000"/>
            </a:ln>
          </p:spPr>
          <p:txBody>
            <a:bodyPr lIns="38100" tIns="38100" rIns="38100" bIns="38100" anchor="ctr"/>
            <a:lstStyle/>
            <a:p>
              <a:endParaRPr lang="en-US" sz="3200"/>
            </a:p>
          </p:txBody>
        </p:sp>
        <p:sp>
          <p:nvSpPr>
            <p:cNvPr id="38" name="TextBox 77">
              <a:extLst>
                <a:ext uri="{FF2B5EF4-FFF2-40B4-BE49-F238E27FC236}">
                  <a16:creationId xmlns:a16="http://schemas.microsoft.com/office/drawing/2014/main" id="{357EFBB8-FAD7-5CB9-AB7B-501CD2C89280}"/>
                </a:ext>
              </a:extLst>
            </p:cNvPr>
            <p:cNvSpPr txBox="1"/>
            <p:nvPr/>
          </p:nvSpPr>
          <p:spPr>
            <a:xfrm>
              <a:off x="5289029" y="4726332"/>
              <a:ext cx="1663228" cy="1358787"/>
            </a:xfrm>
            <a:prstGeom prst="rect">
              <a:avLst/>
            </a:prstGeom>
          </p:spPr>
          <p:txBody>
            <a:bodyPr wrap="square" lIns="0" rIns="0" rtlCol="0" anchor="t">
              <a:noAutofit/>
            </a:bodyPr>
            <a:lstStyle/>
            <a:p>
              <a:pPr algn="ctr" rtl="1">
                <a:lnSpc>
                  <a:spcPct val="115000"/>
                </a:lnSpc>
              </a:pPr>
              <a:r>
                <a:rPr lang="ar-SA"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وضع خطّة التنفيذ</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4" name="Graphic 7" descr="Books on shelf with solid fill">
              <a:extLst>
                <a:ext uri="{FF2B5EF4-FFF2-40B4-BE49-F238E27FC236}">
                  <a16:creationId xmlns:a16="http://schemas.microsoft.com/office/drawing/2014/main" id="{EC7A7413-0DF3-102B-89F5-2CEED2632845}"/>
                </a:ext>
              </a:extLst>
            </p:cNvPr>
            <p:cNvPicPr>
              <a:picLocks noChangeAspect="1"/>
            </p:cNvPicPr>
            <p:nvPr/>
          </p:nvPicPr>
          <p:blipFill>
            <a:blip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772316" y="3518417"/>
              <a:ext cx="700932" cy="700933"/>
            </a:xfrm>
            <a:prstGeom prst="rect">
              <a:avLst/>
            </a:prstGeom>
          </p:spPr>
        </p:pic>
      </p:grpSp>
    </p:spTree>
    <p:extLst>
      <p:ext uri="{BB962C8B-B14F-4D97-AF65-F5344CB8AC3E}">
        <p14:creationId xmlns:p14="http://schemas.microsoft.com/office/powerpoint/2010/main" val="387701914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79"/>
                                        </p:tgtEl>
                                        <p:attrNameLst>
                                          <p:attrName>style.visibility</p:attrName>
                                        </p:attrNameLst>
                                      </p:cBhvr>
                                      <p:to>
                                        <p:strVal val="visible"/>
                                      </p:to>
                                    </p:set>
                                    <p:anim calcmode="lin" valueType="num">
                                      <p:cBhvr additive="base">
                                        <p:cTn id="7" dur="500" fill="hold"/>
                                        <p:tgtEl>
                                          <p:spTgt spid="79"/>
                                        </p:tgtEl>
                                        <p:attrNameLst>
                                          <p:attrName>ppt_x</p:attrName>
                                        </p:attrNameLst>
                                      </p:cBhvr>
                                      <p:tavLst>
                                        <p:tav tm="0">
                                          <p:val>
                                            <p:strVal val="#ppt_x"/>
                                          </p:val>
                                        </p:tav>
                                        <p:tav tm="100000">
                                          <p:val>
                                            <p:strVal val="#ppt_x"/>
                                          </p:val>
                                        </p:tav>
                                      </p:tavLst>
                                    </p:anim>
                                    <p:anim calcmode="lin" valueType="num">
                                      <p:cBhvr additive="base">
                                        <p:cTn id="8" dur="500" fill="hold"/>
                                        <p:tgtEl>
                                          <p:spTgt spid="7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8"/>
                                        </p:tgtEl>
                                        <p:attrNameLst>
                                          <p:attrName>style.visibility</p:attrName>
                                        </p:attrNameLst>
                                      </p:cBhvr>
                                      <p:to>
                                        <p:strVal val="visible"/>
                                      </p:to>
                                    </p:set>
                                    <p:anim calcmode="lin" valueType="num">
                                      <p:cBhvr additive="base">
                                        <p:cTn id="13" dur="500" fill="hold"/>
                                        <p:tgtEl>
                                          <p:spTgt spid="78"/>
                                        </p:tgtEl>
                                        <p:attrNameLst>
                                          <p:attrName>ppt_x</p:attrName>
                                        </p:attrNameLst>
                                      </p:cBhvr>
                                      <p:tavLst>
                                        <p:tav tm="0">
                                          <p:val>
                                            <p:strVal val="#ppt_x"/>
                                          </p:val>
                                        </p:tav>
                                        <p:tav tm="100000">
                                          <p:val>
                                            <p:strVal val="#ppt_x"/>
                                          </p:val>
                                        </p:tav>
                                      </p:tavLst>
                                    </p:anim>
                                    <p:anim calcmode="lin" valueType="num">
                                      <p:cBhvr additive="base">
                                        <p:cTn id="14" dur="500" fill="hold"/>
                                        <p:tgtEl>
                                          <p:spTgt spid="7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7"/>
                                        </p:tgtEl>
                                        <p:attrNameLst>
                                          <p:attrName>style.visibility</p:attrName>
                                        </p:attrNameLst>
                                      </p:cBhvr>
                                      <p:to>
                                        <p:strVal val="visible"/>
                                      </p:to>
                                    </p:set>
                                    <p:anim calcmode="lin" valueType="num">
                                      <p:cBhvr additive="base">
                                        <p:cTn id="19" dur="500" fill="hold"/>
                                        <p:tgtEl>
                                          <p:spTgt spid="77"/>
                                        </p:tgtEl>
                                        <p:attrNameLst>
                                          <p:attrName>ppt_x</p:attrName>
                                        </p:attrNameLst>
                                      </p:cBhvr>
                                      <p:tavLst>
                                        <p:tav tm="0">
                                          <p:val>
                                            <p:strVal val="#ppt_x"/>
                                          </p:val>
                                        </p:tav>
                                        <p:tav tm="100000">
                                          <p:val>
                                            <p:strVal val="#ppt_x"/>
                                          </p:val>
                                        </p:tav>
                                      </p:tavLst>
                                    </p:anim>
                                    <p:anim calcmode="lin" valueType="num">
                                      <p:cBhvr additive="base">
                                        <p:cTn id="20" dur="500" fill="hold"/>
                                        <p:tgtEl>
                                          <p:spTgt spid="7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76"/>
                                        </p:tgtEl>
                                        <p:attrNameLst>
                                          <p:attrName>style.visibility</p:attrName>
                                        </p:attrNameLst>
                                      </p:cBhvr>
                                      <p:to>
                                        <p:strVal val="visible"/>
                                      </p:to>
                                    </p:set>
                                    <p:anim calcmode="lin" valueType="num">
                                      <p:cBhvr additive="base">
                                        <p:cTn id="25" dur="500" fill="hold"/>
                                        <p:tgtEl>
                                          <p:spTgt spid="76"/>
                                        </p:tgtEl>
                                        <p:attrNameLst>
                                          <p:attrName>ppt_x</p:attrName>
                                        </p:attrNameLst>
                                      </p:cBhvr>
                                      <p:tavLst>
                                        <p:tav tm="0">
                                          <p:val>
                                            <p:strVal val="#ppt_x"/>
                                          </p:val>
                                        </p:tav>
                                        <p:tav tm="100000">
                                          <p:val>
                                            <p:strVal val="#ppt_x"/>
                                          </p:val>
                                        </p:tav>
                                      </p:tavLst>
                                    </p:anim>
                                    <p:anim calcmode="lin" valueType="num">
                                      <p:cBhvr additive="base">
                                        <p:cTn id="26" dur="500" fill="hold"/>
                                        <p:tgtEl>
                                          <p:spTgt spid="7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75"/>
                                        </p:tgtEl>
                                        <p:attrNameLst>
                                          <p:attrName>style.visibility</p:attrName>
                                        </p:attrNameLst>
                                      </p:cBhvr>
                                      <p:to>
                                        <p:strVal val="visible"/>
                                      </p:to>
                                    </p:set>
                                    <p:anim calcmode="lin" valueType="num">
                                      <p:cBhvr additive="base">
                                        <p:cTn id="31" dur="500" fill="hold"/>
                                        <p:tgtEl>
                                          <p:spTgt spid="75"/>
                                        </p:tgtEl>
                                        <p:attrNameLst>
                                          <p:attrName>ppt_x</p:attrName>
                                        </p:attrNameLst>
                                      </p:cBhvr>
                                      <p:tavLst>
                                        <p:tav tm="0">
                                          <p:val>
                                            <p:strVal val="#ppt_x"/>
                                          </p:val>
                                        </p:tav>
                                        <p:tav tm="100000">
                                          <p:val>
                                            <p:strVal val="#ppt_x"/>
                                          </p:val>
                                        </p:tav>
                                      </p:tavLst>
                                    </p:anim>
                                    <p:anim calcmode="lin" valueType="num">
                                      <p:cBhvr additive="base">
                                        <p:cTn id="32" dur="500" fill="hold"/>
                                        <p:tgtEl>
                                          <p:spTgt spid="7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74"/>
                                        </p:tgtEl>
                                        <p:attrNameLst>
                                          <p:attrName>style.visibility</p:attrName>
                                        </p:attrNameLst>
                                      </p:cBhvr>
                                      <p:to>
                                        <p:strVal val="visible"/>
                                      </p:to>
                                    </p:set>
                                    <p:anim calcmode="lin" valueType="num">
                                      <p:cBhvr additive="base">
                                        <p:cTn id="37" dur="500" fill="hold"/>
                                        <p:tgtEl>
                                          <p:spTgt spid="74"/>
                                        </p:tgtEl>
                                        <p:attrNameLst>
                                          <p:attrName>ppt_x</p:attrName>
                                        </p:attrNameLst>
                                      </p:cBhvr>
                                      <p:tavLst>
                                        <p:tav tm="0">
                                          <p:val>
                                            <p:strVal val="#ppt_x"/>
                                          </p:val>
                                        </p:tav>
                                        <p:tav tm="100000">
                                          <p:val>
                                            <p:strVal val="#ppt_x"/>
                                          </p:val>
                                        </p:tav>
                                      </p:tavLst>
                                    </p:anim>
                                    <p:anim calcmode="lin" valueType="num">
                                      <p:cBhvr additive="base">
                                        <p:cTn id="38" dur="500" fill="hold"/>
                                        <p:tgtEl>
                                          <p:spTgt spid="74"/>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73"/>
                                        </p:tgtEl>
                                        <p:attrNameLst>
                                          <p:attrName>style.visibility</p:attrName>
                                        </p:attrNameLst>
                                      </p:cBhvr>
                                      <p:to>
                                        <p:strVal val="visible"/>
                                      </p:to>
                                    </p:set>
                                    <p:anim calcmode="lin" valueType="num">
                                      <p:cBhvr additive="base">
                                        <p:cTn id="43" dur="500" fill="hold"/>
                                        <p:tgtEl>
                                          <p:spTgt spid="73"/>
                                        </p:tgtEl>
                                        <p:attrNameLst>
                                          <p:attrName>ppt_x</p:attrName>
                                        </p:attrNameLst>
                                      </p:cBhvr>
                                      <p:tavLst>
                                        <p:tav tm="0">
                                          <p:val>
                                            <p:strVal val="#ppt_x"/>
                                          </p:val>
                                        </p:tav>
                                        <p:tav tm="100000">
                                          <p:val>
                                            <p:strVal val="#ppt_x"/>
                                          </p:val>
                                        </p:tav>
                                      </p:tavLst>
                                    </p:anim>
                                    <p:anim calcmode="lin" valueType="num">
                                      <p:cBhvr additive="base">
                                        <p:cTn id="44" dur="500" fill="hold"/>
                                        <p:tgtEl>
                                          <p:spTgt spid="7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2320A9-9400-7558-80C7-25697ED962E4}"/>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B7326A03-535E-D41F-4C8C-BF6F705E4929}"/>
              </a:ext>
            </a:extLst>
          </p:cNvPr>
          <p:cNvSpPr txBox="1"/>
          <p:nvPr/>
        </p:nvSpPr>
        <p:spPr>
          <a:xfrm>
            <a:off x="2779494" y="-132677"/>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أمثلة لمواقف إشرافية للتحليل والمناقشة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FC97BFE0-D459-118A-6339-21EA2FE759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Analysis report ">
            <a:extLst>
              <a:ext uri="{FF2B5EF4-FFF2-40B4-BE49-F238E27FC236}">
                <a16:creationId xmlns:a16="http://schemas.microsoft.com/office/drawing/2014/main" id="{A8522D44-0AE6-AB61-096B-2529AB2DAD7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73516" y="1756593"/>
            <a:ext cx="4211955" cy="4211955"/>
          </a:xfrm>
          <a:prstGeom prst="rect">
            <a:avLst/>
          </a:prstGeom>
          <a:noFill/>
          <a:ln>
            <a:noFill/>
          </a:ln>
        </p:spPr>
      </p:pic>
      <p:sp>
        <p:nvSpPr>
          <p:cNvPr id="3" name="TextBox 2">
            <a:extLst>
              <a:ext uri="{FF2B5EF4-FFF2-40B4-BE49-F238E27FC236}">
                <a16:creationId xmlns:a16="http://schemas.microsoft.com/office/drawing/2014/main" id="{755E238F-9399-CDA0-4AC6-7E576F7A6A1A}"/>
              </a:ext>
            </a:extLst>
          </p:cNvPr>
          <p:cNvSpPr txBox="1"/>
          <p:nvPr/>
        </p:nvSpPr>
        <p:spPr>
          <a:xfrm>
            <a:off x="5435453" y="1113907"/>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موقف إدارة الصراع: نشوب خلاف بين عضوين مؤثّرين في الفريق يؤثّر سلباً على أداء المجموعة</a:t>
            </a:r>
            <a:endParaRPr lang="en-US" dirty="0"/>
          </a:p>
        </p:txBody>
      </p:sp>
      <p:sp>
        <p:nvSpPr>
          <p:cNvPr id="4" name="TextBox 3">
            <a:extLst>
              <a:ext uri="{FF2B5EF4-FFF2-40B4-BE49-F238E27FC236}">
                <a16:creationId xmlns:a16="http://schemas.microsoft.com/office/drawing/2014/main" id="{A268253B-8617-29B9-6CF6-430F4288978B}"/>
              </a:ext>
            </a:extLst>
          </p:cNvPr>
          <p:cNvSpPr txBox="1"/>
          <p:nvPr/>
        </p:nvSpPr>
        <p:spPr>
          <a:xfrm>
            <a:off x="5435453" y="2200770"/>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موقف التعامل مع الأداء المتدنّي: موظّف ذو خبرة طويلة يظهر تراجعاً ملحوظاً في الأداء والالتزام</a:t>
            </a:r>
            <a:endParaRPr lang="en-US" dirty="0"/>
          </a:p>
        </p:txBody>
      </p:sp>
      <p:sp>
        <p:nvSpPr>
          <p:cNvPr id="5" name="TextBox 4">
            <a:extLst>
              <a:ext uri="{FF2B5EF4-FFF2-40B4-BE49-F238E27FC236}">
                <a16:creationId xmlns:a16="http://schemas.microsoft.com/office/drawing/2014/main" id="{04CD8FFB-DE5F-21BC-F9E8-83C854548FB3}"/>
              </a:ext>
            </a:extLst>
          </p:cNvPr>
          <p:cNvSpPr txBox="1"/>
          <p:nvPr/>
        </p:nvSpPr>
        <p:spPr>
          <a:xfrm>
            <a:off x="5435453" y="3287633"/>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موقف إدارة التغيير: مقاومة قوية من الموظّفين لنظام تقني جديد تمّ تبنّيه لتحسين الإنتاجية</a:t>
            </a:r>
            <a:endParaRPr lang="en-US" dirty="0"/>
          </a:p>
        </p:txBody>
      </p:sp>
      <p:sp>
        <p:nvSpPr>
          <p:cNvPr id="15" name="TextBox 14">
            <a:extLst>
              <a:ext uri="{FF2B5EF4-FFF2-40B4-BE49-F238E27FC236}">
                <a16:creationId xmlns:a16="http://schemas.microsoft.com/office/drawing/2014/main" id="{CA812B10-DF76-C4BC-C156-3FE15B3804A9}"/>
              </a:ext>
            </a:extLst>
          </p:cNvPr>
          <p:cNvSpPr txBox="1"/>
          <p:nvPr/>
        </p:nvSpPr>
        <p:spPr>
          <a:xfrm>
            <a:off x="5435453" y="4374496"/>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موقف إدارة الموارد المحدودة: ضغوط لإنجاز مشروع هام في ظلّ نقص في الموارد البشرية والمالية</a:t>
            </a:r>
            <a:endParaRPr lang="en-US" dirty="0"/>
          </a:p>
        </p:txBody>
      </p:sp>
      <p:sp>
        <p:nvSpPr>
          <p:cNvPr id="16" name="TextBox 15">
            <a:extLst>
              <a:ext uri="{FF2B5EF4-FFF2-40B4-BE49-F238E27FC236}">
                <a16:creationId xmlns:a16="http://schemas.microsoft.com/office/drawing/2014/main" id="{9F0BB349-68F0-3DB7-80E9-C3C0C5A055CA}"/>
              </a:ext>
            </a:extLst>
          </p:cNvPr>
          <p:cNvSpPr txBox="1"/>
          <p:nvPr/>
        </p:nvSpPr>
        <p:spPr>
          <a:xfrm>
            <a:off x="5435453" y="5461358"/>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موقف الالتزام بالأخلاقيات: اكتشاف ممارسات غير أخلاقية أو مخالفة للوائح من قبل أحد الموظّفين</a:t>
            </a:r>
            <a:endParaRPr lang="en-US" dirty="0"/>
          </a:p>
        </p:txBody>
      </p:sp>
    </p:spTree>
    <p:extLst>
      <p:ext uri="{BB962C8B-B14F-4D97-AF65-F5344CB8AC3E}">
        <p14:creationId xmlns:p14="http://schemas.microsoft.com/office/powerpoint/2010/main" val="214997752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1000"/>
                                        <p:tgtEl>
                                          <p:spTgt spid="15"/>
                                        </p:tgtEl>
                                      </p:cBhvr>
                                    </p:animEffect>
                                    <p:anim calcmode="lin" valueType="num">
                                      <p:cBhvr>
                                        <p:cTn id="29" dur="1000" fill="hold"/>
                                        <p:tgtEl>
                                          <p:spTgt spid="15"/>
                                        </p:tgtEl>
                                        <p:attrNameLst>
                                          <p:attrName>ppt_x</p:attrName>
                                        </p:attrNameLst>
                                      </p:cBhvr>
                                      <p:tavLst>
                                        <p:tav tm="0">
                                          <p:val>
                                            <p:strVal val="#ppt_x"/>
                                          </p:val>
                                        </p:tav>
                                        <p:tav tm="100000">
                                          <p:val>
                                            <p:strVal val="#ppt_x"/>
                                          </p:val>
                                        </p:tav>
                                      </p:tavLst>
                                    </p:anim>
                                    <p:anim calcmode="lin" valueType="num">
                                      <p:cBhvr>
                                        <p:cTn id="30"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1000"/>
                                        <p:tgtEl>
                                          <p:spTgt spid="16"/>
                                        </p:tgtEl>
                                      </p:cBhvr>
                                    </p:animEffect>
                                    <p:anim calcmode="lin" valueType="num">
                                      <p:cBhvr>
                                        <p:cTn id="36" dur="1000" fill="hold"/>
                                        <p:tgtEl>
                                          <p:spTgt spid="16"/>
                                        </p:tgtEl>
                                        <p:attrNameLst>
                                          <p:attrName>ppt_x</p:attrName>
                                        </p:attrNameLst>
                                      </p:cBhvr>
                                      <p:tavLst>
                                        <p:tav tm="0">
                                          <p:val>
                                            <p:strVal val="#ppt_x"/>
                                          </p:val>
                                        </p:tav>
                                        <p:tav tm="100000">
                                          <p:val>
                                            <p:strVal val="#ppt_x"/>
                                          </p:val>
                                        </p:tav>
                                      </p:tavLst>
                                    </p:anim>
                                    <p:anim calcmode="lin" valueType="num">
                                      <p:cBhvr>
                                        <p:cTn id="3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15" grpId="0"/>
      <p:bldP spid="16" grpId="0"/>
    </p:bldLst>
  </p:timing>
</p:sld>
</file>

<file path=ppt/slides/slide3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00BCD8-4720-0F9A-DCE4-A1D2B929607A}"/>
            </a:ext>
          </a:extLst>
        </p:cNvPr>
        <p:cNvGrpSpPr/>
        <p:nvPr/>
      </p:nvGrpSpPr>
      <p:grpSpPr>
        <a:xfrm>
          <a:off x="0" y="0"/>
          <a:ext cx="0" cy="0"/>
          <a:chOff x="0" y="0"/>
          <a:chExt cx="0" cy="0"/>
        </a:xfrm>
      </p:grpSpPr>
      <p:sp>
        <p:nvSpPr>
          <p:cNvPr id="29" name="TextBox 28">
            <a:extLst>
              <a:ext uri="{FF2B5EF4-FFF2-40B4-BE49-F238E27FC236}">
                <a16:creationId xmlns:a16="http://schemas.microsoft.com/office/drawing/2014/main" id="{062347D6-742E-A6B3-370C-8F62A334FE9D}"/>
              </a:ext>
            </a:extLst>
          </p:cNvPr>
          <p:cNvSpPr txBox="1"/>
          <p:nvPr/>
        </p:nvSpPr>
        <p:spPr>
          <a:xfrm>
            <a:off x="1002401" y="3768213"/>
            <a:ext cx="5009702" cy="400494"/>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EG"/>
              <a:t>تحليل وحل مواقف إشرافية واقعية</a:t>
            </a:r>
            <a:endParaRPr lang="en-US"/>
          </a:p>
        </p:txBody>
      </p:sp>
      <p:sp>
        <p:nvSpPr>
          <p:cNvPr id="8" name="TextBox 7">
            <a:extLst>
              <a:ext uri="{FF2B5EF4-FFF2-40B4-BE49-F238E27FC236}">
                <a16:creationId xmlns:a16="http://schemas.microsoft.com/office/drawing/2014/main" id="{AFDF249B-25FC-6339-32CA-11E33F8CCE4D}"/>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6E77F5A5-B098-4223-9DA4-0256A07B08B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6" name="Picture 5">
            <a:extLst>
              <a:ext uri="{FF2B5EF4-FFF2-40B4-BE49-F238E27FC236}">
                <a16:creationId xmlns:a16="http://schemas.microsoft.com/office/drawing/2014/main" id="{767EE8C3-0691-6D89-8A82-7E613832ADB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16613" y="1386963"/>
            <a:ext cx="4762500" cy="4762500"/>
          </a:xfrm>
          <a:prstGeom prst="rect">
            <a:avLst/>
          </a:prstGeom>
        </p:spPr>
      </p:pic>
    </p:spTree>
    <p:extLst>
      <p:ext uri="{BB962C8B-B14F-4D97-AF65-F5344CB8AC3E}">
        <p14:creationId xmlns:p14="http://schemas.microsoft.com/office/powerpoint/2010/main" val="127713312"/>
      </p:ext>
    </p:extLst>
  </p:cSld>
  <p:clrMapOvr>
    <a:masterClrMapping/>
  </p:clrMapOvr>
  <p:transition spd="slow">
    <p:wipe/>
  </p:transition>
</p:sld>
</file>

<file path=ppt/slides/slide3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39FF53-5A5B-317E-FB7A-883D1FAE3776}"/>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9E94D37-0F9A-7976-D272-D57C8318EAF9}"/>
              </a:ext>
            </a:extLst>
          </p:cNvPr>
          <p:cNvSpPr txBox="1"/>
          <p:nvPr/>
        </p:nvSpPr>
        <p:spPr>
          <a:xfrm>
            <a:off x="2779494" y="-276585"/>
            <a:ext cx="6633012" cy="854080"/>
          </a:xfrm>
          <a:prstGeom prst="rect">
            <a:avLst/>
          </a:prstGeom>
          <a:noFill/>
        </p:spPr>
        <p:txBody>
          <a:bodyPr wrap="square">
            <a:spAutoFit/>
          </a:bodyPr>
          <a:lstStyle/>
          <a:p>
            <a:pPr algn="ctr" rtl="1">
              <a:lnSpc>
                <a:spcPct val="150000"/>
              </a:lnSpc>
            </a:pPr>
            <a:r>
              <a:rPr lang="ar-SA" sz="3600" b="1" dirty="0">
                <a:solidFill>
                  <a:schemeClr val="bg1"/>
                </a:solidFill>
                <a:latin typeface="Adobe Arabic" panose="02040503050201020203" pitchFamily="18" charset="-78"/>
                <a:cs typeface="Adobe Arabic" panose="02040503050201020203" pitchFamily="18" charset="-78"/>
              </a:rPr>
              <a:t>أمثلة للمواقف الإشرافية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76D43384-1DFC-950A-AE7C-277BDA4D54B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5122" name="Picture 2" descr="Pedagogy ">
            <a:extLst>
              <a:ext uri="{FF2B5EF4-FFF2-40B4-BE49-F238E27FC236}">
                <a16:creationId xmlns:a16="http://schemas.microsoft.com/office/drawing/2014/main" id="{D8E6A354-C7EB-86A2-65D6-B840F26353A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4519" y="2114550"/>
            <a:ext cx="3409950" cy="340995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3E46773E-AA7F-95FB-8C40-7065128C0330}"/>
              </a:ext>
            </a:extLst>
          </p:cNvPr>
          <p:cNvSpPr txBox="1"/>
          <p:nvPr/>
        </p:nvSpPr>
        <p:spPr>
          <a:xfrm>
            <a:off x="5435453" y="841850"/>
            <a:ext cx="6364661" cy="1475404"/>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موقف إدارة الصراع: مهندسان في فريقك يتنافسان على قيادة مشروع جديد، وبدأت المشادات الكلامية بينهما تؤثر على مناخ العمل والإنتاجية</a:t>
            </a:r>
            <a:endParaRPr lang="en-US" dirty="0"/>
          </a:p>
        </p:txBody>
      </p:sp>
      <p:sp>
        <p:nvSpPr>
          <p:cNvPr id="4" name="TextBox 3">
            <a:extLst>
              <a:ext uri="{FF2B5EF4-FFF2-40B4-BE49-F238E27FC236}">
                <a16:creationId xmlns:a16="http://schemas.microsoft.com/office/drawing/2014/main" id="{036FC48B-D545-87D3-EEB5-761AA03126E9}"/>
              </a:ext>
            </a:extLst>
          </p:cNvPr>
          <p:cNvSpPr txBox="1"/>
          <p:nvPr/>
        </p:nvSpPr>
        <p:spPr>
          <a:xfrm>
            <a:off x="5435453" y="2182667"/>
            <a:ext cx="6364661" cy="1475404"/>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موقف التعامل مع الأداء: موظفة متميزة منذ 5 سنوات بدأ أداؤها يتراجع بشكل ملحوظ في الأشهر الثلاثة الأخيرة، وتكررت أخطاؤها وزادت غياباتها</a:t>
            </a:r>
            <a:endParaRPr lang="en-US" dirty="0"/>
          </a:p>
        </p:txBody>
      </p:sp>
      <p:sp>
        <p:nvSpPr>
          <p:cNvPr id="5" name="TextBox 4">
            <a:extLst>
              <a:ext uri="{FF2B5EF4-FFF2-40B4-BE49-F238E27FC236}">
                <a16:creationId xmlns:a16="http://schemas.microsoft.com/office/drawing/2014/main" id="{80F72208-AF32-3EDF-C4D3-BEAFDB079B82}"/>
              </a:ext>
            </a:extLst>
          </p:cNvPr>
          <p:cNvSpPr txBox="1"/>
          <p:nvPr/>
        </p:nvSpPr>
        <p:spPr>
          <a:xfrm>
            <a:off x="5435453" y="3523484"/>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موقف إدارة التغيير: أعلنت الإدارة عن تطبيق نظام تقني جديد، وظهرت مقاومة قوية من الموظفين الأكبر سناً في القسم</a:t>
            </a:r>
            <a:endParaRPr lang="en-US" dirty="0"/>
          </a:p>
        </p:txBody>
      </p:sp>
      <p:sp>
        <p:nvSpPr>
          <p:cNvPr id="7" name="TextBox 6">
            <a:extLst>
              <a:ext uri="{FF2B5EF4-FFF2-40B4-BE49-F238E27FC236}">
                <a16:creationId xmlns:a16="http://schemas.microsoft.com/office/drawing/2014/main" id="{BBF42126-0415-47BE-DEEC-7DBB8F4CA51E}"/>
              </a:ext>
            </a:extLst>
          </p:cNvPr>
          <p:cNvSpPr txBox="1"/>
          <p:nvPr/>
        </p:nvSpPr>
        <p:spPr>
          <a:xfrm>
            <a:off x="5435453" y="4403277"/>
            <a:ext cx="6364661" cy="1475404"/>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موقف إدارة الموارد: طُلب من قسمك إنجاز مشروع جديد في وقت قياسي دون توفير موارد إضافية، وفريقك منهك أصلاً من المشاريع الحالية</a:t>
            </a:r>
            <a:endParaRPr lang="en-US" dirty="0"/>
          </a:p>
        </p:txBody>
      </p:sp>
      <p:sp>
        <p:nvSpPr>
          <p:cNvPr id="10" name="TextBox 9">
            <a:extLst>
              <a:ext uri="{FF2B5EF4-FFF2-40B4-BE49-F238E27FC236}">
                <a16:creationId xmlns:a16="http://schemas.microsoft.com/office/drawing/2014/main" id="{0D3C7F0A-080F-22D8-DEF5-E4B171303E07}"/>
              </a:ext>
            </a:extLst>
          </p:cNvPr>
          <p:cNvSpPr txBox="1"/>
          <p:nvPr/>
        </p:nvSpPr>
        <p:spPr>
          <a:xfrm>
            <a:off x="5435453" y="5744093"/>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موقف أخلاقي: اكتشفت أن أحد موظفيك المتميزين يقدم تقارير مضخمة لإنجازاته للحصول على مكافآت إضافية</a:t>
            </a:r>
            <a:endParaRPr lang="en-US" dirty="0"/>
          </a:p>
        </p:txBody>
      </p:sp>
    </p:spTree>
    <p:extLst>
      <p:ext uri="{BB962C8B-B14F-4D97-AF65-F5344CB8AC3E}">
        <p14:creationId xmlns:p14="http://schemas.microsoft.com/office/powerpoint/2010/main" val="275604097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1000"/>
                                        <p:tgtEl>
                                          <p:spTgt spid="10"/>
                                        </p:tgtEl>
                                      </p:cBhvr>
                                    </p:animEffect>
                                    <p:anim calcmode="lin" valueType="num">
                                      <p:cBhvr>
                                        <p:cTn id="36" dur="1000" fill="hold"/>
                                        <p:tgtEl>
                                          <p:spTgt spid="10"/>
                                        </p:tgtEl>
                                        <p:attrNameLst>
                                          <p:attrName>ppt_x</p:attrName>
                                        </p:attrNameLst>
                                      </p:cBhvr>
                                      <p:tavLst>
                                        <p:tav tm="0">
                                          <p:val>
                                            <p:strVal val="#ppt_x"/>
                                          </p:val>
                                        </p:tav>
                                        <p:tav tm="100000">
                                          <p:val>
                                            <p:strVal val="#ppt_x"/>
                                          </p:val>
                                        </p:tav>
                                      </p:tavLst>
                                    </p:anim>
                                    <p:anim calcmode="lin" valueType="num">
                                      <p:cBhvr>
                                        <p:cTn id="3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7" grpId="0"/>
      <p:bldP spid="10" grpId="0"/>
    </p:bldLst>
  </p:timing>
</p:sld>
</file>

<file path=ppt/slides/slide3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EE3A2A-B553-63A2-2E30-F70A63ABA1C6}"/>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DF8F6D5C-8322-A914-9F09-2110B0C10FC8}"/>
              </a:ext>
            </a:extLst>
          </p:cNvPr>
          <p:cNvSpPr txBox="1"/>
          <p:nvPr/>
        </p:nvSpPr>
        <p:spPr>
          <a:xfrm>
            <a:off x="2779494" y="-132677"/>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تقييم الأداء الإشرافي للمتدربين</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7177B5C9-9967-61B4-D5E1-036CAD8FE0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F9ADDB0B-5583-8CCB-E1D2-37D61DC1BC09}"/>
              </a:ext>
            </a:extLst>
          </p:cNvPr>
          <p:cNvSpPr txBox="1"/>
          <p:nvPr/>
        </p:nvSpPr>
        <p:spPr>
          <a:xfrm>
            <a:off x="5535526" y="3423116"/>
            <a:ext cx="5843587" cy="954107"/>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تقييم الأداء الإشرافي هو عملية منظّمة لمراجعة وتقدير فاعلية الممارسات الإشرافية وتحديد مجالات التحسين</a:t>
            </a:r>
            <a:endParaRPr lang="en-US" dirty="0"/>
          </a:p>
        </p:txBody>
      </p:sp>
      <p:pic>
        <p:nvPicPr>
          <p:cNvPr id="4" name="Picture 3" descr="Performance ">
            <a:extLst>
              <a:ext uri="{FF2B5EF4-FFF2-40B4-BE49-F238E27FC236}">
                <a16:creationId xmlns:a16="http://schemas.microsoft.com/office/drawing/2014/main" id="{18546A52-F067-AD88-489A-1FEE9014F60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71550" y="1951990"/>
            <a:ext cx="3896360" cy="3896360"/>
          </a:xfrm>
          <a:prstGeom prst="rect">
            <a:avLst/>
          </a:prstGeom>
          <a:noFill/>
          <a:ln>
            <a:noFill/>
          </a:ln>
        </p:spPr>
      </p:pic>
    </p:spTree>
    <p:extLst>
      <p:ext uri="{BB962C8B-B14F-4D97-AF65-F5344CB8AC3E}">
        <p14:creationId xmlns:p14="http://schemas.microsoft.com/office/powerpoint/2010/main" val="408787586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E226DC-AFBF-22C6-A56F-2E3188C7D644}"/>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B8D4CC78-3B0A-1105-D246-4A8EDC07E28C}"/>
              </a:ext>
            </a:extLst>
          </p:cNvPr>
          <p:cNvSpPr txBox="1"/>
          <p:nvPr/>
        </p:nvSpPr>
        <p:spPr>
          <a:xfrm>
            <a:off x="2779494" y="-132677"/>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أبعاد تقييم الأداء الإشرافي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7D224290-3F8E-3A36-815F-432DA60CFF0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41" name="Group 40">
            <a:extLst>
              <a:ext uri="{FF2B5EF4-FFF2-40B4-BE49-F238E27FC236}">
                <a16:creationId xmlns:a16="http://schemas.microsoft.com/office/drawing/2014/main" id="{7A84ABB1-58AA-CC60-BD73-009B2CE7AA75}"/>
              </a:ext>
            </a:extLst>
          </p:cNvPr>
          <p:cNvGrpSpPr/>
          <p:nvPr/>
        </p:nvGrpSpPr>
        <p:grpSpPr>
          <a:xfrm>
            <a:off x="6335885" y="4625195"/>
            <a:ext cx="5493279" cy="1089806"/>
            <a:chOff x="6335885" y="4625195"/>
            <a:chExt cx="5493279" cy="1089806"/>
          </a:xfrm>
        </p:grpSpPr>
        <p:sp>
          <p:nvSpPr>
            <p:cNvPr id="5" name="Google Shape;2171;p42">
              <a:extLst>
                <a:ext uri="{FF2B5EF4-FFF2-40B4-BE49-F238E27FC236}">
                  <a16:creationId xmlns:a16="http://schemas.microsoft.com/office/drawing/2014/main" id="{B7E5F647-03E3-D49C-A2CA-7F4BB4D9907F}"/>
                </a:ext>
              </a:extLst>
            </p:cNvPr>
            <p:cNvSpPr>
              <a:spLocks/>
            </p:cNvSpPr>
            <p:nvPr/>
          </p:nvSpPr>
          <p:spPr bwMode="auto">
            <a:xfrm flipH="1">
              <a:off x="10975134" y="4625195"/>
              <a:ext cx="854030" cy="1089806"/>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32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5</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6" name="Google Shape;2172;p42">
              <a:extLst>
                <a:ext uri="{FF2B5EF4-FFF2-40B4-BE49-F238E27FC236}">
                  <a16:creationId xmlns:a16="http://schemas.microsoft.com/office/drawing/2014/main" id="{B5326DDF-F73E-A6D9-C7C3-CC47AC5D2B6B}"/>
                </a:ext>
              </a:extLst>
            </p:cNvPr>
            <p:cNvSpPr>
              <a:spLocks/>
            </p:cNvSpPr>
            <p:nvPr/>
          </p:nvSpPr>
          <p:spPr bwMode="auto">
            <a:xfrm flipH="1">
              <a:off x="10975134" y="5189576"/>
              <a:ext cx="605890" cy="525425"/>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168489"/>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7" name="Google Shape;2173;p42">
              <a:extLst>
                <a:ext uri="{FF2B5EF4-FFF2-40B4-BE49-F238E27FC236}">
                  <a16:creationId xmlns:a16="http://schemas.microsoft.com/office/drawing/2014/main" id="{0FFE327F-CDDB-9DC7-6361-D77F51348EB6}"/>
                </a:ext>
              </a:extLst>
            </p:cNvPr>
            <p:cNvSpPr>
              <a:spLocks/>
            </p:cNvSpPr>
            <p:nvPr/>
          </p:nvSpPr>
          <p:spPr bwMode="auto">
            <a:xfrm flipH="1">
              <a:off x="6335885" y="4625195"/>
              <a:ext cx="4714064" cy="975716"/>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المهارات التنظيمية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0" name="Google Shape;2174;p42">
              <a:extLst>
                <a:ext uri="{FF2B5EF4-FFF2-40B4-BE49-F238E27FC236}">
                  <a16:creationId xmlns:a16="http://schemas.microsoft.com/office/drawing/2014/main" id="{1710DA58-7B55-09B5-F18F-10C7174241EC}"/>
                </a:ext>
              </a:extLst>
            </p:cNvPr>
            <p:cNvSpPr>
              <a:spLocks/>
            </p:cNvSpPr>
            <p:nvPr/>
          </p:nvSpPr>
          <p:spPr bwMode="auto">
            <a:xfrm flipH="1">
              <a:off x="6335885" y="4625195"/>
              <a:ext cx="4410058" cy="975716"/>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rgbClr val="A0C9CA"/>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11" name="Google Shape;2175;p42">
              <a:extLst>
                <a:ext uri="{FF2B5EF4-FFF2-40B4-BE49-F238E27FC236}">
                  <a16:creationId xmlns:a16="http://schemas.microsoft.com/office/drawing/2014/main" id="{2E39B64D-FDA5-BAF4-DA79-5974BA4E01C5}"/>
                </a:ext>
              </a:extLst>
            </p:cNvPr>
            <p:cNvSpPr>
              <a:spLocks/>
            </p:cNvSpPr>
            <p:nvPr/>
          </p:nvSpPr>
          <p:spPr bwMode="auto">
            <a:xfrm flipH="1">
              <a:off x="8559557" y="5474931"/>
              <a:ext cx="2741651" cy="240070"/>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200"/>
            </a:p>
          </p:txBody>
        </p:sp>
      </p:grpSp>
      <p:grpSp>
        <p:nvGrpSpPr>
          <p:cNvPr id="40" name="Group 39">
            <a:extLst>
              <a:ext uri="{FF2B5EF4-FFF2-40B4-BE49-F238E27FC236}">
                <a16:creationId xmlns:a16="http://schemas.microsoft.com/office/drawing/2014/main" id="{8CD4E72C-9FCC-DAE3-3D38-1ABAD41E3C16}"/>
              </a:ext>
            </a:extLst>
          </p:cNvPr>
          <p:cNvGrpSpPr/>
          <p:nvPr/>
        </p:nvGrpSpPr>
        <p:grpSpPr>
          <a:xfrm>
            <a:off x="6335885" y="3173893"/>
            <a:ext cx="5493279" cy="1089806"/>
            <a:chOff x="6335885" y="3173893"/>
            <a:chExt cx="5493279" cy="1089806"/>
          </a:xfrm>
        </p:grpSpPr>
        <p:sp>
          <p:nvSpPr>
            <p:cNvPr id="12" name="Google Shape;2171;p42">
              <a:extLst>
                <a:ext uri="{FF2B5EF4-FFF2-40B4-BE49-F238E27FC236}">
                  <a16:creationId xmlns:a16="http://schemas.microsoft.com/office/drawing/2014/main" id="{87D2B36C-AF44-D7D8-1A42-3FAC705B7253}"/>
                </a:ext>
              </a:extLst>
            </p:cNvPr>
            <p:cNvSpPr>
              <a:spLocks/>
            </p:cNvSpPr>
            <p:nvPr/>
          </p:nvSpPr>
          <p:spPr bwMode="auto">
            <a:xfrm flipH="1">
              <a:off x="10975134" y="3173893"/>
              <a:ext cx="854030" cy="1089806"/>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32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3</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3" name="Google Shape;2172;p42">
              <a:extLst>
                <a:ext uri="{FF2B5EF4-FFF2-40B4-BE49-F238E27FC236}">
                  <a16:creationId xmlns:a16="http://schemas.microsoft.com/office/drawing/2014/main" id="{917FCB96-3725-D3DD-7883-3C9C577962BE}"/>
                </a:ext>
              </a:extLst>
            </p:cNvPr>
            <p:cNvSpPr>
              <a:spLocks/>
            </p:cNvSpPr>
            <p:nvPr/>
          </p:nvSpPr>
          <p:spPr bwMode="auto">
            <a:xfrm flipH="1">
              <a:off x="10975134" y="3738274"/>
              <a:ext cx="605890" cy="525425"/>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168489"/>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14" name="Google Shape;2173;p42">
              <a:extLst>
                <a:ext uri="{FF2B5EF4-FFF2-40B4-BE49-F238E27FC236}">
                  <a16:creationId xmlns:a16="http://schemas.microsoft.com/office/drawing/2014/main" id="{DBC6F03F-B412-4EAA-3AA6-9FD0F9D88231}"/>
                </a:ext>
              </a:extLst>
            </p:cNvPr>
            <p:cNvSpPr>
              <a:spLocks/>
            </p:cNvSpPr>
            <p:nvPr/>
          </p:nvSpPr>
          <p:spPr bwMode="auto">
            <a:xfrm flipH="1">
              <a:off x="6335885" y="3173893"/>
              <a:ext cx="4714064" cy="975716"/>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المهارات الإنسانية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5" name="Google Shape;2174;p42">
              <a:extLst>
                <a:ext uri="{FF2B5EF4-FFF2-40B4-BE49-F238E27FC236}">
                  <a16:creationId xmlns:a16="http://schemas.microsoft.com/office/drawing/2014/main" id="{298E4950-88F8-7F09-7A9E-99069771B450}"/>
                </a:ext>
              </a:extLst>
            </p:cNvPr>
            <p:cNvSpPr>
              <a:spLocks/>
            </p:cNvSpPr>
            <p:nvPr/>
          </p:nvSpPr>
          <p:spPr bwMode="auto">
            <a:xfrm flipH="1">
              <a:off x="6335885" y="3173893"/>
              <a:ext cx="4410058" cy="975716"/>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rgbClr val="A0C9CA"/>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16" name="Google Shape;2175;p42">
              <a:extLst>
                <a:ext uri="{FF2B5EF4-FFF2-40B4-BE49-F238E27FC236}">
                  <a16:creationId xmlns:a16="http://schemas.microsoft.com/office/drawing/2014/main" id="{E516AE29-9AC7-9517-1BF1-7BA0EF03F00B}"/>
                </a:ext>
              </a:extLst>
            </p:cNvPr>
            <p:cNvSpPr>
              <a:spLocks/>
            </p:cNvSpPr>
            <p:nvPr/>
          </p:nvSpPr>
          <p:spPr bwMode="auto">
            <a:xfrm flipH="1">
              <a:off x="8559557" y="4023628"/>
              <a:ext cx="2741651" cy="240070"/>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200"/>
            </a:p>
          </p:txBody>
        </p:sp>
      </p:grpSp>
      <p:grpSp>
        <p:nvGrpSpPr>
          <p:cNvPr id="28" name="Google Shape;2170;p42">
            <a:extLst>
              <a:ext uri="{FF2B5EF4-FFF2-40B4-BE49-F238E27FC236}">
                <a16:creationId xmlns:a16="http://schemas.microsoft.com/office/drawing/2014/main" id="{C5E21878-0ECA-B4FF-12E0-0FF17EABE6B6}"/>
              </a:ext>
            </a:extLst>
          </p:cNvPr>
          <p:cNvGrpSpPr>
            <a:grpSpLocks/>
          </p:cNvGrpSpPr>
          <p:nvPr/>
        </p:nvGrpSpPr>
        <p:grpSpPr bwMode="auto">
          <a:xfrm flipH="1">
            <a:off x="6336296" y="1676399"/>
            <a:ext cx="5493272" cy="1089806"/>
            <a:chOff x="2924296" y="0"/>
            <a:chExt cx="44054" cy="8616"/>
          </a:xfrm>
        </p:grpSpPr>
        <p:sp>
          <p:nvSpPr>
            <p:cNvPr id="35" name="Google Shape;2171;p42">
              <a:extLst>
                <a:ext uri="{FF2B5EF4-FFF2-40B4-BE49-F238E27FC236}">
                  <a16:creationId xmlns:a16="http://schemas.microsoft.com/office/drawing/2014/main" id="{4E55F104-F4F5-FE4D-43FF-6A7679FA6F82}"/>
                </a:ext>
              </a:extLst>
            </p:cNvPr>
            <p:cNvSpPr>
              <a:spLocks/>
            </p:cNvSpPr>
            <p:nvPr/>
          </p:nvSpPr>
          <p:spPr bwMode="auto">
            <a:xfrm>
              <a:off x="2924296" y="0"/>
              <a:ext cx="6849" cy="8616"/>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32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1</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6" name="Google Shape;2172;p42">
              <a:extLst>
                <a:ext uri="{FF2B5EF4-FFF2-40B4-BE49-F238E27FC236}">
                  <a16:creationId xmlns:a16="http://schemas.microsoft.com/office/drawing/2014/main" id="{67F6F5B7-787C-B677-AD74-990BD421599F}"/>
                </a:ext>
              </a:extLst>
            </p:cNvPr>
            <p:cNvSpPr>
              <a:spLocks/>
            </p:cNvSpPr>
            <p:nvPr/>
          </p:nvSpPr>
          <p:spPr bwMode="auto">
            <a:xfrm>
              <a:off x="2926286" y="4462"/>
              <a:ext cx="4859" cy="4154"/>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168489"/>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37" name="Google Shape;2173;p42">
              <a:extLst>
                <a:ext uri="{FF2B5EF4-FFF2-40B4-BE49-F238E27FC236}">
                  <a16:creationId xmlns:a16="http://schemas.microsoft.com/office/drawing/2014/main" id="{B428C818-24AB-C012-7F35-0977F62BE2A7}"/>
                </a:ext>
              </a:extLst>
            </p:cNvPr>
            <p:cNvSpPr>
              <a:spLocks/>
            </p:cNvSpPr>
            <p:nvPr/>
          </p:nvSpPr>
          <p:spPr bwMode="auto">
            <a:xfrm>
              <a:off x="2930545" y="0"/>
              <a:ext cx="37805" cy="7714"/>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المهارات القيادية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8" name="Google Shape;2174;p42">
              <a:extLst>
                <a:ext uri="{FF2B5EF4-FFF2-40B4-BE49-F238E27FC236}">
                  <a16:creationId xmlns:a16="http://schemas.microsoft.com/office/drawing/2014/main" id="{D741DE5C-C02E-7841-904B-B233D301F935}"/>
                </a:ext>
              </a:extLst>
            </p:cNvPr>
            <p:cNvSpPr>
              <a:spLocks/>
            </p:cNvSpPr>
            <p:nvPr/>
          </p:nvSpPr>
          <p:spPr bwMode="auto">
            <a:xfrm>
              <a:off x="2932983" y="0"/>
              <a:ext cx="35367" cy="7714"/>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rgbClr val="A0C9CA"/>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39" name="Google Shape;2175;p42">
              <a:extLst>
                <a:ext uri="{FF2B5EF4-FFF2-40B4-BE49-F238E27FC236}">
                  <a16:creationId xmlns:a16="http://schemas.microsoft.com/office/drawing/2014/main" id="{8A2DDFC6-4355-9F62-CE9A-D552E124FF1C}"/>
                </a:ext>
              </a:extLst>
            </p:cNvPr>
            <p:cNvSpPr>
              <a:spLocks/>
            </p:cNvSpPr>
            <p:nvPr/>
          </p:nvSpPr>
          <p:spPr bwMode="auto">
            <a:xfrm>
              <a:off x="2928530" y="6718"/>
              <a:ext cx="21987" cy="1898"/>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200"/>
            </a:p>
          </p:txBody>
        </p:sp>
      </p:grpSp>
      <p:grpSp>
        <p:nvGrpSpPr>
          <p:cNvPr id="29" name="Google Shape;2170;p42">
            <a:extLst>
              <a:ext uri="{FF2B5EF4-FFF2-40B4-BE49-F238E27FC236}">
                <a16:creationId xmlns:a16="http://schemas.microsoft.com/office/drawing/2014/main" id="{6E5800EA-DF23-FA80-7616-E4478610FBAF}"/>
              </a:ext>
            </a:extLst>
          </p:cNvPr>
          <p:cNvGrpSpPr>
            <a:grpSpLocks/>
          </p:cNvGrpSpPr>
          <p:nvPr/>
        </p:nvGrpSpPr>
        <p:grpSpPr bwMode="auto">
          <a:xfrm flipH="1">
            <a:off x="362438" y="1676399"/>
            <a:ext cx="5493272" cy="1089806"/>
            <a:chOff x="2" y="0"/>
            <a:chExt cx="44054" cy="8616"/>
          </a:xfrm>
        </p:grpSpPr>
        <p:sp>
          <p:nvSpPr>
            <p:cNvPr id="30" name="Google Shape;2171;p42">
              <a:extLst>
                <a:ext uri="{FF2B5EF4-FFF2-40B4-BE49-F238E27FC236}">
                  <a16:creationId xmlns:a16="http://schemas.microsoft.com/office/drawing/2014/main" id="{9522BA8D-DA86-B8E8-878D-09D7A83968FA}"/>
                </a:ext>
              </a:extLst>
            </p:cNvPr>
            <p:cNvSpPr>
              <a:spLocks/>
            </p:cNvSpPr>
            <p:nvPr/>
          </p:nvSpPr>
          <p:spPr bwMode="auto">
            <a:xfrm>
              <a:off x="2" y="0"/>
              <a:ext cx="6849" cy="8616"/>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32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2</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1" name="Google Shape;2172;p42">
              <a:extLst>
                <a:ext uri="{FF2B5EF4-FFF2-40B4-BE49-F238E27FC236}">
                  <a16:creationId xmlns:a16="http://schemas.microsoft.com/office/drawing/2014/main" id="{DD0D5F14-96C5-5700-37A0-9284F1F0584E}"/>
                </a:ext>
              </a:extLst>
            </p:cNvPr>
            <p:cNvSpPr>
              <a:spLocks/>
            </p:cNvSpPr>
            <p:nvPr/>
          </p:nvSpPr>
          <p:spPr bwMode="auto">
            <a:xfrm>
              <a:off x="1992" y="4462"/>
              <a:ext cx="4859" cy="4154"/>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343C4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32" name="Google Shape;2173;p42">
              <a:extLst>
                <a:ext uri="{FF2B5EF4-FFF2-40B4-BE49-F238E27FC236}">
                  <a16:creationId xmlns:a16="http://schemas.microsoft.com/office/drawing/2014/main" id="{06911029-C745-C31E-6F06-9B8EFF7749C7}"/>
                </a:ext>
              </a:extLst>
            </p:cNvPr>
            <p:cNvSpPr>
              <a:spLocks/>
            </p:cNvSpPr>
            <p:nvPr/>
          </p:nvSpPr>
          <p:spPr bwMode="auto">
            <a:xfrm>
              <a:off x="6251" y="0"/>
              <a:ext cx="37805" cy="7714"/>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المهارات الفنية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3" name="Google Shape;2174;p42">
              <a:extLst>
                <a:ext uri="{FF2B5EF4-FFF2-40B4-BE49-F238E27FC236}">
                  <a16:creationId xmlns:a16="http://schemas.microsoft.com/office/drawing/2014/main" id="{C5025CE3-665E-63DC-05A9-1EBDADD9756A}"/>
                </a:ext>
              </a:extLst>
            </p:cNvPr>
            <p:cNvSpPr>
              <a:spLocks/>
            </p:cNvSpPr>
            <p:nvPr/>
          </p:nvSpPr>
          <p:spPr bwMode="auto">
            <a:xfrm>
              <a:off x="8689" y="0"/>
              <a:ext cx="35367" cy="7714"/>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34" name="Google Shape;2175;p42">
              <a:extLst>
                <a:ext uri="{FF2B5EF4-FFF2-40B4-BE49-F238E27FC236}">
                  <a16:creationId xmlns:a16="http://schemas.microsoft.com/office/drawing/2014/main" id="{466C25CD-FD9D-5F16-292C-424E840029F5}"/>
                </a:ext>
              </a:extLst>
            </p:cNvPr>
            <p:cNvSpPr>
              <a:spLocks/>
            </p:cNvSpPr>
            <p:nvPr/>
          </p:nvSpPr>
          <p:spPr bwMode="auto">
            <a:xfrm>
              <a:off x="4236" y="6718"/>
              <a:ext cx="21987" cy="1898"/>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200"/>
            </a:p>
          </p:txBody>
        </p:sp>
      </p:grpSp>
      <p:grpSp>
        <p:nvGrpSpPr>
          <p:cNvPr id="43" name="Group 42">
            <a:extLst>
              <a:ext uri="{FF2B5EF4-FFF2-40B4-BE49-F238E27FC236}">
                <a16:creationId xmlns:a16="http://schemas.microsoft.com/office/drawing/2014/main" id="{D02111BC-E373-0F57-193A-81B12E9F30B5}"/>
              </a:ext>
            </a:extLst>
          </p:cNvPr>
          <p:cNvGrpSpPr/>
          <p:nvPr/>
        </p:nvGrpSpPr>
        <p:grpSpPr>
          <a:xfrm>
            <a:off x="362432" y="3173893"/>
            <a:ext cx="5493279" cy="1089806"/>
            <a:chOff x="362432" y="3173893"/>
            <a:chExt cx="5493279" cy="1089806"/>
          </a:xfrm>
        </p:grpSpPr>
        <p:sp>
          <p:nvSpPr>
            <p:cNvPr id="18" name="Google Shape;2171;p42">
              <a:extLst>
                <a:ext uri="{FF2B5EF4-FFF2-40B4-BE49-F238E27FC236}">
                  <a16:creationId xmlns:a16="http://schemas.microsoft.com/office/drawing/2014/main" id="{7807635D-E34A-C13F-0F0A-A44FBDE449F4}"/>
                </a:ext>
              </a:extLst>
            </p:cNvPr>
            <p:cNvSpPr>
              <a:spLocks/>
            </p:cNvSpPr>
            <p:nvPr/>
          </p:nvSpPr>
          <p:spPr bwMode="auto">
            <a:xfrm flipH="1">
              <a:off x="5001681" y="3173893"/>
              <a:ext cx="854030" cy="1089806"/>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32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4</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9" name="Google Shape;2172;p42">
              <a:extLst>
                <a:ext uri="{FF2B5EF4-FFF2-40B4-BE49-F238E27FC236}">
                  <a16:creationId xmlns:a16="http://schemas.microsoft.com/office/drawing/2014/main" id="{ED18E57B-B81A-F730-FB17-92BE076CBACC}"/>
                </a:ext>
              </a:extLst>
            </p:cNvPr>
            <p:cNvSpPr>
              <a:spLocks/>
            </p:cNvSpPr>
            <p:nvPr/>
          </p:nvSpPr>
          <p:spPr bwMode="auto">
            <a:xfrm flipH="1">
              <a:off x="5001681" y="3738274"/>
              <a:ext cx="605890" cy="525425"/>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343C4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20" name="Google Shape;2173;p42">
              <a:extLst>
                <a:ext uri="{FF2B5EF4-FFF2-40B4-BE49-F238E27FC236}">
                  <a16:creationId xmlns:a16="http://schemas.microsoft.com/office/drawing/2014/main" id="{A8301912-1652-87CC-522E-0EAD368A1396}"/>
                </a:ext>
              </a:extLst>
            </p:cNvPr>
            <p:cNvSpPr>
              <a:spLocks/>
            </p:cNvSpPr>
            <p:nvPr/>
          </p:nvSpPr>
          <p:spPr bwMode="auto">
            <a:xfrm flipH="1">
              <a:off x="362432" y="3173893"/>
              <a:ext cx="4714064" cy="975716"/>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المهارات التحليلية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1" name="Google Shape;2174;p42">
              <a:extLst>
                <a:ext uri="{FF2B5EF4-FFF2-40B4-BE49-F238E27FC236}">
                  <a16:creationId xmlns:a16="http://schemas.microsoft.com/office/drawing/2014/main" id="{8A4E6976-FEFB-51C2-40C5-AAE3E90F5F50}"/>
                </a:ext>
              </a:extLst>
            </p:cNvPr>
            <p:cNvSpPr>
              <a:spLocks/>
            </p:cNvSpPr>
            <p:nvPr/>
          </p:nvSpPr>
          <p:spPr bwMode="auto">
            <a:xfrm flipH="1">
              <a:off x="362432" y="3173893"/>
              <a:ext cx="4410058" cy="975716"/>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22" name="Google Shape;2175;p42">
              <a:extLst>
                <a:ext uri="{FF2B5EF4-FFF2-40B4-BE49-F238E27FC236}">
                  <a16:creationId xmlns:a16="http://schemas.microsoft.com/office/drawing/2014/main" id="{0594DC41-F362-1D38-4559-DCC164705DDB}"/>
                </a:ext>
              </a:extLst>
            </p:cNvPr>
            <p:cNvSpPr>
              <a:spLocks/>
            </p:cNvSpPr>
            <p:nvPr/>
          </p:nvSpPr>
          <p:spPr bwMode="auto">
            <a:xfrm flipH="1">
              <a:off x="2586104" y="4023628"/>
              <a:ext cx="2741651" cy="240070"/>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200"/>
            </a:p>
          </p:txBody>
        </p:sp>
      </p:grpSp>
      <p:grpSp>
        <p:nvGrpSpPr>
          <p:cNvPr id="42" name="Group 41">
            <a:extLst>
              <a:ext uri="{FF2B5EF4-FFF2-40B4-BE49-F238E27FC236}">
                <a16:creationId xmlns:a16="http://schemas.microsoft.com/office/drawing/2014/main" id="{610702BF-5F72-E2B9-F6AE-4055A6BA6C7A}"/>
              </a:ext>
            </a:extLst>
          </p:cNvPr>
          <p:cNvGrpSpPr/>
          <p:nvPr/>
        </p:nvGrpSpPr>
        <p:grpSpPr>
          <a:xfrm>
            <a:off x="362432" y="4625195"/>
            <a:ext cx="5493279" cy="1089806"/>
            <a:chOff x="362432" y="4625195"/>
            <a:chExt cx="5493279" cy="1089806"/>
          </a:xfrm>
        </p:grpSpPr>
        <p:sp>
          <p:nvSpPr>
            <p:cNvPr id="23" name="Google Shape;2171;p42">
              <a:extLst>
                <a:ext uri="{FF2B5EF4-FFF2-40B4-BE49-F238E27FC236}">
                  <a16:creationId xmlns:a16="http://schemas.microsoft.com/office/drawing/2014/main" id="{F771D202-2188-9FD2-F8E8-8E5D5CD4A448}"/>
                </a:ext>
              </a:extLst>
            </p:cNvPr>
            <p:cNvSpPr>
              <a:spLocks/>
            </p:cNvSpPr>
            <p:nvPr/>
          </p:nvSpPr>
          <p:spPr bwMode="auto">
            <a:xfrm flipH="1">
              <a:off x="5001681" y="4625195"/>
              <a:ext cx="854030" cy="1089806"/>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32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6</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4" name="Google Shape;2172;p42">
              <a:extLst>
                <a:ext uri="{FF2B5EF4-FFF2-40B4-BE49-F238E27FC236}">
                  <a16:creationId xmlns:a16="http://schemas.microsoft.com/office/drawing/2014/main" id="{8C779944-1CEF-2735-FB29-35FC641E8D22}"/>
                </a:ext>
              </a:extLst>
            </p:cNvPr>
            <p:cNvSpPr>
              <a:spLocks/>
            </p:cNvSpPr>
            <p:nvPr/>
          </p:nvSpPr>
          <p:spPr bwMode="auto">
            <a:xfrm flipH="1">
              <a:off x="5001681" y="5189576"/>
              <a:ext cx="605890" cy="525425"/>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343C4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25" name="Google Shape;2173;p42">
              <a:extLst>
                <a:ext uri="{FF2B5EF4-FFF2-40B4-BE49-F238E27FC236}">
                  <a16:creationId xmlns:a16="http://schemas.microsoft.com/office/drawing/2014/main" id="{2F574BAA-B394-A8AB-F5EB-6FAF8F26FDE9}"/>
                </a:ext>
              </a:extLst>
            </p:cNvPr>
            <p:cNvSpPr>
              <a:spLocks/>
            </p:cNvSpPr>
            <p:nvPr/>
          </p:nvSpPr>
          <p:spPr bwMode="auto">
            <a:xfrm flipH="1">
              <a:off x="362432" y="4625195"/>
              <a:ext cx="4714064" cy="975716"/>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المهارات الاستراتيجية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6" name="Google Shape;2174;p42">
              <a:extLst>
                <a:ext uri="{FF2B5EF4-FFF2-40B4-BE49-F238E27FC236}">
                  <a16:creationId xmlns:a16="http://schemas.microsoft.com/office/drawing/2014/main" id="{EF4335D9-6438-328A-CA04-5AA739103EB6}"/>
                </a:ext>
              </a:extLst>
            </p:cNvPr>
            <p:cNvSpPr>
              <a:spLocks/>
            </p:cNvSpPr>
            <p:nvPr/>
          </p:nvSpPr>
          <p:spPr bwMode="auto">
            <a:xfrm flipH="1">
              <a:off x="362432" y="4625195"/>
              <a:ext cx="4410058" cy="975716"/>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27" name="Google Shape;2175;p42">
              <a:extLst>
                <a:ext uri="{FF2B5EF4-FFF2-40B4-BE49-F238E27FC236}">
                  <a16:creationId xmlns:a16="http://schemas.microsoft.com/office/drawing/2014/main" id="{1D418F60-483F-6166-9887-C21AAA323AAA}"/>
                </a:ext>
              </a:extLst>
            </p:cNvPr>
            <p:cNvSpPr>
              <a:spLocks/>
            </p:cNvSpPr>
            <p:nvPr/>
          </p:nvSpPr>
          <p:spPr bwMode="auto">
            <a:xfrm flipH="1">
              <a:off x="2586104" y="5474931"/>
              <a:ext cx="2741651" cy="240070"/>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200"/>
            </a:p>
          </p:txBody>
        </p:sp>
      </p:grpSp>
    </p:spTree>
    <p:extLst>
      <p:ext uri="{BB962C8B-B14F-4D97-AF65-F5344CB8AC3E}">
        <p14:creationId xmlns:p14="http://schemas.microsoft.com/office/powerpoint/2010/main" val="272411476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ppt_x"/>
                                          </p:val>
                                        </p:tav>
                                        <p:tav tm="100000">
                                          <p:val>
                                            <p:strVal val="#ppt_x"/>
                                          </p:val>
                                        </p:tav>
                                      </p:tavLst>
                                    </p:anim>
                                    <p:anim calcmode="lin" valueType="num">
                                      <p:cBhvr additive="base">
                                        <p:cTn id="8"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additive="base">
                                        <p:cTn id="13" dur="500" fill="hold"/>
                                        <p:tgtEl>
                                          <p:spTgt spid="29"/>
                                        </p:tgtEl>
                                        <p:attrNameLst>
                                          <p:attrName>ppt_x</p:attrName>
                                        </p:attrNameLst>
                                      </p:cBhvr>
                                      <p:tavLst>
                                        <p:tav tm="0">
                                          <p:val>
                                            <p:strVal val="#ppt_x"/>
                                          </p:val>
                                        </p:tav>
                                        <p:tav tm="100000">
                                          <p:val>
                                            <p:strVal val="#ppt_x"/>
                                          </p:val>
                                        </p:tav>
                                      </p:tavLst>
                                    </p:anim>
                                    <p:anim calcmode="lin" valueType="num">
                                      <p:cBhvr additive="base">
                                        <p:cTn id="14"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cBhvr additive="base">
                                        <p:cTn id="19" dur="500" fill="hold"/>
                                        <p:tgtEl>
                                          <p:spTgt spid="40"/>
                                        </p:tgtEl>
                                        <p:attrNameLst>
                                          <p:attrName>ppt_x</p:attrName>
                                        </p:attrNameLst>
                                      </p:cBhvr>
                                      <p:tavLst>
                                        <p:tav tm="0">
                                          <p:val>
                                            <p:strVal val="#ppt_x"/>
                                          </p:val>
                                        </p:tav>
                                        <p:tav tm="100000">
                                          <p:val>
                                            <p:strVal val="#ppt_x"/>
                                          </p:val>
                                        </p:tav>
                                      </p:tavLst>
                                    </p:anim>
                                    <p:anim calcmode="lin" valueType="num">
                                      <p:cBhvr additive="base">
                                        <p:cTn id="20"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3"/>
                                        </p:tgtEl>
                                        <p:attrNameLst>
                                          <p:attrName>style.visibility</p:attrName>
                                        </p:attrNameLst>
                                      </p:cBhvr>
                                      <p:to>
                                        <p:strVal val="visible"/>
                                      </p:to>
                                    </p:set>
                                    <p:anim calcmode="lin" valueType="num">
                                      <p:cBhvr additive="base">
                                        <p:cTn id="25" dur="500" fill="hold"/>
                                        <p:tgtEl>
                                          <p:spTgt spid="43"/>
                                        </p:tgtEl>
                                        <p:attrNameLst>
                                          <p:attrName>ppt_x</p:attrName>
                                        </p:attrNameLst>
                                      </p:cBhvr>
                                      <p:tavLst>
                                        <p:tav tm="0">
                                          <p:val>
                                            <p:strVal val="#ppt_x"/>
                                          </p:val>
                                        </p:tav>
                                        <p:tav tm="100000">
                                          <p:val>
                                            <p:strVal val="#ppt_x"/>
                                          </p:val>
                                        </p:tav>
                                      </p:tavLst>
                                    </p:anim>
                                    <p:anim calcmode="lin" valueType="num">
                                      <p:cBhvr additive="base">
                                        <p:cTn id="26"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1"/>
                                        </p:tgtEl>
                                        <p:attrNameLst>
                                          <p:attrName>style.visibility</p:attrName>
                                        </p:attrNameLst>
                                      </p:cBhvr>
                                      <p:to>
                                        <p:strVal val="visible"/>
                                      </p:to>
                                    </p:set>
                                    <p:anim calcmode="lin" valueType="num">
                                      <p:cBhvr additive="base">
                                        <p:cTn id="31" dur="500" fill="hold"/>
                                        <p:tgtEl>
                                          <p:spTgt spid="41"/>
                                        </p:tgtEl>
                                        <p:attrNameLst>
                                          <p:attrName>ppt_x</p:attrName>
                                        </p:attrNameLst>
                                      </p:cBhvr>
                                      <p:tavLst>
                                        <p:tav tm="0">
                                          <p:val>
                                            <p:strVal val="#ppt_x"/>
                                          </p:val>
                                        </p:tav>
                                        <p:tav tm="100000">
                                          <p:val>
                                            <p:strVal val="#ppt_x"/>
                                          </p:val>
                                        </p:tav>
                                      </p:tavLst>
                                    </p:anim>
                                    <p:anim calcmode="lin" valueType="num">
                                      <p:cBhvr additive="base">
                                        <p:cTn id="32"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42"/>
                                        </p:tgtEl>
                                        <p:attrNameLst>
                                          <p:attrName>style.visibility</p:attrName>
                                        </p:attrNameLst>
                                      </p:cBhvr>
                                      <p:to>
                                        <p:strVal val="visible"/>
                                      </p:to>
                                    </p:set>
                                    <p:anim calcmode="lin" valueType="num">
                                      <p:cBhvr additive="base">
                                        <p:cTn id="37" dur="500" fill="hold"/>
                                        <p:tgtEl>
                                          <p:spTgt spid="42"/>
                                        </p:tgtEl>
                                        <p:attrNameLst>
                                          <p:attrName>ppt_x</p:attrName>
                                        </p:attrNameLst>
                                      </p:cBhvr>
                                      <p:tavLst>
                                        <p:tav tm="0">
                                          <p:val>
                                            <p:strVal val="#ppt_x"/>
                                          </p:val>
                                        </p:tav>
                                        <p:tav tm="100000">
                                          <p:val>
                                            <p:strVal val="#ppt_x"/>
                                          </p:val>
                                        </p:tav>
                                      </p:tavLst>
                                    </p:anim>
                                    <p:anim calcmode="lin" valueType="num">
                                      <p:cBhvr additive="base">
                                        <p:cTn id="38"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24E0C2-C340-955B-B440-1A393C03DFB2}"/>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A2136ED2-2C18-B2D4-8F45-30837B525565}"/>
              </a:ext>
            </a:extLst>
          </p:cNvPr>
          <p:cNvSpPr txBox="1"/>
          <p:nvPr/>
        </p:nvSpPr>
        <p:spPr>
          <a:xfrm>
            <a:off x="2779494" y="-174919"/>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أدوار المشرف ومسؤولياته في بيئة العمل الحديثة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7D9D8EC9-52FB-C726-7680-2B0724573A3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103" name="Group 102">
            <a:extLst>
              <a:ext uri="{FF2B5EF4-FFF2-40B4-BE49-F238E27FC236}">
                <a16:creationId xmlns:a16="http://schemas.microsoft.com/office/drawing/2014/main" id="{01233D7F-F0B8-1C80-E6E7-EE5000043193}"/>
              </a:ext>
            </a:extLst>
          </p:cNvPr>
          <p:cNvGrpSpPr/>
          <p:nvPr/>
        </p:nvGrpSpPr>
        <p:grpSpPr>
          <a:xfrm>
            <a:off x="7993915" y="2060969"/>
            <a:ext cx="3806199" cy="3806431"/>
            <a:chOff x="-2989581" y="5985269"/>
            <a:chExt cx="3806199" cy="3806431"/>
          </a:xfrm>
        </p:grpSpPr>
        <p:grpSp>
          <p:nvGrpSpPr>
            <p:cNvPr id="32" name="Group 31">
              <a:extLst>
                <a:ext uri="{FF2B5EF4-FFF2-40B4-BE49-F238E27FC236}">
                  <a16:creationId xmlns:a16="http://schemas.microsoft.com/office/drawing/2014/main" id="{B4610132-2D50-2B9E-9A59-2CDD6AAD4C8C}"/>
                </a:ext>
              </a:extLst>
            </p:cNvPr>
            <p:cNvGrpSpPr/>
            <p:nvPr/>
          </p:nvGrpSpPr>
          <p:grpSpPr>
            <a:xfrm>
              <a:off x="-2989581" y="5985269"/>
              <a:ext cx="3806199" cy="3806431"/>
              <a:chOff x="0" y="1534946"/>
              <a:chExt cx="1473200" cy="1473200"/>
            </a:xfrm>
          </p:grpSpPr>
          <p:sp>
            <p:nvSpPr>
              <p:cNvPr id="48" name="Oval 47">
                <a:extLst>
                  <a:ext uri="{FF2B5EF4-FFF2-40B4-BE49-F238E27FC236}">
                    <a16:creationId xmlns:a16="http://schemas.microsoft.com/office/drawing/2014/main" id="{643A83CC-33A1-B357-0E85-9E49ABCD4ED1}"/>
                  </a:ext>
                </a:extLst>
              </p:cNvPr>
              <p:cNvSpPr/>
              <p:nvPr/>
            </p:nvSpPr>
            <p:spPr>
              <a:xfrm>
                <a:off x="0" y="1534946"/>
                <a:ext cx="1473200" cy="1473200"/>
              </a:xfrm>
              <a:prstGeom prst="ellipse">
                <a:avLst/>
              </a:prstGeom>
              <a:solidFill>
                <a:srgbClr val="1684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600"/>
              </a:p>
            </p:txBody>
          </p:sp>
          <p:sp>
            <p:nvSpPr>
              <p:cNvPr id="49" name="Oval 48">
                <a:extLst>
                  <a:ext uri="{FF2B5EF4-FFF2-40B4-BE49-F238E27FC236}">
                    <a16:creationId xmlns:a16="http://schemas.microsoft.com/office/drawing/2014/main" id="{45355B04-7BD3-B031-653C-E2850F500B1B}"/>
                  </a:ext>
                </a:extLst>
              </p:cNvPr>
              <p:cNvSpPr/>
              <p:nvPr/>
            </p:nvSpPr>
            <p:spPr>
              <a:xfrm>
                <a:off x="101773" y="1636719"/>
                <a:ext cx="1269654" cy="1269654"/>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600"/>
              </a:p>
            </p:txBody>
          </p:sp>
        </p:grpSp>
        <p:sp>
          <p:nvSpPr>
            <p:cNvPr id="33" name="مربع نص 166">
              <a:extLst>
                <a:ext uri="{FF2B5EF4-FFF2-40B4-BE49-F238E27FC236}">
                  <a16:creationId xmlns:a16="http://schemas.microsoft.com/office/drawing/2014/main" id="{FEEFC4E8-B5B0-AD95-7FAA-D5637D063786}"/>
                </a:ext>
              </a:extLst>
            </p:cNvPr>
            <p:cNvSpPr txBox="1"/>
            <p:nvPr/>
          </p:nvSpPr>
          <p:spPr>
            <a:xfrm>
              <a:off x="-2802539" y="8066112"/>
              <a:ext cx="3522976" cy="1126915"/>
            </a:xfrm>
            <a:prstGeom prst="rect">
              <a:avLst/>
            </a:prstGeom>
          </p:spPr>
          <p:txBody>
            <a:bodyPr wrap="square" rtlCol="1">
              <a:noAutofit/>
            </a:bodyPr>
            <a:lstStyle/>
            <a:p>
              <a:pPr algn="ctr" rtl="1">
                <a:lnSpc>
                  <a:spcPct val="115000"/>
                </a:lnSpc>
              </a:pPr>
              <a:r>
                <a:rPr lang="ar-SA" sz="36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دور المبتكر</a:t>
              </a:r>
              <a:endParaRPr lang="en-US" sz="3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26" name="Picture 25" descr="Idea ">
              <a:extLst>
                <a:ext uri="{FF2B5EF4-FFF2-40B4-BE49-F238E27FC236}">
                  <a16:creationId xmlns:a16="http://schemas.microsoft.com/office/drawing/2014/main" id="{94BD78E2-E6BD-0734-918F-5239CDC8799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38052" y="6585265"/>
              <a:ext cx="1303140" cy="1303219"/>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1">
            <a:extLst>
              <a:ext uri="{FF2B5EF4-FFF2-40B4-BE49-F238E27FC236}">
                <a16:creationId xmlns:a16="http://schemas.microsoft.com/office/drawing/2014/main" id="{9C367277-A4E0-6510-9C7E-868D1B2BF495}"/>
              </a:ext>
            </a:extLst>
          </p:cNvPr>
          <p:cNvSpPr txBox="1"/>
          <p:nvPr/>
        </p:nvSpPr>
        <p:spPr>
          <a:xfrm>
            <a:off x="1063445" y="1280615"/>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تشجيع الإبداع والابتكار في العمل</a:t>
            </a:r>
            <a:endParaRPr lang="en-US" dirty="0"/>
          </a:p>
        </p:txBody>
      </p:sp>
      <p:sp>
        <p:nvSpPr>
          <p:cNvPr id="3" name="TextBox 2">
            <a:extLst>
              <a:ext uri="{FF2B5EF4-FFF2-40B4-BE49-F238E27FC236}">
                <a16:creationId xmlns:a16="http://schemas.microsoft.com/office/drawing/2014/main" id="{46423B51-CE1F-891B-09C4-0D953EC87199}"/>
              </a:ext>
            </a:extLst>
          </p:cNvPr>
          <p:cNvSpPr txBox="1"/>
          <p:nvPr/>
        </p:nvSpPr>
        <p:spPr>
          <a:xfrm>
            <a:off x="1063445" y="3399724"/>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تبنّي الأفكار الجديدة وتطبيقها</a:t>
            </a:r>
            <a:endParaRPr lang="en-US" dirty="0"/>
          </a:p>
        </p:txBody>
      </p:sp>
      <p:sp>
        <p:nvSpPr>
          <p:cNvPr id="4" name="TextBox 3">
            <a:extLst>
              <a:ext uri="{FF2B5EF4-FFF2-40B4-BE49-F238E27FC236}">
                <a16:creationId xmlns:a16="http://schemas.microsoft.com/office/drawing/2014/main" id="{380AA0F3-484E-7F85-329B-47E90E1365DC}"/>
              </a:ext>
            </a:extLst>
          </p:cNvPr>
          <p:cNvSpPr txBox="1"/>
          <p:nvPr/>
        </p:nvSpPr>
        <p:spPr>
          <a:xfrm>
            <a:off x="1063445" y="5518832"/>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تحسين العمليّات وطرق العمل باستمرار</a:t>
            </a:r>
            <a:endParaRPr lang="en-US" dirty="0"/>
          </a:p>
        </p:txBody>
      </p:sp>
    </p:spTree>
    <p:extLst>
      <p:ext uri="{BB962C8B-B14F-4D97-AF65-F5344CB8AC3E}">
        <p14:creationId xmlns:p14="http://schemas.microsoft.com/office/powerpoint/2010/main" val="187288066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03"/>
                                        </p:tgtEl>
                                        <p:attrNameLst>
                                          <p:attrName>style.visibility</p:attrName>
                                        </p:attrNameLst>
                                      </p:cBhvr>
                                      <p:to>
                                        <p:strVal val="visible"/>
                                      </p:to>
                                    </p:set>
                                    <p:animEffect transition="in" filter="wipe(down)">
                                      <p:cBhvr>
                                        <p:cTn id="7" dur="500"/>
                                        <p:tgtEl>
                                          <p:spTgt spid="103"/>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anim calcmode="lin" valueType="num">
                                      <p:cBhvr>
                                        <p:cTn id="11" dur="1000" fill="hold"/>
                                        <p:tgtEl>
                                          <p:spTgt spid="2"/>
                                        </p:tgtEl>
                                        <p:attrNameLst>
                                          <p:attrName>ppt_x</p:attrName>
                                        </p:attrNameLst>
                                      </p:cBhvr>
                                      <p:tavLst>
                                        <p:tav tm="0">
                                          <p:val>
                                            <p:strVal val="#ppt_x"/>
                                          </p:val>
                                        </p:tav>
                                        <p:tav tm="100000">
                                          <p:val>
                                            <p:strVal val="#ppt_x"/>
                                          </p:val>
                                        </p:tav>
                                      </p:tavLst>
                                    </p:anim>
                                    <p:anim calcmode="lin" valueType="num">
                                      <p:cBhvr>
                                        <p:cTn id="12"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1000"/>
                                        <p:tgtEl>
                                          <p:spTgt spid="4"/>
                                        </p:tgtEl>
                                      </p:cBhvr>
                                    </p:animEffect>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3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32BC40-9E85-CFB4-D1D4-B7DF1597A26D}"/>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E0DC7059-4CDF-0AA7-6723-8FB0009EC051}"/>
              </a:ext>
            </a:extLst>
          </p:cNvPr>
          <p:cNvSpPr txBox="1"/>
          <p:nvPr/>
        </p:nvSpPr>
        <p:spPr>
          <a:xfrm>
            <a:off x="2779494" y="-132677"/>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أدوات تقييم الأداء الإشرافي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1EEC71C1-89C5-882B-AFC7-80F10D250F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85" name="Group 84">
            <a:extLst>
              <a:ext uri="{FF2B5EF4-FFF2-40B4-BE49-F238E27FC236}">
                <a16:creationId xmlns:a16="http://schemas.microsoft.com/office/drawing/2014/main" id="{5C693CDE-81CE-A53A-9D37-B189D5A8BC11}"/>
              </a:ext>
            </a:extLst>
          </p:cNvPr>
          <p:cNvGrpSpPr/>
          <p:nvPr/>
        </p:nvGrpSpPr>
        <p:grpSpPr>
          <a:xfrm>
            <a:off x="6160091" y="4475872"/>
            <a:ext cx="5791567" cy="1353429"/>
            <a:chOff x="6160091" y="4475872"/>
            <a:chExt cx="5791567" cy="1353429"/>
          </a:xfrm>
        </p:grpSpPr>
        <p:grpSp>
          <p:nvGrpSpPr>
            <p:cNvPr id="45" name="مجموعة 296">
              <a:extLst>
                <a:ext uri="{FF2B5EF4-FFF2-40B4-BE49-F238E27FC236}">
                  <a16:creationId xmlns:a16="http://schemas.microsoft.com/office/drawing/2014/main" id="{6F8C90B9-FA64-E473-FD1A-779551EE88C8}"/>
                </a:ext>
              </a:extLst>
            </p:cNvPr>
            <p:cNvGrpSpPr/>
            <p:nvPr/>
          </p:nvGrpSpPr>
          <p:grpSpPr>
            <a:xfrm>
              <a:off x="6160091" y="4475872"/>
              <a:ext cx="5717317" cy="1353429"/>
              <a:chOff x="2984106" y="1507564"/>
              <a:chExt cx="3124348" cy="739775"/>
            </a:xfrm>
          </p:grpSpPr>
          <p:grpSp>
            <p:nvGrpSpPr>
              <p:cNvPr id="79" name="مجموعة 297">
                <a:extLst>
                  <a:ext uri="{FF2B5EF4-FFF2-40B4-BE49-F238E27FC236}">
                    <a16:creationId xmlns:a16="http://schemas.microsoft.com/office/drawing/2014/main" id="{8C8A6A21-A24D-D07B-FE36-1786AC1DF248}"/>
                  </a:ext>
                </a:extLst>
              </p:cNvPr>
              <p:cNvGrpSpPr/>
              <p:nvPr/>
            </p:nvGrpSpPr>
            <p:grpSpPr>
              <a:xfrm>
                <a:off x="2984106" y="1507564"/>
                <a:ext cx="3124348" cy="739775"/>
                <a:chOff x="2984106" y="1507564"/>
                <a:chExt cx="3124348" cy="739775"/>
              </a:xfrm>
            </p:grpSpPr>
            <p:sp>
              <p:nvSpPr>
                <p:cNvPr id="81" name="شكل بيضاوي 299">
                  <a:extLst>
                    <a:ext uri="{FF2B5EF4-FFF2-40B4-BE49-F238E27FC236}">
                      <a16:creationId xmlns:a16="http://schemas.microsoft.com/office/drawing/2014/main" id="{D10E8CC6-0AB5-357B-17BB-F1434CB96DF6}"/>
                    </a:ext>
                  </a:extLst>
                </p:cNvPr>
                <p:cNvSpPr/>
                <p:nvPr/>
              </p:nvSpPr>
              <p:spPr>
                <a:xfrm>
                  <a:off x="5440106" y="1543277"/>
                  <a:ext cx="668348" cy="668348"/>
                </a:xfrm>
                <a:prstGeom prst="ellipse">
                  <a:avLst/>
                </a:prstGeom>
                <a:noFill/>
                <a:ln w="19050">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82" name="شكل حر: شكل 300">
                  <a:extLst>
                    <a:ext uri="{FF2B5EF4-FFF2-40B4-BE49-F238E27FC236}">
                      <a16:creationId xmlns:a16="http://schemas.microsoft.com/office/drawing/2014/main" id="{FDC8B4DD-CB44-A9FF-7C27-6434EC65C18E}"/>
                    </a:ext>
                  </a:extLst>
                </p:cNvPr>
                <p:cNvSpPr/>
                <p:nvPr/>
              </p:nvSpPr>
              <p:spPr>
                <a:xfrm>
                  <a:off x="2984106" y="1507564"/>
                  <a:ext cx="2668043" cy="739775"/>
                </a:xfrm>
                <a:custGeom>
                  <a:avLst/>
                  <a:gdLst>
                    <a:gd name="connsiteX0" fmla="*/ 123298 w 2668043"/>
                    <a:gd name="connsiteY0" fmla="*/ 0 h 739775"/>
                    <a:gd name="connsiteX1" fmla="*/ 459528 w 2668043"/>
                    <a:gd name="connsiteY1" fmla="*/ 0 h 739775"/>
                    <a:gd name="connsiteX2" fmla="*/ 808650 w 2668043"/>
                    <a:gd name="connsiteY2" fmla="*/ 0 h 739775"/>
                    <a:gd name="connsiteX3" fmla="*/ 1148821 w 2668043"/>
                    <a:gd name="connsiteY3" fmla="*/ 0 h 739775"/>
                    <a:gd name="connsiteX4" fmla="*/ 2633872 w 2668043"/>
                    <a:gd name="connsiteY4" fmla="*/ 0 h 739775"/>
                    <a:gd name="connsiteX5" fmla="*/ 2668041 w 2668043"/>
                    <a:gd name="connsiteY5" fmla="*/ 6898 h 739775"/>
                    <a:gd name="connsiteX6" fmla="*/ 2611273 w 2668043"/>
                    <a:gd name="connsiteY6" fmla="*/ 24520 h 739775"/>
                    <a:gd name="connsiteX7" fmla="*/ 2382348 w 2668043"/>
                    <a:gd name="connsiteY7" fmla="*/ 369887 h 739775"/>
                    <a:gd name="connsiteX8" fmla="*/ 2611273 w 2668043"/>
                    <a:gd name="connsiteY8" fmla="*/ 715254 h 739775"/>
                    <a:gd name="connsiteX9" fmla="*/ 2668043 w 2668043"/>
                    <a:gd name="connsiteY9" fmla="*/ 732877 h 739775"/>
                    <a:gd name="connsiteX10" fmla="*/ 2633872 w 2668043"/>
                    <a:gd name="connsiteY10" fmla="*/ 739775 h 739775"/>
                    <a:gd name="connsiteX11" fmla="*/ 1148821 w 2668043"/>
                    <a:gd name="connsiteY11" fmla="*/ 739775 h 739775"/>
                    <a:gd name="connsiteX12" fmla="*/ 459528 w 2668043"/>
                    <a:gd name="connsiteY12" fmla="*/ 739775 h 739775"/>
                    <a:gd name="connsiteX13" fmla="*/ 123298 w 2668043"/>
                    <a:gd name="connsiteY13" fmla="*/ 739775 h 739775"/>
                    <a:gd name="connsiteX14" fmla="*/ 0 w 2668043"/>
                    <a:gd name="connsiteY14" fmla="*/ 616477 h 739775"/>
                    <a:gd name="connsiteX15" fmla="*/ 0 w 2668043"/>
                    <a:gd name="connsiteY15" fmla="*/ 308240 h 739775"/>
                    <a:gd name="connsiteX16" fmla="*/ 0 w 2668043"/>
                    <a:gd name="connsiteY16" fmla="*/ 123298 h 739775"/>
                    <a:gd name="connsiteX17" fmla="*/ 123298 w 2668043"/>
                    <a:gd name="connsiteY17" fmla="*/ 0 h 739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668043" h="739775">
                      <a:moveTo>
                        <a:pt x="123298" y="0"/>
                      </a:moveTo>
                      <a:lnTo>
                        <a:pt x="459528" y="0"/>
                      </a:lnTo>
                      <a:lnTo>
                        <a:pt x="808650" y="0"/>
                      </a:lnTo>
                      <a:lnTo>
                        <a:pt x="1148821" y="0"/>
                      </a:lnTo>
                      <a:lnTo>
                        <a:pt x="2633872" y="0"/>
                      </a:lnTo>
                      <a:lnTo>
                        <a:pt x="2668041" y="6898"/>
                      </a:lnTo>
                      <a:lnTo>
                        <a:pt x="2611273" y="24520"/>
                      </a:lnTo>
                      <a:cubicBezTo>
                        <a:pt x="2476744" y="81422"/>
                        <a:pt x="2382348" y="214631"/>
                        <a:pt x="2382348" y="369887"/>
                      </a:cubicBezTo>
                      <a:cubicBezTo>
                        <a:pt x="2382348" y="525143"/>
                        <a:pt x="2476744" y="658353"/>
                        <a:pt x="2611273" y="715254"/>
                      </a:cubicBezTo>
                      <a:lnTo>
                        <a:pt x="2668043" y="732877"/>
                      </a:lnTo>
                      <a:lnTo>
                        <a:pt x="2633872" y="739775"/>
                      </a:lnTo>
                      <a:lnTo>
                        <a:pt x="1148821" y="739775"/>
                      </a:lnTo>
                      <a:lnTo>
                        <a:pt x="459528" y="739775"/>
                      </a:lnTo>
                      <a:lnTo>
                        <a:pt x="123298" y="739775"/>
                      </a:lnTo>
                      <a:cubicBezTo>
                        <a:pt x="55202" y="739775"/>
                        <a:pt x="0" y="684573"/>
                        <a:pt x="0" y="616477"/>
                      </a:cubicBezTo>
                      <a:lnTo>
                        <a:pt x="0" y="308240"/>
                      </a:lnTo>
                      <a:lnTo>
                        <a:pt x="0" y="123298"/>
                      </a:lnTo>
                      <a:cubicBezTo>
                        <a:pt x="0" y="55202"/>
                        <a:pt x="55202" y="0"/>
                        <a:pt x="123298" y="0"/>
                      </a:cubicBezTo>
                      <a:close/>
                    </a:path>
                  </a:pathLst>
                </a:custGeom>
                <a:solidFill>
                  <a:schemeClr val="bg1">
                    <a:lumMod val="95000"/>
                  </a:schemeClr>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80" name="مربع نص 298">
                <a:extLst>
                  <a:ext uri="{FF2B5EF4-FFF2-40B4-BE49-F238E27FC236}">
                    <a16:creationId xmlns:a16="http://schemas.microsoft.com/office/drawing/2014/main" id="{D8E0D1A2-E77A-6FF2-14DE-11798F5414EA}"/>
                  </a:ext>
                </a:extLst>
              </p:cNvPr>
              <p:cNvSpPr txBox="1"/>
              <p:nvPr/>
            </p:nvSpPr>
            <p:spPr>
              <a:xfrm>
                <a:off x="3072778" y="1721359"/>
                <a:ext cx="2255830" cy="349915"/>
              </a:xfrm>
              <a:prstGeom prst="rect">
                <a:avLst/>
              </a:prstGeom>
              <a:noFill/>
            </p:spPr>
            <p:txBody>
              <a:bodyPr wrap="square" rtlCol="1">
                <a:spAutoFit/>
              </a:bodyPr>
              <a:lstStyle/>
              <a:p>
                <a:pPr algn="just" rtl="1">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التقييم 360 درجة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47" name="TextBox 6">
              <a:extLst>
                <a:ext uri="{FF2B5EF4-FFF2-40B4-BE49-F238E27FC236}">
                  <a16:creationId xmlns:a16="http://schemas.microsoft.com/office/drawing/2014/main" id="{A4844CC6-5846-93CD-0DC3-48950254B7F8}"/>
                </a:ext>
              </a:extLst>
            </p:cNvPr>
            <p:cNvSpPr txBox="1"/>
            <p:nvPr/>
          </p:nvSpPr>
          <p:spPr>
            <a:xfrm>
              <a:off x="10537029" y="4481029"/>
              <a:ext cx="1414629" cy="1200394"/>
            </a:xfrm>
            <a:prstGeom prst="rect">
              <a:avLst/>
            </a:prstGeom>
            <a:noFill/>
          </p:spPr>
          <p:txBody>
            <a:bodyPr wrap="square" rtlCol="0">
              <a:noAutofit/>
            </a:bodyPr>
            <a:lstStyle/>
            <a:p>
              <a:pPr algn="ctr" rtl="1">
                <a:lnSpc>
                  <a:spcPct val="115000"/>
                </a:lnSpc>
              </a:pPr>
              <a:r>
                <a:rPr lang="en-GB" sz="6600" b="1" kern="1200">
                  <a:solidFill>
                    <a:srgbClr val="168489"/>
                  </a:solidFill>
                  <a:effectLst/>
                  <a:latin typeface="SST Arabic Medium" panose="020B0604030504020204" pitchFamily="34" charset="-78"/>
                  <a:ea typeface="Calibri" panose="020F0502020204030204" pitchFamily="34" charset="0"/>
                  <a:cs typeface="Sakkal Majalla" panose="02000000000000000000" pitchFamily="2" charset="-78"/>
                </a:rPr>
                <a:t>05</a:t>
              </a:r>
              <a:endParaRPr lang="en-US" sz="6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86" name="Group 85">
            <a:extLst>
              <a:ext uri="{FF2B5EF4-FFF2-40B4-BE49-F238E27FC236}">
                <a16:creationId xmlns:a16="http://schemas.microsoft.com/office/drawing/2014/main" id="{E565EB45-184A-3E74-A34B-D2FBC7DC749E}"/>
              </a:ext>
            </a:extLst>
          </p:cNvPr>
          <p:cNvGrpSpPr/>
          <p:nvPr/>
        </p:nvGrpSpPr>
        <p:grpSpPr>
          <a:xfrm>
            <a:off x="306905" y="4475864"/>
            <a:ext cx="5794316" cy="1353427"/>
            <a:chOff x="306905" y="4475864"/>
            <a:chExt cx="5794316" cy="1353427"/>
          </a:xfrm>
        </p:grpSpPr>
        <p:grpSp>
          <p:nvGrpSpPr>
            <p:cNvPr id="46" name="مجموعة 301">
              <a:extLst>
                <a:ext uri="{FF2B5EF4-FFF2-40B4-BE49-F238E27FC236}">
                  <a16:creationId xmlns:a16="http://schemas.microsoft.com/office/drawing/2014/main" id="{20EA0791-51FA-4466-2A1A-FD675DEB69FF}"/>
                </a:ext>
              </a:extLst>
            </p:cNvPr>
            <p:cNvGrpSpPr/>
            <p:nvPr/>
          </p:nvGrpSpPr>
          <p:grpSpPr>
            <a:xfrm>
              <a:off x="306905" y="4475864"/>
              <a:ext cx="5717317" cy="1353427"/>
              <a:chOff x="33554" y="1507560"/>
              <a:chExt cx="3124348" cy="739775"/>
            </a:xfrm>
          </p:grpSpPr>
          <p:grpSp>
            <p:nvGrpSpPr>
              <p:cNvPr id="75" name="مجموعة 302">
                <a:extLst>
                  <a:ext uri="{FF2B5EF4-FFF2-40B4-BE49-F238E27FC236}">
                    <a16:creationId xmlns:a16="http://schemas.microsoft.com/office/drawing/2014/main" id="{2573F1E9-1F87-E04E-43DB-5D2958AE21DE}"/>
                  </a:ext>
                </a:extLst>
              </p:cNvPr>
              <p:cNvGrpSpPr/>
              <p:nvPr/>
            </p:nvGrpSpPr>
            <p:grpSpPr>
              <a:xfrm>
                <a:off x="33554" y="1507560"/>
                <a:ext cx="3124348" cy="739775"/>
                <a:chOff x="33554" y="1507560"/>
                <a:chExt cx="3124348" cy="739775"/>
              </a:xfrm>
            </p:grpSpPr>
            <p:sp>
              <p:nvSpPr>
                <p:cNvPr id="77" name="شكل بيضاوي 304">
                  <a:extLst>
                    <a:ext uri="{FF2B5EF4-FFF2-40B4-BE49-F238E27FC236}">
                      <a16:creationId xmlns:a16="http://schemas.microsoft.com/office/drawing/2014/main" id="{988FE610-ED6F-4093-A141-B05C97826796}"/>
                    </a:ext>
                  </a:extLst>
                </p:cNvPr>
                <p:cNvSpPr/>
                <p:nvPr/>
              </p:nvSpPr>
              <p:spPr>
                <a:xfrm>
                  <a:off x="2489554" y="1543273"/>
                  <a:ext cx="668348" cy="668348"/>
                </a:xfrm>
                <a:prstGeom prst="ellipse">
                  <a:avLst/>
                </a:prstGeom>
                <a:noFill/>
                <a:ln w="19050">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78" name="شكل حر: شكل 305">
                  <a:extLst>
                    <a:ext uri="{FF2B5EF4-FFF2-40B4-BE49-F238E27FC236}">
                      <a16:creationId xmlns:a16="http://schemas.microsoft.com/office/drawing/2014/main" id="{3BF0334A-AEDE-D0A3-EFD2-D4B4308903FC}"/>
                    </a:ext>
                  </a:extLst>
                </p:cNvPr>
                <p:cNvSpPr/>
                <p:nvPr/>
              </p:nvSpPr>
              <p:spPr>
                <a:xfrm>
                  <a:off x="33554" y="1507560"/>
                  <a:ext cx="2668043" cy="739775"/>
                </a:xfrm>
                <a:custGeom>
                  <a:avLst/>
                  <a:gdLst>
                    <a:gd name="connsiteX0" fmla="*/ 123298 w 2668043"/>
                    <a:gd name="connsiteY0" fmla="*/ 0 h 739775"/>
                    <a:gd name="connsiteX1" fmla="*/ 459528 w 2668043"/>
                    <a:gd name="connsiteY1" fmla="*/ 0 h 739775"/>
                    <a:gd name="connsiteX2" fmla="*/ 808650 w 2668043"/>
                    <a:gd name="connsiteY2" fmla="*/ 0 h 739775"/>
                    <a:gd name="connsiteX3" fmla="*/ 1148821 w 2668043"/>
                    <a:gd name="connsiteY3" fmla="*/ 0 h 739775"/>
                    <a:gd name="connsiteX4" fmla="*/ 2633872 w 2668043"/>
                    <a:gd name="connsiteY4" fmla="*/ 0 h 739775"/>
                    <a:gd name="connsiteX5" fmla="*/ 2668041 w 2668043"/>
                    <a:gd name="connsiteY5" fmla="*/ 6898 h 739775"/>
                    <a:gd name="connsiteX6" fmla="*/ 2611273 w 2668043"/>
                    <a:gd name="connsiteY6" fmla="*/ 24520 h 739775"/>
                    <a:gd name="connsiteX7" fmla="*/ 2382348 w 2668043"/>
                    <a:gd name="connsiteY7" fmla="*/ 369887 h 739775"/>
                    <a:gd name="connsiteX8" fmla="*/ 2611273 w 2668043"/>
                    <a:gd name="connsiteY8" fmla="*/ 715254 h 739775"/>
                    <a:gd name="connsiteX9" fmla="*/ 2668043 w 2668043"/>
                    <a:gd name="connsiteY9" fmla="*/ 732877 h 739775"/>
                    <a:gd name="connsiteX10" fmla="*/ 2633872 w 2668043"/>
                    <a:gd name="connsiteY10" fmla="*/ 739775 h 739775"/>
                    <a:gd name="connsiteX11" fmla="*/ 1148821 w 2668043"/>
                    <a:gd name="connsiteY11" fmla="*/ 739775 h 739775"/>
                    <a:gd name="connsiteX12" fmla="*/ 459528 w 2668043"/>
                    <a:gd name="connsiteY12" fmla="*/ 739775 h 739775"/>
                    <a:gd name="connsiteX13" fmla="*/ 123298 w 2668043"/>
                    <a:gd name="connsiteY13" fmla="*/ 739775 h 739775"/>
                    <a:gd name="connsiteX14" fmla="*/ 0 w 2668043"/>
                    <a:gd name="connsiteY14" fmla="*/ 616477 h 739775"/>
                    <a:gd name="connsiteX15" fmla="*/ 0 w 2668043"/>
                    <a:gd name="connsiteY15" fmla="*/ 308240 h 739775"/>
                    <a:gd name="connsiteX16" fmla="*/ 0 w 2668043"/>
                    <a:gd name="connsiteY16" fmla="*/ 123298 h 739775"/>
                    <a:gd name="connsiteX17" fmla="*/ 123298 w 2668043"/>
                    <a:gd name="connsiteY17" fmla="*/ 0 h 739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668043" h="739775">
                      <a:moveTo>
                        <a:pt x="123298" y="0"/>
                      </a:moveTo>
                      <a:lnTo>
                        <a:pt x="459528" y="0"/>
                      </a:lnTo>
                      <a:lnTo>
                        <a:pt x="808650" y="0"/>
                      </a:lnTo>
                      <a:lnTo>
                        <a:pt x="1148821" y="0"/>
                      </a:lnTo>
                      <a:lnTo>
                        <a:pt x="2633872" y="0"/>
                      </a:lnTo>
                      <a:lnTo>
                        <a:pt x="2668041" y="6898"/>
                      </a:lnTo>
                      <a:lnTo>
                        <a:pt x="2611273" y="24520"/>
                      </a:lnTo>
                      <a:cubicBezTo>
                        <a:pt x="2476744" y="81422"/>
                        <a:pt x="2382348" y="214631"/>
                        <a:pt x="2382348" y="369887"/>
                      </a:cubicBezTo>
                      <a:cubicBezTo>
                        <a:pt x="2382348" y="525143"/>
                        <a:pt x="2476744" y="658353"/>
                        <a:pt x="2611273" y="715254"/>
                      </a:cubicBezTo>
                      <a:lnTo>
                        <a:pt x="2668043" y="732877"/>
                      </a:lnTo>
                      <a:lnTo>
                        <a:pt x="2633872" y="739775"/>
                      </a:lnTo>
                      <a:lnTo>
                        <a:pt x="1148821" y="739775"/>
                      </a:lnTo>
                      <a:lnTo>
                        <a:pt x="459528" y="739775"/>
                      </a:lnTo>
                      <a:lnTo>
                        <a:pt x="123298" y="739775"/>
                      </a:lnTo>
                      <a:cubicBezTo>
                        <a:pt x="55202" y="739775"/>
                        <a:pt x="0" y="684573"/>
                        <a:pt x="0" y="616477"/>
                      </a:cubicBezTo>
                      <a:lnTo>
                        <a:pt x="0" y="308240"/>
                      </a:lnTo>
                      <a:lnTo>
                        <a:pt x="0" y="123298"/>
                      </a:lnTo>
                      <a:cubicBezTo>
                        <a:pt x="0" y="55202"/>
                        <a:pt x="55202" y="0"/>
                        <a:pt x="123298" y="0"/>
                      </a:cubicBezTo>
                      <a:close/>
                    </a:path>
                  </a:pathLst>
                </a:custGeom>
                <a:solidFill>
                  <a:schemeClr val="bg1">
                    <a:lumMod val="95000"/>
                  </a:schemeClr>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76" name="مربع نص 303">
                <a:extLst>
                  <a:ext uri="{FF2B5EF4-FFF2-40B4-BE49-F238E27FC236}">
                    <a16:creationId xmlns:a16="http://schemas.microsoft.com/office/drawing/2014/main" id="{E26C599B-EDD1-D65F-EAC6-C61943A148FB}"/>
                  </a:ext>
                </a:extLst>
              </p:cNvPr>
              <p:cNvSpPr txBox="1"/>
              <p:nvPr/>
            </p:nvSpPr>
            <p:spPr>
              <a:xfrm>
                <a:off x="375638" y="1709382"/>
                <a:ext cx="1976347" cy="349916"/>
              </a:xfrm>
              <a:prstGeom prst="rect">
                <a:avLst/>
              </a:prstGeom>
              <a:noFill/>
            </p:spPr>
            <p:txBody>
              <a:bodyPr wrap="square" rtlCol="1">
                <a:spAutoFit/>
              </a:bodyPr>
              <a:lstStyle/>
              <a:p>
                <a:pPr algn="just" rtl="1">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مقاييس الأداء الموضوعية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48" name="TextBox 6">
              <a:extLst>
                <a:ext uri="{FF2B5EF4-FFF2-40B4-BE49-F238E27FC236}">
                  <a16:creationId xmlns:a16="http://schemas.microsoft.com/office/drawing/2014/main" id="{F0C8537F-8E2D-3816-7A9C-31F3F53119AA}"/>
                </a:ext>
              </a:extLst>
            </p:cNvPr>
            <p:cNvSpPr txBox="1"/>
            <p:nvPr/>
          </p:nvSpPr>
          <p:spPr>
            <a:xfrm>
              <a:off x="4686592" y="4481281"/>
              <a:ext cx="1414629" cy="1200394"/>
            </a:xfrm>
            <a:prstGeom prst="rect">
              <a:avLst/>
            </a:prstGeom>
            <a:noFill/>
          </p:spPr>
          <p:txBody>
            <a:bodyPr wrap="square" rtlCol="0">
              <a:noAutofit/>
            </a:bodyPr>
            <a:lstStyle/>
            <a:p>
              <a:pPr algn="ctr" rtl="1">
                <a:lnSpc>
                  <a:spcPct val="115000"/>
                </a:lnSpc>
              </a:pPr>
              <a:r>
                <a:rPr lang="en-GB" sz="6600" b="1" kern="1200">
                  <a:solidFill>
                    <a:srgbClr val="168489"/>
                  </a:solidFill>
                  <a:effectLst/>
                  <a:latin typeface="SST Arabic Medium" panose="020B0604030504020204" pitchFamily="34" charset="-78"/>
                  <a:ea typeface="Calibri" panose="020F0502020204030204" pitchFamily="34" charset="0"/>
                  <a:cs typeface="Sakkal Majalla" panose="02000000000000000000" pitchFamily="2" charset="-78"/>
                </a:rPr>
                <a:t>06</a:t>
              </a:r>
              <a:endParaRPr lang="en-US" sz="6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84" name="Group 83">
            <a:extLst>
              <a:ext uri="{FF2B5EF4-FFF2-40B4-BE49-F238E27FC236}">
                <a16:creationId xmlns:a16="http://schemas.microsoft.com/office/drawing/2014/main" id="{D2CDD82F-7C8F-7C15-E548-6446BF5AEF85}"/>
              </a:ext>
            </a:extLst>
          </p:cNvPr>
          <p:cNvGrpSpPr/>
          <p:nvPr/>
        </p:nvGrpSpPr>
        <p:grpSpPr>
          <a:xfrm>
            <a:off x="6160091" y="2980888"/>
            <a:ext cx="5791567" cy="1353429"/>
            <a:chOff x="6160091" y="2980888"/>
            <a:chExt cx="5791567" cy="1353429"/>
          </a:xfrm>
        </p:grpSpPr>
        <p:grpSp>
          <p:nvGrpSpPr>
            <p:cNvPr id="71" name="مجموعة 297">
              <a:extLst>
                <a:ext uri="{FF2B5EF4-FFF2-40B4-BE49-F238E27FC236}">
                  <a16:creationId xmlns:a16="http://schemas.microsoft.com/office/drawing/2014/main" id="{3EE0E630-4ECF-334A-747F-93C0D4A6DE17}"/>
                </a:ext>
              </a:extLst>
            </p:cNvPr>
            <p:cNvGrpSpPr/>
            <p:nvPr/>
          </p:nvGrpSpPr>
          <p:grpSpPr>
            <a:xfrm>
              <a:off x="6160091" y="2980888"/>
              <a:ext cx="5717317" cy="1353429"/>
              <a:chOff x="2984106" y="753783"/>
              <a:chExt cx="3124348" cy="739775"/>
            </a:xfrm>
          </p:grpSpPr>
          <p:sp>
            <p:nvSpPr>
              <p:cNvPr id="73" name="شكل بيضاوي 299">
                <a:extLst>
                  <a:ext uri="{FF2B5EF4-FFF2-40B4-BE49-F238E27FC236}">
                    <a16:creationId xmlns:a16="http://schemas.microsoft.com/office/drawing/2014/main" id="{2AC29570-4D52-CC93-6FB0-583809849E10}"/>
                  </a:ext>
                </a:extLst>
              </p:cNvPr>
              <p:cNvSpPr/>
              <p:nvPr/>
            </p:nvSpPr>
            <p:spPr>
              <a:xfrm>
                <a:off x="5440106" y="789496"/>
                <a:ext cx="668348" cy="668348"/>
              </a:xfrm>
              <a:prstGeom prst="ellipse">
                <a:avLst/>
              </a:prstGeom>
              <a:noFill/>
              <a:ln w="19050">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74" name="شكل حر: شكل 300">
                <a:extLst>
                  <a:ext uri="{FF2B5EF4-FFF2-40B4-BE49-F238E27FC236}">
                    <a16:creationId xmlns:a16="http://schemas.microsoft.com/office/drawing/2014/main" id="{D7F796EF-3338-274D-6820-75013DFE2FDE}"/>
                  </a:ext>
                </a:extLst>
              </p:cNvPr>
              <p:cNvSpPr/>
              <p:nvPr/>
            </p:nvSpPr>
            <p:spPr>
              <a:xfrm>
                <a:off x="2984106" y="753783"/>
                <a:ext cx="2668043" cy="739775"/>
              </a:xfrm>
              <a:custGeom>
                <a:avLst/>
                <a:gdLst>
                  <a:gd name="connsiteX0" fmla="*/ 123298 w 2668043"/>
                  <a:gd name="connsiteY0" fmla="*/ 0 h 739775"/>
                  <a:gd name="connsiteX1" fmla="*/ 459528 w 2668043"/>
                  <a:gd name="connsiteY1" fmla="*/ 0 h 739775"/>
                  <a:gd name="connsiteX2" fmla="*/ 808650 w 2668043"/>
                  <a:gd name="connsiteY2" fmla="*/ 0 h 739775"/>
                  <a:gd name="connsiteX3" fmla="*/ 1148821 w 2668043"/>
                  <a:gd name="connsiteY3" fmla="*/ 0 h 739775"/>
                  <a:gd name="connsiteX4" fmla="*/ 2633872 w 2668043"/>
                  <a:gd name="connsiteY4" fmla="*/ 0 h 739775"/>
                  <a:gd name="connsiteX5" fmla="*/ 2668041 w 2668043"/>
                  <a:gd name="connsiteY5" fmla="*/ 6898 h 739775"/>
                  <a:gd name="connsiteX6" fmla="*/ 2611273 w 2668043"/>
                  <a:gd name="connsiteY6" fmla="*/ 24520 h 739775"/>
                  <a:gd name="connsiteX7" fmla="*/ 2382348 w 2668043"/>
                  <a:gd name="connsiteY7" fmla="*/ 369887 h 739775"/>
                  <a:gd name="connsiteX8" fmla="*/ 2611273 w 2668043"/>
                  <a:gd name="connsiteY8" fmla="*/ 715254 h 739775"/>
                  <a:gd name="connsiteX9" fmla="*/ 2668043 w 2668043"/>
                  <a:gd name="connsiteY9" fmla="*/ 732877 h 739775"/>
                  <a:gd name="connsiteX10" fmla="*/ 2633872 w 2668043"/>
                  <a:gd name="connsiteY10" fmla="*/ 739775 h 739775"/>
                  <a:gd name="connsiteX11" fmla="*/ 1148821 w 2668043"/>
                  <a:gd name="connsiteY11" fmla="*/ 739775 h 739775"/>
                  <a:gd name="connsiteX12" fmla="*/ 459528 w 2668043"/>
                  <a:gd name="connsiteY12" fmla="*/ 739775 h 739775"/>
                  <a:gd name="connsiteX13" fmla="*/ 123298 w 2668043"/>
                  <a:gd name="connsiteY13" fmla="*/ 739775 h 739775"/>
                  <a:gd name="connsiteX14" fmla="*/ 0 w 2668043"/>
                  <a:gd name="connsiteY14" fmla="*/ 616477 h 739775"/>
                  <a:gd name="connsiteX15" fmla="*/ 0 w 2668043"/>
                  <a:gd name="connsiteY15" fmla="*/ 308240 h 739775"/>
                  <a:gd name="connsiteX16" fmla="*/ 0 w 2668043"/>
                  <a:gd name="connsiteY16" fmla="*/ 123298 h 739775"/>
                  <a:gd name="connsiteX17" fmla="*/ 123298 w 2668043"/>
                  <a:gd name="connsiteY17" fmla="*/ 0 h 739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668043" h="739775">
                    <a:moveTo>
                      <a:pt x="123298" y="0"/>
                    </a:moveTo>
                    <a:lnTo>
                      <a:pt x="459528" y="0"/>
                    </a:lnTo>
                    <a:lnTo>
                      <a:pt x="808650" y="0"/>
                    </a:lnTo>
                    <a:lnTo>
                      <a:pt x="1148821" y="0"/>
                    </a:lnTo>
                    <a:lnTo>
                      <a:pt x="2633872" y="0"/>
                    </a:lnTo>
                    <a:lnTo>
                      <a:pt x="2668041" y="6898"/>
                    </a:lnTo>
                    <a:lnTo>
                      <a:pt x="2611273" y="24520"/>
                    </a:lnTo>
                    <a:cubicBezTo>
                      <a:pt x="2476744" y="81422"/>
                      <a:pt x="2382348" y="214631"/>
                      <a:pt x="2382348" y="369887"/>
                    </a:cubicBezTo>
                    <a:cubicBezTo>
                      <a:pt x="2382348" y="525143"/>
                      <a:pt x="2476744" y="658353"/>
                      <a:pt x="2611273" y="715254"/>
                    </a:cubicBezTo>
                    <a:lnTo>
                      <a:pt x="2668043" y="732877"/>
                    </a:lnTo>
                    <a:lnTo>
                      <a:pt x="2633872" y="739775"/>
                    </a:lnTo>
                    <a:lnTo>
                      <a:pt x="1148821" y="739775"/>
                    </a:lnTo>
                    <a:lnTo>
                      <a:pt x="459528" y="739775"/>
                    </a:lnTo>
                    <a:lnTo>
                      <a:pt x="123298" y="739775"/>
                    </a:lnTo>
                    <a:cubicBezTo>
                      <a:pt x="55202" y="739775"/>
                      <a:pt x="0" y="684573"/>
                      <a:pt x="0" y="616477"/>
                    </a:cubicBezTo>
                    <a:lnTo>
                      <a:pt x="0" y="308240"/>
                    </a:lnTo>
                    <a:lnTo>
                      <a:pt x="0" y="123298"/>
                    </a:lnTo>
                    <a:cubicBezTo>
                      <a:pt x="0" y="55202"/>
                      <a:pt x="55202" y="0"/>
                      <a:pt x="123298" y="0"/>
                    </a:cubicBezTo>
                    <a:close/>
                  </a:path>
                </a:pathLst>
              </a:custGeom>
              <a:solidFill>
                <a:schemeClr val="bg1">
                  <a:lumMod val="95000"/>
                </a:schemeClr>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72" name="مربع نص 298">
              <a:extLst>
                <a:ext uri="{FF2B5EF4-FFF2-40B4-BE49-F238E27FC236}">
                  <a16:creationId xmlns:a16="http://schemas.microsoft.com/office/drawing/2014/main" id="{BDB23F10-F6DA-9D0B-D77E-FA41E4D10511}"/>
                </a:ext>
              </a:extLst>
            </p:cNvPr>
            <p:cNvSpPr txBox="1"/>
            <p:nvPr/>
          </p:nvSpPr>
          <p:spPr>
            <a:xfrm>
              <a:off x="6322352" y="3372666"/>
              <a:ext cx="4127996" cy="640175"/>
            </a:xfrm>
            <a:prstGeom prst="rect">
              <a:avLst/>
            </a:prstGeom>
            <a:noFill/>
          </p:spPr>
          <p:txBody>
            <a:bodyPr wrap="square" rtlCol="1">
              <a:spAutoFit/>
            </a:bodyPr>
            <a:lstStyle/>
            <a:p>
              <a:pPr algn="just" rtl="1">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تقييم المرؤوسين</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52" name="TextBox 6">
              <a:extLst>
                <a:ext uri="{FF2B5EF4-FFF2-40B4-BE49-F238E27FC236}">
                  <a16:creationId xmlns:a16="http://schemas.microsoft.com/office/drawing/2014/main" id="{4D580F69-15CC-3343-34C2-6A4EED70526E}"/>
                </a:ext>
              </a:extLst>
            </p:cNvPr>
            <p:cNvSpPr txBox="1"/>
            <p:nvPr/>
          </p:nvSpPr>
          <p:spPr>
            <a:xfrm>
              <a:off x="10537029" y="2983506"/>
              <a:ext cx="1414629" cy="1200394"/>
            </a:xfrm>
            <a:prstGeom prst="rect">
              <a:avLst/>
            </a:prstGeom>
            <a:noFill/>
          </p:spPr>
          <p:txBody>
            <a:bodyPr wrap="square" rtlCol="0">
              <a:noAutofit/>
            </a:bodyPr>
            <a:lstStyle/>
            <a:p>
              <a:pPr algn="ctr" rtl="1">
                <a:lnSpc>
                  <a:spcPct val="115000"/>
                </a:lnSpc>
              </a:pPr>
              <a:r>
                <a:rPr lang="en-GB" sz="6600" b="1" kern="1200">
                  <a:solidFill>
                    <a:srgbClr val="168489"/>
                  </a:solidFill>
                  <a:effectLst/>
                  <a:latin typeface="SST Arabic Medium" panose="020B0604030504020204" pitchFamily="34" charset="-78"/>
                  <a:ea typeface="Calibri" panose="020F0502020204030204" pitchFamily="34" charset="0"/>
                  <a:cs typeface="Sakkal Majalla" panose="02000000000000000000" pitchFamily="2" charset="-78"/>
                </a:rPr>
                <a:t>03</a:t>
              </a:r>
              <a:endParaRPr lang="en-US" sz="6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83" name="Group 82">
            <a:extLst>
              <a:ext uri="{FF2B5EF4-FFF2-40B4-BE49-F238E27FC236}">
                <a16:creationId xmlns:a16="http://schemas.microsoft.com/office/drawing/2014/main" id="{C1B208F8-8457-EEE9-719C-6981A1D4BC9B}"/>
              </a:ext>
            </a:extLst>
          </p:cNvPr>
          <p:cNvGrpSpPr/>
          <p:nvPr/>
        </p:nvGrpSpPr>
        <p:grpSpPr>
          <a:xfrm>
            <a:off x="6159550" y="1485899"/>
            <a:ext cx="5792108" cy="1353434"/>
            <a:chOff x="6159550" y="1485899"/>
            <a:chExt cx="5792108" cy="1353434"/>
          </a:xfrm>
        </p:grpSpPr>
        <p:grpSp>
          <p:nvGrpSpPr>
            <p:cNvPr id="55" name="مجموعة 286">
              <a:extLst>
                <a:ext uri="{FF2B5EF4-FFF2-40B4-BE49-F238E27FC236}">
                  <a16:creationId xmlns:a16="http://schemas.microsoft.com/office/drawing/2014/main" id="{3E703A28-6FC6-3D33-FEC9-9EDAD3DE63A7}"/>
                </a:ext>
              </a:extLst>
            </p:cNvPr>
            <p:cNvGrpSpPr/>
            <p:nvPr/>
          </p:nvGrpSpPr>
          <p:grpSpPr>
            <a:xfrm>
              <a:off x="6159550" y="1485907"/>
              <a:ext cx="5717858" cy="1353426"/>
              <a:chOff x="2983810" y="3"/>
              <a:chExt cx="3124644" cy="739775"/>
            </a:xfrm>
          </p:grpSpPr>
          <p:grpSp>
            <p:nvGrpSpPr>
              <p:cNvPr id="63" name="مجموعة 287">
                <a:extLst>
                  <a:ext uri="{FF2B5EF4-FFF2-40B4-BE49-F238E27FC236}">
                    <a16:creationId xmlns:a16="http://schemas.microsoft.com/office/drawing/2014/main" id="{CF82C3E6-A48A-810B-0010-54814D2865E7}"/>
                  </a:ext>
                </a:extLst>
              </p:cNvPr>
              <p:cNvGrpSpPr/>
              <p:nvPr/>
            </p:nvGrpSpPr>
            <p:grpSpPr>
              <a:xfrm>
                <a:off x="2984106" y="3"/>
                <a:ext cx="3124348" cy="739775"/>
                <a:chOff x="2984106" y="3"/>
                <a:chExt cx="3124348" cy="739775"/>
              </a:xfrm>
            </p:grpSpPr>
            <p:sp>
              <p:nvSpPr>
                <p:cNvPr id="65" name="شكل بيضاوي 289">
                  <a:extLst>
                    <a:ext uri="{FF2B5EF4-FFF2-40B4-BE49-F238E27FC236}">
                      <a16:creationId xmlns:a16="http://schemas.microsoft.com/office/drawing/2014/main" id="{9BAF246D-87F7-535E-DEAD-67985E4A97D2}"/>
                    </a:ext>
                  </a:extLst>
                </p:cNvPr>
                <p:cNvSpPr/>
                <p:nvPr/>
              </p:nvSpPr>
              <p:spPr>
                <a:xfrm>
                  <a:off x="5440106" y="35716"/>
                  <a:ext cx="668348" cy="668348"/>
                </a:xfrm>
                <a:prstGeom prst="ellipse">
                  <a:avLst/>
                </a:prstGeom>
                <a:noFill/>
                <a:ln w="19050">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66" name="شكل حر: شكل 290">
                  <a:extLst>
                    <a:ext uri="{FF2B5EF4-FFF2-40B4-BE49-F238E27FC236}">
                      <a16:creationId xmlns:a16="http://schemas.microsoft.com/office/drawing/2014/main" id="{529663C5-D53C-B332-29C8-E7AA8DE37408}"/>
                    </a:ext>
                  </a:extLst>
                </p:cNvPr>
                <p:cNvSpPr/>
                <p:nvPr/>
              </p:nvSpPr>
              <p:spPr>
                <a:xfrm>
                  <a:off x="2984106" y="3"/>
                  <a:ext cx="2668043" cy="739775"/>
                </a:xfrm>
                <a:custGeom>
                  <a:avLst/>
                  <a:gdLst>
                    <a:gd name="connsiteX0" fmla="*/ 123298 w 2668043"/>
                    <a:gd name="connsiteY0" fmla="*/ 0 h 739775"/>
                    <a:gd name="connsiteX1" fmla="*/ 459528 w 2668043"/>
                    <a:gd name="connsiteY1" fmla="*/ 0 h 739775"/>
                    <a:gd name="connsiteX2" fmla="*/ 808650 w 2668043"/>
                    <a:gd name="connsiteY2" fmla="*/ 0 h 739775"/>
                    <a:gd name="connsiteX3" fmla="*/ 1148821 w 2668043"/>
                    <a:gd name="connsiteY3" fmla="*/ 0 h 739775"/>
                    <a:gd name="connsiteX4" fmla="*/ 2633872 w 2668043"/>
                    <a:gd name="connsiteY4" fmla="*/ 0 h 739775"/>
                    <a:gd name="connsiteX5" fmla="*/ 2668041 w 2668043"/>
                    <a:gd name="connsiteY5" fmla="*/ 6898 h 739775"/>
                    <a:gd name="connsiteX6" fmla="*/ 2611273 w 2668043"/>
                    <a:gd name="connsiteY6" fmla="*/ 24520 h 739775"/>
                    <a:gd name="connsiteX7" fmla="*/ 2382348 w 2668043"/>
                    <a:gd name="connsiteY7" fmla="*/ 369887 h 739775"/>
                    <a:gd name="connsiteX8" fmla="*/ 2611273 w 2668043"/>
                    <a:gd name="connsiteY8" fmla="*/ 715254 h 739775"/>
                    <a:gd name="connsiteX9" fmla="*/ 2668043 w 2668043"/>
                    <a:gd name="connsiteY9" fmla="*/ 732877 h 739775"/>
                    <a:gd name="connsiteX10" fmla="*/ 2633872 w 2668043"/>
                    <a:gd name="connsiteY10" fmla="*/ 739775 h 739775"/>
                    <a:gd name="connsiteX11" fmla="*/ 1148821 w 2668043"/>
                    <a:gd name="connsiteY11" fmla="*/ 739775 h 739775"/>
                    <a:gd name="connsiteX12" fmla="*/ 459528 w 2668043"/>
                    <a:gd name="connsiteY12" fmla="*/ 739775 h 739775"/>
                    <a:gd name="connsiteX13" fmla="*/ 123298 w 2668043"/>
                    <a:gd name="connsiteY13" fmla="*/ 739775 h 739775"/>
                    <a:gd name="connsiteX14" fmla="*/ 0 w 2668043"/>
                    <a:gd name="connsiteY14" fmla="*/ 616477 h 739775"/>
                    <a:gd name="connsiteX15" fmla="*/ 0 w 2668043"/>
                    <a:gd name="connsiteY15" fmla="*/ 308240 h 739775"/>
                    <a:gd name="connsiteX16" fmla="*/ 0 w 2668043"/>
                    <a:gd name="connsiteY16" fmla="*/ 123298 h 739775"/>
                    <a:gd name="connsiteX17" fmla="*/ 123298 w 2668043"/>
                    <a:gd name="connsiteY17" fmla="*/ 0 h 739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668043" h="739775">
                      <a:moveTo>
                        <a:pt x="123298" y="0"/>
                      </a:moveTo>
                      <a:lnTo>
                        <a:pt x="459528" y="0"/>
                      </a:lnTo>
                      <a:lnTo>
                        <a:pt x="808650" y="0"/>
                      </a:lnTo>
                      <a:lnTo>
                        <a:pt x="1148821" y="0"/>
                      </a:lnTo>
                      <a:lnTo>
                        <a:pt x="2633872" y="0"/>
                      </a:lnTo>
                      <a:lnTo>
                        <a:pt x="2668041" y="6898"/>
                      </a:lnTo>
                      <a:lnTo>
                        <a:pt x="2611273" y="24520"/>
                      </a:lnTo>
                      <a:cubicBezTo>
                        <a:pt x="2476744" y="81422"/>
                        <a:pt x="2382348" y="214631"/>
                        <a:pt x="2382348" y="369887"/>
                      </a:cubicBezTo>
                      <a:cubicBezTo>
                        <a:pt x="2382348" y="525143"/>
                        <a:pt x="2476744" y="658353"/>
                        <a:pt x="2611273" y="715254"/>
                      </a:cubicBezTo>
                      <a:lnTo>
                        <a:pt x="2668043" y="732877"/>
                      </a:lnTo>
                      <a:lnTo>
                        <a:pt x="2633872" y="739775"/>
                      </a:lnTo>
                      <a:lnTo>
                        <a:pt x="1148821" y="739775"/>
                      </a:lnTo>
                      <a:lnTo>
                        <a:pt x="459528" y="739775"/>
                      </a:lnTo>
                      <a:lnTo>
                        <a:pt x="123298" y="739775"/>
                      </a:lnTo>
                      <a:cubicBezTo>
                        <a:pt x="55202" y="739775"/>
                        <a:pt x="0" y="684573"/>
                        <a:pt x="0" y="616477"/>
                      </a:cubicBezTo>
                      <a:lnTo>
                        <a:pt x="0" y="308240"/>
                      </a:lnTo>
                      <a:lnTo>
                        <a:pt x="0" y="123298"/>
                      </a:lnTo>
                      <a:cubicBezTo>
                        <a:pt x="0" y="55202"/>
                        <a:pt x="55202" y="0"/>
                        <a:pt x="123298" y="0"/>
                      </a:cubicBezTo>
                      <a:close/>
                    </a:path>
                  </a:pathLst>
                </a:custGeom>
                <a:solidFill>
                  <a:schemeClr val="bg1">
                    <a:lumMod val="95000"/>
                  </a:schemeClr>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64" name="مربع نص 288">
                <a:extLst>
                  <a:ext uri="{FF2B5EF4-FFF2-40B4-BE49-F238E27FC236}">
                    <a16:creationId xmlns:a16="http://schemas.microsoft.com/office/drawing/2014/main" id="{A48640A3-E227-6940-F48E-370F29BF571D}"/>
                  </a:ext>
                </a:extLst>
              </p:cNvPr>
              <p:cNvSpPr txBox="1"/>
              <p:nvPr/>
            </p:nvSpPr>
            <p:spPr>
              <a:xfrm>
                <a:off x="2983810" y="207406"/>
                <a:ext cx="2318473" cy="349916"/>
              </a:xfrm>
              <a:prstGeom prst="rect">
                <a:avLst/>
              </a:prstGeom>
              <a:noFill/>
            </p:spPr>
            <p:txBody>
              <a:bodyPr wrap="square" rtlCol="1">
                <a:spAutoFit/>
              </a:bodyPr>
              <a:lstStyle/>
              <a:p>
                <a:pPr algn="just" rtl="1">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التقييم الذاتي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57" name="TextBox 6">
              <a:extLst>
                <a:ext uri="{FF2B5EF4-FFF2-40B4-BE49-F238E27FC236}">
                  <a16:creationId xmlns:a16="http://schemas.microsoft.com/office/drawing/2014/main" id="{9FE84C24-F4B7-1DFE-0914-2A316AE6A229}"/>
                </a:ext>
              </a:extLst>
            </p:cNvPr>
            <p:cNvSpPr txBox="1"/>
            <p:nvPr/>
          </p:nvSpPr>
          <p:spPr>
            <a:xfrm>
              <a:off x="10537029" y="1485899"/>
              <a:ext cx="1414629" cy="1200394"/>
            </a:xfrm>
            <a:prstGeom prst="rect">
              <a:avLst/>
            </a:prstGeom>
            <a:noFill/>
          </p:spPr>
          <p:txBody>
            <a:bodyPr wrap="square" rtlCol="0">
              <a:noAutofit/>
            </a:bodyPr>
            <a:lstStyle/>
            <a:p>
              <a:pPr algn="ctr" rtl="1">
                <a:lnSpc>
                  <a:spcPct val="115000"/>
                </a:lnSpc>
              </a:pPr>
              <a:r>
                <a:rPr lang="en-GB" sz="6600" b="1" kern="1200">
                  <a:solidFill>
                    <a:srgbClr val="168489"/>
                  </a:solidFill>
                  <a:effectLst/>
                  <a:latin typeface="SST Arabic Medium" panose="020B0604030504020204" pitchFamily="34" charset="-78"/>
                  <a:ea typeface="Calibri" panose="020F0502020204030204" pitchFamily="34" charset="0"/>
                  <a:cs typeface="Sakkal Majalla" panose="02000000000000000000" pitchFamily="2" charset="-78"/>
                </a:rPr>
                <a:t>01</a:t>
              </a:r>
              <a:endParaRPr lang="en-US" sz="6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88" name="Group 87">
            <a:extLst>
              <a:ext uri="{FF2B5EF4-FFF2-40B4-BE49-F238E27FC236}">
                <a16:creationId xmlns:a16="http://schemas.microsoft.com/office/drawing/2014/main" id="{CB38B871-BCFB-369E-695B-D512C6F37165}"/>
              </a:ext>
            </a:extLst>
          </p:cNvPr>
          <p:cNvGrpSpPr/>
          <p:nvPr/>
        </p:nvGrpSpPr>
        <p:grpSpPr>
          <a:xfrm>
            <a:off x="240342" y="1485899"/>
            <a:ext cx="5860879" cy="1353428"/>
            <a:chOff x="240342" y="1485899"/>
            <a:chExt cx="5860879" cy="1353428"/>
          </a:xfrm>
        </p:grpSpPr>
        <p:grpSp>
          <p:nvGrpSpPr>
            <p:cNvPr id="56" name="مجموعة 291">
              <a:extLst>
                <a:ext uri="{FF2B5EF4-FFF2-40B4-BE49-F238E27FC236}">
                  <a16:creationId xmlns:a16="http://schemas.microsoft.com/office/drawing/2014/main" id="{E9023BD1-5908-F5F8-2CB8-05BC5F8984FB}"/>
                </a:ext>
              </a:extLst>
            </p:cNvPr>
            <p:cNvGrpSpPr/>
            <p:nvPr/>
          </p:nvGrpSpPr>
          <p:grpSpPr>
            <a:xfrm>
              <a:off x="240342" y="1485901"/>
              <a:ext cx="5783880" cy="1353426"/>
              <a:chOff x="0" y="0"/>
              <a:chExt cx="3160723" cy="739775"/>
            </a:xfrm>
          </p:grpSpPr>
          <p:grpSp>
            <p:nvGrpSpPr>
              <p:cNvPr id="59" name="مجموعة 292">
                <a:extLst>
                  <a:ext uri="{FF2B5EF4-FFF2-40B4-BE49-F238E27FC236}">
                    <a16:creationId xmlns:a16="http://schemas.microsoft.com/office/drawing/2014/main" id="{29295EE2-06B1-BCF0-3FFD-12B4716C8E88}"/>
                  </a:ext>
                </a:extLst>
              </p:cNvPr>
              <p:cNvGrpSpPr/>
              <p:nvPr/>
            </p:nvGrpSpPr>
            <p:grpSpPr>
              <a:xfrm>
                <a:off x="36375" y="0"/>
                <a:ext cx="3124348" cy="739775"/>
                <a:chOff x="36375" y="0"/>
                <a:chExt cx="3124348" cy="739775"/>
              </a:xfrm>
            </p:grpSpPr>
            <p:sp>
              <p:nvSpPr>
                <p:cNvPr id="61" name="شكل بيضاوي 294">
                  <a:extLst>
                    <a:ext uri="{FF2B5EF4-FFF2-40B4-BE49-F238E27FC236}">
                      <a16:creationId xmlns:a16="http://schemas.microsoft.com/office/drawing/2014/main" id="{83513202-D05C-8769-93F0-D53AC7877A7C}"/>
                    </a:ext>
                  </a:extLst>
                </p:cNvPr>
                <p:cNvSpPr/>
                <p:nvPr/>
              </p:nvSpPr>
              <p:spPr>
                <a:xfrm>
                  <a:off x="2492375" y="35713"/>
                  <a:ext cx="668348" cy="668348"/>
                </a:xfrm>
                <a:prstGeom prst="ellipse">
                  <a:avLst/>
                </a:prstGeom>
                <a:noFill/>
                <a:ln w="19050">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62" name="شكل حر: شكل 295">
                  <a:extLst>
                    <a:ext uri="{FF2B5EF4-FFF2-40B4-BE49-F238E27FC236}">
                      <a16:creationId xmlns:a16="http://schemas.microsoft.com/office/drawing/2014/main" id="{DF440E3B-92C3-F43C-2E16-5692DD6A6463}"/>
                    </a:ext>
                  </a:extLst>
                </p:cNvPr>
                <p:cNvSpPr/>
                <p:nvPr/>
              </p:nvSpPr>
              <p:spPr>
                <a:xfrm>
                  <a:off x="36375" y="0"/>
                  <a:ext cx="2668043" cy="739775"/>
                </a:xfrm>
                <a:custGeom>
                  <a:avLst/>
                  <a:gdLst>
                    <a:gd name="connsiteX0" fmla="*/ 123298 w 2668043"/>
                    <a:gd name="connsiteY0" fmla="*/ 0 h 739775"/>
                    <a:gd name="connsiteX1" fmla="*/ 459528 w 2668043"/>
                    <a:gd name="connsiteY1" fmla="*/ 0 h 739775"/>
                    <a:gd name="connsiteX2" fmla="*/ 808650 w 2668043"/>
                    <a:gd name="connsiteY2" fmla="*/ 0 h 739775"/>
                    <a:gd name="connsiteX3" fmla="*/ 1148821 w 2668043"/>
                    <a:gd name="connsiteY3" fmla="*/ 0 h 739775"/>
                    <a:gd name="connsiteX4" fmla="*/ 2633872 w 2668043"/>
                    <a:gd name="connsiteY4" fmla="*/ 0 h 739775"/>
                    <a:gd name="connsiteX5" fmla="*/ 2668041 w 2668043"/>
                    <a:gd name="connsiteY5" fmla="*/ 6898 h 739775"/>
                    <a:gd name="connsiteX6" fmla="*/ 2611273 w 2668043"/>
                    <a:gd name="connsiteY6" fmla="*/ 24520 h 739775"/>
                    <a:gd name="connsiteX7" fmla="*/ 2382348 w 2668043"/>
                    <a:gd name="connsiteY7" fmla="*/ 369887 h 739775"/>
                    <a:gd name="connsiteX8" fmla="*/ 2611273 w 2668043"/>
                    <a:gd name="connsiteY8" fmla="*/ 715254 h 739775"/>
                    <a:gd name="connsiteX9" fmla="*/ 2668043 w 2668043"/>
                    <a:gd name="connsiteY9" fmla="*/ 732877 h 739775"/>
                    <a:gd name="connsiteX10" fmla="*/ 2633872 w 2668043"/>
                    <a:gd name="connsiteY10" fmla="*/ 739775 h 739775"/>
                    <a:gd name="connsiteX11" fmla="*/ 1148821 w 2668043"/>
                    <a:gd name="connsiteY11" fmla="*/ 739775 h 739775"/>
                    <a:gd name="connsiteX12" fmla="*/ 459528 w 2668043"/>
                    <a:gd name="connsiteY12" fmla="*/ 739775 h 739775"/>
                    <a:gd name="connsiteX13" fmla="*/ 123298 w 2668043"/>
                    <a:gd name="connsiteY13" fmla="*/ 739775 h 739775"/>
                    <a:gd name="connsiteX14" fmla="*/ 0 w 2668043"/>
                    <a:gd name="connsiteY14" fmla="*/ 616477 h 739775"/>
                    <a:gd name="connsiteX15" fmla="*/ 0 w 2668043"/>
                    <a:gd name="connsiteY15" fmla="*/ 308240 h 739775"/>
                    <a:gd name="connsiteX16" fmla="*/ 0 w 2668043"/>
                    <a:gd name="connsiteY16" fmla="*/ 123298 h 739775"/>
                    <a:gd name="connsiteX17" fmla="*/ 123298 w 2668043"/>
                    <a:gd name="connsiteY17" fmla="*/ 0 h 739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668043" h="739775">
                      <a:moveTo>
                        <a:pt x="123298" y="0"/>
                      </a:moveTo>
                      <a:lnTo>
                        <a:pt x="459528" y="0"/>
                      </a:lnTo>
                      <a:lnTo>
                        <a:pt x="808650" y="0"/>
                      </a:lnTo>
                      <a:lnTo>
                        <a:pt x="1148821" y="0"/>
                      </a:lnTo>
                      <a:lnTo>
                        <a:pt x="2633872" y="0"/>
                      </a:lnTo>
                      <a:lnTo>
                        <a:pt x="2668041" y="6898"/>
                      </a:lnTo>
                      <a:lnTo>
                        <a:pt x="2611273" y="24520"/>
                      </a:lnTo>
                      <a:cubicBezTo>
                        <a:pt x="2476744" y="81422"/>
                        <a:pt x="2382348" y="214631"/>
                        <a:pt x="2382348" y="369887"/>
                      </a:cubicBezTo>
                      <a:cubicBezTo>
                        <a:pt x="2382348" y="525143"/>
                        <a:pt x="2476744" y="658353"/>
                        <a:pt x="2611273" y="715254"/>
                      </a:cubicBezTo>
                      <a:lnTo>
                        <a:pt x="2668043" y="732877"/>
                      </a:lnTo>
                      <a:lnTo>
                        <a:pt x="2633872" y="739775"/>
                      </a:lnTo>
                      <a:lnTo>
                        <a:pt x="1148821" y="739775"/>
                      </a:lnTo>
                      <a:lnTo>
                        <a:pt x="459528" y="739775"/>
                      </a:lnTo>
                      <a:lnTo>
                        <a:pt x="123298" y="739775"/>
                      </a:lnTo>
                      <a:cubicBezTo>
                        <a:pt x="55202" y="739775"/>
                        <a:pt x="0" y="684573"/>
                        <a:pt x="0" y="616477"/>
                      </a:cubicBezTo>
                      <a:lnTo>
                        <a:pt x="0" y="308240"/>
                      </a:lnTo>
                      <a:lnTo>
                        <a:pt x="0" y="123298"/>
                      </a:lnTo>
                      <a:cubicBezTo>
                        <a:pt x="0" y="55202"/>
                        <a:pt x="55202" y="0"/>
                        <a:pt x="123298" y="0"/>
                      </a:cubicBezTo>
                      <a:close/>
                    </a:path>
                  </a:pathLst>
                </a:custGeom>
                <a:solidFill>
                  <a:schemeClr val="bg1">
                    <a:lumMod val="95000"/>
                  </a:schemeClr>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60" name="مربع نص 293">
                <a:extLst>
                  <a:ext uri="{FF2B5EF4-FFF2-40B4-BE49-F238E27FC236}">
                    <a16:creationId xmlns:a16="http://schemas.microsoft.com/office/drawing/2014/main" id="{EBD32757-227D-F6BA-9A96-3E7024F04C5A}"/>
                  </a:ext>
                </a:extLst>
              </p:cNvPr>
              <p:cNvSpPr txBox="1"/>
              <p:nvPr/>
            </p:nvSpPr>
            <p:spPr>
              <a:xfrm>
                <a:off x="0" y="207402"/>
                <a:ext cx="2368725" cy="349916"/>
              </a:xfrm>
              <a:prstGeom prst="rect">
                <a:avLst/>
              </a:prstGeom>
              <a:noFill/>
            </p:spPr>
            <p:txBody>
              <a:bodyPr wrap="square" rtlCol="1">
                <a:spAutoFit/>
              </a:bodyPr>
              <a:lstStyle/>
              <a:p>
                <a:pPr algn="just" rtl="1">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تقييم الرؤساء</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58" name="TextBox 6">
              <a:extLst>
                <a:ext uri="{FF2B5EF4-FFF2-40B4-BE49-F238E27FC236}">
                  <a16:creationId xmlns:a16="http://schemas.microsoft.com/office/drawing/2014/main" id="{8E91991B-09D2-4DD4-5B53-217A7FFDFE05}"/>
                </a:ext>
              </a:extLst>
            </p:cNvPr>
            <p:cNvSpPr txBox="1"/>
            <p:nvPr/>
          </p:nvSpPr>
          <p:spPr>
            <a:xfrm>
              <a:off x="4686592" y="1485899"/>
              <a:ext cx="1414629" cy="1200394"/>
            </a:xfrm>
            <a:prstGeom prst="rect">
              <a:avLst/>
            </a:prstGeom>
            <a:noFill/>
          </p:spPr>
          <p:txBody>
            <a:bodyPr wrap="square" rtlCol="0">
              <a:noAutofit/>
            </a:bodyPr>
            <a:lstStyle/>
            <a:p>
              <a:pPr algn="ctr" rtl="1">
                <a:lnSpc>
                  <a:spcPct val="115000"/>
                </a:lnSpc>
              </a:pPr>
              <a:r>
                <a:rPr lang="en-GB" sz="6600" b="1" kern="1200" dirty="0">
                  <a:solidFill>
                    <a:srgbClr val="168489"/>
                  </a:solidFill>
                  <a:effectLst/>
                  <a:latin typeface="SST Arabic Medium" panose="020B0604030504020204" pitchFamily="34" charset="-78"/>
                  <a:ea typeface="Calibri" panose="020F0502020204030204" pitchFamily="34" charset="0"/>
                  <a:cs typeface="Sakkal Majalla" panose="02000000000000000000" pitchFamily="2" charset="-78"/>
                </a:rPr>
                <a:t>02</a:t>
              </a:r>
              <a:endParaRPr lang="en-US" sz="6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87" name="Group 86">
            <a:extLst>
              <a:ext uri="{FF2B5EF4-FFF2-40B4-BE49-F238E27FC236}">
                <a16:creationId xmlns:a16="http://schemas.microsoft.com/office/drawing/2014/main" id="{A56CF4CB-E4DA-C591-A293-6CDCEC9FD730}"/>
              </a:ext>
            </a:extLst>
          </p:cNvPr>
          <p:cNvGrpSpPr/>
          <p:nvPr/>
        </p:nvGrpSpPr>
        <p:grpSpPr>
          <a:xfrm>
            <a:off x="306905" y="2980883"/>
            <a:ext cx="5794316" cy="1353427"/>
            <a:chOff x="306905" y="2980883"/>
            <a:chExt cx="5794316" cy="1353427"/>
          </a:xfrm>
        </p:grpSpPr>
        <p:grpSp>
          <p:nvGrpSpPr>
            <p:cNvPr id="67" name="مجموعة 302">
              <a:extLst>
                <a:ext uri="{FF2B5EF4-FFF2-40B4-BE49-F238E27FC236}">
                  <a16:creationId xmlns:a16="http://schemas.microsoft.com/office/drawing/2014/main" id="{0C4193DD-80D3-8A1F-7BF2-29B2E4A97DBC}"/>
                </a:ext>
              </a:extLst>
            </p:cNvPr>
            <p:cNvGrpSpPr/>
            <p:nvPr/>
          </p:nvGrpSpPr>
          <p:grpSpPr>
            <a:xfrm>
              <a:off x="306905" y="2980883"/>
              <a:ext cx="5717317" cy="1353427"/>
              <a:chOff x="33554" y="753780"/>
              <a:chExt cx="3124348" cy="739775"/>
            </a:xfrm>
          </p:grpSpPr>
          <p:sp>
            <p:nvSpPr>
              <p:cNvPr id="69" name="شكل بيضاوي 304">
                <a:extLst>
                  <a:ext uri="{FF2B5EF4-FFF2-40B4-BE49-F238E27FC236}">
                    <a16:creationId xmlns:a16="http://schemas.microsoft.com/office/drawing/2014/main" id="{2232CF64-B147-AA01-BB26-123581B762B3}"/>
                  </a:ext>
                </a:extLst>
              </p:cNvPr>
              <p:cNvSpPr/>
              <p:nvPr/>
            </p:nvSpPr>
            <p:spPr>
              <a:xfrm>
                <a:off x="2489554" y="789493"/>
                <a:ext cx="668348" cy="668348"/>
              </a:xfrm>
              <a:prstGeom prst="ellipse">
                <a:avLst/>
              </a:prstGeom>
              <a:noFill/>
              <a:ln w="19050">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70" name="شكل حر: شكل 305">
                <a:extLst>
                  <a:ext uri="{FF2B5EF4-FFF2-40B4-BE49-F238E27FC236}">
                    <a16:creationId xmlns:a16="http://schemas.microsoft.com/office/drawing/2014/main" id="{8CF09870-F7F3-F5EE-EE2C-B483981E0430}"/>
                  </a:ext>
                </a:extLst>
              </p:cNvPr>
              <p:cNvSpPr/>
              <p:nvPr/>
            </p:nvSpPr>
            <p:spPr>
              <a:xfrm>
                <a:off x="33554" y="753780"/>
                <a:ext cx="2668043" cy="739775"/>
              </a:xfrm>
              <a:custGeom>
                <a:avLst/>
                <a:gdLst>
                  <a:gd name="connsiteX0" fmla="*/ 123298 w 2668043"/>
                  <a:gd name="connsiteY0" fmla="*/ 0 h 739775"/>
                  <a:gd name="connsiteX1" fmla="*/ 459528 w 2668043"/>
                  <a:gd name="connsiteY1" fmla="*/ 0 h 739775"/>
                  <a:gd name="connsiteX2" fmla="*/ 808650 w 2668043"/>
                  <a:gd name="connsiteY2" fmla="*/ 0 h 739775"/>
                  <a:gd name="connsiteX3" fmla="*/ 1148821 w 2668043"/>
                  <a:gd name="connsiteY3" fmla="*/ 0 h 739775"/>
                  <a:gd name="connsiteX4" fmla="*/ 2633872 w 2668043"/>
                  <a:gd name="connsiteY4" fmla="*/ 0 h 739775"/>
                  <a:gd name="connsiteX5" fmla="*/ 2668041 w 2668043"/>
                  <a:gd name="connsiteY5" fmla="*/ 6898 h 739775"/>
                  <a:gd name="connsiteX6" fmla="*/ 2611273 w 2668043"/>
                  <a:gd name="connsiteY6" fmla="*/ 24520 h 739775"/>
                  <a:gd name="connsiteX7" fmla="*/ 2382348 w 2668043"/>
                  <a:gd name="connsiteY7" fmla="*/ 369887 h 739775"/>
                  <a:gd name="connsiteX8" fmla="*/ 2611273 w 2668043"/>
                  <a:gd name="connsiteY8" fmla="*/ 715254 h 739775"/>
                  <a:gd name="connsiteX9" fmla="*/ 2668043 w 2668043"/>
                  <a:gd name="connsiteY9" fmla="*/ 732877 h 739775"/>
                  <a:gd name="connsiteX10" fmla="*/ 2633872 w 2668043"/>
                  <a:gd name="connsiteY10" fmla="*/ 739775 h 739775"/>
                  <a:gd name="connsiteX11" fmla="*/ 1148821 w 2668043"/>
                  <a:gd name="connsiteY11" fmla="*/ 739775 h 739775"/>
                  <a:gd name="connsiteX12" fmla="*/ 459528 w 2668043"/>
                  <a:gd name="connsiteY12" fmla="*/ 739775 h 739775"/>
                  <a:gd name="connsiteX13" fmla="*/ 123298 w 2668043"/>
                  <a:gd name="connsiteY13" fmla="*/ 739775 h 739775"/>
                  <a:gd name="connsiteX14" fmla="*/ 0 w 2668043"/>
                  <a:gd name="connsiteY14" fmla="*/ 616477 h 739775"/>
                  <a:gd name="connsiteX15" fmla="*/ 0 w 2668043"/>
                  <a:gd name="connsiteY15" fmla="*/ 308240 h 739775"/>
                  <a:gd name="connsiteX16" fmla="*/ 0 w 2668043"/>
                  <a:gd name="connsiteY16" fmla="*/ 123298 h 739775"/>
                  <a:gd name="connsiteX17" fmla="*/ 123298 w 2668043"/>
                  <a:gd name="connsiteY17" fmla="*/ 0 h 739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668043" h="739775">
                    <a:moveTo>
                      <a:pt x="123298" y="0"/>
                    </a:moveTo>
                    <a:lnTo>
                      <a:pt x="459528" y="0"/>
                    </a:lnTo>
                    <a:lnTo>
                      <a:pt x="808650" y="0"/>
                    </a:lnTo>
                    <a:lnTo>
                      <a:pt x="1148821" y="0"/>
                    </a:lnTo>
                    <a:lnTo>
                      <a:pt x="2633872" y="0"/>
                    </a:lnTo>
                    <a:lnTo>
                      <a:pt x="2668041" y="6898"/>
                    </a:lnTo>
                    <a:lnTo>
                      <a:pt x="2611273" y="24520"/>
                    </a:lnTo>
                    <a:cubicBezTo>
                      <a:pt x="2476744" y="81422"/>
                      <a:pt x="2382348" y="214631"/>
                      <a:pt x="2382348" y="369887"/>
                    </a:cubicBezTo>
                    <a:cubicBezTo>
                      <a:pt x="2382348" y="525143"/>
                      <a:pt x="2476744" y="658353"/>
                      <a:pt x="2611273" y="715254"/>
                    </a:cubicBezTo>
                    <a:lnTo>
                      <a:pt x="2668043" y="732877"/>
                    </a:lnTo>
                    <a:lnTo>
                      <a:pt x="2633872" y="739775"/>
                    </a:lnTo>
                    <a:lnTo>
                      <a:pt x="1148821" y="739775"/>
                    </a:lnTo>
                    <a:lnTo>
                      <a:pt x="459528" y="739775"/>
                    </a:lnTo>
                    <a:lnTo>
                      <a:pt x="123298" y="739775"/>
                    </a:lnTo>
                    <a:cubicBezTo>
                      <a:pt x="55202" y="739775"/>
                      <a:pt x="0" y="684573"/>
                      <a:pt x="0" y="616477"/>
                    </a:cubicBezTo>
                    <a:lnTo>
                      <a:pt x="0" y="308240"/>
                    </a:lnTo>
                    <a:lnTo>
                      <a:pt x="0" y="123298"/>
                    </a:lnTo>
                    <a:cubicBezTo>
                      <a:pt x="0" y="55202"/>
                      <a:pt x="55202" y="0"/>
                      <a:pt x="123298" y="0"/>
                    </a:cubicBezTo>
                    <a:close/>
                  </a:path>
                </a:pathLst>
              </a:custGeom>
              <a:solidFill>
                <a:schemeClr val="bg1">
                  <a:lumMod val="95000"/>
                </a:schemeClr>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68" name="مربع نص 303">
              <a:extLst>
                <a:ext uri="{FF2B5EF4-FFF2-40B4-BE49-F238E27FC236}">
                  <a16:creationId xmlns:a16="http://schemas.microsoft.com/office/drawing/2014/main" id="{56F00A86-72F4-251F-34E6-F3FBA18E7188}"/>
                </a:ext>
              </a:extLst>
            </p:cNvPr>
            <p:cNvSpPr txBox="1"/>
            <p:nvPr/>
          </p:nvSpPr>
          <p:spPr>
            <a:xfrm>
              <a:off x="932892" y="3351176"/>
              <a:ext cx="3616563" cy="640175"/>
            </a:xfrm>
            <a:prstGeom prst="rect">
              <a:avLst/>
            </a:prstGeom>
            <a:noFill/>
          </p:spPr>
          <p:txBody>
            <a:bodyPr wrap="square" rtlCol="1">
              <a:spAutoFit/>
            </a:bodyPr>
            <a:lstStyle/>
            <a:p>
              <a:pPr algn="just" rtl="1">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تقييم الزملاء</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54" name="TextBox 6">
              <a:extLst>
                <a:ext uri="{FF2B5EF4-FFF2-40B4-BE49-F238E27FC236}">
                  <a16:creationId xmlns:a16="http://schemas.microsoft.com/office/drawing/2014/main" id="{58A3BA98-049B-23BB-AD13-36F8C840CA54}"/>
                </a:ext>
              </a:extLst>
            </p:cNvPr>
            <p:cNvSpPr txBox="1"/>
            <p:nvPr/>
          </p:nvSpPr>
          <p:spPr>
            <a:xfrm>
              <a:off x="4686592" y="2983506"/>
              <a:ext cx="1414629" cy="1200394"/>
            </a:xfrm>
            <a:prstGeom prst="rect">
              <a:avLst/>
            </a:prstGeom>
            <a:noFill/>
          </p:spPr>
          <p:txBody>
            <a:bodyPr wrap="square" rtlCol="0">
              <a:noAutofit/>
            </a:bodyPr>
            <a:lstStyle/>
            <a:p>
              <a:pPr algn="ctr" rtl="1">
                <a:lnSpc>
                  <a:spcPct val="115000"/>
                </a:lnSpc>
              </a:pPr>
              <a:r>
                <a:rPr lang="en-GB" sz="6600" b="1" kern="1200">
                  <a:solidFill>
                    <a:srgbClr val="168489"/>
                  </a:solidFill>
                  <a:effectLst/>
                  <a:latin typeface="SST Arabic Medium" panose="020B0604030504020204" pitchFamily="34" charset="-78"/>
                  <a:ea typeface="Calibri" panose="020F0502020204030204" pitchFamily="34" charset="0"/>
                  <a:cs typeface="Sakkal Majalla" panose="02000000000000000000" pitchFamily="2" charset="-78"/>
                </a:rPr>
                <a:t>04</a:t>
              </a:r>
              <a:endParaRPr lang="en-US" sz="6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2298094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83"/>
                                        </p:tgtEl>
                                        <p:attrNameLst>
                                          <p:attrName>style.visibility</p:attrName>
                                        </p:attrNameLst>
                                      </p:cBhvr>
                                      <p:to>
                                        <p:strVal val="visible"/>
                                      </p:to>
                                    </p:set>
                                    <p:anim calcmode="lin" valueType="num">
                                      <p:cBhvr additive="base">
                                        <p:cTn id="7" dur="500" fill="hold"/>
                                        <p:tgtEl>
                                          <p:spTgt spid="83"/>
                                        </p:tgtEl>
                                        <p:attrNameLst>
                                          <p:attrName>ppt_x</p:attrName>
                                        </p:attrNameLst>
                                      </p:cBhvr>
                                      <p:tavLst>
                                        <p:tav tm="0">
                                          <p:val>
                                            <p:strVal val="#ppt_x"/>
                                          </p:val>
                                        </p:tav>
                                        <p:tav tm="100000">
                                          <p:val>
                                            <p:strVal val="#ppt_x"/>
                                          </p:val>
                                        </p:tav>
                                      </p:tavLst>
                                    </p:anim>
                                    <p:anim calcmode="lin" valueType="num">
                                      <p:cBhvr additive="base">
                                        <p:cTn id="8" dur="500" fill="hold"/>
                                        <p:tgtEl>
                                          <p:spTgt spid="8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8"/>
                                        </p:tgtEl>
                                        <p:attrNameLst>
                                          <p:attrName>style.visibility</p:attrName>
                                        </p:attrNameLst>
                                      </p:cBhvr>
                                      <p:to>
                                        <p:strVal val="visible"/>
                                      </p:to>
                                    </p:set>
                                    <p:anim calcmode="lin" valueType="num">
                                      <p:cBhvr additive="base">
                                        <p:cTn id="13" dur="500" fill="hold"/>
                                        <p:tgtEl>
                                          <p:spTgt spid="88"/>
                                        </p:tgtEl>
                                        <p:attrNameLst>
                                          <p:attrName>ppt_x</p:attrName>
                                        </p:attrNameLst>
                                      </p:cBhvr>
                                      <p:tavLst>
                                        <p:tav tm="0">
                                          <p:val>
                                            <p:strVal val="#ppt_x"/>
                                          </p:val>
                                        </p:tav>
                                        <p:tav tm="100000">
                                          <p:val>
                                            <p:strVal val="#ppt_x"/>
                                          </p:val>
                                        </p:tav>
                                      </p:tavLst>
                                    </p:anim>
                                    <p:anim calcmode="lin" valueType="num">
                                      <p:cBhvr additive="base">
                                        <p:cTn id="14" dur="500" fill="hold"/>
                                        <p:tgtEl>
                                          <p:spTgt spid="8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84"/>
                                        </p:tgtEl>
                                        <p:attrNameLst>
                                          <p:attrName>style.visibility</p:attrName>
                                        </p:attrNameLst>
                                      </p:cBhvr>
                                      <p:to>
                                        <p:strVal val="visible"/>
                                      </p:to>
                                    </p:set>
                                    <p:anim calcmode="lin" valueType="num">
                                      <p:cBhvr additive="base">
                                        <p:cTn id="19" dur="500" fill="hold"/>
                                        <p:tgtEl>
                                          <p:spTgt spid="84"/>
                                        </p:tgtEl>
                                        <p:attrNameLst>
                                          <p:attrName>ppt_x</p:attrName>
                                        </p:attrNameLst>
                                      </p:cBhvr>
                                      <p:tavLst>
                                        <p:tav tm="0">
                                          <p:val>
                                            <p:strVal val="#ppt_x"/>
                                          </p:val>
                                        </p:tav>
                                        <p:tav tm="100000">
                                          <p:val>
                                            <p:strVal val="#ppt_x"/>
                                          </p:val>
                                        </p:tav>
                                      </p:tavLst>
                                    </p:anim>
                                    <p:anim calcmode="lin" valueType="num">
                                      <p:cBhvr additive="base">
                                        <p:cTn id="20" dur="500" fill="hold"/>
                                        <p:tgtEl>
                                          <p:spTgt spid="8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87"/>
                                        </p:tgtEl>
                                        <p:attrNameLst>
                                          <p:attrName>style.visibility</p:attrName>
                                        </p:attrNameLst>
                                      </p:cBhvr>
                                      <p:to>
                                        <p:strVal val="visible"/>
                                      </p:to>
                                    </p:set>
                                    <p:anim calcmode="lin" valueType="num">
                                      <p:cBhvr additive="base">
                                        <p:cTn id="25" dur="500" fill="hold"/>
                                        <p:tgtEl>
                                          <p:spTgt spid="87"/>
                                        </p:tgtEl>
                                        <p:attrNameLst>
                                          <p:attrName>ppt_x</p:attrName>
                                        </p:attrNameLst>
                                      </p:cBhvr>
                                      <p:tavLst>
                                        <p:tav tm="0">
                                          <p:val>
                                            <p:strVal val="#ppt_x"/>
                                          </p:val>
                                        </p:tav>
                                        <p:tav tm="100000">
                                          <p:val>
                                            <p:strVal val="#ppt_x"/>
                                          </p:val>
                                        </p:tav>
                                      </p:tavLst>
                                    </p:anim>
                                    <p:anim calcmode="lin" valueType="num">
                                      <p:cBhvr additive="base">
                                        <p:cTn id="26" dur="500" fill="hold"/>
                                        <p:tgtEl>
                                          <p:spTgt spid="8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85"/>
                                        </p:tgtEl>
                                        <p:attrNameLst>
                                          <p:attrName>style.visibility</p:attrName>
                                        </p:attrNameLst>
                                      </p:cBhvr>
                                      <p:to>
                                        <p:strVal val="visible"/>
                                      </p:to>
                                    </p:set>
                                    <p:anim calcmode="lin" valueType="num">
                                      <p:cBhvr additive="base">
                                        <p:cTn id="31" dur="500" fill="hold"/>
                                        <p:tgtEl>
                                          <p:spTgt spid="85"/>
                                        </p:tgtEl>
                                        <p:attrNameLst>
                                          <p:attrName>ppt_x</p:attrName>
                                        </p:attrNameLst>
                                      </p:cBhvr>
                                      <p:tavLst>
                                        <p:tav tm="0">
                                          <p:val>
                                            <p:strVal val="#ppt_x"/>
                                          </p:val>
                                        </p:tav>
                                        <p:tav tm="100000">
                                          <p:val>
                                            <p:strVal val="#ppt_x"/>
                                          </p:val>
                                        </p:tav>
                                      </p:tavLst>
                                    </p:anim>
                                    <p:anim calcmode="lin" valueType="num">
                                      <p:cBhvr additive="base">
                                        <p:cTn id="32" dur="500" fill="hold"/>
                                        <p:tgtEl>
                                          <p:spTgt spid="8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86"/>
                                        </p:tgtEl>
                                        <p:attrNameLst>
                                          <p:attrName>style.visibility</p:attrName>
                                        </p:attrNameLst>
                                      </p:cBhvr>
                                      <p:to>
                                        <p:strVal val="visible"/>
                                      </p:to>
                                    </p:set>
                                    <p:anim calcmode="lin" valueType="num">
                                      <p:cBhvr additive="base">
                                        <p:cTn id="37" dur="500" fill="hold"/>
                                        <p:tgtEl>
                                          <p:spTgt spid="86"/>
                                        </p:tgtEl>
                                        <p:attrNameLst>
                                          <p:attrName>ppt_x</p:attrName>
                                        </p:attrNameLst>
                                      </p:cBhvr>
                                      <p:tavLst>
                                        <p:tav tm="0">
                                          <p:val>
                                            <p:strVal val="#ppt_x"/>
                                          </p:val>
                                        </p:tav>
                                        <p:tav tm="100000">
                                          <p:val>
                                            <p:strVal val="#ppt_x"/>
                                          </p:val>
                                        </p:tav>
                                      </p:tavLst>
                                    </p:anim>
                                    <p:anim calcmode="lin" valueType="num">
                                      <p:cBhvr additive="base">
                                        <p:cTn id="38" dur="500" fill="hold"/>
                                        <p:tgtEl>
                                          <p:spTgt spid="8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DC8F36-77A2-FEA1-CC6B-0C455B3D35C8}"/>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52DA4D2F-860A-B4B6-729E-E0CE5EE93604}"/>
              </a:ext>
            </a:extLst>
          </p:cNvPr>
          <p:cNvSpPr txBox="1"/>
          <p:nvPr/>
        </p:nvSpPr>
        <p:spPr>
          <a:xfrm>
            <a:off x="2779494" y="-132677"/>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تمرين تطبيقي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80F947F8-4DAE-A61D-8F13-108B8D575BD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Evaluate ">
            <a:extLst>
              <a:ext uri="{FF2B5EF4-FFF2-40B4-BE49-F238E27FC236}">
                <a16:creationId xmlns:a16="http://schemas.microsoft.com/office/drawing/2014/main" id="{7FCAE6FC-0AE5-E08E-5DC8-9215CC60D6B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048500" y="2017393"/>
            <a:ext cx="3850006" cy="3850008"/>
          </a:xfrm>
          <a:prstGeom prst="rect">
            <a:avLst/>
          </a:prstGeom>
          <a:noFill/>
          <a:ln>
            <a:noFill/>
          </a:ln>
        </p:spPr>
      </p:pic>
      <p:sp>
        <p:nvSpPr>
          <p:cNvPr id="3" name="TextBox 2">
            <a:extLst>
              <a:ext uri="{FF2B5EF4-FFF2-40B4-BE49-F238E27FC236}">
                <a16:creationId xmlns:a16="http://schemas.microsoft.com/office/drawing/2014/main" id="{4DECAA00-E6A5-A6F4-DDB8-C2138E7080DD}"/>
              </a:ext>
            </a:extLst>
          </p:cNvPr>
          <p:cNvSpPr txBox="1"/>
          <p:nvPr/>
        </p:nvSpPr>
        <p:spPr>
          <a:xfrm>
            <a:off x="785154" y="3429000"/>
            <a:ext cx="5444196" cy="1791260"/>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A"/>
              <a:t>يقوم المشاركون بإجراء تقييم ذاتي لمهاراتهم الإشرافية، ثمّ يتبادلون النتائج في مجموعات ثنائية لتقديم التغذية الراجعة وتحديد مجالات التحسين</a:t>
            </a:r>
            <a:endParaRPr lang="en-US"/>
          </a:p>
        </p:txBody>
      </p:sp>
    </p:spTree>
    <p:extLst>
      <p:ext uri="{BB962C8B-B14F-4D97-AF65-F5344CB8AC3E}">
        <p14:creationId xmlns:p14="http://schemas.microsoft.com/office/powerpoint/2010/main" val="3473365190"/>
      </p:ext>
    </p:extLst>
  </p:cSld>
  <p:clrMapOvr>
    <a:masterClrMapping/>
  </p:clrMapOvr>
  <p:transition spd="slow">
    <p:wipe/>
  </p:transition>
</p:sld>
</file>

<file path=ppt/slides/slide3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1AA183-59C3-40D5-0B2E-08F4AC8B359C}"/>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B4998B6-02DB-D29D-42E5-EB1906E6DAE4}"/>
              </a:ext>
            </a:extLst>
          </p:cNvPr>
          <p:cNvSpPr txBox="1"/>
          <p:nvPr/>
        </p:nvSpPr>
        <p:spPr>
          <a:xfrm>
            <a:off x="2779494" y="-132677"/>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استخلاص الدروس والتوصيات الختامية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C8D65DAF-D542-525F-AAD4-EA6D90D51C4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DF99180E-5191-0E3F-36BB-D040AB9A95AC}"/>
              </a:ext>
            </a:extLst>
          </p:cNvPr>
          <p:cNvSpPr txBox="1"/>
          <p:nvPr/>
        </p:nvSpPr>
        <p:spPr>
          <a:xfrm>
            <a:off x="5535526" y="3423116"/>
            <a:ext cx="5843587" cy="1384995"/>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في هذه المرحلة، يتمّ تجميع الدروس المستفادة من الدورة التدريبية والخروج بتوصيات عملية تساعد المشاركين على نقل المعرفة إلى التطبيق العملي</a:t>
            </a:r>
            <a:endParaRPr lang="en-US" dirty="0"/>
          </a:p>
        </p:txBody>
      </p:sp>
      <p:pic>
        <p:nvPicPr>
          <p:cNvPr id="2" name="Picture 1" descr="Lesson ">
            <a:extLst>
              <a:ext uri="{FF2B5EF4-FFF2-40B4-BE49-F238E27FC236}">
                <a16:creationId xmlns:a16="http://schemas.microsoft.com/office/drawing/2014/main" id="{1DCEAC37-33DC-2138-29C2-032CB29207F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63589" y="2056148"/>
            <a:ext cx="3831809" cy="3831809"/>
          </a:xfrm>
          <a:prstGeom prst="rect">
            <a:avLst/>
          </a:prstGeom>
          <a:noFill/>
          <a:ln>
            <a:noFill/>
          </a:ln>
        </p:spPr>
      </p:pic>
    </p:spTree>
    <p:extLst>
      <p:ext uri="{BB962C8B-B14F-4D97-AF65-F5344CB8AC3E}">
        <p14:creationId xmlns:p14="http://schemas.microsoft.com/office/powerpoint/2010/main" val="402802058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BF9DA3-678D-4A79-7957-AE8217412E0B}"/>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E9B85612-B8D4-3348-758C-08A4E878E590}"/>
              </a:ext>
            </a:extLst>
          </p:cNvPr>
          <p:cNvSpPr txBox="1"/>
          <p:nvPr/>
        </p:nvSpPr>
        <p:spPr>
          <a:xfrm>
            <a:off x="2779494" y="-132677"/>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الدروس المستفادة من الدورة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D2BF75A9-4D22-D444-FC9C-7FA4549FF15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descr="Learned ">
            <a:extLst>
              <a:ext uri="{FF2B5EF4-FFF2-40B4-BE49-F238E27FC236}">
                <a16:creationId xmlns:a16="http://schemas.microsoft.com/office/drawing/2014/main" id="{AD096024-7941-FED2-35B5-47960627E7C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064994" y="2092510"/>
            <a:ext cx="3923566" cy="3923566"/>
          </a:xfrm>
          <a:prstGeom prst="rect">
            <a:avLst/>
          </a:prstGeom>
          <a:noFill/>
          <a:ln>
            <a:noFill/>
          </a:ln>
        </p:spPr>
      </p:pic>
      <p:sp>
        <p:nvSpPr>
          <p:cNvPr id="5" name="TextBox 4">
            <a:extLst>
              <a:ext uri="{FF2B5EF4-FFF2-40B4-BE49-F238E27FC236}">
                <a16:creationId xmlns:a16="http://schemas.microsoft.com/office/drawing/2014/main" id="{58180C8A-C14F-C035-BAD0-874B0DC15B00}"/>
              </a:ext>
            </a:extLst>
          </p:cNvPr>
          <p:cNvSpPr txBox="1"/>
          <p:nvPr/>
        </p:nvSpPr>
        <p:spPr>
          <a:xfrm>
            <a:off x="5435453" y="924831"/>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التكامل بين النظرية والتطبيق: ضرورة الربط بين المفاهيم النظرية والممارسات العملية</a:t>
            </a:r>
            <a:endParaRPr lang="en-US" dirty="0"/>
          </a:p>
        </p:txBody>
      </p:sp>
      <p:sp>
        <p:nvSpPr>
          <p:cNvPr id="6" name="TextBox 5">
            <a:extLst>
              <a:ext uri="{FF2B5EF4-FFF2-40B4-BE49-F238E27FC236}">
                <a16:creationId xmlns:a16="http://schemas.microsoft.com/office/drawing/2014/main" id="{9591B874-1D45-3100-DEB7-21196DC1AA24}"/>
              </a:ext>
            </a:extLst>
          </p:cNvPr>
          <p:cNvSpPr txBox="1"/>
          <p:nvPr/>
        </p:nvSpPr>
        <p:spPr>
          <a:xfrm>
            <a:off x="5435453" y="2099420"/>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أهمّية المرونة والتكيّف: القدرة على التكيّف مع المتغيّرات والظروف المختلفة</a:t>
            </a:r>
            <a:endParaRPr lang="en-US" dirty="0"/>
          </a:p>
        </p:txBody>
      </p:sp>
      <p:sp>
        <p:nvSpPr>
          <p:cNvPr id="7" name="TextBox 6">
            <a:extLst>
              <a:ext uri="{FF2B5EF4-FFF2-40B4-BE49-F238E27FC236}">
                <a16:creationId xmlns:a16="http://schemas.microsoft.com/office/drawing/2014/main" id="{05503105-AA56-6412-A02F-8B41284A6F9A}"/>
              </a:ext>
            </a:extLst>
          </p:cNvPr>
          <p:cNvSpPr txBox="1"/>
          <p:nvPr/>
        </p:nvSpPr>
        <p:spPr>
          <a:xfrm>
            <a:off x="5435453" y="3274009"/>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التعلّم المستمر كمنهج حياة: ضرورة تبنّي ثقافة التعلّم والتطوير الذاتي المستمر</a:t>
            </a:r>
            <a:endParaRPr lang="en-US" dirty="0"/>
          </a:p>
        </p:txBody>
      </p:sp>
      <p:sp>
        <p:nvSpPr>
          <p:cNvPr id="10" name="TextBox 9">
            <a:extLst>
              <a:ext uri="{FF2B5EF4-FFF2-40B4-BE49-F238E27FC236}">
                <a16:creationId xmlns:a16="http://schemas.microsoft.com/office/drawing/2014/main" id="{6AE637F4-8CB1-7F32-F28D-ECA583247FA9}"/>
              </a:ext>
            </a:extLst>
          </p:cNvPr>
          <p:cNvSpPr txBox="1"/>
          <p:nvPr/>
        </p:nvSpPr>
        <p:spPr>
          <a:xfrm>
            <a:off x="5435453" y="4448598"/>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قوّة التفكير الجماعي: أهمّية تبادل الخبرات والعمل المشترك في حلّ المشكلات</a:t>
            </a:r>
            <a:endParaRPr lang="en-US" dirty="0"/>
          </a:p>
        </p:txBody>
      </p:sp>
      <p:sp>
        <p:nvSpPr>
          <p:cNvPr id="11" name="TextBox 10">
            <a:extLst>
              <a:ext uri="{FF2B5EF4-FFF2-40B4-BE49-F238E27FC236}">
                <a16:creationId xmlns:a16="http://schemas.microsoft.com/office/drawing/2014/main" id="{2CC14ADA-4509-1553-A81A-9235F1DCC7F0}"/>
              </a:ext>
            </a:extLst>
          </p:cNvPr>
          <p:cNvSpPr txBox="1"/>
          <p:nvPr/>
        </p:nvSpPr>
        <p:spPr>
          <a:xfrm>
            <a:off x="5435453" y="5623186"/>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الاستثمار في العنصر البشري: أساس نجاح المؤسّسات في تمكين الموارد البشرية</a:t>
            </a:r>
            <a:endParaRPr lang="en-US" dirty="0"/>
          </a:p>
        </p:txBody>
      </p:sp>
    </p:spTree>
    <p:extLst>
      <p:ext uri="{BB962C8B-B14F-4D97-AF65-F5344CB8AC3E}">
        <p14:creationId xmlns:p14="http://schemas.microsoft.com/office/powerpoint/2010/main" val="3700893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000"/>
                                        <p:tgtEl>
                                          <p:spTgt spid="11"/>
                                        </p:tgtEl>
                                      </p:cBhvr>
                                    </p:animEffect>
                                    <p:anim calcmode="lin" valueType="num">
                                      <p:cBhvr>
                                        <p:cTn id="36" dur="1000" fill="hold"/>
                                        <p:tgtEl>
                                          <p:spTgt spid="11"/>
                                        </p:tgtEl>
                                        <p:attrNameLst>
                                          <p:attrName>ppt_x</p:attrName>
                                        </p:attrNameLst>
                                      </p:cBhvr>
                                      <p:tavLst>
                                        <p:tav tm="0">
                                          <p:val>
                                            <p:strVal val="#ppt_x"/>
                                          </p:val>
                                        </p:tav>
                                        <p:tav tm="100000">
                                          <p:val>
                                            <p:strVal val="#ppt_x"/>
                                          </p:val>
                                        </p:tav>
                                      </p:tavLst>
                                    </p:anim>
                                    <p:anim calcmode="lin" valueType="num">
                                      <p:cBhvr>
                                        <p:cTn id="3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10" grpId="0"/>
      <p:bldP spid="11" grpId="0"/>
    </p:bldLst>
  </p:timing>
</p:sld>
</file>

<file path=ppt/slides/slide3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8A7F6F-8F5F-F36B-BDCE-C1AAD4BC116F}"/>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B11FE8D9-5CA8-DDAC-B8E4-B89B4BC2F8F4}"/>
              </a:ext>
            </a:extLst>
          </p:cNvPr>
          <p:cNvSpPr txBox="1"/>
          <p:nvPr/>
        </p:nvSpPr>
        <p:spPr>
          <a:xfrm>
            <a:off x="2779494" y="-285077"/>
            <a:ext cx="6633012" cy="854080"/>
          </a:xfrm>
          <a:prstGeom prst="rect">
            <a:avLst/>
          </a:prstGeom>
          <a:noFill/>
        </p:spPr>
        <p:txBody>
          <a:bodyPr wrap="square">
            <a:spAutoFit/>
          </a:bodyPr>
          <a:lstStyle/>
          <a:p>
            <a:pPr algn="ctr" rtl="1">
              <a:lnSpc>
                <a:spcPct val="150000"/>
              </a:lnSpc>
            </a:pPr>
            <a:r>
              <a:rPr lang="ar-SA" sz="3600" b="1" dirty="0">
                <a:solidFill>
                  <a:schemeClr val="bg1"/>
                </a:solidFill>
                <a:latin typeface="Adobe Arabic" panose="02040503050201020203" pitchFamily="18" charset="-78"/>
                <a:cs typeface="Adobe Arabic" panose="02040503050201020203" pitchFamily="18" charset="-78"/>
              </a:rPr>
              <a:t>توصيات للتطبيق العملي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BD45B443-2F8B-192A-09C7-8A2E5E3ED57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5" name="TextBox 4">
            <a:extLst>
              <a:ext uri="{FF2B5EF4-FFF2-40B4-BE49-F238E27FC236}">
                <a16:creationId xmlns:a16="http://schemas.microsoft.com/office/drawing/2014/main" id="{8438A823-703F-030B-32C4-E5A545F394B5}"/>
              </a:ext>
            </a:extLst>
          </p:cNvPr>
          <p:cNvSpPr txBox="1"/>
          <p:nvPr/>
        </p:nvSpPr>
        <p:spPr>
          <a:xfrm>
            <a:off x="5435453" y="924831"/>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تطبيق التدرّج في التغيير: البدء بتغييرات صغيرة ومدروسة ثمّ التوسّع تدريجياً</a:t>
            </a:r>
            <a:endParaRPr lang="en-US" dirty="0"/>
          </a:p>
        </p:txBody>
      </p:sp>
      <p:sp>
        <p:nvSpPr>
          <p:cNvPr id="6" name="TextBox 5">
            <a:extLst>
              <a:ext uri="{FF2B5EF4-FFF2-40B4-BE49-F238E27FC236}">
                <a16:creationId xmlns:a16="http://schemas.microsoft.com/office/drawing/2014/main" id="{2B68A1F9-EA71-955D-954C-1AB08D18DB4E}"/>
              </a:ext>
            </a:extLst>
          </p:cNvPr>
          <p:cNvSpPr txBox="1"/>
          <p:nvPr/>
        </p:nvSpPr>
        <p:spPr>
          <a:xfrm>
            <a:off x="5435453" y="2099420"/>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بناء تحالفات للتغيير: إشراك المؤثّرين والداعمين للتغيير من مختلف المستويات</a:t>
            </a:r>
            <a:endParaRPr lang="en-US" dirty="0"/>
          </a:p>
        </p:txBody>
      </p:sp>
      <p:sp>
        <p:nvSpPr>
          <p:cNvPr id="7" name="TextBox 6">
            <a:extLst>
              <a:ext uri="{FF2B5EF4-FFF2-40B4-BE49-F238E27FC236}">
                <a16:creationId xmlns:a16="http://schemas.microsoft.com/office/drawing/2014/main" id="{5C112ED4-F760-192E-A129-8ADB9CAC910B}"/>
              </a:ext>
            </a:extLst>
          </p:cNvPr>
          <p:cNvSpPr txBox="1"/>
          <p:nvPr/>
        </p:nvSpPr>
        <p:spPr>
          <a:xfrm>
            <a:off x="5435453" y="3274009"/>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الاستفادة من التقنية: توظيف التكنولوجيا لتسهيل تطبيق الممارسات الحديثة</a:t>
            </a:r>
            <a:endParaRPr lang="en-US" dirty="0"/>
          </a:p>
        </p:txBody>
      </p:sp>
      <p:sp>
        <p:nvSpPr>
          <p:cNvPr id="10" name="TextBox 9">
            <a:extLst>
              <a:ext uri="{FF2B5EF4-FFF2-40B4-BE49-F238E27FC236}">
                <a16:creationId xmlns:a16="http://schemas.microsoft.com/office/drawing/2014/main" id="{C5339AA8-932D-5B1A-63E9-793364900645}"/>
              </a:ext>
            </a:extLst>
          </p:cNvPr>
          <p:cNvSpPr txBox="1"/>
          <p:nvPr/>
        </p:nvSpPr>
        <p:spPr>
          <a:xfrm>
            <a:off x="5435453" y="4448598"/>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قياس النتائج: اعتماد مؤشّرات واضحة لقياس تأثير التغييرات المطبّقة</a:t>
            </a:r>
            <a:endParaRPr lang="en-US" dirty="0"/>
          </a:p>
        </p:txBody>
      </p:sp>
      <p:sp>
        <p:nvSpPr>
          <p:cNvPr id="11" name="TextBox 10">
            <a:extLst>
              <a:ext uri="{FF2B5EF4-FFF2-40B4-BE49-F238E27FC236}">
                <a16:creationId xmlns:a16="http://schemas.microsoft.com/office/drawing/2014/main" id="{FACE37F6-2AC9-51C8-DF44-404C8EAC574B}"/>
              </a:ext>
            </a:extLst>
          </p:cNvPr>
          <p:cNvSpPr txBox="1"/>
          <p:nvPr/>
        </p:nvSpPr>
        <p:spPr>
          <a:xfrm>
            <a:off x="5435453" y="5623186"/>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المرونة والتعديل: الاستعداد لتعديل الخطط وفق المستجدّات ونتائج التطبيق</a:t>
            </a:r>
            <a:endParaRPr lang="en-US" dirty="0"/>
          </a:p>
        </p:txBody>
      </p:sp>
      <p:pic>
        <p:nvPicPr>
          <p:cNvPr id="2" name="Picture 1" descr="Lesson ">
            <a:extLst>
              <a:ext uri="{FF2B5EF4-FFF2-40B4-BE49-F238E27FC236}">
                <a16:creationId xmlns:a16="http://schemas.microsoft.com/office/drawing/2014/main" id="{CF2A1154-16C8-0EEE-82AA-453839B16C06}"/>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104900" y="2249170"/>
            <a:ext cx="3637280" cy="3637280"/>
          </a:xfrm>
          <a:prstGeom prst="rect">
            <a:avLst/>
          </a:prstGeom>
          <a:noFill/>
          <a:ln>
            <a:noFill/>
          </a:ln>
        </p:spPr>
      </p:pic>
    </p:spTree>
    <p:extLst>
      <p:ext uri="{BB962C8B-B14F-4D97-AF65-F5344CB8AC3E}">
        <p14:creationId xmlns:p14="http://schemas.microsoft.com/office/powerpoint/2010/main" val="246337078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000"/>
                                        <p:tgtEl>
                                          <p:spTgt spid="11"/>
                                        </p:tgtEl>
                                      </p:cBhvr>
                                    </p:animEffect>
                                    <p:anim calcmode="lin" valueType="num">
                                      <p:cBhvr>
                                        <p:cTn id="36" dur="1000" fill="hold"/>
                                        <p:tgtEl>
                                          <p:spTgt spid="11"/>
                                        </p:tgtEl>
                                        <p:attrNameLst>
                                          <p:attrName>ppt_x</p:attrName>
                                        </p:attrNameLst>
                                      </p:cBhvr>
                                      <p:tavLst>
                                        <p:tav tm="0">
                                          <p:val>
                                            <p:strVal val="#ppt_x"/>
                                          </p:val>
                                        </p:tav>
                                        <p:tav tm="100000">
                                          <p:val>
                                            <p:strVal val="#ppt_x"/>
                                          </p:val>
                                        </p:tav>
                                      </p:tavLst>
                                    </p:anim>
                                    <p:anim calcmode="lin" valueType="num">
                                      <p:cBhvr>
                                        <p:cTn id="3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10" grpId="0"/>
      <p:bldP spid="11" grpId="0"/>
    </p:bldLst>
  </p:timing>
</p:sld>
</file>

<file path=ppt/slides/slide3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8738D7-A45B-F604-7990-E8CED323C5C5}"/>
            </a:ext>
          </a:extLst>
        </p:cNvPr>
        <p:cNvGrpSpPr/>
        <p:nvPr/>
      </p:nvGrpSpPr>
      <p:grpSpPr>
        <a:xfrm>
          <a:off x="0" y="0"/>
          <a:ext cx="0" cy="0"/>
          <a:chOff x="0" y="0"/>
          <a:chExt cx="0" cy="0"/>
        </a:xfrm>
      </p:grpSpPr>
      <p:sp>
        <p:nvSpPr>
          <p:cNvPr id="29" name="TextBox 28">
            <a:extLst>
              <a:ext uri="{FF2B5EF4-FFF2-40B4-BE49-F238E27FC236}">
                <a16:creationId xmlns:a16="http://schemas.microsoft.com/office/drawing/2014/main" id="{F95FD26E-34ED-4C4F-E635-530D02E11EA7}"/>
              </a:ext>
            </a:extLst>
          </p:cNvPr>
          <p:cNvSpPr txBox="1"/>
          <p:nvPr/>
        </p:nvSpPr>
        <p:spPr>
          <a:xfrm>
            <a:off x="1002401" y="3768213"/>
            <a:ext cx="5009702" cy="41088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EG"/>
              <a:t>خطة التطوير الذاتي المهني</a:t>
            </a:r>
            <a:endParaRPr lang="en-US" dirty="0"/>
          </a:p>
        </p:txBody>
      </p:sp>
      <p:sp>
        <p:nvSpPr>
          <p:cNvPr id="8" name="TextBox 7">
            <a:extLst>
              <a:ext uri="{FF2B5EF4-FFF2-40B4-BE49-F238E27FC236}">
                <a16:creationId xmlns:a16="http://schemas.microsoft.com/office/drawing/2014/main" id="{BD6B0325-6651-7F34-2B5A-308F752F7308}"/>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 تدريبي</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D96A2888-B8E5-2F8F-E7E9-B211F5C0F81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3" name="Picture 2">
            <a:extLst>
              <a:ext uri="{FF2B5EF4-FFF2-40B4-BE49-F238E27FC236}">
                <a16:creationId xmlns:a16="http://schemas.microsoft.com/office/drawing/2014/main" id="{654ADB74-1157-62F7-007F-F9050D2439B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79898" y="1386963"/>
            <a:ext cx="4762500" cy="4762500"/>
          </a:xfrm>
          <a:prstGeom prst="rect">
            <a:avLst/>
          </a:prstGeom>
        </p:spPr>
      </p:pic>
    </p:spTree>
    <p:extLst>
      <p:ext uri="{BB962C8B-B14F-4D97-AF65-F5344CB8AC3E}">
        <p14:creationId xmlns:p14="http://schemas.microsoft.com/office/powerpoint/2010/main" val="961499496"/>
      </p:ext>
    </p:extLst>
  </p:cSld>
  <p:clrMapOvr>
    <a:masterClrMapping/>
  </p:clrMapOvr>
  <p:transition spd="slow">
    <p:wipe/>
  </p:transition>
</p:sld>
</file>

<file path=ppt/slides/slide3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10F283-2461-F777-4D17-64C3DC207A31}"/>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A923A71-8050-561B-591C-93C0844E5740}"/>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 تدريبي</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704751C1-8728-6694-4A0C-5952F58D3F5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a:extLst>
              <a:ext uri="{FF2B5EF4-FFF2-40B4-BE49-F238E27FC236}">
                <a16:creationId xmlns:a16="http://schemas.microsoft.com/office/drawing/2014/main" id="{D9638EC1-C766-D84C-0325-91B7F6E4FFF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27099" y="1386962"/>
            <a:ext cx="4762500" cy="4762500"/>
          </a:xfrm>
          <a:prstGeom prst="rect">
            <a:avLst/>
          </a:prstGeom>
        </p:spPr>
      </p:pic>
      <p:sp>
        <p:nvSpPr>
          <p:cNvPr id="6" name="TextBox 5">
            <a:extLst>
              <a:ext uri="{FF2B5EF4-FFF2-40B4-BE49-F238E27FC236}">
                <a16:creationId xmlns:a16="http://schemas.microsoft.com/office/drawing/2014/main" id="{5D6F7044-01F8-D49D-DC46-73F15FEDA691}"/>
              </a:ext>
            </a:extLst>
          </p:cNvPr>
          <p:cNvSpPr txBox="1"/>
          <p:nvPr/>
        </p:nvSpPr>
        <p:spPr>
          <a:xfrm>
            <a:off x="369647" y="976124"/>
            <a:ext cx="5726353" cy="587853"/>
          </a:xfrm>
          <a:prstGeom prst="rect">
            <a:avLst/>
          </a:prstGeom>
          <a:noFill/>
        </p:spPr>
        <p:txBody>
          <a:bodyPr wrap="square">
            <a:spAutoFit/>
          </a:bodyPr>
          <a:lstStyle>
            <a:defPPr>
              <a:defRPr lang="en-US"/>
            </a:defPPr>
            <a:lvl1pPr marR="0" algn="just" rtl="1">
              <a:lnSpc>
                <a:spcPct val="115000"/>
              </a:lnSpc>
              <a:spcBef>
                <a:spcPts val="0"/>
              </a:spcBef>
              <a:spcAft>
                <a:spcPts val="0"/>
              </a:spcAft>
              <a:defRPr sz="2800" b="1">
                <a:solidFill>
                  <a:srgbClr val="168489"/>
                </a:solidFill>
                <a:latin typeface="Adobe Arabic" panose="02040503050201020203" pitchFamily="18" charset="-78"/>
                <a:cs typeface="Adobe Arabic" panose="02040503050201020203" pitchFamily="18" charset="-78"/>
              </a:defRPr>
            </a:lvl1pPr>
          </a:lstStyle>
          <a:p>
            <a:r>
              <a:rPr lang="ar-SA"/>
              <a:t>نموذج خطة التطوير الذاتي:</a:t>
            </a:r>
            <a:endParaRPr lang="en-US"/>
          </a:p>
        </p:txBody>
      </p:sp>
      <p:sp>
        <p:nvSpPr>
          <p:cNvPr id="2" name="TextBox 1">
            <a:extLst>
              <a:ext uri="{FF2B5EF4-FFF2-40B4-BE49-F238E27FC236}">
                <a16:creationId xmlns:a16="http://schemas.microsoft.com/office/drawing/2014/main" id="{3CDFC42E-4027-C4DD-8260-28DEF6B223F5}"/>
              </a:ext>
            </a:extLst>
          </p:cNvPr>
          <p:cNvSpPr txBox="1"/>
          <p:nvPr/>
        </p:nvSpPr>
        <p:spPr>
          <a:xfrm>
            <a:off x="369646" y="1801506"/>
            <a:ext cx="5726353" cy="2215991"/>
          </a:xfrm>
          <a:prstGeom prst="rect">
            <a:avLst/>
          </a:prstGeom>
          <a:noFill/>
        </p:spPr>
        <p:txBody>
          <a:bodyPr wrap="square">
            <a:spAutoFit/>
          </a:bodyPr>
          <a:lstStyle>
            <a:defPPr>
              <a:defRPr lang="en-US"/>
            </a:defPPr>
            <a:lvl1pPr marR="0" algn="just" rtl="1">
              <a:lnSpc>
                <a:spcPct val="115000"/>
              </a:lnSpc>
              <a:spcBef>
                <a:spcPts val="0"/>
              </a:spcBef>
              <a:spcAft>
                <a:spcPts val="0"/>
              </a:spcAft>
              <a:defRPr sz="2400" b="0">
                <a:latin typeface="Adobe Arabic" panose="02040503050201020203" pitchFamily="18" charset="-78"/>
                <a:cs typeface="Adobe Arabic" panose="02040503050201020203" pitchFamily="18" charset="-78"/>
              </a:defRPr>
            </a:lvl1pPr>
          </a:lstStyle>
          <a:p>
            <a:r>
              <a:rPr lang="ar-SA" b="1"/>
              <a:t>1. بيانات المشارك:</a:t>
            </a:r>
            <a:endParaRPr lang="en-US" b="1"/>
          </a:p>
          <a:p>
            <a:r>
              <a:rPr lang="ar-SA"/>
              <a:t>   - الاسم:</a:t>
            </a:r>
            <a:endParaRPr lang="en-US"/>
          </a:p>
          <a:p>
            <a:r>
              <a:rPr lang="ar-SA"/>
              <a:t>   - المؤسّسة:</a:t>
            </a:r>
            <a:endParaRPr lang="en-US"/>
          </a:p>
          <a:p>
            <a:r>
              <a:rPr lang="ar-SA"/>
              <a:t>   - المسمّى الوظيفي:</a:t>
            </a:r>
            <a:endParaRPr lang="en-US"/>
          </a:p>
          <a:p>
            <a:r>
              <a:rPr lang="ar-SA"/>
              <a:t>   - مجال الإشراف:</a:t>
            </a:r>
            <a:endParaRPr lang="en-US"/>
          </a:p>
        </p:txBody>
      </p:sp>
      <p:sp>
        <p:nvSpPr>
          <p:cNvPr id="3" name="TextBox 2">
            <a:extLst>
              <a:ext uri="{FF2B5EF4-FFF2-40B4-BE49-F238E27FC236}">
                <a16:creationId xmlns:a16="http://schemas.microsoft.com/office/drawing/2014/main" id="{4108B927-3091-C565-8067-5E755C3898A3}"/>
              </a:ext>
            </a:extLst>
          </p:cNvPr>
          <p:cNvSpPr txBox="1"/>
          <p:nvPr/>
        </p:nvSpPr>
        <p:spPr>
          <a:xfrm>
            <a:off x="369646" y="4515348"/>
            <a:ext cx="5726353" cy="1366528"/>
          </a:xfrm>
          <a:prstGeom prst="rect">
            <a:avLst/>
          </a:prstGeom>
          <a:noFill/>
        </p:spPr>
        <p:txBody>
          <a:bodyPr wrap="square">
            <a:spAutoFit/>
          </a:bodyPr>
          <a:lstStyle>
            <a:defPPr>
              <a:defRPr lang="en-US"/>
            </a:defPPr>
            <a:lvl1pPr marR="0" algn="just" rtl="1">
              <a:lnSpc>
                <a:spcPct val="115000"/>
              </a:lnSpc>
              <a:spcBef>
                <a:spcPts val="0"/>
              </a:spcBef>
              <a:spcAft>
                <a:spcPts val="0"/>
              </a:spcAft>
              <a:defRPr sz="2400" b="0">
                <a:latin typeface="Adobe Arabic" panose="02040503050201020203" pitchFamily="18" charset="-78"/>
                <a:cs typeface="Adobe Arabic" panose="02040503050201020203" pitchFamily="18" charset="-78"/>
              </a:defRPr>
            </a:lvl1pPr>
          </a:lstStyle>
          <a:p>
            <a:r>
              <a:rPr lang="ar-SA" b="1"/>
              <a:t>. نتائج التقييم الذاتي:</a:t>
            </a:r>
            <a:endParaRPr lang="en-US" b="1"/>
          </a:p>
          <a:p>
            <a:r>
              <a:rPr lang="ar-SA"/>
              <a:t>   - نقاط القوّة:</a:t>
            </a:r>
            <a:endParaRPr lang="en-US"/>
          </a:p>
          <a:p>
            <a:r>
              <a:rPr lang="ar-SA"/>
              <a:t>   - مجالات التحسين:</a:t>
            </a:r>
            <a:endParaRPr lang="en-US"/>
          </a:p>
        </p:txBody>
      </p:sp>
    </p:spTree>
    <p:extLst>
      <p:ext uri="{BB962C8B-B14F-4D97-AF65-F5344CB8AC3E}">
        <p14:creationId xmlns:p14="http://schemas.microsoft.com/office/powerpoint/2010/main" val="35513301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P spid="3" grpId="0"/>
    </p:bldLst>
  </p:timing>
</p:sld>
</file>

<file path=ppt/slides/slide3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F98F74-97C3-6104-EF33-88C284A6D745}"/>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A6D9B261-C351-311D-B1DD-CD318335646A}"/>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 تدريبي</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5294823E-BDB6-1967-94C1-145C8AF8D43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a:extLst>
              <a:ext uri="{FF2B5EF4-FFF2-40B4-BE49-F238E27FC236}">
                <a16:creationId xmlns:a16="http://schemas.microsoft.com/office/drawing/2014/main" id="{94E0A406-F5F8-BBEE-CF63-7D309928D0F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27099" y="1386962"/>
            <a:ext cx="4762500" cy="4762500"/>
          </a:xfrm>
          <a:prstGeom prst="rect">
            <a:avLst/>
          </a:prstGeom>
        </p:spPr>
      </p:pic>
      <p:sp>
        <p:nvSpPr>
          <p:cNvPr id="6" name="TextBox 5">
            <a:extLst>
              <a:ext uri="{FF2B5EF4-FFF2-40B4-BE49-F238E27FC236}">
                <a16:creationId xmlns:a16="http://schemas.microsoft.com/office/drawing/2014/main" id="{4A69FECC-8E42-C57E-23D1-BA708BA7B160}"/>
              </a:ext>
            </a:extLst>
          </p:cNvPr>
          <p:cNvSpPr txBox="1"/>
          <p:nvPr/>
        </p:nvSpPr>
        <p:spPr>
          <a:xfrm>
            <a:off x="369647" y="976124"/>
            <a:ext cx="5726353" cy="587853"/>
          </a:xfrm>
          <a:prstGeom prst="rect">
            <a:avLst/>
          </a:prstGeom>
          <a:noFill/>
        </p:spPr>
        <p:txBody>
          <a:bodyPr wrap="square">
            <a:spAutoFit/>
          </a:bodyPr>
          <a:lstStyle>
            <a:defPPr>
              <a:defRPr lang="en-US"/>
            </a:defPPr>
            <a:lvl1pPr marR="0" algn="just" rtl="1">
              <a:lnSpc>
                <a:spcPct val="115000"/>
              </a:lnSpc>
              <a:spcBef>
                <a:spcPts val="0"/>
              </a:spcBef>
              <a:spcAft>
                <a:spcPts val="0"/>
              </a:spcAft>
              <a:defRPr sz="2800" b="1">
                <a:solidFill>
                  <a:srgbClr val="168489"/>
                </a:solidFill>
                <a:latin typeface="Adobe Arabic" panose="02040503050201020203" pitchFamily="18" charset="-78"/>
                <a:cs typeface="Adobe Arabic" panose="02040503050201020203" pitchFamily="18" charset="-78"/>
              </a:defRPr>
            </a:lvl1pPr>
          </a:lstStyle>
          <a:p>
            <a:r>
              <a:rPr lang="ar-SA"/>
              <a:t>نموذج خطة التطوير الذاتي:</a:t>
            </a:r>
            <a:endParaRPr lang="en-US"/>
          </a:p>
        </p:txBody>
      </p:sp>
      <p:sp>
        <p:nvSpPr>
          <p:cNvPr id="2" name="TextBox 1">
            <a:extLst>
              <a:ext uri="{FF2B5EF4-FFF2-40B4-BE49-F238E27FC236}">
                <a16:creationId xmlns:a16="http://schemas.microsoft.com/office/drawing/2014/main" id="{0FE541EA-7FDA-BCAE-C0B7-0926938113C8}"/>
              </a:ext>
            </a:extLst>
          </p:cNvPr>
          <p:cNvSpPr txBox="1"/>
          <p:nvPr/>
        </p:nvSpPr>
        <p:spPr>
          <a:xfrm>
            <a:off x="369646" y="2544456"/>
            <a:ext cx="5726353" cy="3065455"/>
          </a:xfrm>
          <a:prstGeom prst="rect">
            <a:avLst/>
          </a:prstGeom>
          <a:noFill/>
        </p:spPr>
        <p:txBody>
          <a:bodyPr wrap="square">
            <a:spAutoFit/>
          </a:bodyPr>
          <a:lstStyle>
            <a:defPPr>
              <a:defRPr lang="en-US"/>
            </a:defPPr>
            <a:lvl1pPr marR="0" algn="just" rtl="1">
              <a:lnSpc>
                <a:spcPct val="115000"/>
              </a:lnSpc>
              <a:spcBef>
                <a:spcPts val="0"/>
              </a:spcBef>
              <a:spcAft>
                <a:spcPts val="0"/>
              </a:spcAft>
              <a:defRPr sz="2400" b="0">
                <a:latin typeface="Adobe Arabic" panose="02040503050201020203" pitchFamily="18" charset="-78"/>
                <a:cs typeface="Adobe Arabic" panose="02040503050201020203" pitchFamily="18" charset="-78"/>
              </a:defRPr>
            </a:lvl1pPr>
          </a:lstStyle>
          <a:p>
            <a:r>
              <a:rPr lang="ar-SA" b="1" dirty="0"/>
              <a:t>3. أهداف التطوير:</a:t>
            </a:r>
            <a:endParaRPr lang="en-US" b="1" dirty="0"/>
          </a:p>
          <a:p>
            <a:r>
              <a:rPr lang="ar-SA" dirty="0"/>
              <a:t>   - الهدف الأول:</a:t>
            </a:r>
            <a:endParaRPr lang="en-US" dirty="0"/>
          </a:p>
          <a:p>
            <a:r>
              <a:rPr lang="ar-SA" dirty="0"/>
              <a:t>      الإجراءات:</a:t>
            </a:r>
            <a:endParaRPr lang="en-US" dirty="0"/>
          </a:p>
          <a:p>
            <a:r>
              <a:rPr lang="ar-SA" dirty="0"/>
              <a:t>      الموارد:</a:t>
            </a:r>
            <a:endParaRPr lang="en-US" dirty="0"/>
          </a:p>
          <a:p>
            <a:r>
              <a:rPr lang="ar-SA" dirty="0"/>
              <a:t>      المدّة الزمنية:</a:t>
            </a:r>
            <a:endParaRPr lang="en-US" dirty="0"/>
          </a:p>
          <a:p>
            <a:r>
              <a:rPr lang="ar-SA" dirty="0"/>
              <a:t>      مؤشّرات النجاح:</a:t>
            </a:r>
            <a:endParaRPr lang="en-US" dirty="0"/>
          </a:p>
          <a:p>
            <a:r>
              <a:rPr lang="ar-SA" dirty="0"/>
              <a:t>      [تكرار البنود لباقي الأهداف]</a:t>
            </a:r>
            <a:endParaRPr lang="en-US" dirty="0"/>
          </a:p>
        </p:txBody>
      </p:sp>
    </p:spTree>
    <p:extLst>
      <p:ext uri="{BB962C8B-B14F-4D97-AF65-F5344CB8AC3E}">
        <p14:creationId xmlns:p14="http://schemas.microsoft.com/office/powerpoint/2010/main" val="137144119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Lst>
  </p:timing>
</p:sld>
</file>

<file path=ppt/slides/slide3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6ADD28-7D76-2F82-E475-3C4A6C3EB0CB}"/>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6C51209D-DD55-14CD-216D-2934E21DD3D9}"/>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 تدريبي</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625D01ED-3285-5C52-253D-E626B2CDA7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a:extLst>
              <a:ext uri="{FF2B5EF4-FFF2-40B4-BE49-F238E27FC236}">
                <a16:creationId xmlns:a16="http://schemas.microsoft.com/office/drawing/2014/main" id="{8B3C36C3-37BD-8A23-C534-77AE7620820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27099" y="1386962"/>
            <a:ext cx="4762500" cy="4762500"/>
          </a:xfrm>
          <a:prstGeom prst="rect">
            <a:avLst/>
          </a:prstGeom>
        </p:spPr>
      </p:pic>
      <p:sp>
        <p:nvSpPr>
          <p:cNvPr id="6" name="TextBox 5">
            <a:extLst>
              <a:ext uri="{FF2B5EF4-FFF2-40B4-BE49-F238E27FC236}">
                <a16:creationId xmlns:a16="http://schemas.microsoft.com/office/drawing/2014/main" id="{46DC3ECA-1ABF-7EA9-3DB9-A2C09D18EBB3}"/>
              </a:ext>
            </a:extLst>
          </p:cNvPr>
          <p:cNvSpPr txBox="1"/>
          <p:nvPr/>
        </p:nvSpPr>
        <p:spPr>
          <a:xfrm>
            <a:off x="369647" y="976124"/>
            <a:ext cx="5726353" cy="587853"/>
          </a:xfrm>
          <a:prstGeom prst="rect">
            <a:avLst/>
          </a:prstGeom>
          <a:noFill/>
        </p:spPr>
        <p:txBody>
          <a:bodyPr wrap="square">
            <a:spAutoFit/>
          </a:bodyPr>
          <a:lstStyle>
            <a:defPPr>
              <a:defRPr lang="en-US"/>
            </a:defPPr>
            <a:lvl1pPr marR="0" algn="just" rtl="1">
              <a:lnSpc>
                <a:spcPct val="115000"/>
              </a:lnSpc>
              <a:spcBef>
                <a:spcPts val="0"/>
              </a:spcBef>
              <a:spcAft>
                <a:spcPts val="0"/>
              </a:spcAft>
              <a:defRPr sz="2800" b="1">
                <a:solidFill>
                  <a:srgbClr val="168489"/>
                </a:solidFill>
                <a:latin typeface="Adobe Arabic" panose="02040503050201020203" pitchFamily="18" charset="-78"/>
                <a:cs typeface="Adobe Arabic" panose="02040503050201020203" pitchFamily="18" charset="-78"/>
              </a:defRPr>
            </a:lvl1pPr>
          </a:lstStyle>
          <a:p>
            <a:r>
              <a:rPr lang="ar-SA"/>
              <a:t>نموذج خطة التطوير الذاتي:</a:t>
            </a:r>
            <a:endParaRPr lang="en-US"/>
          </a:p>
        </p:txBody>
      </p:sp>
      <p:sp>
        <p:nvSpPr>
          <p:cNvPr id="2" name="TextBox 1">
            <a:extLst>
              <a:ext uri="{FF2B5EF4-FFF2-40B4-BE49-F238E27FC236}">
                <a16:creationId xmlns:a16="http://schemas.microsoft.com/office/drawing/2014/main" id="{8F21A6D1-3494-17A2-AB09-58601D1147A1}"/>
              </a:ext>
            </a:extLst>
          </p:cNvPr>
          <p:cNvSpPr txBox="1"/>
          <p:nvPr/>
        </p:nvSpPr>
        <p:spPr>
          <a:xfrm>
            <a:off x="369646" y="2299356"/>
            <a:ext cx="5726353" cy="1791260"/>
          </a:xfrm>
          <a:prstGeom prst="rect">
            <a:avLst/>
          </a:prstGeom>
          <a:noFill/>
        </p:spPr>
        <p:txBody>
          <a:bodyPr wrap="square">
            <a:spAutoFit/>
          </a:bodyPr>
          <a:lstStyle>
            <a:defPPr>
              <a:defRPr lang="en-US"/>
            </a:defPPr>
            <a:lvl1pPr marR="0" algn="just" rtl="1">
              <a:lnSpc>
                <a:spcPct val="115000"/>
              </a:lnSpc>
              <a:spcBef>
                <a:spcPts val="0"/>
              </a:spcBef>
              <a:spcAft>
                <a:spcPts val="0"/>
              </a:spcAft>
              <a:defRPr sz="2400" b="0">
                <a:latin typeface="Adobe Arabic" panose="02040503050201020203" pitchFamily="18" charset="-78"/>
                <a:cs typeface="Adobe Arabic" panose="02040503050201020203" pitchFamily="18" charset="-78"/>
              </a:defRPr>
            </a:lvl1pPr>
          </a:lstStyle>
          <a:p>
            <a:r>
              <a:rPr lang="ar-SA" b="1"/>
              <a:t>4. خطّة المتابعة:</a:t>
            </a:r>
            <a:endParaRPr lang="en-US" b="1"/>
          </a:p>
          <a:p>
            <a:r>
              <a:rPr lang="ar-SA"/>
              <a:t>   - اسم شريك التطوير:</a:t>
            </a:r>
            <a:endParaRPr lang="en-US"/>
          </a:p>
          <a:p>
            <a:r>
              <a:rPr lang="ar-SA"/>
              <a:t>   - آلية التواصل:</a:t>
            </a:r>
            <a:endParaRPr lang="en-US"/>
          </a:p>
          <a:p>
            <a:r>
              <a:rPr lang="ar-SA"/>
              <a:t>   - مواعيد المتابعة:</a:t>
            </a:r>
            <a:endParaRPr lang="en-US"/>
          </a:p>
        </p:txBody>
      </p:sp>
      <p:sp>
        <p:nvSpPr>
          <p:cNvPr id="3" name="TextBox 2">
            <a:extLst>
              <a:ext uri="{FF2B5EF4-FFF2-40B4-BE49-F238E27FC236}">
                <a16:creationId xmlns:a16="http://schemas.microsoft.com/office/drawing/2014/main" id="{38AD5045-666F-5F93-7EEB-8F5CC3E26F63}"/>
              </a:ext>
            </a:extLst>
          </p:cNvPr>
          <p:cNvSpPr txBox="1"/>
          <p:nvPr/>
        </p:nvSpPr>
        <p:spPr>
          <a:xfrm>
            <a:off x="369646" y="5364811"/>
            <a:ext cx="5726353" cy="517065"/>
          </a:xfrm>
          <a:prstGeom prst="rect">
            <a:avLst/>
          </a:prstGeom>
          <a:noFill/>
        </p:spPr>
        <p:txBody>
          <a:bodyPr wrap="square">
            <a:spAutoFit/>
          </a:bodyPr>
          <a:lstStyle>
            <a:defPPr>
              <a:defRPr lang="en-US"/>
            </a:defPPr>
            <a:lvl1pPr marR="0" algn="just" rtl="1">
              <a:lnSpc>
                <a:spcPct val="115000"/>
              </a:lnSpc>
              <a:spcBef>
                <a:spcPts val="0"/>
              </a:spcBef>
              <a:spcAft>
                <a:spcPts val="0"/>
              </a:spcAft>
              <a:defRPr sz="2400" b="0">
                <a:latin typeface="Adobe Arabic" panose="02040503050201020203" pitchFamily="18" charset="-78"/>
                <a:cs typeface="Adobe Arabic" panose="02040503050201020203" pitchFamily="18" charset="-78"/>
              </a:defRPr>
            </a:lvl1pPr>
          </a:lstStyle>
          <a:p>
            <a:r>
              <a:rPr lang="ar-SA" b="1"/>
              <a:t>5. التوقيع والتاريخ:</a:t>
            </a:r>
            <a:endParaRPr lang="en-US" b="1"/>
          </a:p>
        </p:txBody>
      </p:sp>
    </p:spTree>
    <p:extLst>
      <p:ext uri="{BB962C8B-B14F-4D97-AF65-F5344CB8AC3E}">
        <p14:creationId xmlns:p14="http://schemas.microsoft.com/office/powerpoint/2010/main" val="235355717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P spid="3" grpId="0"/>
    </p:bldLst>
  </p:timing>
</p:sld>
</file>

<file path=ppt/slides/slide3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0C6D4-BB8D-716B-7EC9-CEE4F9019E94}"/>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3BB8A383-B6C1-1EAD-F267-39E85624DA7F}"/>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 تدريبي</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643C8F3F-68AE-051B-E9EA-A51C882D06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a:extLst>
              <a:ext uri="{FF2B5EF4-FFF2-40B4-BE49-F238E27FC236}">
                <a16:creationId xmlns:a16="http://schemas.microsoft.com/office/drawing/2014/main" id="{456856EF-9DDE-B728-ACE0-4EB0A034BFC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27099" y="1386962"/>
            <a:ext cx="4762500" cy="4762500"/>
          </a:xfrm>
          <a:prstGeom prst="rect">
            <a:avLst/>
          </a:prstGeom>
        </p:spPr>
      </p:pic>
      <p:sp>
        <p:nvSpPr>
          <p:cNvPr id="6" name="TextBox 5">
            <a:extLst>
              <a:ext uri="{FF2B5EF4-FFF2-40B4-BE49-F238E27FC236}">
                <a16:creationId xmlns:a16="http://schemas.microsoft.com/office/drawing/2014/main" id="{565F41DA-D0C4-D8B9-51FA-768E4C36AF6C}"/>
              </a:ext>
            </a:extLst>
          </p:cNvPr>
          <p:cNvSpPr txBox="1"/>
          <p:nvPr/>
        </p:nvSpPr>
        <p:spPr>
          <a:xfrm>
            <a:off x="369647" y="976124"/>
            <a:ext cx="5726353" cy="587853"/>
          </a:xfrm>
          <a:prstGeom prst="rect">
            <a:avLst/>
          </a:prstGeom>
          <a:noFill/>
        </p:spPr>
        <p:txBody>
          <a:bodyPr wrap="square">
            <a:spAutoFit/>
          </a:bodyPr>
          <a:lstStyle>
            <a:defPPr>
              <a:defRPr lang="en-US"/>
            </a:defPPr>
            <a:lvl1pPr marR="0" algn="just" rtl="1">
              <a:lnSpc>
                <a:spcPct val="115000"/>
              </a:lnSpc>
              <a:spcBef>
                <a:spcPts val="0"/>
              </a:spcBef>
              <a:spcAft>
                <a:spcPts val="0"/>
              </a:spcAft>
              <a:defRPr sz="2800" b="1">
                <a:solidFill>
                  <a:srgbClr val="168489"/>
                </a:solidFill>
                <a:latin typeface="Adobe Arabic" panose="02040503050201020203" pitchFamily="18" charset="-78"/>
                <a:cs typeface="Adobe Arabic" panose="02040503050201020203" pitchFamily="18" charset="-78"/>
              </a:defRPr>
            </a:lvl1pPr>
          </a:lstStyle>
          <a:p>
            <a:r>
              <a:rPr lang="ar-SA"/>
              <a:t>5. التوقيع والتاريخ:</a:t>
            </a:r>
            <a:endParaRPr lang="en-US"/>
          </a:p>
        </p:txBody>
      </p:sp>
      <p:sp>
        <p:nvSpPr>
          <p:cNvPr id="2" name="TextBox 1">
            <a:extLst>
              <a:ext uri="{FF2B5EF4-FFF2-40B4-BE49-F238E27FC236}">
                <a16:creationId xmlns:a16="http://schemas.microsoft.com/office/drawing/2014/main" id="{9716E0E3-0613-8F36-5F1A-F216AE01B115}"/>
              </a:ext>
            </a:extLst>
          </p:cNvPr>
          <p:cNvSpPr txBox="1"/>
          <p:nvPr/>
        </p:nvSpPr>
        <p:spPr>
          <a:xfrm>
            <a:off x="369646" y="1992006"/>
            <a:ext cx="5726353" cy="517065"/>
          </a:xfrm>
          <a:prstGeom prst="rect">
            <a:avLst/>
          </a:prstGeom>
          <a:noFill/>
        </p:spPr>
        <p:txBody>
          <a:bodyPr wrap="square">
            <a:spAutoFit/>
          </a:bodyPr>
          <a:lstStyle>
            <a:defPPr>
              <a:defRPr lang="en-US"/>
            </a:defPPr>
            <a:lvl1pPr marR="0" algn="just" rtl="1">
              <a:lnSpc>
                <a:spcPct val="115000"/>
              </a:lnSpc>
              <a:spcBef>
                <a:spcPts val="0"/>
              </a:spcBef>
              <a:spcAft>
                <a:spcPts val="0"/>
              </a:spcAft>
              <a:defRPr sz="2400" b="0">
                <a:latin typeface="Adobe Arabic" panose="02040503050201020203" pitchFamily="18" charset="-78"/>
                <a:cs typeface="Adobe Arabic" panose="02040503050201020203" pitchFamily="18" charset="-78"/>
              </a:defRPr>
            </a:lvl1pPr>
          </a:lstStyle>
          <a:p>
            <a:r>
              <a:rPr lang="ar-SA" b="1"/>
              <a:t>الهدف:</a:t>
            </a:r>
            <a:r>
              <a:rPr lang="ar-SA"/>
              <a:t> تحسين مهارات القيادة التحويلية خلال الستّة أشهر القادمة.</a:t>
            </a:r>
            <a:endParaRPr lang="en-US"/>
          </a:p>
        </p:txBody>
      </p:sp>
      <p:sp>
        <p:nvSpPr>
          <p:cNvPr id="3" name="TextBox 2">
            <a:extLst>
              <a:ext uri="{FF2B5EF4-FFF2-40B4-BE49-F238E27FC236}">
                <a16:creationId xmlns:a16="http://schemas.microsoft.com/office/drawing/2014/main" id="{8E6C0AB3-B2F3-86FC-3D1D-1E10A5FDDC87}"/>
              </a:ext>
            </a:extLst>
          </p:cNvPr>
          <p:cNvSpPr txBox="1"/>
          <p:nvPr/>
        </p:nvSpPr>
        <p:spPr>
          <a:xfrm>
            <a:off x="369646" y="3135513"/>
            <a:ext cx="5726353" cy="3065455"/>
          </a:xfrm>
          <a:prstGeom prst="rect">
            <a:avLst/>
          </a:prstGeom>
          <a:noFill/>
        </p:spPr>
        <p:txBody>
          <a:bodyPr wrap="square">
            <a:spAutoFit/>
          </a:bodyPr>
          <a:lstStyle>
            <a:defPPr>
              <a:defRPr lang="en-US"/>
            </a:defPPr>
            <a:lvl1pPr marR="0" algn="just" rtl="1">
              <a:lnSpc>
                <a:spcPct val="115000"/>
              </a:lnSpc>
              <a:spcBef>
                <a:spcPts val="0"/>
              </a:spcBef>
              <a:spcAft>
                <a:spcPts val="0"/>
              </a:spcAft>
              <a:defRPr sz="2400" b="0">
                <a:latin typeface="Adobe Arabic" panose="02040503050201020203" pitchFamily="18" charset="-78"/>
                <a:cs typeface="Adobe Arabic" panose="02040503050201020203" pitchFamily="18" charset="-78"/>
              </a:defRPr>
            </a:lvl1pPr>
          </a:lstStyle>
          <a:p>
            <a:r>
              <a:rPr lang="ar-SA" b="1"/>
              <a:t>الإجراءات:</a:t>
            </a:r>
            <a:endParaRPr lang="en-US"/>
          </a:p>
          <a:p>
            <a:r>
              <a:rPr lang="ar-SA"/>
              <a:t>- قراءة كتابين متخصّصين في القيادة التحويلية.</a:t>
            </a:r>
            <a:endParaRPr lang="en-US"/>
          </a:p>
          <a:p>
            <a:r>
              <a:rPr lang="ar-SA"/>
              <a:t>- الالتحاق بدورة تدريبية متخصّصة عن القيادة التحويلية.</a:t>
            </a:r>
            <a:endParaRPr lang="en-US"/>
          </a:p>
          <a:p>
            <a:r>
              <a:rPr lang="ar-SA"/>
              <a:t>- تطبيق أسلوب "الاستثارة الفكرية" في اجتماعات الفريق الأسبوعية.</a:t>
            </a:r>
            <a:endParaRPr lang="en-US"/>
          </a:p>
          <a:p>
            <a:r>
              <a:rPr lang="ar-SA"/>
              <a:t>- طلب التغذية الراجعة من الفريق بشكل دوري حول ممارساتي القيادية.</a:t>
            </a:r>
            <a:endParaRPr lang="en-US"/>
          </a:p>
          <a:p>
            <a:r>
              <a:rPr lang="ar-SA"/>
              <a:t>- إعداد يوميات قيادية لتدوين التجارب والتأمّلات.</a:t>
            </a:r>
            <a:endParaRPr lang="en-US"/>
          </a:p>
        </p:txBody>
      </p:sp>
    </p:spTree>
    <p:extLst>
      <p:ext uri="{BB962C8B-B14F-4D97-AF65-F5344CB8AC3E}">
        <p14:creationId xmlns:p14="http://schemas.microsoft.com/office/powerpoint/2010/main" val="294782841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49EAF3-2CFD-8156-15F6-EF2694B947C4}"/>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47B03BC1-A4F7-3CEC-0A95-0EF284C2C83B}"/>
              </a:ext>
            </a:extLst>
          </p:cNvPr>
          <p:cNvSpPr txBox="1"/>
          <p:nvPr/>
        </p:nvSpPr>
        <p:spPr>
          <a:xfrm>
            <a:off x="2779494" y="-174919"/>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مثال</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0E78D768-91E7-DBCD-99F0-7745AB3A8D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5" name="Picture 4" descr="Customer service ">
            <a:extLst>
              <a:ext uri="{FF2B5EF4-FFF2-40B4-BE49-F238E27FC236}">
                <a16:creationId xmlns:a16="http://schemas.microsoft.com/office/drawing/2014/main" id="{264B91A7-6AB3-537C-67D2-E9AE4EF0524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64944" y="1975670"/>
            <a:ext cx="4229100" cy="4229100"/>
          </a:xfrm>
          <a:prstGeom prst="rect">
            <a:avLst/>
          </a:prstGeom>
          <a:noFill/>
          <a:ln>
            <a:noFill/>
          </a:ln>
        </p:spPr>
      </p:pic>
      <p:sp>
        <p:nvSpPr>
          <p:cNvPr id="6" name="TextBox 5">
            <a:extLst>
              <a:ext uri="{FF2B5EF4-FFF2-40B4-BE49-F238E27FC236}">
                <a16:creationId xmlns:a16="http://schemas.microsoft.com/office/drawing/2014/main" id="{4812DB61-5D8C-DDEA-8D62-FC66EEA28FDC}"/>
              </a:ext>
            </a:extLst>
          </p:cNvPr>
          <p:cNvSpPr txBox="1"/>
          <p:nvPr/>
        </p:nvSpPr>
        <p:spPr>
          <a:xfrm>
            <a:off x="5535525" y="1265128"/>
            <a:ext cx="5843587" cy="1815882"/>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في أحد مراكز الاتّصال، كان مستوى رضا العملاء منخفضاً بسبب طول فترة الانتظار. قام المشرف "محمّد" بدراسة المشكلة وتحليلها، ثمّ عقد اجتماعاً مع فريقه لتوليد أفكار للحلّ</a:t>
            </a:r>
            <a:endParaRPr lang="en-US" dirty="0"/>
          </a:p>
        </p:txBody>
      </p:sp>
      <p:sp>
        <p:nvSpPr>
          <p:cNvPr id="7" name="TextBox 6">
            <a:extLst>
              <a:ext uri="{FF2B5EF4-FFF2-40B4-BE49-F238E27FC236}">
                <a16:creationId xmlns:a16="http://schemas.microsoft.com/office/drawing/2014/main" id="{42AF02EC-1D5B-C868-DA19-DC9A8EA86B5E}"/>
              </a:ext>
            </a:extLst>
          </p:cNvPr>
          <p:cNvSpPr txBox="1"/>
          <p:nvPr/>
        </p:nvSpPr>
        <p:spPr>
          <a:xfrm>
            <a:off x="5535525" y="3257895"/>
            <a:ext cx="5843587" cy="1384995"/>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بعد ذلك، قام بتطوير نظام جديد لتوزيع المكالمات بناءً على نوع الاستفسار، ودرّب الموظّفين على التعامل السريع مع المشكلات الشائعة</a:t>
            </a:r>
            <a:endParaRPr lang="en-US"/>
          </a:p>
        </p:txBody>
      </p:sp>
      <p:sp>
        <p:nvSpPr>
          <p:cNvPr id="10" name="TextBox 9">
            <a:extLst>
              <a:ext uri="{FF2B5EF4-FFF2-40B4-BE49-F238E27FC236}">
                <a16:creationId xmlns:a16="http://schemas.microsoft.com/office/drawing/2014/main" id="{40B10FE0-2D78-1B34-E80A-14269561B947}"/>
              </a:ext>
            </a:extLst>
          </p:cNvPr>
          <p:cNvSpPr txBox="1"/>
          <p:nvPr/>
        </p:nvSpPr>
        <p:spPr>
          <a:xfrm>
            <a:off x="5535525" y="4819775"/>
            <a:ext cx="5843587" cy="1815882"/>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كما قدّم دعماً مستمرّاً للموظّفين أثناء تطبيق النظام الجديد، وتابع النتائج وقدّم تغذية راجعة بنّاءة. نتيجة لذلك، انخفضت فترة الانتظار بنسبة 40% وارتفع مستوى رضا العملاء بشكل ملحوظ</a:t>
            </a:r>
            <a:endParaRPr lang="en-US"/>
          </a:p>
        </p:txBody>
      </p:sp>
    </p:spTree>
    <p:extLst>
      <p:ext uri="{BB962C8B-B14F-4D97-AF65-F5344CB8AC3E}">
        <p14:creationId xmlns:p14="http://schemas.microsoft.com/office/powerpoint/2010/main" val="70403179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0" grpId="0"/>
    </p:bldLst>
  </p:timing>
</p:sld>
</file>

<file path=ppt/slides/slide3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96A318-20F4-249E-0922-DDE01EE6D717}"/>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89D19DDA-619E-0343-5DA3-6B00BA86EBBF}"/>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 تدريبي</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F8408C7F-2B0F-C312-72A2-066F266E6B4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a:extLst>
              <a:ext uri="{FF2B5EF4-FFF2-40B4-BE49-F238E27FC236}">
                <a16:creationId xmlns:a16="http://schemas.microsoft.com/office/drawing/2014/main" id="{D5820576-B9AB-7213-8F81-F9A10EE7C9D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27099" y="1386962"/>
            <a:ext cx="4762500" cy="4762500"/>
          </a:xfrm>
          <a:prstGeom prst="rect">
            <a:avLst/>
          </a:prstGeom>
        </p:spPr>
      </p:pic>
      <p:sp>
        <p:nvSpPr>
          <p:cNvPr id="6" name="TextBox 5">
            <a:extLst>
              <a:ext uri="{FF2B5EF4-FFF2-40B4-BE49-F238E27FC236}">
                <a16:creationId xmlns:a16="http://schemas.microsoft.com/office/drawing/2014/main" id="{21746039-BBA8-A7C4-7994-38F011BE3347}"/>
              </a:ext>
            </a:extLst>
          </p:cNvPr>
          <p:cNvSpPr txBox="1"/>
          <p:nvPr/>
        </p:nvSpPr>
        <p:spPr>
          <a:xfrm>
            <a:off x="369647" y="976124"/>
            <a:ext cx="5726353" cy="587853"/>
          </a:xfrm>
          <a:prstGeom prst="rect">
            <a:avLst/>
          </a:prstGeom>
          <a:noFill/>
        </p:spPr>
        <p:txBody>
          <a:bodyPr wrap="square">
            <a:spAutoFit/>
          </a:bodyPr>
          <a:lstStyle>
            <a:defPPr>
              <a:defRPr lang="en-US"/>
            </a:defPPr>
            <a:lvl1pPr marR="0" algn="just" rtl="1">
              <a:lnSpc>
                <a:spcPct val="115000"/>
              </a:lnSpc>
              <a:spcBef>
                <a:spcPts val="0"/>
              </a:spcBef>
              <a:spcAft>
                <a:spcPts val="0"/>
              </a:spcAft>
              <a:defRPr sz="2800" b="1">
                <a:solidFill>
                  <a:srgbClr val="168489"/>
                </a:solidFill>
                <a:latin typeface="Adobe Arabic" panose="02040503050201020203" pitchFamily="18" charset="-78"/>
                <a:cs typeface="Adobe Arabic" panose="02040503050201020203" pitchFamily="18" charset="-78"/>
              </a:defRPr>
            </a:lvl1pPr>
          </a:lstStyle>
          <a:p>
            <a:r>
              <a:rPr lang="ar-SA"/>
              <a:t>5. التوقيع والتاريخ:</a:t>
            </a:r>
            <a:endParaRPr lang="en-US"/>
          </a:p>
        </p:txBody>
      </p:sp>
      <p:sp>
        <p:nvSpPr>
          <p:cNvPr id="2" name="TextBox 1">
            <a:extLst>
              <a:ext uri="{FF2B5EF4-FFF2-40B4-BE49-F238E27FC236}">
                <a16:creationId xmlns:a16="http://schemas.microsoft.com/office/drawing/2014/main" id="{294C834E-8767-A18F-CB5B-F722178AF5CE}"/>
              </a:ext>
            </a:extLst>
          </p:cNvPr>
          <p:cNvSpPr txBox="1"/>
          <p:nvPr/>
        </p:nvSpPr>
        <p:spPr>
          <a:xfrm>
            <a:off x="369646" y="1992006"/>
            <a:ext cx="5726353" cy="2215991"/>
          </a:xfrm>
          <a:prstGeom prst="rect">
            <a:avLst/>
          </a:prstGeom>
          <a:noFill/>
        </p:spPr>
        <p:txBody>
          <a:bodyPr wrap="square">
            <a:spAutoFit/>
          </a:bodyPr>
          <a:lstStyle>
            <a:defPPr>
              <a:defRPr lang="en-US"/>
            </a:defPPr>
            <a:lvl1pPr marR="0" algn="just" rtl="1">
              <a:lnSpc>
                <a:spcPct val="115000"/>
              </a:lnSpc>
              <a:spcBef>
                <a:spcPts val="0"/>
              </a:spcBef>
              <a:spcAft>
                <a:spcPts val="0"/>
              </a:spcAft>
              <a:defRPr sz="2400" b="0">
                <a:latin typeface="Adobe Arabic" panose="02040503050201020203" pitchFamily="18" charset="-78"/>
                <a:cs typeface="Adobe Arabic" panose="02040503050201020203" pitchFamily="18" charset="-78"/>
              </a:defRPr>
            </a:lvl1pPr>
          </a:lstStyle>
          <a:p>
            <a:r>
              <a:rPr lang="ar-SA" b="1"/>
              <a:t>الموارد:</a:t>
            </a:r>
            <a:endParaRPr lang="en-US"/>
          </a:p>
          <a:p>
            <a:r>
              <a:rPr lang="ar-SA"/>
              <a:t>- كتاب "القيادة التحويلية" للكاتب بيرنارد باس.</a:t>
            </a:r>
            <a:endParaRPr lang="en-US"/>
          </a:p>
          <a:p>
            <a:r>
              <a:rPr lang="ar-SA"/>
              <a:t>- دورة تدريبية عبر منصّة </a:t>
            </a:r>
            <a:r>
              <a:rPr lang="en-US"/>
              <a:t>LinkedIn Learning</a:t>
            </a:r>
            <a:r>
              <a:rPr lang="ar-SA"/>
              <a:t>.</a:t>
            </a:r>
            <a:endParaRPr lang="en-US"/>
          </a:p>
          <a:p>
            <a:r>
              <a:rPr lang="ar-SA"/>
              <a:t>- تطبيق </a:t>
            </a:r>
            <a:r>
              <a:rPr lang="en-US"/>
              <a:t>Coach.me</a:t>
            </a:r>
            <a:r>
              <a:rPr lang="ar-SA"/>
              <a:t> لمتابعة التقدّم.</a:t>
            </a:r>
            <a:endParaRPr lang="en-US"/>
          </a:p>
          <a:p>
            <a:r>
              <a:rPr lang="ar-SA"/>
              <a:t>المدّة الزمنية: ستّة أشهر (يناير - يونيو 2026).</a:t>
            </a:r>
            <a:endParaRPr lang="en-US"/>
          </a:p>
        </p:txBody>
      </p:sp>
      <p:sp>
        <p:nvSpPr>
          <p:cNvPr id="3" name="TextBox 2">
            <a:extLst>
              <a:ext uri="{FF2B5EF4-FFF2-40B4-BE49-F238E27FC236}">
                <a16:creationId xmlns:a16="http://schemas.microsoft.com/office/drawing/2014/main" id="{E2F95A72-095A-B002-B9A4-DFD961FE62DB}"/>
              </a:ext>
            </a:extLst>
          </p:cNvPr>
          <p:cNvSpPr txBox="1"/>
          <p:nvPr/>
        </p:nvSpPr>
        <p:spPr>
          <a:xfrm>
            <a:off x="369646" y="4358202"/>
            <a:ext cx="5726353" cy="1791260"/>
          </a:xfrm>
          <a:prstGeom prst="rect">
            <a:avLst/>
          </a:prstGeom>
          <a:noFill/>
        </p:spPr>
        <p:txBody>
          <a:bodyPr wrap="square">
            <a:spAutoFit/>
          </a:bodyPr>
          <a:lstStyle>
            <a:defPPr>
              <a:defRPr lang="en-US"/>
            </a:defPPr>
            <a:lvl1pPr marR="0" algn="just" rtl="1">
              <a:lnSpc>
                <a:spcPct val="115000"/>
              </a:lnSpc>
              <a:spcBef>
                <a:spcPts val="0"/>
              </a:spcBef>
              <a:spcAft>
                <a:spcPts val="0"/>
              </a:spcAft>
              <a:defRPr sz="2400" b="0">
                <a:latin typeface="Adobe Arabic" panose="02040503050201020203" pitchFamily="18" charset="-78"/>
                <a:cs typeface="Adobe Arabic" panose="02040503050201020203" pitchFamily="18" charset="-78"/>
              </a:defRPr>
            </a:lvl1pPr>
          </a:lstStyle>
          <a:p>
            <a:r>
              <a:rPr lang="ar-SA" b="1"/>
              <a:t>مؤشّرات النجاح:</a:t>
            </a:r>
            <a:endParaRPr lang="en-US"/>
          </a:p>
          <a:p>
            <a:r>
              <a:rPr lang="ar-SA"/>
              <a:t>- تحسّن نتائج استبيان رضا الفريق بنسبة 20%.</a:t>
            </a:r>
            <a:endParaRPr lang="en-US"/>
          </a:p>
          <a:p>
            <a:r>
              <a:rPr lang="ar-SA"/>
              <a:t>- زيادة المبادرات الإبداعية المقترحة من الفريق.</a:t>
            </a:r>
            <a:endParaRPr lang="en-US"/>
          </a:p>
          <a:p>
            <a:r>
              <a:rPr lang="ar-SA"/>
              <a:t>- تحسّن مؤشّرات الأداء للفريق بنسبة 15%.</a:t>
            </a:r>
            <a:endParaRPr lang="en-US"/>
          </a:p>
        </p:txBody>
      </p:sp>
    </p:spTree>
    <p:extLst>
      <p:ext uri="{BB962C8B-B14F-4D97-AF65-F5344CB8AC3E}">
        <p14:creationId xmlns:p14="http://schemas.microsoft.com/office/powerpoint/2010/main" val="40884728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P spid="3" grpId="0"/>
    </p:bldLst>
  </p:timing>
</p:sld>
</file>

<file path=ppt/slides/slide331.xml><?xml version="1.0" encoding="utf-8"?>
<p:sld xmlns:a="http://schemas.openxmlformats.org/drawingml/2006/main" xmlns:r="http://schemas.openxmlformats.org/officeDocument/2006/relationships" xmlns:p="http://schemas.openxmlformats.org/presentationml/2006/main">
  <p:cSld>
    <p:spTree>
      <p:nvGrpSpPr>
        <p:cNvPr id="1" name="Shape 477"/>
        <p:cNvGrpSpPr/>
        <p:nvPr/>
      </p:nvGrpSpPr>
      <p:grpSpPr>
        <a:xfrm>
          <a:off x="0" y="0"/>
          <a:ext cx="0" cy="0"/>
          <a:chOff x="0" y="0"/>
          <a:chExt cx="0" cy="0"/>
        </a:xfrm>
      </p:grpSpPr>
      <p:sp>
        <p:nvSpPr>
          <p:cNvPr id="2" name="TextBox 1">
            <a:extLst>
              <a:ext uri="{FF2B5EF4-FFF2-40B4-BE49-F238E27FC236}">
                <a16:creationId xmlns:a16="http://schemas.microsoft.com/office/drawing/2014/main" id="{20B60B47-72D7-DF27-9242-B41615287135}"/>
              </a:ext>
            </a:extLst>
          </p:cNvPr>
          <p:cNvSpPr txBox="1"/>
          <p:nvPr/>
        </p:nvSpPr>
        <p:spPr>
          <a:xfrm>
            <a:off x="2888381" y="2367171"/>
            <a:ext cx="6415238" cy="2123658"/>
          </a:xfrm>
          <a:prstGeom prst="rect">
            <a:avLst/>
          </a:prstGeom>
        </p:spPr>
        <p:txBody>
          <a:bodyPr wrap="square">
            <a:spAutoFit/>
          </a:bodyPr>
          <a:lstStyle>
            <a:defPPr>
              <a:defRPr lang="en-US"/>
            </a:defPPr>
            <a:lvl1pPr marR="0" lvl="0" indent="0" algn="just" rtl="1">
              <a:lnSpc>
                <a:spcPct val="150000"/>
              </a:lnSpc>
              <a:spcBef>
                <a:spcPts val="0"/>
              </a:spcBef>
              <a:spcAft>
                <a:spcPts val="0"/>
              </a:spcAft>
              <a:buSzPct val="125000"/>
              <a:buFont typeface="Symbol" panose="05050102010706020507" pitchFamily="18" charset="2"/>
              <a:buNone/>
              <a:defRPr sz="2400" b="1">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pPr algn="ctr"/>
            <a:r>
              <a:rPr lang="ar-SA" sz="9600" dirty="0">
                <a:solidFill>
                  <a:schemeClr val="bg1"/>
                </a:solidFill>
                <a:effectLst>
                  <a:outerShdw blurRad="38100" dist="38100" dir="2700000" algn="tl">
                    <a:srgbClr val="000000">
                      <a:alpha val="43137"/>
                    </a:srgbClr>
                  </a:outerShdw>
                </a:effectLst>
              </a:rPr>
              <a:t>تمت بعونه تعالى</a:t>
            </a:r>
            <a:endParaRPr lang="en-US" sz="9600"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80269293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72CBD0-98B6-366E-34C2-44E6DD4FC8DE}"/>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AF48C00B-71A8-FDD5-48A5-9F3570B3FC99}"/>
              </a:ext>
            </a:extLst>
          </p:cNvPr>
          <p:cNvSpPr txBox="1"/>
          <p:nvPr/>
        </p:nvSpPr>
        <p:spPr>
          <a:xfrm>
            <a:off x="2779494" y="-174919"/>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أهمية الإشراف في تحسين الأداء وتحقيق الأهداف</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905E5C60-D958-BDBD-3180-130DB352A37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47" name="Group 46">
            <a:extLst>
              <a:ext uri="{FF2B5EF4-FFF2-40B4-BE49-F238E27FC236}">
                <a16:creationId xmlns:a16="http://schemas.microsoft.com/office/drawing/2014/main" id="{C012F7F2-8FBB-56C9-A6E5-DE81A3C92BA1}"/>
              </a:ext>
            </a:extLst>
          </p:cNvPr>
          <p:cNvGrpSpPr/>
          <p:nvPr/>
        </p:nvGrpSpPr>
        <p:grpSpPr>
          <a:xfrm>
            <a:off x="490330" y="887776"/>
            <a:ext cx="3192901" cy="3426716"/>
            <a:chOff x="490330" y="2075954"/>
            <a:chExt cx="3192901" cy="3426716"/>
          </a:xfrm>
        </p:grpSpPr>
        <p:sp>
          <p:nvSpPr>
            <p:cNvPr id="19" name="Shape">
              <a:extLst>
                <a:ext uri="{FF2B5EF4-FFF2-40B4-BE49-F238E27FC236}">
                  <a16:creationId xmlns:a16="http://schemas.microsoft.com/office/drawing/2014/main" id="{0636DDB8-EB32-80BC-3CC2-5108A2097305}"/>
                </a:ext>
              </a:extLst>
            </p:cNvPr>
            <p:cNvSpPr/>
            <p:nvPr/>
          </p:nvSpPr>
          <p:spPr>
            <a:xfrm>
              <a:off x="1576662" y="2075954"/>
              <a:ext cx="1020237" cy="1027576"/>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24" y="21228"/>
                    <a:pt x="9232" y="21228"/>
                    <a:pt x="7744" y="19739"/>
                  </a:cubicBezTo>
                  <a:close/>
                </a:path>
              </a:pathLst>
            </a:custGeom>
            <a:solidFill>
              <a:srgbClr val="2E75B6"/>
            </a:solidFill>
            <a:ln w="12700">
              <a:miter lim="400000"/>
            </a:ln>
          </p:spPr>
          <p:txBody>
            <a:bodyPr lIns="38100" tIns="38100" rIns="38100" bIns="38100" anchor="ctr"/>
            <a:lstStyle/>
            <a:p>
              <a:endParaRPr lang="en-US" sz="2800"/>
            </a:p>
          </p:txBody>
        </p:sp>
        <p:sp>
          <p:nvSpPr>
            <p:cNvPr id="23" name="Shape">
              <a:extLst>
                <a:ext uri="{FF2B5EF4-FFF2-40B4-BE49-F238E27FC236}">
                  <a16:creationId xmlns:a16="http://schemas.microsoft.com/office/drawing/2014/main" id="{10090963-7603-D3F8-41C6-35D4BAB0E11D}"/>
                </a:ext>
              </a:extLst>
            </p:cNvPr>
            <p:cNvSpPr/>
            <p:nvPr/>
          </p:nvSpPr>
          <p:spPr>
            <a:xfrm>
              <a:off x="490330" y="2861697"/>
              <a:ext cx="3192901" cy="2640973"/>
            </a:xfrm>
            <a:custGeom>
              <a:avLst/>
              <a:gdLst/>
              <a:ahLst/>
              <a:cxnLst>
                <a:cxn ang="0">
                  <a:pos x="wd2" y="hd2"/>
                </a:cxn>
                <a:cxn ang="5400000">
                  <a:pos x="wd2" y="hd2"/>
                </a:cxn>
                <a:cxn ang="10800000">
                  <a:pos x="wd2" y="hd2"/>
                </a:cxn>
                <a:cxn ang="16200000">
                  <a:pos x="wd2" y="hd2"/>
                </a:cxn>
              </a:cxnLst>
              <a:rect l="0" t="0" r="r" b="b"/>
              <a:pathLst>
                <a:path w="21262" h="21600" extrusionOk="0">
                  <a:moveTo>
                    <a:pt x="10625" y="21600"/>
                  </a:moveTo>
                  <a:cubicBezTo>
                    <a:pt x="10181" y="21600"/>
                    <a:pt x="9736" y="21393"/>
                    <a:pt x="9396" y="20972"/>
                  </a:cubicBezTo>
                  <a:lnTo>
                    <a:pt x="506" y="9968"/>
                  </a:lnTo>
                  <a:cubicBezTo>
                    <a:pt x="-169" y="9133"/>
                    <a:pt x="-169" y="7769"/>
                    <a:pt x="506" y="6933"/>
                  </a:cubicBezTo>
                  <a:lnTo>
                    <a:pt x="5673" y="543"/>
                  </a:lnTo>
                  <a:cubicBezTo>
                    <a:pt x="5955" y="193"/>
                    <a:pt x="6331" y="0"/>
                    <a:pt x="6729" y="0"/>
                  </a:cubicBezTo>
                  <a:cubicBezTo>
                    <a:pt x="7127" y="0"/>
                    <a:pt x="7502" y="193"/>
                    <a:pt x="7785" y="543"/>
                  </a:cubicBezTo>
                  <a:lnTo>
                    <a:pt x="9569" y="2749"/>
                  </a:lnTo>
                  <a:cubicBezTo>
                    <a:pt x="9852" y="3099"/>
                    <a:pt x="10233" y="3292"/>
                    <a:pt x="10631" y="3292"/>
                  </a:cubicBezTo>
                  <a:cubicBezTo>
                    <a:pt x="11029" y="3292"/>
                    <a:pt x="11410" y="3099"/>
                    <a:pt x="11693" y="2749"/>
                  </a:cubicBezTo>
                  <a:lnTo>
                    <a:pt x="13477" y="543"/>
                  </a:lnTo>
                  <a:cubicBezTo>
                    <a:pt x="13760" y="193"/>
                    <a:pt x="14135" y="0"/>
                    <a:pt x="14533" y="0"/>
                  </a:cubicBezTo>
                  <a:cubicBezTo>
                    <a:pt x="14931" y="0"/>
                    <a:pt x="15307" y="193"/>
                    <a:pt x="15589" y="543"/>
                  </a:cubicBezTo>
                  <a:lnTo>
                    <a:pt x="20756" y="6933"/>
                  </a:lnTo>
                  <a:cubicBezTo>
                    <a:pt x="21431" y="7769"/>
                    <a:pt x="21431" y="9133"/>
                    <a:pt x="20756" y="9968"/>
                  </a:cubicBezTo>
                  <a:lnTo>
                    <a:pt x="11861" y="20972"/>
                  </a:lnTo>
                  <a:cubicBezTo>
                    <a:pt x="11520" y="21386"/>
                    <a:pt x="11075" y="21600"/>
                    <a:pt x="10625" y="21600"/>
                  </a:cubicBezTo>
                  <a:close/>
                  <a:moveTo>
                    <a:pt x="6723" y="286"/>
                  </a:moveTo>
                  <a:cubicBezTo>
                    <a:pt x="6388" y="286"/>
                    <a:pt x="6071" y="450"/>
                    <a:pt x="5834" y="743"/>
                  </a:cubicBezTo>
                  <a:lnTo>
                    <a:pt x="668" y="7133"/>
                  </a:lnTo>
                  <a:cubicBezTo>
                    <a:pt x="79" y="7862"/>
                    <a:pt x="79" y="9040"/>
                    <a:pt x="668" y="9768"/>
                  </a:cubicBezTo>
                  <a:lnTo>
                    <a:pt x="9563" y="20772"/>
                  </a:lnTo>
                  <a:cubicBezTo>
                    <a:pt x="10152" y="21500"/>
                    <a:pt x="11104" y="21500"/>
                    <a:pt x="11693" y="20772"/>
                  </a:cubicBezTo>
                  <a:lnTo>
                    <a:pt x="20588" y="9768"/>
                  </a:lnTo>
                  <a:cubicBezTo>
                    <a:pt x="21177" y="9040"/>
                    <a:pt x="21177" y="7862"/>
                    <a:pt x="20588" y="7133"/>
                  </a:cubicBezTo>
                  <a:lnTo>
                    <a:pt x="15422" y="743"/>
                  </a:lnTo>
                  <a:cubicBezTo>
                    <a:pt x="15185" y="450"/>
                    <a:pt x="14868" y="286"/>
                    <a:pt x="14533" y="286"/>
                  </a:cubicBezTo>
                  <a:cubicBezTo>
                    <a:pt x="14198" y="286"/>
                    <a:pt x="13881" y="450"/>
                    <a:pt x="13644" y="743"/>
                  </a:cubicBezTo>
                  <a:lnTo>
                    <a:pt x="11860" y="2949"/>
                  </a:lnTo>
                  <a:cubicBezTo>
                    <a:pt x="11531" y="3356"/>
                    <a:pt x="11099" y="3577"/>
                    <a:pt x="10631" y="3577"/>
                  </a:cubicBezTo>
                  <a:cubicBezTo>
                    <a:pt x="10163" y="3577"/>
                    <a:pt x="9731" y="3356"/>
                    <a:pt x="9401" y="2949"/>
                  </a:cubicBezTo>
                  <a:lnTo>
                    <a:pt x="7618" y="743"/>
                  </a:lnTo>
                  <a:cubicBezTo>
                    <a:pt x="7375" y="443"/>
                    <a:pt x="7064" y="286"/>
                    <a:pt x="6723" y="286"/>
                  </a:cubicBezTo>
                  <a:close/>
                </a:path>
              </a:pathLst>
            </a:custGeom>
            <a:solidFill>
              <a:schemeClr val="tx2"/>
            </a:solidFill>
            <a:ln w="12700">
              <a:miter lim="400000"/>
            </a:ln>
          </p:spPr>
          <p:txBody>
            <a:bodyPr lIns="38100" tIns="38100" rIns="38100" bIns="38100" anchor="ctr"/>
            <a:lstStyle/>
            <a:p>
              <a:endParaRPr lang="en-US" sz="2800"/>
            </a:p>
          </p:txBody>
        </p:sp>
        <p:sp>
          <p:nvSpPr>
            <p:cNvPr id="27" name="TextBox 13">
              <a:extLst>
                <a:ext uri="{FF2B5EF4-FFF2-40B4-BE49-F238E27FC236}">
                  <a16:creationId xmlns:a16="http://schemas.microsoft.com/office/drawing/2014/main" id="{EFDA1D14-E084-2672-6D42-DB01D19CBF76}"/>
                </a:ext>
              </a:extLst>
            </p:cNvPr>
            <p:cNvSpPr txBox="1"/>
            <p:nvPr/>
          </p:nvSpPr>
          <p:spPr>
            <a:xfrm>
              <a:off x="994923" y="3557384"/>
              <a:ext cx="1952429" cy="1319650"/>
            </a:xfrm>
            <a:prstGeom prst="rect">
              <a:avLst/>
            </a:prstGeom>
            <a:noFill/>
          </p:spPr>
          <p:txBody>
            <a:bodyPr wrap="square" lIns="0" rIns="0" rtlCol="0" anchor="t">
              <a:noAutofit/>
            </a:bodyPr>
            <a:lstStyle/>
            <a:p>
              <a:pPr algn="ctr" rtl="1">
                <a:lnSpc>
                  <a:spcPct val="115000"/>
                </a:lnSpc>
              </a:pPr>
              <a:r>
                <a:rPr lang="ar-EG"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تحفيز الموظّفين وبناء فرق عمل فعّالة</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4" name="Graphic 44" descr="Customer review with solid fill">
              <a:extLst>
                <a:ext uri="{FF2B5EF4-FFF2-40B4-BE49-F238E27FC236}">
                  <a16:creationId xmlns:a16="http://schemas.microsoft.com/office/drawing/2014/main" id="{DD0D8470-71D0-46AE-524E-444F4D119DC5}"/>
                </a:ext>
              </a:extLst>
            </p:cNvPr>
            <p:cNvPicPr>
              <a:picLocks noChangeAspect="1"/>
            </p:cNvPicPr>
            <p:nvPr/>
          </p:nvPicPr>
          <p:blipFill>
            <a:blip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724846" y="2243078"/>
              <a:ext cx="682371" cy="682369"/>
            </a:xfrm>
            <a:prstGeom prst="rect">
              <a:avLst/>
            </a:prstGeom>
          </p:spPr>
        </p:pic>
      </p:grpSp>
      <p:grpSp>
        <p:nvGrpSpPr>
          <p:cNvPr id="42" name="Group 41">
            <a:extLst>
              <a:ext uri="{FF2B5EF4-FFF2-40B4-BE49-F238E27FC236}">
                <a16:creationId xmlns:a16="http://schemas.microsoft.com/office/drawing/2014/main" id="{178D4924-B95E-F454-8C97-4D3CFFC98876}"/>
              </a:ext>
            </a:extLst>
          </p:cNvPr>
          <p:cNvGrpSpPr/>
          <p:nvPr/>
        </p:nvGrpSpPr>
        <p:grpSpPr>
          <a:xfrm>
            <a:off x="4515948" y="3314203"/>
            <a:ext cx="3193334" cy="3427587"/>
            <a:chOff x="4515948" y="4694007"/>
            <a:chExt cx="3193334" cy="3427587"/>
          </a:xfrm>
        </p:grpSpPr>
        <p:sp>
          <p:nvSpPr>
            <p:cNvPr id="38" name="Shape">
              <a:extLst>
                <a:ext uri="{FF2B5EF4-FFF2-40B4-BE49-F238E27FC236}">
                  <a16:creationId xmlns:a16="http://schemas.microsoft.com/office/drawing/2014/main" id="{296E88BF-EF4B-F8F0-3F5F-5DC9EF33E7A4}"/>
                </a:ext>
              </a:extLst>
            </p:cNvPr>
            <p:cNvSpPr/>
            <p:nvPr/>
          </p:nvSpPr>
          <p:spPr>
            <a:xfrm>
              <a:off x="5602497" y="4694007"/>
              <a:ext cx="1020237" cy="1027576"/>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42" y="21228"/>
                    <a:pt x="9232" y="21228"/>
                    <a:pt x="7744" y="19739"/>
                  </a:cubicBezTo>
                  <a:close/>
                </a:path>
              </a:pathLst>
            </a:custGeom>
            <a:solidFill>
              <a:schemeClr val="bg1">
                <a:lumMod val="50000"/>
              </a:schemeClr>
            </a:solidFill>
            <a:ln w="12700">
              <a:miter lim="400000"/>
            </a:ln>
          </p:spPr>
          <p:txBody>
            <a:bodyPr lIns="38100" tIns="38100" rIns="38100" bIns="38100" anchor="ctr"/>
            <a:lstStyle/>
            <a:p>
              <a:endParaRPr lang="en-US" sz="2800"/>
            </a:p>
          </p:txBody>
        </p:sp>
        <p:sp>
          <p:nvSpPr>
            <p:cNvPr id="39" name="Shape">
              <a:extLst>
                <a:ext uri="{FF2B5EF4-FFF2-40B4-BE49-F238E27FC236}">
                  <a16:creationId xmlns:a16="http://schemas.microsoft.com/office/drawing/2014/main" id="{DE78DBF8-5278-C21E-2A2D-DEED59BB0D9A}"/>
                </a:ext>
              </a:extLst>
            </p:cNvPr>
            <p:cNvSpPr/>
            <p:nvPr/>
          </p:nvSpPr>
          <p:spPr>
            <a:xfrm>
              <a:off x="4515948" y="5479751"/>
              <a:ext cx="3193334" cy="2641843"/>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05" y="3291"/>
                    <a:pt x="11592" y="3098"/>
                    <a:pt x="11879" y="2748"/>
                  </a:cubicBezTo>
                  <a:lnTo>
                    <a:pt x="13691" y="543"/>
                  </a:lnTo>
                  <a:lnTo>
                    <a:pt x="13773" y="642"/>
                  </a:ln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9" y="20972"/>
                  </a:lnTo>
                  <a:cubicBezTo>
                    <a:pt x="11703" y="21386"/>
                    <a:pt x="11251" y="21600"/>
                    <a:pt x="10800" y="21600"/>
                  </a:cubicBezTo>
                  <a:close/>
                  <a:moveTo>
                    <a:pt x="6836" y="293"/>
                  </a:moveTo>
                  <a:cubicBezTo>
                    <a:pt x="6496" y="293"/>
                    <a:pt x="6174" y="457"/>
                    <a:pt x="5934" y="749"/>
                  </a:cubicBezTo>
                  <a:lnTo>
                    <a:pt x="686" y="7138"/>
                  </a:lnTo>
                  <a:cubicBezTo>
                    <a:pt x="399" y="7488"/>
                    <a:pt x="240" y="7959"/>
                    <a:pt x="240" y="8452"/>
                  </a:cubicBezTo>
                  <a:cubicBezTo>
                    <a:pt x="240" y="8944"/>
                    <a:pt x="399" y="9415"/>
                    <a:pt x="686" y="9765"/>
                  </a:cubicBezTo>
                  <a:lnTo>
                    <a:pt x="9721" y="20765"/>
                  </a:lnTo>
                  <a:cubicBezTo>
                    <a:pt x="10319" y="21493"/>
                    <a:pt x="11287" y="21493"/>
                    <a:pt x="11885" y="20765"/>
                  </a:cubicBezTo>
                  <a:lnTo>
                    <a:pt x="20920" y="9765"/>
                  </a:lnTo>
                  <a:cubicBezTo>
                    <a:pt x="21207" y="9415"/>
                    <a:pt x="21365" y="8944"/>
                    <a:pt x="21365" y="8452"/>
                  </a:cubicBezTo>
                  <a:cubicBezTo>
                    <a:pt x="21365" y="7959"/>
                    <a:pt x="21207" y="7488"/>
                    <a:pt x="20920" y="7138"/>
                  </a:cubicBezTo>
                  <a:lnTo>
                    <a:pt x="15672" y="749"/>
                  </a:lnTo>
                  <a:cubicBezTo>
                    <a:pt x="15432" y="457"/>
                    <a:pt x="15109" y="293"/>
                    <a:pt x="14769" y="293"/>
                  </a:cubicBezTo>
                  <a:cubicBezTo>
                    <a:pt x="14429" y="293"/>
                    <a:pt x="14107" y="457"/>
                    <a:pt x="13866" y="749"/>
                  </a:cubicBezTo>
                  <a:lnTo>
                    <a:pt x="12055" y="2955"/>
                  </a:lnTo>
                  <a:cubicBezTo>
                    <a:pt x="11721" y="3362"/>
                    <a:pt x="11281" y="3583"/>
                    <a:pt x="10806" y="3583"/>
                  </a:cubicBezTo>
                  <a:cubicBezTo>
                    <a:pt x="10331" y="3583"/>
                    <a:pt x="9891" y="3362"/>
                    <a:pt x="9557" y="2955"/>
                  </a:cubicBezTo>
                  <a:lnTo>
                    <a:pt x="7745" y="749"/>
                  </a:lnTo>
                  <a:cubicBezTo>
                    <a:pt x="7499" y="450"/>
                    <a:pt x="7177" y="293"/>
                    <a:pt x="6836" y="293"/>
                  </a:cubicBezTo>
                  <a:close/>
                </a:path>
              </a:pathLst>
            </a:custGeom>
            <a:solidFill>
              <a:schemeClr val="tx2"/>
            </a:solidFill>
            <a:ln w="12700">
              <a:miter lim="400000"/>
            </a:ln>
          </p:spPr>
          <p:txBody>
            <a:bodyPr lIns="38100" tIns="38100" rIns="38100" bIns="38100" anchor="ctr"/>
            <a:lstStyle/>
            <a:p>
              <a:endParaRPr lang="en-US" sz="2800"/>
            </a:p>
          </p:txBody>
        </p:sp>
        <p:sp>
          <p:nvSpPr>
            <p:cNvPr id="40" name="TextBox 77">
              <a:extLst>
                <a:ext uri="{FF2B5EF4-FFF2-40B4-BE49-F238E27FC236}">
                  <a16:creationId xmlns:a16="http://schemas.microsoft.com/office/drawing/2014/main" id="{72918778-B339-C46E-0E9B-74D2196606A1}"/>
                </a:ext>
              </a:extLst>
            </p:cNvPr>
            <p:cNvSpPr txBox="1"/>
            <p:nvPr/>
          </p:nvSpPr>
          <p:spPr>
            <a:xfrm>
              <a:off x="5222985" y="6290897"/>
              <a:ext cx="1799349" cy="1469993"/>
            </a:xfrm>
            <a:prstGeom prst="rect">
              <a:avLst/>
            </a:prstGeom>
          </p:spPr>
          <p:txBody>
            <a:bodyPr wrap="square" lIns="0" rIns="0" rtlCol="0" anchor="t">
              <a:noAutofit/>
            </a:bodyPr>
            <a:lstStyle/>
            <a:p>
              <a:pPr algn="ctr" rtl="1">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زيادة الكفاءة والإنتاجيّة</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1" name="Graphic 14" descr="Presentation with bar chart with solid fill">
              <a:extLst>
                <a:ext uri="{FF2B5EF4-FFF2-40B4-BE49-F238E27FC236}">
                  <a16:creationId xmlns:a16="http://schemas.microsoft.com/office/drawing/2014/main" id="{EB2DA660-4138-80C4-0B58-A5467C70F08B}"/>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738994" y="4816282"/>
              <a:ext cx="773533" cy="773533"/>
            </a:xfrm>
            <a:prstGeom prst="rect">
              <a:avLst/>
            </a:prstGeom>
          </p:spPr>
        </p:pic>
      </p:grpSp>
      <p:grpSp>
        <p:nvGrpSpPr>
          <p:cNvPr id="43" name="Group 42">
            <a:extLst>
              <a:ext uri="{FF2B5EF4-FFF2-40B4-BE49-F238E27FC236}">
                <a16:creationId xmlns:a16="http://schemas.microsoft.com/office/drawing/2014/main" id="{455F2BCC-B3E0-A98B-F764-6F8C74EA909C}"/>
              </a:ext>
            </a:extLst>
          </p:cNvPr>
          <p:cNvGrpSpPr/>
          <p:nvPr/>
        </p:nvGrpSpPr>
        <p:grpSpPr>
          <a:xfrm>
            <a:off x="7194396" y="3314203"/>
            <a:ext cx="3193338" cy="3427587"/>
            <a:chOff x="7194396" y="4694007"/>
            <a:chExt cx="3193338" cy="3427587"/>
          </a:xfrm>
        </p:grpSpPr>
        <p:sp>
          <p:nvSpPr>
            <p:cNvPr id="32" name="Shape">
              <a:extLst>
                <a:ext uri="{FF2B5EF4-FFF2-40B4-BE49-F238E27FC236}">
                  <a16:creationId xmlns:a16="http://schemas.microsoft.com/office/drawing/2014/main" id="{9E613823-C87A-EE7C-CF94-5E8E39217E3A}"/>
                </a:ext>
              </a:extLst>
            </p:cNvPr>
            <p:cNvSpPr/>
            <p:nvPr/>
          </p:nvSpPr>
          <p:spPr>
            <a:xfrm>
              <a:off x="8280945" y="4694007"/>
              <a:ext cx="1020237" cy="1027576"/>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24" y="21228"/>
                    <a:pt x="9232" y="21228"/>
                    <a:pt x="7744" y="19739"/>
                  </a:cubicBezTo>
                  <a:close/>
                </a:path>
              </a:pathLst>
            </a:custGeom>
            <a:solidFill>
              <a:srgbClr val="168489"/>
            </a:solidFill>
            <a:ln w="12700">
              <a:miter lim="400000"/>
            </a:ln>
          </p:spPr>
          <p:txBody>
            <a:bodyPr lIns="38100" tIns="38100" rIns="38100" bIns="38100" anchor="ctr"/>
            <a:lstStyle/>
            <a:p>
              <a:endParaRPr lang="en-US" sz="2800"/>
            </a:p>
          </p:txBody>
        </p:sp>
        <p:sp>
          <p:nvSpPr>
            <p:cNvPr id="33" name="Shape">
              <a:extLst>
                <a:ext uri="{FF2B5EF4-FFF2-40B4-BE49-F238E27FC236}">
                  <a16:creationId xmlns:a16="http://schemas.microsoft.com/office/drawing/2014/main" id="{23B55BCE-6D83-AEE9-F1D0-DF8AD90729A7}"/>
                </a:ext>
              </a:extLst>
            </p:cNvPr>
            <p:cNvSpPr/>
            <p:nvPr/>
          </p:nvSpPr>
          <p:spPr>
            <a:xfrm>
              <a:off x="7194396" y="5479751"/>
              <a:ext cx="3193338" cy="2641843"/>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05" y="3291"/>
                    <a:pt x="11592" y="3098"/>
                    <a:pt x="11879" y="2748"/>
                  </a:cubicBez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3" y="20972"/>
                  </a:lnTo>
                  <a:cubicBezTo>
                    <a:pt x="11703" y="21386"/>
                    <a:pt x="11251" y="21600"/>
                    <a:pt x="10800" y="21600"/>
                  </a:cubicBezTo>
                  <a:close/>
                  <a:moveTo>
                    <a:pt x="6831" y="293"/>
                  </a:moveTo>
                  <a:cubicBezTo>
                    <a:pt x="6491" y="293"/>
                    <a:pt x="6168" y="457"/>
                    <a:pt x="5928" y="749"/>
                  </a:cubicBezTo>
                  <a:lnTo>
                    <a:pt x="680" y="7138"/>
                  </a:lnTo>
                  <a:cubicBezTo>
                    <a:pt x="393" y="7488"/>
                    <a:pt x="235" y="7959"/>
                    <a:pt x="235" y="8452"/>
                  </a:cubicBezTo>
                  <a:cubicBezTo>
                    <a:pt x="235" y="8944"/>
                    <a:pt x="393" y="9415"/>
                    <a:pt x="680" y="9765"/>
                  </a:cubicBezTo>
                  <a:lnTo>
                    <a:pt x="9715" y="20765"/>
                  </a:lnTo>
                  <a:cubicBezTo>
                    <a:pt x="10313" y="21493"/>
                    <a:pt x="11281" y="21493"/>
                    <a:pt x="11879" y="20765"/>
                  </a:cubicBezTo>
                  <a:lnTo>
                    <a:pt x="20914" y="9765"/>
                  </a:lnTo>
                  <a:cubicBezTo>
                    <a:pt x="21201" y="9415"/>
                    <a:pt x="21360" y="8944"/>
                    <a:pt x="21360" y="8452"/>
                  </a:cubicBezTo>
                  <a:cubicBezTo>
                    <a:pt x="21360" y="7959"/>
                    <a:pt x="21201" y="7488"/>
                    <a:pt x="20914" y="7138"/>
                  </a:cubicBezTo>
                  <a:lnTo>
                    <a:pt x="15666" y="749"/>
                  </a:lnTo>
                  <a:cubicBezTo>
                    <a:pt x="15426" y="457"/>
                    <a:pt x="15104" y="293"/>
                    <a:pt x="14763" y="293"/>
                  </a:cubicBezTo>
                  <a:cubicBezTo>
                    <a:pt x="14423" y="293"/>
                    <a:pt x="14101" y="457"/>
                    <a:pt x="13861" y="749"/>
                  </a:cubicBezTo>
                  <a:lnTo>
                    <a:pt x="12049" y="2955"/>
                  </a:lnTo>
                  <a:cubicBezTo>
                    <a:pt x="11715" y="3362"/>
                    <a:pt x="11275" y="3583"/>
                    <a:pt x="10800" y="3583"/>
                  </a:cubicBezTo>
                  <a:cubicBezTo>
                    <a:pt x="10325" y="3583"/>
                    <a:pt x="9885" y="3362"/>
                    <a:pt x="9551" y="2955"/>
                  </a:cubicBezTo>
                  <a:lnTo>
                    <a:pt x="7739" y="749"/>
                  </a:lnTo>
                  <a:cubicBezTo>
                    <a:pt x="7493" y="450"/>
                    <a:pt x="7177" y="293"/>
                    <a:pt x="6831" y="293"/>
                  </a:cubicBezTo>
                  <a:close/>
                </a:path>
              </a:pathLst>
            </a:custGeom>
            <a:solidFill>
              <a:schemeClr val="tx2"/>
            </a:solidFill>
            <a:ln w="12700">
              <a:miter lim="400000"/>
            </a:ln>
          </p:spPr>
          <p:txBody>
            <a:bodyPr lIns="38100" tIns="38100" rIns="38100" bIns="38100" anchor="ctr"/>
            <a:lstStyle/>
            <a:p>
              <a:endParaRPr lang="en-US" sz="2800"/>
            </a:p>
          </p:txBody>
        </p:sp>
        <p:sp>
          <p:nvSpPr>
            <p:cNvPr id="34" name="TextBox 19">
              <a:extLst>
                <a:ext uri="{FF2B5EF4-FFF2-40B4-BE49-F238E27FC236}">
                  <a16:creationId xmlns:a16="http://schemas.microsoft.com/office/drawing/2014/main" id="{7B83DFA7-3F29-D6DA-492F-2502DFD996D6}"/>
                </a:ext>
              </a:extLst>
            </p:cNvPr>
            <p:cNvSpPr txBox="1"/>
            <p:nvPr/>
          </p:nvSpPr>
          <p:spPr>
            <a:xfrm>
              <a:off x="7837712" y="6217702"/>
              <a:ext cx="1952419" cy="1598331"/>
            </a:xfrm>
            <a:prstGeom prst="rect">
              <a:avLst/>
            </a:prstGeom>
          </p:spPr>
          <p:txBody>
            <a:bodyPr wrap="square" lIns="0" rIns="0" rtlCol="0" anchor="t">
              <a:noAutofit/>
            </a:bodyPr>
            <a:lstStyle/>
            <a:p>
              <a:pPr algn="ctr" rtl="1">
                <a:lnSpc>
                  <a:spcPct val="115000"/>
                </a:lnSpc>
              </a:pPr>
              <a:r>
                <a:rPr lang="ar-EG"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تحقيق الأهداف التنظيميّة</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2" name="Graphic 40" descr="Bullseye with solid fill">
              <a:extLst>
                <a:ext uri="{FF2B5EF4-FFF2-40B4-BE49-F238E27FC236}">
                  <a16:creationId xmlns:a16="http://schemas.microsoft.com/office/drawing/2014/main" id="{2CBCB20D-409C-1BF1-4A31-B16AC22F78EA}"/>
                </a:ext>
              </a:extLst>
            </p:cNvPr>
            <p:cNvPicPr>
              <a:picLocks noChangeAspect="1"/>
            </p:cNvPicPr>
            <p:nvPr/>
          </p:nvPicPr>
          <p:blipFill>
            <a:blip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430275" y="4872003"/>
              <a:ext cx="702166" cy="702231"/>
            </a:xfrm>
            <a:prstGeom prst="rect">
              <a:avLst/>
            </a:prstGeom>
          </p:spPr>
        </p:pic>
      </p:grpSp>
      <p:grpSp>
        <p:nvGrpSpPr>
          <p:cNvPr id="44" name="Group 43">
            <a:extLst>
              <a:ext uri="{FF2B5EF4-FFF2-40B4-BE49-F238E27FC236}">
                <a16:creationId xmlns:a16="http://schemas.microsoft.com/office/drawing/2014/main" id="{F98DBEEF-9BC4-0B89-38AE-C5812313BE37}"/>
              </a:ext>
            </a:extLst>
          </p:cNvPr>
          <p:cNvGrpSpPr/>
          <p:nvPr/>
        </p:nvGrpSpPr>
        <p:grpSpPr>
          <a:xfrm>
            <a:off x="8508332" y="887776"/>
            <a:ext cx="3193338" cy="3427586"/>
            <a:chOff x="8508332" y="2075954"/>
            <a:chExt cx="3193338" cy="3427586"/>
          </a:xfrm>
        </p:grpSpPr>
        <p:sp>
          <p:nvSpPr>
            <p:cNvPr id="21" name="Shape">
              <a:extLst>
                <a:ext uri="{FF2B5EF4-FFF2-40B4-BE49-F238E27FC236}">
                  <a16:creationId xmlns:a16="http://schemas.microsoft.com/office/drawing/2014/main" id="{66D7DED1-B9CC-4B53-97FB-E79042D0BE23}"/>
                </a:ext>
              </a:extLst>
            </p:cNvPr>
            <p:cNvSpPr/>
            <p:nvPr/>
          </p:nvSpPr>
          <p:spPr>
            <a:xfrm>
              <a:off x="9594883" y="2075954"/>
              <a:ext cx="1020237" cy="1027576"/>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42" y="21228"/>
                    <a:pt x="9232" y="21228"/>
                    <a:pt x="7744" y="19739"/>
                  </a:cubicBezTo>
                  <a:close/>
                </a:path>
              </a:pathLst>
            </a:custGeom>
            <a:solidFill>
              <a:srgbClr val="168489"/>
            </a:solidFill>
            <a:ln w="12700">
              <a:miter lim="400000"/>
            </a:ln>
          </p:spPr>
          <p:txBody>
            <a:bodyPr lIns="38100" tIns="38100" rIns="38100" bIns="38100" anchor="ctr"/>
            <a:lstStyle/>
            <a:p>
              <a:endParaRPr lang="en-US" sz="2800"/>
            </a:p>
          </p:txBody>
        </p:sp>
        <p:sp>
          <p:nvSpPr>
            <p:cNvPr id="26" name="Shape">
              <a:extLst>
                <a:ext uri="{FF2B5EF4-FFF2-40B4-BE49-F238E27FC236}">
                  <a16:creationId xmlns:a16="http://schemas.microsoft.com/office/drawing/2014/main" id="{D914F832-65CF-03B8-1A4D-8B057E3F31E4}"/>
                </a:ext>
              </a:extLst>
            </p:cNvPr>
            <p:cNvSpPr/>
            <p:nvPr/>
          </p:nvSpPr>
          <p:spPr>
            <a:xfrm>
              <a:off x="8508332" y="2861697"/>
              <a:ext cx="3193338" cy="2641843"/>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10" y="3291"/>
                    <a:pt x="11592" y="3098"/>
                    <a:pt x="11879" y="2748"/>
                  </a:cubicBez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9" y="20972"/>
                  </a:lnTo>
                  <a:cubicBezTo>
                    <a:pt x="11703" y="21386"/>
                    <a:pt x="11251" y="21600"/>
                    <a:pt x="10800" y="21600"/>
                  </a:cubicBezTo>
                  <a:close/>
                  <a:moveTo>
                    <a:pt x="6836" y="293"/>
                  </a:moveTo>
                  <a:cubicBezTo>
                    <a:pt x="6496" y="293"/>
                    <a:pt x="6174" y="457"/>
                    <a:pt x="5934" y="749"/>
                  </a:cubicBezTo>
                  <a:lnTo>
                    <a:pt x="686" y="7138"/>
                  </a:lnTo>
                  <a:cubicBezTo>
                    <a:pt x="399" y="7488"/>
                    <a:pt x="240" y="7959"/>
                    <a:pt x="240" y="8452"/>
                  </a:cubicBezTo>
                  <a:cubicBezTo>
                    <a:pt x="240" y="8944"/>
                    <a:pt x="399" y="9415"/>
                    <a:pt x="686" y="9765"/>
                  </a:cubicBezTo>
                  <a:lnTo>
                    <a:pt x="9721" y="20765"/>
                  </a:lnTo>
                  <a:cubicBezTo>
                    <a:pt x="10319" y="21493"/>
                    <a:pt x="11287" y="21493"/>
                    <a:pt x="11885" y="20765"/>
                  </a:cubicBezTo>
                  <a:lnTo>
                    <a:pt x="20920" y="9765"/>
                  </a:lnTo>
                  <a:cubicBezTo>
                    <a:pt x="21207" y="9415"/>
                    <a:pt x="21365" y="8944"/>
                    <a:pt x="21365" y="8452"/>
                  </a:cubicBezTo>
                  <a:cubicBezTo>
                    <a:pt x="21365" y="7959"/>
                    <a:pt x="21207" y="7488"/>
                    <a:pt x="20920" y="7138"/>
                  </a:cubicBezTo>
                  <a:lnTo>
                    <a:pt x="15672" y="749"/>
                  </a:lnTo>
                  <a:cubicBezTo>
                    <a:pt x="15432" y="457"/>
                    <a:pt x="15109" y="293"/>
                    <a:pt x="14769" y="293"/>
                  </a:cubicBezTo>
                  <a:cubicBezTo>
                    <a:pt x="14429" y="293"/>
                    <a:pt x="14107" y="457"/>
                    <a:pt x="13866" y="749"/>
                  </a:cubicBezTo>
                  <a:lnTo>
                    <a:pt x="12055" y="2955"/>
                  </a:lnTo>
                  <a:cubicBezTo>
                    <a:pt x="11721" y="3362"/>
                    <a:pt x="11281" y="3583"/>
                    <a:pt x="10806" y="3583"/>
                  </a:cubicBezTo>
                  <a:cubicBezTo>
                    <a:pt x="10337" y="3583"/>
                    <a:pt x="9891" y="3362"/>
                    <a:pt x="9557" y="2955"/>
                  </a:cubicBezTo>
                  <a:lnTo>
                    <a:pt x="7745" y="749"/>
                  </a:lnTo>
                  <a:cubicBezTo>
                    <a:pt x="7499" y="450"/>
                    <a:pt x="7177" y="293"/>
                    <a:pt x="6836" y="293"/>
                  </a:cubicBezTo>
                  <a:close/>
                </a:path>
              </a:pathLst>
            </a:custGeom>
            <a:solidFill>
              <a:schemeClr val="tx2"/>
            </a:solidFill>
            <a:ln w="12700">
              <a:miter lim="400000"/>
            </a:ln>
          </p:spPr>
          <p:txBody>
            <a:bodyPr lIns="38100" tIns="38100" rIns="38100" bIns="38100" anchor="ctr"/>
            <a:lstStyle/>
            <a:p>
              <a:endParaRPr lang="en-US" sz="2800"/>
            </a:p>
          </p:txBody>
        </p:sp>
        <p:sp>
          <p:nvSpPr>
            <p:cNvPr id="30" name="TextBox 22">
              <a:extLst>
                <a:ext uri="{FF2B5EF4-FFF2-40B4-BE49-F238E27FC236}">
                  <a16:creationId xmlns:a16="http://schemas.microsoft.com/office/drawing/2014/main" id="{42EF45AF-244C-E7C9-38B0-0ECA68D774B2}"/>
                </a:ext>
              </a:extLst>
            </p:cNvPr>
            <p:cNvSpPr txBox="1"/>
            <p:nvPr/>
          </p:nvSpPr>
          <p:spPr>
            <a:xfrm>
              <a:off x="9214798" y="3493510"/>
              <a:ext cx="1838661" cy="1272081"/>
            </a:xfrm>
            <a:prstGeom prst="rect">
              <a:avLst/>
            </a:prstGeom>
            <a:noFill/>
          </p:spPr>
          <p:txBody>
            <a:bodyPr wrap="square" lIns="0" rIns="0" rtlCol="0" anchor="t">
              <a:noAutofit/>
            </a:bodyPr>
            <a:lstStyle/>
            <a:p>
              <a:pPr algn="ctr" rtl="1">
                <a:lnSpc>
                  <a:spcPct val="115000"/>
                </a:lnSpc>
              </a:pPr>
              <a:r>
                <a:rPr lang="ar-EG"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تحسين الأداء الفردي والجماعي</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3" name="Graphic 42" descr="Business Growth with solid fill">
              <a:extLst>
                <a:ext uri="{FF2B5EF4-FFF2-40B4-BE49-F238E27FC236}">
                  <a16:creationId xmlns:a16="http://schemas.microsoft.com/office/drawing/2014/main" id="{E4D8E0B3-B49D-0F1D-0A4A-727C03DC1439}"/>
                </a:ext>
              </a:extLst>
            </p:cNvPr>
            <p:cNvPicPr>
              <a:picLocks noChangeAspect="1"/>
            </p:cNvPicPr>
            <p:nvPr/>
          </p:nvPicPr>
          <p:blipFill>
            <a:blip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688218" y="2243675"/>
              <a:ext cx="692122" cy="692123"/>
            </a:xfrm>
            <a:prstGeom prst="rect">
              <a:avLst/>
            </a:prstGeom>
          </p:spPr>
        </p:pic>
      </p:grpSp>
      <p:grpSp>
        <p:nvGrpSpPr>
          <p:cNvPr id="41" name="Group 40">
            <a:extLst>
              <a:ext uri="{FF2B5EF4-FFF2-40B4-BE49-F238E27FC236}">
                <a16:creationId xmlns:a16="http://schemas.microsoft.com/office/drawing/2014/main" id="{EA8C44DD-246B-62D1-809D-5D0B3866ECE4}"/>
              </a:ext>
            </a:extLst>
          </p:cNvPr>
          <p:cNvGrpSpPr/>
          <p:nvPr/>
        </p:nvGrpSpPr>
        <p:grpSpPr>
          <a:xfrm>
            <a:off x="1846171" y="3314203"/>
            <a:ext cx="3192901" cy="3426717"/>
            <a:chOff x="1846171" y="4694007"/>
            <a:chExt cx="3192901" cy="3426717"/>
          </a:xfrm>
        </p:grpSpPr>
        <p:sp>
          <p:nvSpPr>
            <p:cNvPr id="35" name="Shape">
              <a:extLst>
                <a:ext uri="{FF2B5EF4-FFF2-40B4-BE49-F238E27FC236}">
                  <a16:creationId xmlns:a16="http://schemas.microsoft.com/office/drawing/2014/main" id="{85265ACB-D524-DA84-082A-2C96C4F1AE95}"/>
                </a:ext>
              </a:extLst>
            </p:cNvPr>
            <p:cNvSpPr/>
            <p:nvPr/>
          </p:nvSpPr>
          <p:spPr>
            <a:xfrm>
              <a:off x="2932503" y="4694007"/>
              <a:ext cx="1020237" cy="1027576"/>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24" y="21228"/>
                    <a:pt x="9232" y="21228"/>
                    <a:pt x="7744" y="19739"/>
                  </a:cubicBezTo>
                  <a:close/>
                </a:path>
              </a:pathLst>
            </a:custGeom>
            <a:solidFill>
              <a:srgbClr val="FFD366"/>
            </a:solidFill>
            <a:ln w="12700">
              <a:miter lim="400000"/>
            </a:ln>
          </p:spPr>
          <p:txBody>
            <a:bodyPr lIns="38100" tIns="38100" rIns="38100" bIns="38100" anchor="ctr"/>
            <a:lstStyle/>
            <a:p>
              <a:endParaRPr lang="en-US" sz="2800"/>
            </a:p>
          </p:txBody>
        </p:sp>
        <p:sp>
          <p:nvSpPr>
            <p:cNvPr id="36" name="Shape">
              <a:extLst>
                <a:ext uri="{FF2B5EF4-FFF2-40B4-BE49-F238E27FC236}">
                  <a16:creationId xmlns:a16="http://schemas.microsoft.com/office/drawing/2014/main" id="{FB23FA54-5167-D528-1FA7-6A0DA5BC8990}"/>
                </a:ext>
              </a:extLst>
            </p:cNvPr>
            <p:cNvSpPr/>
            <p:nvPr/>
          </p:nvSpPr>
          <p:spPr>
            <a:xfrm>
              <a:off x="1846171" y="5479751"/>
              <a:ext cx="3192901" cy="2640973"/>
            </a:xfrm>
            <a:custGeom>
              <a:avLst/>
              <a:gdLst/>
              <a:ahLst/>
              <a:cxnLst>
                <a:cxn ang="0">
                  <a:pos x="wd2" y="hd2"/>
                </a:cxn>
                <a:cxn ang="5400000">
                  <a:pos x="wd2" y="hd2"/>
                </a:cxn>
                <a:cxn ang="10800000">
                  <a:pos x="wd2" y="hd2"/>
                </a:cxn>
                <a:cxn ang="16200000">
                  <a:pos x="wd2" y="hd2"/>
                </a:cxn>
              </a:cxnLst>
              <a:rect l="0" t="0" r="r" b="b"/>
              <a:pathLst>
                <a:path w="21262" h="21600" extrusionOk="0">
                  <a:moveTo>
                    <a:pt x="10625" y="21600"/>
                  </a:moveTo>
                  <a:cubicBezTo>
                    <a:pt x="10181" y="21600"/>
                    <a:pt x="9736" y="21393"/>
                    <a:pt x="9396" y="20972"/>
                  </a:cubicBezTo>
                  <a:lnTo>
                    <a:pt x="506" y="9968"/>
                  </a:lnTo>
                  <a:cubicBezTo>
                    <a:pt x="-169" y="9133"/>
                    <a:pt x="-169" y="7769"/>
                    <a:pt x="506" y="6933"/>
                  </a:cubicBezTo>
                  <a:lnTo>
                    <a:pt x="5673" y="543"/>
                  </a:lnTo>
                  <a:cubicBezTo>
                    <a:pt x="5955" y="193"/>
                    <a:pt x="6331" y="0"/>
                    <a:pt x="6729" y="0"/>
                  </a:cubicBezTo>
                  <a:cubicBezTo>
                    <a:pt x="7127" y="0"/>
                    <a:pt x="7502" y="193"/>
                    <a:pt x="7785" y="543"/>
                  </a:cubicBezTo>
                  <a:lnTo>
                    <a:pt x="9569" y="2749"/>
                  </a:lnTo>
                  <a:cubicBezTo>
                    <a:pt x="9852" y="3099"/>
                    <a:pt x="10233" y="3292"/>
                    <a:pt x="10631" y="3292"/>
                  </a:cubicBezTo>
                  <a:cubicBezTo>
                    <a:pt x="11029" y="3292"/>
                    <a:pt x="11410" y="3099"/>
                    <a:pt x="11693" y="2749"/>
                  </a:cubicBezTo>
                  <a:lnTo>
                    <a:pt x="13477" y="543"/>
                  </a:lnTo>
                  <a:cubicBezTo>
                    <a:pt x="13760" y="193"/>
                    <a:pt x="14135" y="0"/>
                    <a:pt x="14533" y="0"/>
                  </a:cubicBezTo>
                  <a:cubicBezTo>
                    <a:pt x="14931" y="0"/>
                    <a:pt x="15307" y="193"/>
                    <a:pt x="15589" y="543"/>
                  </a:cubicBezTo>
                  <a:lnTo>
                    <a:pt x="20756" y="6933"/>
                  </a:lnTo>
                  <a:cubicBezTo>
                    <a:pt x="21431" y="7769"/>
                    <a:pt x="21431" y="9133"/>
                    <a:pt x="20756" y="9968"/>
                  </a:cubicBezTo>
                  <a:lnTo>
                    <a:pt x="11861" y="20972"/>
                  </a:lnTo>
                  <a:cubicBezTo>
                    <a:pt x="11520" y="21386"/>
                    <a:pt x="11075" y="21600"/>
                    <a:pt x="10625" y="21600"/>
                  </a:cubicBezTo>
                  <a:close/>
                  <a:moveTo>
                    <a:pt x="6723" y="286"/>
                  </a:moveTo>
                  <a:cubicBezTo>
                    <a:pt x="6388" y="286"/>
                    <a:pt x="6071" y="450"/>
                    <a:pt x="5834" y="743"/>
                  </a:cubicBezTo>
                  <a:lnTo>
                    <a:pt x="668" y="7133"/>
                  </a:lnTo>
                  <a:cubicBezTo>
                    <a:pt x="79" y="7862"/>
                    <a:pt x="79" y="9040"/>
                    <a:pt x="668" y="9768"/>
                  </a:cubicBezTo>
                  <a:lnTo>
                    <a:pt x="9563" y="20772"/>
                  </a:lnTo>
                  <a:cubicBezTo>
                    <a:pt x="10152" y="21500"/>
                    <a:pt x="11104" y="21500"/>
                    <a:pt x="11693" y="20772"/>
                  </a:cubicBezTo>
                  <a:lnTo>
                    <a:pt x="20588" y="9768"/>
                  </a:lnTo>
                  <a:cubicBezTo>
                    <a:pt x="21177" y="9040"/>
                    <a:pt x="21177" y="7862"/>
                    <a:pt x="20588" y="7133"/>
                  </a:cubicBezTo>
                  <a:lnTo>
                    <a:pt x="15422" y="743"/>
                  </a:lnTo>
                  <a:cubicBezTo>
                    <a:pt x="15185" y="450"/>
                    <a:pt x="14868" y="286"/>
                    <a:pt x="14533" y="286"/>
                  </a:cubicBezTo>
                  <a:cubicBezTo>
                    <a:pt x="14198" y="286"/>
                    <a:pt x="13881" y="450"/>
                    <a:pt x="13644" y="743"/>
                  </a:cubicBezTo>
                  <a:lnTo>
                    <a:pt x="11860" y="2949"/>
                  </a:lnTo>
                  <a:cubicBezTo>
                    <a:pt x="11531" y="3356"/>
                    <a:pt x="11099" y="3577"/>
                    <a:pt x="10631" y="3577"/>
                  </a:cubicBezTo>
                  <a:cubicBezTo>
                    <a:pt x="10163" y="3577"/>
                    <a:pt x="9731" y="3356"/>
                    <a:pt x="9401" y="2949"/>
                  </a:cubicBezTo>
                  <a:lnTo>
                    <a:pt x="7618" y="743"/>
                  </a:lnTo>
                  <a:cubicBezTo>
                    <a:pt x="7375" y="443"/>
                    <a:pt x="7064" y="286"/>
                    <a:pt x="6723" y="286"/>
                  </a:cubicBezTo>
                  <a:close/>
                </a:path>
              </a:pathLst>
            </a:custGeom>
            <a:solidFill>
              <a:schemeClr val="tx2"/>
            </a:solidFill>
            <a:ln w="12700">
              <a:miter lim="400000"/>
            </a:ln>
          </p:spPr>
          <p:txBody>
            <a:bodyPr lIns="38100" tIns="38100" rIns="38100" bIns="38100" anchor="ctr"/>
            <a:lstStyle/>
            <a:p>
              <a:endParaRPr lang="en-US" sz="2800"/>
            </a:p>
          </p:txBody>
        </p:sp>
        <p:sp>
          <p:nvSpPr>
            <p:cNvPr id="37" name="TextBox 13">
              <a:extLst>
                <a:ext uri="{FF2B5EF4-FFF2-40B4-BE49-F238E27FC236}">
                  <a16:creationId xmlns:a16="http://schemas.microsoft.com/office/drawing/2014/main" id="{A6FCDD2D-0C75-7F27-AAA9-12307DE29684}"/>
                </a:ext>
              </a:extLst>
            </p:cNvPr>
            <p:cNvSpPr txBox="1"/>
            <p:nvPr/>
          </p:nvSpPr>
          <p:spPr>
            <a:xfrm>
              <a:off x="2423707" y="6276288"/>
              <a:ext cx="1851650" cy="1317320"/>
            </a:xfrm>
            <a:prstGeom prst="rect">
              <a:avLst/>
            </a:prstGeom>
          </p:spPr>
          <p:txBody>
            <a:bodyPr wrap="square" lIns="0" rIns="0" rtlCol="0" anchor="t">
              <a:noAutofit/>
            </a:bodyPr>
            <a:lstStyle/>
            <a:p>
              <a:pPr algn="ctr" rtl="1">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تطوير القدرات القياديّة</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4" name="Graphic 157" descr="Confused person with solid fill">
              <a:extLst>
                <a:ext uri="{FF2B5EF4-FFF2-40B4-BE49-F238E27FC236}">
                  <a16:creationId xmlns:a16="http://schemas.microsoft.com/office/drawing/2014/main" id="{A7379EF1-0DCA-7D7F-2C83-66B4A4280DFA}"/>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067855" y="4824577"/>
              <a:ext cx="777396" cy="777397"/>
            </a:xfrm>
            <a:prstGeom prst="rect">
              <a:avLst/>
            </a:prstGeom>
          </p:spPr>
        </p:pic>
      </p:grpSp>
      <p:grpSp>
        <p:nvGrpSpPr>
          <p:cNvPr id="46" name="Group 45">
            <a:extLst>
              <a:ext uri="{FF2B5EF4-FFF2-40B4-BE49-F238E27FC236}">
                <a16:creationId xmlns:a16="http://schemas.microsoft.com/office/drawing/2014/main" id="{3D63F36B-6E12-F0F8-D0E7-C37E34969B17}"/>
              </a:ext>
            </a:extLst>
          </p:cNvPr>
          <p:cNvGrpSpPr/>
          <p:nvPr/>
        </p:nvGrpSpPr>
        <p:grpSpPr>
          <a:xfrm>
            <a:off x="3160107" y="887776"/>
            <a:ext cx="3193335" cy="3427586"/>
            <a:chOff x="3160107" y="2075954"/>
            <a:chExt cx="3193335" cy="3427586"/>
          </a:xfrm>
        </p:grpSpPr>
        <p:sp>
          <p:nvSpPr>
            <p:cNvPr id="22" name="Shape">
              <a:extLst>
                <a:ext uri="{FF2B5EF4-FFF2-40B4-BE49-F238E27FC236}">
                  <a16:creationId xmlns:a16="http://schemas.microsoft.com/office/drawing/2014/main" id="{CA5D04AF-7F0A-7729-9B5D-712675BEF657}"/>
                </a:ext>
              </a:extLst>
            </p:cNvPr>
            <p:cNvSpPr/>
            <p:nvPr/>
          </p:nvSpPr>
          <p:spPr>
            <a:xfrm>
              <a:off x="4246656" y="2075954"/>
              <a:ext cx="1020237" cy="1027576"/>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42" y="21228"/>
                    <a:pt x="9232" y="21228"/>
                    <a:pt x="7744" y="19739"/>
                  </a:cubicBezTo>
                  <a:close/>
                </a:path>
              </a:pathLst>
            </a:custGeom>
            <a:solidFill>
              <a:srgbClr val="FFD366"/>
            </a:solidFill>
            <a:ln w="12700">
              <a:miter lim="400000"/>
            </a:ln>
          </p:spPr>
          <p:txBody>
            <a:bodyPr lIns="38100" tIns="38100" rIns="38100" bIns="38100" anchor="ctr"/>
            <a:lstStyle/>
            <a:p>
              <a:endParaRPr lang="en-US" sz="2800"/>
            </a:p>
          </p:txBody>
        </p:sp>
        <p:sp>
          <p:nvSpPr>
            <p:cNvPr id="24" name="Shape">
              <a:extLst>
                <a:ext uri="{FF2B5EF4-FFF2-40B4-BE49-F238E27FC236}">
                  <a16:creationId xmlns:a16="http://schemas.microsoft.com/office/drawing/2014/main" id="{29F1A753-0034-2610-015E-EFAF7F2139EC}"/>
                </a:ext>
              </a:extLst>
            </p:cNvPr>
            <p:cNvSpPr/>
            <p:nvPr/>
          </p:nvSpPr>
          <p:spPr>
            <a:xfrm>
              <a:off x="3160107" y="2861697"/>
              <a:ext cx="3193335" cy="2641843"/>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05" y="3291"/>
                    <a:pt x="11592" y="3098"/>
                    <a:pt x="11879" y="2748"/>
                  </a:cubicBezTo>
                  <a:lnTo>
                    <a:pt x="13691" y="543"/>
                  </a:lnTo>
                  <a:lnTo>
                    <a:pt x="13773" y="642"/>
                  </a:ln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9" y="20972"/>
                  </a:lnTo>
                  <a:cubicBezTo>
                    <a:pt x="11703" y="21386"/>
                    <a:pt x="11251" y="21600"/>
                    <a:pt x="10800" y="21600"/>
                  </a:cubicBezTo>
                  <a:close/>
                  <a:moveTo>
                    <a:pt x="6836" y="293"/>
                  </a:moveTo>
                  <a:cubicBezTo>
                    <a:pt x="6496" y="293"/>
                    <a:pt x="6174" y="457"/>
                    <a:pt x="5934" y="749"/>
                  </a:cubicBezTo>
                  <a:lnTo>
                    <a:pt x="686" y="7138"/>
                  </a:lnTo>
                  <a:cubicBezTo>
                    <a:pt x="399" y="7488"/>
                    <a:pt x="240" y="7959"/>
                    <a:pt x="240" y="8452"/>
                  </a:cubicBezTo>
                  <a:cubicBezTo>
                    <a:pt x="240" y="8944"/>
                    <a:pt x="399" y="9415"/>
                    <a:pt x="686" y="9765"/>
                  </a:cubicBezTo>
                  <a:lnTo>
                    <a:pt x="9721" y="20765"/>
                  </a:lnTo>
                  <a:cubicBezTo>
                    <a:pt x="10319" y="21493"/>
                    <a:pt x="11287" y="21493"/>
                    <a:pt x="11885" y="20765"/>
                  </a:cubicBezTo>
                  <a:lnTo>
                    <a:pt x="20920" y="9765"/>
                  </a:lnTo>
                  <a:cubicBezTo>
                    <a:pt x="21207" y="9415"/>
                    <a:pt x="21365" y="8944"/>
                    <a:pt x="21365" y="8452"/>
                  </a:cubicBezTo>
                  <a:cubicBezTo>
                    <a:pt x="21365" y="7959"/>
                    <a:pt x="21207" y="7488"/>
                    <a:pt x="20920" y="7138"/>
                  </a:cubicBezTo>
                  <a:lnTo>
                    <a:pt x="15672" y="749"/>
                  </a:lnTo>
                  <a:cubicBezTo>
                    <a:pt x="15432" y="457"/>
                    <a:pt x="15109" y="293"/>
                    <a:pt x="14769" y="293"/>
                  </a:cubicBezTo>
                  <a:cubicBezTo>
                    <a:pt x="14429" y="293"/>
                    <a:pt x="14107" y="457"/>
                    <a:pt x="13866" y="749"/>
                  </a:cubicBezTo>
                  <a:lnTo>
                    <a:pt x="12055" y="2955"/>
                  </a:lnTo>
                  <a:cubicBezTo>
                    <a:pt x="11721" y="3362"/>
                    <a:pt x="11281" y="3583"/>
                    <a:pt x="10806" y="3583"/>
                  </a:cubicBezTo>
                  <a:cubicBezTo>
                    <a:pt x="10331" y="3583"/>
                    <a:pt x="9891" y="3362"/>
                    <a:pt x="9557" y="2955"/>
                  </a:cubicBezTo>
                  <a:lnTo>
                    <a:pt x="7745" y="749"/>
                  </a:lnTo>
                  <a:cubicBezTo>
                    <a:pt x="7499" y="450"/>
                    <a:pt x="7177" y="293"/>
                    <a:pt x="6836" y="293"/>
                  </a:cubicBezTo>
                  <a:close/>
                </a:path>
              </a:pathLst>
            </a:custGeom>
            <a:solidFill>
              <a:schemeClr val="tx2"/>
            </a:solidFill>
            <a:ln w="12700">
              <a:miter lim="400000"/>
            </a:ln>
          </p:spPr>
          <p:txBody>
            <a:bodyPr lIns="38100" tIns="38100" rIns="38100" bIns="38100" anchor="ctr"/>
            <a:lstStyle/>
            <a:p>
              <a:endParaRPr lang="en-US" sz="2800"/>
            </a:p>
          </p:txBody>
        </p:sp>
        <p:sp>
          <p:nvSpPr>
            <p:cNvPr id="28" name="TextBox 69">
              <a:extLst>
                <a:ext uri="{FF2B5EF4-FFF2-40B4-BE49-F238E27FC236}">
                  <a16:creationId xmlns:a16="http://schemas.microsoft.com/office/drawing/2014/main" id="{DE3D170B-E8BF-88C5-7EAB-11E8143E72F6}"/>
                </a:ext>
              </a:extLst>
            </p:cNvPr>
            <p:cNvSpPr txBox="1"/>
            <p:nvPr/>
          </p:nvSpPr>
          <p:spPr>
            <a:xfrm>
              <a:off x="3767106" y="3658235"/>
              <a:ext cx="1876252" cy="1584932"/>
            </a:xfrm>
            <a:prstGeom prst="rect">
              <a:avLst/>
            </a:prstGeom>
            <a:noFill/>
          </p:spPr>
          <p:txBody>
            <a:bodyPr wrap="square" lIns="0" rIns="0" rtlCol="0" anchor="t">
              <a:noAutofit/>
            </a:bodyPr>
            <a:lstStyle/>
            <a:p>
              <a:pPr algn="ctr" rtl="1">
                <a:lnSpc>
                  <a:spcPct val="115000"/>
                </a:lnSpc>
              </a:pPr>
              <a:r>
                <a:rPr lang="ar-EG"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تحسين الاتّصال والتواصل</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5" name="Graphic 48" descr="Handshake with solid fill">
              <a:extLst>
                <a:ext uri="{FF2B5EF4-FFF2-40B4-BE49-F238E27FC236}">
                  <a16:creationId xmlns:a16="http://schemas.microsoft.com/office/drawing/2014/main" id="{07654899-29D4-AE63-7AF4-246D3BEF7BCA}"/>
                </a:ext>
              </a:extLst>
            </p:cNvPr>
            <p:cNvPicPr>
              <a:picLocks noChangeAspect="1"/>
            </p:cNvPicPr>
            <p:nvPr/>
          </p:nvPicPr>
          <p:blipFill>
            <a:blip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4398921" y="2275180"/>
              <a:ext cx="705735" cy="705801"/>
            </a:xfrm>
            <a:prstGeom prst="rect">
              <a:avLst/>
            </a:prstGeom>
          </p:spPr>
        </p:pic>
      </p:grpSp>
      <p:grpSp>
        <p:nvGrpSpPr>
          <p:cNvPr id="45" name="Group 44">
            <a:extLst>
              <a:ext uri="{FF2B5EF4-FFF2-40B4-BE49-F238E27FC236}">
                <a16:creationId xmlns:a16="http://schemas.microsoft.com/office/drawing/2014/main" id="{EFB09B30-673B-146D-442E-12E1AC1C37FC}"/>
              </a:ext>
            </a:extLst>
          </p:cNvPr>
          <p:cNvGrpSpPr/>
          <p:nvPr/>
        </p:nvGrpSpPr>
        <p:grpSpPr>
          <a:xfrm>
            <a:off x="5757159" y="887776"/>
            <a:ext cx="3193338" cy="3585516"/>
            <a:chOff x="5757159" y="2075954"/>
            <a:chExt cx="3193338" cy="3585516"/>
          </a:xfrm>
        </p:grpSpPr>
        <p:sp>
          <p:nvSpPr>
            <p:cNvPr id="20" name="Shape">
              <a:extLst>
                <a:ext uri="{FF2B5EF4-FFF2-40B4-BE49-F238E27FC236}">
                  <a16:creationId xmlns:a16="http://schemas.microsoft.com/office/drawing/2014/main" id="{5A01FB57-2639-0A83-3F9F-DB9726AFCA24}"/>
                </a:ext>
              </a:extLst>
            </p:cNvPr>
            <p:cNvSpPr/>
            <p:nvPr/>
          </p:nvSpPr>
          <p:spPr>
            <a:xfrm>
              <a:off x="6925105" y="2075954"/>
              <a:ext cx="1020237" cy="1027576"/>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24" y="21228"/>
                    <a:pt x="9232" y="21228"/>
                    <a:pt x="7744" y="19739"/>
                  </a:cubicBezTo>
                  <a:close/>
                </a:path>
              </a:pathLst>
            </a:custGeom>
            <a:solidFill>
              <a:schemeClr val="bg1">
                <a:lumMod val="50000"/>
              </a:schemeClr>
            </a:solidFill>
            <a:ln w="12700">
              <a:miter lim="400000"/>
            </a:ln>
          </p:spPr>
          <p:txBody>
            <a:bodyPr lIns="38100" tIns="38100" rIns="38100" bIns="38100" anchor="ctr"/>
            <a:lstStyle/>
            <a:p>
              <a:endParaRPr lang="en-US" sz="2800"/>
            </a:p>
          </p:txBody>
        </p:sp>
        <p:sp>
          <p:nvSpPr>
            <p:cNvPr id="25" name="Shape">
              <a:extLst>
                <a:ext uri="{FF2B5EF4-FFF2-40B4-BE49-F238E27FC236}">
                  <a16:creationId xmlns:a16="http://schemas.microsoft.com/office/drawing/2014/main" id="{E3E5D647-3826-8DC6-D2B8-39C842C619FE}"/>
                </a:ext>
              </a:extLst>
            </p:cNvPr>
            <p:cNvSpPr/>
            <p:nvPr/>
          </p:nvSpPr>
          <p:spPr>
            <a:xfrm>
              <a:off x="5757159" y="2886919"/>
              <a:ext cx="3193338" cy="2641843"/>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05" y="3291"/>
                    <a:pt x="11592" y="3098"/>
                    <a:pt x="11879" y="2748"/>
                  </a:cubicBez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3" y="20972"/>
                  </a:lnTo>
                  <a:cubicBezTo>
                    <a:pt x="11703" y="21386"/>
                    <a:pt x="11251" y="21600"/>
                    <a:pt x="10800" y="21600"/>
                  </a:cubicBezTo>
                  <a:close/>
                  <a:moveTo>
                    <a:pt x="6831" y="293"/>
                  </a:moveTo>
                  <a:cubicBezTo>
                    <a:pt x="6491" y="293"/>
                    <a:pt x="6168" y="457"/>
                    <a:pt x="5928" y="749"/>
                  </a:cubicBezTo>
                  <a:lnTo>
                    <a:pt x="680" y="7138"/>
                  </a:lnTo>
                  <a:cubicBezTo>
                    <a:pt x="393" y="7488"/>
                    <a:pt x="235" y="7959"/>
                    <a:pt x="235" y="8452"/>
                  </a:cubicBezTo>
                  <a:cubicBezTo>
                    <a:pt x="235" y="8944"/>
                    <a:pt x="393" y="9415"/>
                    <a:pt x="680" y="9765"/>
                  </a:cubicBezTo>
                  <a:lnTo>
                    <a:pt x="9715" y="20765"/>
                  </a:lnTo>
                  <a:cubicBezTo>
                    <a:pt x="10313" y="21493"/>
                    <a:pt x="11281" y="21493"/>
                    <a:pt x="11879" y="20765"/>
                  </a:cubicBezTo>
                  <a:lnTo>
                    <a:pt x="20914" y="9765"/>
                  </a:lnTo>
                  <a:cubicBezTo>
                    <a:pt x="21201" y="9415"/>
                    <a:pt x="21360" y="8944"/>
                    <a:pt x="21360" y="8452"/>
                  </a:cubicBezTo>
                  <a:cubicBezTo>
                    <a:pt x="21360" y="7959"/>
                    <a:pt x="21201" y="7488"/>
                    <a:pt x="20914" y="7138"/>
                  </a:cubicBezTo>
                  <a:lnTo>
                    <a:pt x="15666" y="749"/>
                  </a:lnTo>
                  <a:cubicBezTo>
                    <a:pt x="15426" y="457"/>
                    <a:pt x="15104" y="293"/>
                    <a:pt x="14763" y="293"/>
                  </a:cubicBezTo>
                  <a:cubicBezTo>
                    <a:pt x="14423" y="293"/>
                    <a:pt x="14101" y="457"/>
                    <a:pt x="13861" y="749"/>
                  </a:cubicBezTo>
                  <a:lnTo>
                    <a:pt x="12049" y="2955"/>
                  </a:lnTo>
                  <a:cubicBezTo>
                    <a:pt x="11715" y="3362"/>
                    <a:pt x="11275" y="3583"/>
                    <a:pt x="10800" y="3583"/>
                  </a:cubicBezTo>
                  <a:cubicBezTo>
                    <a:pt x="10325" y="3583"/>
                    <a:pt x="9885" y="3362"/>
                    <a:pt x="9551" y="2955"/>
                  </a:cubicBezTo>
                  <a:lnTo>
                    <a:pt x="7739" y="749"/>
                  </a:lnTo>
                  <a:cubicBezTo>
                    <a:pt x="7493" y="450"/>
                    <a:pt x="7177" y="293"/>
                    <a:pt x="6831" y="293"/>
                  </a:cubicBezTo>
                  <a:close/>
                </a:path>
              </a:pathLst>
            </a:custGeom>
            <a:solidFill>
              <a:schemeClr val="tx2"/>
            </a:solidFill>
            <a:ln w="12700">
              <a:miter lim="400000"/>
            </a:ln>
          </p:spPr>
          <p:txBody>
            <a:bodyPr lIns="38100" tIns="38100" rIns="38100" bIns="38100" anchor="ctr"/>
            <a:lstStyle/>
            <a:p>
              <a:endParaRPr lang="en-US" sz="2800"/>
            </a:p>
          </p:txBody>
        </p:sp>
        <p:sp>
          <p:nvSpPr>
            <p:cNvPr id="29" name="TextBox 19">
              <a:extLst>
                <a:ext uri="{FF2B5EF4-FFF2-40B4-BE49-F238E27FC236}">
                  <a16:creationId xmlns:a16="http://schemas.microsoft.com/office/drawing/2014/main" id="{48427E8A-0164-A70B-638C-216AF52A8AC1}"/>
                </a:ext>
              </a:extLst>
            </p:cNvPr>
            <p:cNvSpPr txBox="1"/>
            <p:nvPr/>
          </p:nvSpPr>
          <p:spPr>
            <a:xfrm>
              <a:off x="6214269" y="3494264"/>
              <a:ext cx="2232781" cy="2167206"/>
            </a:xfrm>
            <a:prstGeom prst="rect">
              <a:avLst/>
            </a:prstGeom>
            <a:noFill/>
          </p:spPr>
          <p:txBody>
            <a:bodyPr wrap="square" lIns="0" rIns="0" rtlCol="0" anchor="t">
              <a:noAutofit/>
            </a:bodyPr>
            <a:lstStyle/>
            <a:p>
              <a:pPr algn="ctr" rtl="1">
                <a:lnSpc>
                  <a:spcPct val="115000"/>
                </a:lnSpc>
              </a:pPr>
              <a:r>
                <a:rPr lang="ar-EG"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ضمان جودة العمل والمنتجات/</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ctr" rtl="1">
                <a:lnSpc>
                  <a:spcPct val="115000"/>
                </a:lnSpc>
              </a:pPr>
              <a:r>
                <a:rPr lang="ar-EG" sz="28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الخدمات</a:t>
              </a:r>
              <a:endParaRPr lang="en-US"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6" name="Graphic 35" descr="Open book with solid fill">
              <a:extLst>
                <a:ext uri="{FF2B5EF4-FFF2-40B4-BE49-F238E27FC236}">
                  <a16:creationId xmlns:a16="http://schemas.microsoft.com/office/drawing/2014/main" id="{1CC096DC-9A43-245E-705B-85CF26AF7F19}"/>
                </a:ext>
              </a:extLst>
            </p:cNvPr>
            <p:cNvPicPr>
              <a:picLocks noChangeAspect="1"/>
            </p:cNvPicPr>
            <p:nvPr/>
          </p:nvPicPr>
          <p:blipFill>
            <a:blip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076609" y="2236212"/>
              <a:ext cx="665234" cy="665296"/>
            </a:xfrm>
            <a:prstGeom prst="rect">
              <a:avLst/>
            </a:prstGeom>
          </p:spPr>
        </p:pic>
      </p:grpSp>
    </p:spTree>
    <p:extLst>
      <p:ext uri="{BB962C8B-B14F-4D97-AF65-F5344CB8AC3E}">
        <p14:creationId xmlns:p14="http://schemas.microsoft.com/office/powerpoint/2010/main" val="192013739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ppt_x"/>
                                          </p:val>
                                        </p:tav>
                                        <p:tav tm="100000">
                                          <p:val>
                                            <p:strVal val="#ppt_x"/>
                                          </p:val>
                                        </p:tav>
                                      </p:tavLst>
                                    </p:anim>
                                    <p:anim calcmode="lin" valueType="num">
                                      <p:cBhvr additive="base">
                                        <p:cTn id="8"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5"/>
                                        </p:tgtEl>
                                        <p:attrNameLst>
                                          <p:attrName>style.visibility</p:attrName>
                                        </p:attrNameLst>
                                      </p:cBhvr>
                                      <p:to>
                                        <p:strVal val="visible"/>
                                      </p:to>
                                    </p:set>
                                    <p:anim calcmode="lin" valueType="num">
                                      <p:cBhvr additive="base">
                                        <p:cTn id="13" dur="500" fill="hold"/>
                                        <p:tgtEl>
                                          <p:spTgt spid="45"/>
                                        </p:tgtEl>
                                        <p:attrNameLst>
                                          <p:attrName>ppt_x</p:attrName>
                                        </p:attrNameLst>
                                      </p:cBhvr>
                                      <p:tavLst>
                                        <p:tav tm="0">
                                          <p:val>
                                            <p:strVal val="#ppt_x"/>
                                          </p:val>
                                        </p:tav>
                                        <p:tav tm="100000">
                                          <p:val>
                                            <p:strVal val="#ppt_x"/>
                                          </p:val>
                                        </p:tav>
                                      </p:tavLst>
                                    </p:anim>
                                    <p:anim calcmode="lin" valueType="num">
                                      <p:cBhvr additive="base">
                                        <p:cTn id="14"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6"/>
                                        </p:tgtEl>
                                        <p:attrNameLst>
                                          <p:attrName>style.visibility</p:attrName>
                                        </p:attrNameLst>
                                      </p:cBhvr>
                                      <p:to>
                                        <p:strVal val="visible"/>
                                      </p:to>
                                    </p:set>
                                    <p:anim calcmode="lin" valueType="num">
                                      <p:cBhvr additive="base">
                                        <p:cTn id="19" dur="500" fill="hold"/>
                                        <p:tgtEl>
                                          <p:spTgt spid="46"/>
                                        </p:tgtEl>
                                        <p:attrNameLst>
                                          <p:attrName>ppt_x</p:attrName>
                                        </p:attrNameLst>
                                      </p:cBhvr>
                                      <p:tavLst>
                                        <p:tav tm="0">
                                          <p:val>
                                            <p:strVal val="#ppt_x"/>
                                          </p:val>
                                        </p:tav>
                                        <p:tav tm="100000">
                                          <p:val>
                                            <p:strVal val="#ppt_x"/>
                                          </p:val>
                                        </p:tav>
                                      </p:tavLst>
                                    </p:anim>
                                    <p:anim calcmode="lin" valueType="num">
                                      <p:cBhvr additive="base">
                                        <p:cTn id="20"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additive="base">
                                        <p:cTn id="25" dur="500" fill="hold"/>
                                        <p:tgtEl>
                                          <p:spTgt spid="47"/>
                                        </p:tgtEl>
                                        <p:attrNameLst>
                                          <p:attrName>ppt_x</p:attrName>
                                        </p:attrNameLst>
                                      </p:cBhvr>
                                      <p:tavLst>
                                        <p:tav tm="0">
                                          <p:val>
                                            <p:strVal val="#ppt_x"/>
                                          </p:val>
                                        </p:tav>
                                        <p:tav tm="100000">
                                          <p:val>
                                            <p:strVal val="#ppt_x"/>
                                          </p:val>
                                        </p:tav>
                                      </p:tavLst>
                                    </p:anim>
                                    <p:anim calcmode="lin" valueType="num">
                                      <p:cBhvr additive="base">
                                        <p:cTn id="26"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3"/>
                                        </p:tgtEl>
                                        <p:attrNameLst>
                                          <p:attrName>style.visibility</p:attrName>
                                        </p:attrNameLst>
                                      </p:cBhvr>
                                      <p:to>
                                        <p:strVal val="visible"/>
                                      </p:to>
                                    </p:set>
                                    <p:anim calcmode="lin" valueType="num">
                                      <p:cBhvr additive="base">
                                        <p:cTn id="31" dur="500" fill="hold"/>
                                        <p:tgtEl>
                                          <p:spTgt spid="43"/>
                                        </p:tgtEl>
                                        <p:attrNameLst>
                                          <p:attrName>ppt_x</p:attrName>
                                        </p:attrNameLst>
                                      </p:cBhvr>
                                      <p:tavLst>
                                        <p:tav tm="0">
                                          <p:val>
                                            <p:strVal val="#ppt_x"/>
                                          </p:val>
                                        </p:tav>
                                        <p:tav tm="100000">
                                          <p:val>
                                            <p:strVal val="#ppt_x"/>
                                          </p:val>
                                        </p:tav>
                                      </p:tavLst>
                                    </p:anim>
                                    <p:anim calcmode="lin" valueType="num">
                                      <p:cBhvr additive="base">
                                        <p:cTn id="32"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42"/>
                                        </p:tgtEl>
                                        <p:attrNameLst>
                                          <p:attrName>style.visibility</p:attrName>
                                        </p:attrNameLst>
                                      </p:cBhvr>
                                      <p:to>
                                        <p:strVal val="visible"/>
                                      </p:to>
                                    </p:set>
                                    <p:anim calcmode="lin" valueType="num">
                                      <p:cBhvr additive="base">
                                        <p:cTn id="37" dur="500" fill="hold"/>
                                        <p:tgtEl>
                                          <p:spTgt spid="42"/>
                                        </p:tgtEl>
                                        <p:attrNameLst>
                                          <p:attrName>ppt_x</p:attrName>
                                        </p:attrNameLst>
                                      </p:cBhvr>
                                      <p:tavLst>
                                        <p:tav tm="0">
                                          <p:val>
                                            <p:strVal val="#ppt_x"/>
                                          </p:val>
                                        </p:tav>
                                        <p:tav tm="100000">
                                          <p:val>
                                            <p:strVal val="#ppt_x"/>
                                          </p:val>
                                        </p:tav>
                                      </p:tavLst>
                                    </p:anim>
                                    <p:anim calcmode="lin" valueType="num">
                                      <p:cBhvr additive="base">
                                        <p:cTn id="38"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additive="base">
                                        <p:cTn id="43" dur="500" fill="hold"/>
                                        <p:tgtEl>
                                          <p:spTgt spid="41"/>
                                        </p:tgtEl>
                                        <p:attrNameLst>
                                          <p:attrName>ppt_x</p:attrName>
                                        </p:attrNameLst>
                                      </p:cBhvr>
                                      <p:tavLst>
                                        <p:tav tm="0">
                                          <p:val>
                                            <p:strVal val="#ppt_x"/>
                                          </p:val>
                                        </p:tav>
                                        <p:tav tm="100000">
                                          <p:val>
                                            <p:strVal val="#ppt_x"/>
                                          </p:val>
                                        </p:tav>
                                      </p:tavLst>
                                    </p:anim>
                                    <p:anim calcmode="lin" valueType="num">
                                      <p:cBhvr additive="base">
                                        <p:cTn id="44"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1FEB79-8090-17F3-935E-59F01B2D116B}"/>
            </a:ext>
          </a:extLst>
        </p:cNvPr>
        <p:cNvGrpSpPr/>
        <p:nvPr/>
      </p:nvGrpSpPr>
      <p:grpSpPr>
        <a:xfrm>
          <a:off x="0" y="0"/>
          <a:ext cx="0" cy="0"/>
          <a:chOff x="0" y="0"/>
          <a:chExt cx="0" cy="0"/>
        </a:xfrm>
      </p:grpSpPr>
      <p:sp>
        <p:nvSpPr>
          <p:cNvPr id="29" name="TextBox 28">
            <a:extLst>
              <a:ext uri="{FF2B5EF4-FFF2-40B4-BE49-F238E27FC236}">
                <a16:creationId xmlns:a16="http://schemas.microsoft.com/office/drawing/2014/main" id="{16C29DB1-33FE-0FAB-F7D2-E0AA8014C0B2}"/>
              </a:ext>
            </a:extLst>
          </p:cNvPr>
          <p:cNvSpPr txBox="1"/>
          <p:nvPr/>
        </p:nvSpPr>
        <p:spPr>
          <a:xfrm>
            <a:off x="1002401" y="3768213"/>
            <a:ext cx="5009702" cy="65864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EG"/>
              <a:t>خارطة أدوار المشرف</a:t>
            </a:r>
            <a:endParaRPr lang="en-US" dirty="0"/>
          </a:p>
        </p:txBody>
      </p:sp>
      <p:sp>
        <p:nvSpPr>
          <p:cNvPr id="8" name="TextBox 7">
            <a:extLst>
              <a:ext uri="{FF2B5EF4-FFF2-40B4-BE49-F238E27FC236}">
                <a16:creationId xmlns:a16="http://schemas.microsoft.com/office/drawing/2014/main" id="{323461CA-1E06-CA38-7DFF-793FBDD9A06C}"/>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 تدريبي</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BB11AFEF-4E06-AA84-8A9A-B0DDF12917E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3" name="Picture 2">
            <a:extLst>
              <a:ext uri="{FF2B5EF4-FFF2-40B4-BE49-F238E27FC236}">
                <a16:creationId xmlns:a16="http://schemas.microsoft.com/office/drawing/2014/main" id="{A3FB9681-D146-F853-9FE0-BC806C07935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79898" y="1386963"/>
            <a:ext cx="4762500" cy="4762500"/>
          </a:xfrm>
          <a:prstGeom prst="rect">
            <a:avLst/>
          </a:prstGeom>
        </p:spPr>
      </p:pic>
    </p:spTree>
    <p:extLst>
      <p:ext uri="{BB962C8B-B14F-4D97-AF65-F5344CB8AC3E}">
        <p14:creationId xmlns:p14="http://schemas.microsoft.com/office/powerpoint/2010/main" val="2170893230"/>
      </p:ext>
    </p:extLst>
  </p:cSld>
  <p:clrMapOvr>
    <a:masterClrMapping/>
  </p:clrMapOvr>
  <p:transition spd="slow">
    <p:wip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EA3280-F587-384E-7BB5-693334D58E45}"/>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DA9B30A-9DE9-7437-38B3-4390763499AC}"/>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 تدريبي</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5A6CFB99-64EE-B7F7-C29B-53A21FF779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a:extLst>
              <a:ext uri="{FF2B5EF4-FFF2-40B4-BE49-F238E27FC236}">
                <a16:creationId xmlns:a16="http://schemas.microsoft.com/office/drawing/2014/main" id="{ABB257EB-E84D-DB46-07DD-C5CDC86D113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27099" y="1386962"/>
            <a:ext cx="4762500" cy="4762500"/>
          </a:xfrm>
          <a:prstGeom prst="rect">
            <a:avLst/>
          </a:prstGeom>
        </p:spPr>
      </p:pic>
      <p:sp>
        <p:nvSpPr>
          <p:cNvPr id="6" name="TextBox 5">
            <a:extLst>
              <a:ext uri="{FF2B5EF4-FFF2-40B4-BE49-F238E27FC236}">
                <a16:creationId xmlns:a16="http://schemas.microsoft.com/office/drawing/2014/main" id="{2C96DB43-D34D-CD5E-70B6-124DC3407625}"/>
              </a:ext>
            </a:extLst>
          </p:cNvPr>
          <p:cNvSpPr txBox="1"/>
          <p:nvPr/>
        </p:nvSpPr>
        <p:spPr>
          <a:xfrm>
            <a:off x="369647" y="976124"/>
            <a:ext cx="5726353" cy="587853"/>
          </a:xfrm>
          <a:prstGeom prst="rect">
            <a:avLst/>
          </a:prstGeom>
          <a:noFill/>
        </p:spPr>
        <p:txBody>
          <a:bodyPr wrap="square">
            <a:spAutoFit/>
          </a:bodyPr>
          <a:lstStyle>
            <a:defPPr>
              <a:defRPr lang="en-US"/>
            </a:defPPr>
            <a:lvl1pPr marR="0" algn="just" rtl="1">
              <a:lnSpc>
                <a:spcPct val="115000"/>
              </a:lnSpc>
              <a:spcBef>
                <a:spcPts val="0"/>
              </a:spcBef>
              <a:spcAft>
                <a:spcPts val="0"/>
              </a:spcAft>
              <a:defRPr sz="2800" b="1">
                <a:solidFill>
                  <a:srgbClr val="168489"/>
                </a:solidFill>
                <a:latin typeface="Adobe Arabic" panose="02040503050201020203" pitchFamily="18" charset="-78"/>
                <a:cs typeface="Adobe Arabic" panose="02040503050201020203" pitchFamily="18" charset="-78"/>
              </a:defRPr>
            </a:lvl1pPr>
          </a:lstStyle>
          <a:p>
            <a:r>
              <a:rPr lang="ar-SA"/>
              <a:t>ملاحظات للميسّر:</a:t>
            </a:r>
            <a:endParaRPr lang="en-US"/>
          </a:p>
        </p:txBody>
      </p:sp>
      <p:sp>
        <p:nvSpPr>
          <p:cNvPr id="2" name="TextBox 1">
            <a:extLst>
              <a:ext uri="{FF2B5EF4-FFF2-40B4-BE49-F238E27FC236}">
                <a16:creationId xmlns:a16="http://schemas.microsoft.com/office/drawing/2014/main" id="{C47FF3CE-82B8-056D-59B6-A7B0C3C6C4B9}"/>
              </a:ext>
            </a:extLst>
          </p:cNvPr>
          <p:cNvSpPr txBox="1"/>
          <p:nvPr/>
        </p:nvSpPr>
        <p:spPr>
          <a:xfrm>
            <a:off x="369646" y="2084837"/>
            <a:ext cx="5726353" cy="941796"/>
          </a:xfrm>
          <a:prstGeom prst="rect">
            <a:avLst/>
          </a:prstGeom>
          <a:noFill/>
        </p:spPr>
        <p:txBody>
          <a:bodyPr wrap="square">
            <a:spAutoFit/>
          </a:bodyPr>
          <a:lstStyle>
            <a:defPPr>
              <a:defRPr lang="en-US"/>
            </a:defPPr>
            <a:lvl1pPr marR="0" algn="just" rtl="1">
              <a:lnSpc>
                <a:spcPct val="115000"/>
              </a:lnSpc>
              <a:spcBef>
                <a:spcPts val="0"/>
              </a:spcBef>
              <a:spcAft>
                <a:spcPts val="0"/>
              </a:spcAft>
              <a:defRPr sz="2400" b="0">
                <a:latin typeface="Adobe Arabic" panose="02040503050201020203" pitchFamily="18" charset="-78"/>
                <a:cs typeface="Adobe Arabic" panose="02040503050201020203" pitchFamily="18" charset="-78"/>
              </a:defRPr>
            </a:lvl1pPr>
          </a:lstStyle>
          <a:p>
            <a:r>
              <a:rPr lang="ar-SA"/>
              <a:t>التأكيد على المشاركين بأهميّة التركيز على التحدّيات الواقعيّة التي تواجههم في مؤسّساتهم</a:t>
            </a:r>
            <a:endParaRPr lang="en-US" dirty="0"/>
          </a:p>
        </p:txBody>
      </p:sp>
      <p:sp>
        <p:nvSpPr>
          <p:cNvPr id="5" name="TextBox 4">
            <a:extLst>
              <a:ext uri="{FF2B5EF4-FFF2-40B4-BE49-F238E27FC236}">
                <a16:creationId xmlns:a16="http://schemas.microsoft.com/office/drawing/2014/main" id="{2C00D3D3-365F-8525-AAF5-9FF855766F58}"/>
              </a:ext>
            </a:extLst>
          </p:cNvPr>
          <p:cNvSpPr txBox="1"/>
          <p:nvPr/>
        </p:nvSpPr>
        <p:spPr>
          <a:xfrm>
            <a:off x="369646" y="3547493"/>
            <a:ext cx="5726353" cy="517065"/>
          </a:xfrm>
          <a:prstGeom prst="rect">
            <a:avLst/>
          </a:prstGeom>
          <a:noFill/>
        </p:spPr>
        <p:txBody>
          <a:bodyPr wrap="square">
            <a:spAutoFit/>
          </a:bodyPr>
          <a:lstStyle>
            <a:defPPr>
              <a:defRPr lang="en-US"/>
            </a:defPPr>
            <a:lvl1pPr marR="0" algn="just" rtl="1">
              <a:lnSpc>
                <a:spcPct val="115000"/>
              </a:lnSpc>
              <a:spcBef>
                <a:spcPts val="0"/>
              </a:spcBef>
              <a:spcAft>
                <a:spcPts val="0"/>
              </a:spcAft>
              <a:defRPr sz="2400" b="0">
                <a:latin typeface="Adobe Arabic" panose="02040503050201020203" pitchFamily="18" charset="-78"/>
                <a:cs typeface="Adobe Arabic" panose="02040503050201020203" pitchFamily="18" charset="-78"/>
              </a:defRPr>
            </a:lvl1pPr>
          </a:lstStyle>
          <a:p>
            <a:r>
              <a:rPr lang="ar-SA"/>
              <a:t>تشجيع المشاركين على التفكير الإبداعي في اقتراح الحلول</a:t>
            </a:r>
            <a:endParaRPr lang="en-US" dirty="0"/>
          </a:p>
        </p:txBody>
      </p:sp>
      <p:sp>
        <p:nvSpPr>
          <p:cNvPr id="10" name="TextBox 9">
            <a:extLst>
              <a:ext uri="{FF2B5EF4-FFF2-40B4-BE49-F238E27FC236}">
                <a16:creationId xmlns:a16="http://schemas.microsoft.com/office/drawing/2014/main" id="{EA7756A2-3561-BEE2-6D38-44C5CAFA6A33}"/>
              </a:ext>
            </a:extLst>
          </p:cNvPr>
          <p:cNvSpPr txBox="1"/>
          <p:nvPr/>
        </p:nvSpPr>
        <p:spPr>
          <a:xfrm>
            <a:off x="369646" y="4585418"/>
            <a:ext cx="5726353" cy="517065"/>
          </a:xfrm>
          <a:prstGeom prst="rect">
            <a:avLst/>
          </a:prstGeom>
          <a:noFill/>
        </p:spPr>
        <p:txBody>
          <a:bodyPr wrap="square">
            <a:spAutoFit/>
          </a:bodyPr>
          <a:lstStyle>
            <a:defPPr>
              <a:defRPr lang="en-US"/>
            </a:defPPr>
            <a:lvl1pPr marR="0" algn="just" rtl="1">
              <a:lnSpc>
                <a:spcPct val="115000"/>
              </a:lnSpc>
              <a:spcBef>
                <a:spcPts val="0"/>
              </a:spcBef>
              <a:spcAft>
                <a:spcPts val="0"/>
              </a:spcAft>
              <a:defRPr sz="2400" b="0">
                <a:latin typeface="Adobe Arabic" panose="02040503050201020203" pitchFamily="18" charset="-78"/>
                <a:cs typeface="Adobe Arabic" panose="02040503050201020203" pitchFamily="18" charset="-78"/>
              </a:defRPr>
            </a:lvl1pPr>
          </a:lstStyle>
          <a:p>
            <a:r>
              <a:rPr lang="ar-SA"/>
              <a:t>توجيه المناقشات نحو تبادل الخبرات والاستفادة من تجارب الآخرين</a:t>
            </a:r>
            <a:endParaRPr lang="en-US" dirty="0"/>
          </a:p>
        </p:txBody>
      </p:sp>
      <p:sp>
        <p:nvSpPr>
          <p:cNvPr id="11" name="TextBox 10">
            <a:extLst>
              <a:ext uri="{FF2B5EF4-FFF2-40B4-BE49-F238E27FC236}">
                <a16:creationId xmlns:a16="http://schemas.microsoft.com/office/drawing/2014/main" id="{02E74D9F-77A1-4547-8096-BA2717FEC0D4}"/>
              </a:ext>
            </a:extLst>
          </p:cNvPr>
          <p:cNvSpPr txBox="1"/>
          <p:nvPr/>
        </p:nvSpPr>
        <p:spPr>
          <a:xfrm>
            <a:off x="369646" y="5623343"/>
            <a:ext cx="5726353" cy="517065"/>
          </a:xfrm>
          <a:prstGeom prst="rect">
            <a:avLst/>
          </a:prstGeom>
          <a:noFill/>
        </p:spPr>
        <p:txBody>
          <a:bodyPr wrap="square">
            <a:spAutoFit/>
          </a:bodyPr>
          <a:lstStyle>
            <a:defPPr>
              <a:defRPr lang="en-US"/>
            </a:defPPr>
            <a:lvl1pPr marR="0" algn="just" rtl="1">
              <a:lnSpc>
                <a:spcPct val="115000"/>
              </a:lnSpc>
              <a:spcBef>
                <a:spcPts val="0"/>
              </a:spcBef>
              <a:spcAft>
                <a:spcPts val="0"/>
              </a:spcAft>
              <a:defRPr sz="2400" b="0">
                <a:latin typeface="Adobe Arabic" panose="02040503050201020203" pitchFamily="18" charset="-78"/>
                <a:cs typeface="Adobe Arabic" panose="02040503050201020203" pitchFamily="18" charset="-78"/>
              </a:defRPr>
            </a:lvl1pPr>
          </a:lstStyle>
          <a:p>
            <a:r>
              <a:rPr lang="ar-SA"/>
              <a:t>التأكيد على ضرورة ربط الأدوار بالمهارات المطلوبة</a:t>
            </a:r>
            <a:endParaRPr lang="en-US" dirty="0"/>
          </a:p>
        </p:txBody>
      </p:sp>
    </p:spTree>
    <p:extLst>
      <p:ext uri="{BB962C8B-B14F-4D97-AF65-F5344CB8AC3E}">
        <p14:creationId xmlns:p14="http://schemas.microsoft.com/office/powerpoint/2010/main" val="159808014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down)">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down)">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P spid="5" grpId="0"/>
      <p:bldP spid="10" grpId="0"/>
      <p:bldP spid="11" grpId="0"/>
    </p:bld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A0C9CA"/>
        </a:solidFill>
        <a:effectLst/>
      </p:bgPr>
    </p:bg>
    <p:spTree>
      <p:nvGrpSpPr>
        <p:cNvPr id="1" name="">
          <a:extLst>
            <a:ext uri="{FF2B5EF4-FFF2-40B4-BE49-F238E27FC236}">
              <a16:creationId xmlns:a16="http://schemas.microsoft.com/office/drawing/2014/main" id="{71EC84B9-9B0F-AF56-7B3E-6152A468F69B}"/>
            </a:ext>
          </a:extLst>
        </p:cNvPr>
        <p:cNvGrpSpPr/>
        <p:nvPr/>
      </p:nvGrpSpPr>
      <p:grpSpPr>
        <a:xfrm>
          <a:off x="0" y="0"/>
          <a:ext cx="0" cy="0"/>
          <a:chOff x="0" y="0"/>
          <a:chExt cx="0" cy="0"/>
        </a:xfrm>
      </p:grpSpPr>
      <p:sp>
        <p:nvSpPr>
          <p:cNvPr id="35" name="Rectangle: Rounded Corners 34">
            <a:extLst>
              <a:ext uri="{FF2B5EF4-FFF2-40B4-BE49-F238E27FC236}">
                <a16:creationId xmlns:a16="http://schemas.microsoft.com/office/drawing/2014/main" id="{3ACE0F25-9B37-93D7-00BB-4358BDED4DEB}"/>
              </a:ext>
            </a:extLst>
          </p:cNvPr>
          <p:cNvSpPr/>
          <p:nvPr/>
        </p:nvSpPr>
        <p:spPr>
          <a:xfrm>
            <a:off x="4739621" y="1447801"/>
            <a:ext cx="7650048" cy="8235084"/>
          </a:xfrm>
          <a:prstGeom prst="roundRect">
            <a:avLst>
              <a:gd name="adj" fmla="val 6240"/>
            </a:avLst>
          </a:prstGeom>
          <a:solidFill>
            <a:schemeClr val="bg1"/>
          </a:solidFill>
          <a:ln>
            <a:noFill/>
          </a:ln>
          <a:scene3d>
            <a:camera prst="isometricTopUp"/>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9" name="Rectangle: Rounded Corners 98">
            <a:extLst>
              <a:ext uri="{FF2B5EF4-FFF2-40B4-BE49-F238E27FC236}">
                <a16:creationId xmlns:a16="http://schemas.microsoft.com/office/drawing/2014/main" id="{831A4C29-1B9E-DE84-72AC-413410AB71DF}"/>
              </a:ext>
            </a:extLst>
          </p:cNvPr>
          <p:cNvSpPr/>
          <p:nvPr/>
        </p:nvSpPr>
        <p:spPr>
          <a:xfrm>
            <a:off x="4737292" y="2162437"/>
            <a:ext cx="7860092" cy="6964236"/>
          </a:xfrm>
          <a:prstGeom prst="roundRect">
            <a:avLst>
              <a:gd name="adj" fmla="val 3329"/>
            </a:avLst>
          </a:prstGeom>
          <a:noFill/>
          <a:ln w="28575">
            <a:solidFill>
              <a:schemeClr val="bg1">
                <a:lumMod val="65000"/>
              </a:schemeClr>
            </a:solidFill>
            <a:prstDash val="dash"/>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50" name="Group 49">
            <a:extLst>
              <a:ext uri="{FF2B5EF4-FFF2-40B4-BE49-F238E27FC236}">
                <a16:creationId xmlns:a16="http://schemas.microsoft.com/office/drawing/2014/main" id="{375294D1-5619-2C2B-3DD1-5DCA26D958F5}"/>
              </a:ext>
            </a:extLst>
          </p:cNvPr>
          <p:cNvGrpSpPr/>
          <p:nvPr/>
        </p:nvGrpSpPr>
        <p:grpSpPr>
          <a:xfrm>
            <a:off x="7979267" y="-972868"/>
            <a:ext cx="5613451" cy="4492039"/>
            <a:chOff x="8034976" y="-699337"/>
            <a:chExt cx="5613451" cy="4492039"/>
          </a:xfrm>
        </p:grpSpPr>
        <p:sp>
          <p:nvSpPr>
            <p:cNvPr id="46" name="Rectangle: Rounded Corners 45">
              <a:extLst>
                <a:ext uri="{FF2B5EF4-FFF2-40B4-BE49-F238E27FC236}">
                  <a16:creationId xmlns:a16="http://schemas.microsoft.com/office/drawing/2014/main" id="{73D47DFE-741E-A63B-605D-0EF99989122C}"/>
                </a:ext>
              </a:extLst>
            </p:cNvPr>
            <p:cNvSpPr/>
            <p:nvPr/>
          </p:nvSpPr>
          <p:spPr>
            <a:xfrm>
              <a:off x="9169208" y="-699337"/>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7" name="Rectangle: Rounded Corners 46">
              <a:extLst>
                <a:ext uri="{FF2B5EF4-FFF2-40B4-BE49-F238E27FC236}">
                  <a16:creationId xmlns:a16="http://schemas.microsoft.com/office/drawing/2014/main" id="{DB405E54-C5B7-0AAC-7B9B-B5C95A9A1246}"/>
                </a:ext>
              </a:extLst>
            </p:cNvPr>
            <p:cNvSpPr/>
            <p:nvPr/>
          </p:nvSpPr>
          <p:spPr>
            <a:xfrm>
              <a:off x="8803305" y="-424622"/>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8" name="Rectangle: Rounded Corners 47">
              <a:extLst>
                <a:ext uri="{FF2B5EF4-FFF2-40B4-BE49-F238E27FC236}">
                  <a16:creationId xmlns:a16="http://schemas.microsoft.com/office/drawing/2014/main" id="{9A4A334A-74AB-2367-0995-09775277A0FA}"/>
                </a:ext>
              </a:extLst>
            </p:cNvPr>
            <p:cNvSpPr/>
            <p:nvPr/>
          </p:nvSpPr>
          <p:spPr>
            <a:xfrm>
              <a:off x="8437402" y="-175427"/>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9" name="Rectangle: Rounded Corners 48">
              <a:extLst>
                <a:ext uri="{FF2B5EF4-FFF2-40B4-BE49-F238E27FC236}">
                  <a16:creationId xmlns:a16="http://schemas.microsoft.com/office/drawing/2014/main" id="{A465CBA3-0A39-847E-F917-8F7BE9192921}"/>
                </a:ext>
              </a:extLst>
            </p:cNvPr>
            <p:cNvSpPr/>
            <p:nvPr/>
          </p:nvSpPr>
          <p:spPr>
            <a:xfrm>
              <a:off x="8034976" y="76904"/>
              <a:ext cx="4479219" cy="3715798"/>
            </a:xfrm>
            <a:prstGeom prst="roundRect">
              <a:avLst>
                <a:gd name="adj" fmla="val 6240"/>
              </a:avLst>
            </a:prstGeom>
            <a:gradFill flip="none" rotWithShape="1">
              <a:gsLst>
                <a:gs pos="0">
                  <a:srgbClr val="168489"/>
                </a:gs>
                <a:gs pos="58000">
                  <a:srgbClr val="82ADD1"/>
                </a:gs>
                <a:gs pos="100000">
                  <a:srgbClr val="A0C9CA"/>
                </a:gs>
              </a:gsLst>
              <a:lin ang="2700000" scaled="1"/>
              <a:tileRect/>
            </a:gra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pic>
        <p:nvPicPr>
          <p:cNvPr id="9" name="Picture 8">
            <a:extLst>
              <a:ext uri="{FF2B5EF4-FFF2-40B4-BE49-F238E27FC236}">
                <a16:creationId xmlns:a16="http://schemas.microsoft.com/office/drawing/2014/main" id="{2F2012F1-E978-15C7-85BF-39BAD1FCE125}"/>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100000"/>
                    </a14:imgEffect>
                  </a14:imgLayer>
                </a14:imgProps>
              </a:ext>
            </a:extLst>
          </a:blip>
          <a:stretch>
            <a:fillRect/>
          </a:stretch>
        </p:blipFill>
        <p:spPr>
          <a:xfrm>
            <a:off x="6260762" y="3379748"/>
            <a:ext cx="4102964" cy="2365453"/>
          </a:xfrm>
          <a:prstGeom prst="rect">
            <a:avLst/>
          </a:prstGeom>
        </p:spPr>
      </p:pic>
      <p:sp>
        <p:nvSpPr>
          <p:cNvPr id="4" name="Rectangle: Rounded Corners 3">
            <a:extLst>
              <a:ext uri="{FF2B5EF4-FFF2-40B4-BE49-F238E27FC236}">
                <a16:creationId xmlns:a16="http://schemas.microsoft.com/office/drawing/2014/main" id="{917BEE59-4B03-666C-EC3A-206A113F05B2}"/>
              </a:ext>
            </a:extLst>
          </p:cNvPr>
          <p:cNvSpPr/>
          <p:nvPr/>
        </p:nvSpPr>
        <p:spPr>
          <a:xfrm>
            <a:off x="6877051" y="2790825"/>
            <a:ext cx="2876550" cy="2876550"/>
          </a:xfrm>
          <a:prstGeom prst="roundRect">
            <a:avLst>
              <a:gd name="adj" fmla="val 6240"/>
            </a:avLst>
          </a:prstGeom>
          <a:gradFill flip="none" rotWithShape="1">
            <a:gsLst>
              <a:gs pos="0">
                <a:srgbClr val="168489"/>
              </a:gs>
              <a:gs pos="43000">
                <a:srgbClr val="A0C9CA"/>
              </a:gs>
              <a:gs pos="100000">
                <a:srgbClr val="82ADD1"/>
              </a:gs>
            </a:gsLst>
            <a:path path="circle">
              <a:fillToRect l="100000" t="100000"/>
            </a:path>
            <a:tileRect r="-100000" b="-100000"/>
          </a:gradFill>
          <a:ln>
            <a:noFill/>
          </a:ln>
          <a:scene3d>
            <a:camera prst="isometricTopUp"/>
            <a:lightRig rig="threePt" dir="t"/>
          </a:scene3d>
          <a:sp3d extrusionH="20955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Freeform: Shape 6">
            <a:extLst>
              <a:ext uri="{FF2B5EF4-FFF2-40B4-BE49-F238E27FC236}">
                <a16:creationId xmlns:a16="http://schemas.microsoft.com/office/drawing/2014/main" id="{3D7F477F-D4CF-0032-2DF4-ED5E272AF954}"/>
              </a:ext>
            </a:extLst>
          </p:cNvPr>
          <p:cNvSpPr/>
          <p:nvPr/>
        </p:nvSpPr>
        <p:spPr>
          <a:xfrm>
            <a:off x="6880412" y="2790825"/>
            <a:ext cx="2863664" cy="2876550"/>
          </a:xfrm>
          <a:custGeom>
            <a:avLst/>
            <a:gdLst>
              <a:gd name="connsiteX0" fmla="*/ 179497 w 2863664"/>
              <a:gd name="connsiteY0" fmla="*/ 0 h 2876550"/>
              <a:gd name="connsiteX1" fmla="*/ 2697053 w 2863664"/>
              <a:gd name="connsiteY1" fmla="*/ 0 h 2876550"/>
              <a:gd name="connsiteX2" fmla="*/ 2862444 w 2863664"/>
              <a:gd name="connsiteY2" fmla="*/ 109629 h 2876550"/>
              <a:gd name="connsiteX3" fmla="*/ 2863664 w 2863664"/>
              <a:gd name="connsiteY3" fmla="*/ 115668 h 2876550"/>
              <a:gd name="connsiteX4" fmla="*/ 2647949 w 2863664"/>
              <a:gd name="connsiteY4" fmla="*/ 104775 h 2876550"/>
              <a:gd name="connsiteX5" fmla="*/ 209549 w 2863664"/>
              <a:gd name="connsiteY5" fmla="*/ 2543175 h 2876550"/>
              <a:gd name="connsiteX6" fmla="*/ 222138 w 2863664"/>
              <a:gd name="connsiteY6" fmla="*/ 2792487 h 2876550"/>
              <a:gd name="connsiteX7" fmla="*/ 234968 w 2863664"/>
              <a:gd name="connsiteY7" fmla="*/ 2876550 h 2876550"/>
              <a:gd name="connsiteX8" fmla="*/ 179497 w 2863664"/>
              <a:gd name="connsiteY8" fmla="*/ 2876550 h 2876550"/>
              <a:gd name="connsiteX9" fmla="*/ 0 w 2863664"/>
              <a:gd name="connsiteY9" fmla="*/ 2697053 h 2876550"/>
              <a:gd name="connsiteX10" fmla="*/ 0 w 2863664"/>
              <a:gd name="connsiteY10" fmla="*/ 179497 h 2876550"/>
              <a:gd name="connsiteX11" fmla="*/ 179497 w 2863664"/>
              <a:gd name="connsiteY11" fmla="*/ 0 h 287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63664" h="2876550">
                <a:moveTo>
                  <a:pt x="179497" y="0"/>
                </a:moveTo>
                <a:lnTo>
                  <a:pt x="2697053" y="0"/>
                </a:lnTo>
                <a:cubicBezTo>
                  <a:pt x="2771403" y="0"/>
                  <a:pt x="2835195" y="45205"/>
                  <a:pt x="2862444" y="109629"/>
                </a:cubicBezTo>
                <a:lnTo>
                  <a:pt x="2863664" y="115668"/>
                </a:lnTo>
                <a:lnTo>
                  <a:pt x="2647949" y="104775"/>
                </a:lnTo>
                <a:cubicBezTo>
                  <a:pt x="1301258" y="104775"/>
                  <a:pt x="209549" y="1196484"/>
                  <a:pt x="209549" y="2543175"/>
                </a:cubicBezTo>
                <a:cubicBezTo>
                  <a:pt x="209549" y="2627343"/>
                  <a:pt x="213814" y="2710516"/>
                  <a:pt x="222138" y="2792487"/>
                </a:cubicBezTo>
                <a:lnTo>
                  <a:pt x="234968" y="2876550"/>
                </a:lnTo>
                <a:lnTo>
                  <a:pt x="179497" y="2876550"/>
                </a:lnTo>
                <a:cubicBezTo>
                  <a:pt x="80364" y="2876550"/>
                  <a:pt x="0" y="2796186"/>
                  <a:pt x="0" y="2697053"/>
                </a:cubicBezTo>
                <a:lnTo>
                  <a:pt x="0" y="179497"/>
                </a:lnTo>
                <a:cubicBezTo>
                  <a:pt x="0" y="80364"/>
                  <a:pt x="80364" y="0"/>
                  <a:pt x="179497" y="0"/>
                </a:cubicBezTo>
                <a:close/>
              </a:path>
            </a:pathLst>
          </a:custGeom>
          <a:solidFill>
            <a:schemeClr val="bg1">
              <a:alpha val="26000"/>
            </a:schemeClr>
          </a:solidFill>
          <a:ln>
            <a:noFill/>
          </a:ln>
          <a:scene3d>
            <a:camera prst="isometricTopUp"/>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Oval 15">
            <a:extLst>
              <a:ext uri="{FF2B5EF4-FFF2-40B4-BE49-F238E27FC236}">
                <a16:creationId xmlns:a16="http://schemas.microsoft.com/office/drawing/2014/main" id="{F554D684-99ED-21EF-FEE1-D19AF7AEA26D}"/>
              </a:ext>
            </a:extLst>
          </p:cNvPr>
          <p:cNvSpPr/>
          <p:nvPr/>
        </p:nvSpPr>
        <p:spPr>
          <a:xfrm>
            <a:off x="6698914" y="1428752"/>
            <a:ext cx="3223300" cy="3124196"/>
          </a:xfrm>
          <a:prstGeom prst="ellipse">
            <a:avLst/>
          </a:prstGeom>
          <a:gradFill>
            <a:gsLst>
              <a:gs pos="57000">
                <a:schemeClr val="bg1">
                  <a:lumMod val="95000"/>
                  <a:alpha val="87000"/>
                </a:schemeClr>
              </a:gs>
              <a:gs pos="100000">
                <a:schemeClr val="tx2">
                  <a:lumMod val="40000"/>
                  <a:lumOff val="60000"/>
                </a:schemeClr>
              </a:gs>
            </a:gsLst>
            <a:path path="circle">
              <a:fillToRect l="100000" t="100000"/>
            </a:path>
          </a:gradFill>
          <a:ln>
            <a:solidFill>
              <a:schemeClr val="accent1">
                <a:shade val="50000"/>
              </a:schemeClr>
            </a:solidFill>
          </a:ln>
          <a:scene3d>
            <a:camera prst="isometricLeftDown"/>
            <a:lightRig rig="threePt" dir="t"/>
          </a:scene3d>
          <a:sp3d extrusionH="2095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2" name="TextBox 111">
            <a:extLst>
              <a:ext uri="{FF2B5EF4-FFF2-40B4-BE49-F238E27FC236}">
                <a16:creationId xmlns:a16="http://schemas.microsoft.com/office/drawing/2014/main" id="{C05A9D0E-A854-4131-C2B6-DF329D7506B4}"/>
              </a:ext>
            </a:extLst>
          </p:cNvPr>
          <p:cNvSpPr txBox="1"/>
          <p:nvPr/>
        </p:nvSpPr>
        <p:spPr>
          <a:xfrm>
            <a:off x="8776490" y="748963"/>
            <a:ext cx="3167751" cy="1754326"/>
          </a:xfrm>
          <a:prstGeom prst="rect">
            <a:avLst/>
          </a:prstGeom>
          <a:noFill/>
        </p:spPr>
        <p:txBody>
          <a:bodyPr wrap="square" rtlCol="0">
            <a:spAutoFit/>
            <a:scene3d>
              <a:camera prst="isometricLeftDown"/>
              <a:lightRig rig="threePt" dir="t"/>
            </a:scene3d>
            <a:sp3d extrusionH="31750" prstMaterial="metal"/>
          </a:bodyPr>
          <a:lstStyle/>
          <a:p>
            <a:pPr algn="ctr"/>
            <a:r>
              <a:rPr lang="ar-SY" sz="3600" dirty="0">
                <a:latin typeface="Adobe Arabic" panose="02040503050201020203" pitchFamily="18" charset="-78"/>
                <a:cs typeface="Adobe Arabic" panose="02040503050201020203" pitchFamily="18" charset="-78"/>
              </a:rPr>
              <a:t>السمات الشخصية والسلوكية للمشرف الفعّال</a:t>
            </a:r>
            <a:endParaRPr lang="en-US" sz="3600" dirty="0">
              <a:latin typeface="Adobe Arabic" panose="02040503050201020203" pitchFamily="18" charset="-78"/>
              <a:cs typeface="Adobe Arabic" panose="02040503050201020203" pitchFamily="18" charset="-78"/>
            </a:endParaRPr>
          </a:p>
        </p:txBody>
      </p:sp>
      <p:grpSp>
        <p:nvGrpSpPr>
          <p:cNvPr id="28" name="Group 27">
            <a:extLst>
              <a:ext uri="{FF2B5EF4-FFF2-40B4-BE49-F238E27FC236}">
                <a16:creationId xmlns:a16="http://schemas.microsoft.com/office/drawing/2014/main" id="{6146EA27-8E4A-9B3D-375C-B73F84D84A8D}"/>
              </a:ext>
            </a:extLst>
          </p:cNvPr>
          <p:cNvGrpSpPr/>
          <p:nvPr/>
        </p:nvGrpSpPr>
        <p:grpSpPr>
          <a:xfrm>
            <a:off x="6945835" y="5057528"/>
            <a:ext cx="7105650" cy="1543500"/>
            <a:chOff x="6945835" y="5057528"/>
            <a:chExt cx="7105650" cy="1543500"/>
          </a:xfrm>
        </p:grpSpPr>
        <p:grpSp>
          <p:nvGrpSpPr>
            <p:cNvPr id="78" name="Group 77">
              <a:extLst>
                <a:ext uri="{FF2B5EF4-FFF2-40B4-BE49-F238E27FC236}">
                  <a16:creationId xmlns:a16="http://schemas.microsoft.com/office/drawing/2014/main" id="{D46744A9-9768-EBF4-C63A-53BE3FCFBAC6}"/>
                </a:ext>
              </a:extLst>
            </p:cNvPr>
            <p:cNvGrpSpPr/>
            <p:nvPr/>
          </p:nvGrpSpPr>
          <p:grpSpPr>
            <a:xfrm>
              <a:off x="9172624" y="5057528"/>
              <a:ext cx="2738477" cy="1543500"/>
              <a:chOff x="5099804" y="4684840"/>
              <a:chExt cx="2738477" cy="1543500"/>
            </a:xfrm>
          </p:grpSpPr>
          <p:sp>
            <p:nvSpPr>
              <p:cNvPr id="79" name="Rectangle: Rounded Corners 78">
                <a:extLst>
                  <a:ext uri="{FF2B5EF4-FFF2-40B4-BE49-F238E27FC236}">
                    <a16:creationId xmlns:a16="http://schemas.microsoft.com/office/drawing/2014/main" id="{8D1D6368-CEEA-33F5-29F9-0865C1D3C97F}"/>
                  </a:ext>
                </a:extLst>
              </p:cNvPr>
              <p:cNvSpPr/>
              <p:nvPr/>
            </p:nvSpPr>
            <p:spPr>
              <a:xfrm>
                <a:off x="5099804" y="4783195"/>
                <a:ext cx="2733715" cy="1445145"/>
              </a:xfrm>
              <a:prstGeom prst="roundRect">
                <a:avLst/>
              </a:prstGeom>
              <a:gradFill flip="none" rotWithShape="1">
                <a:gsLst>
                  <a:gs pos="0">
                    <a:srgbClr val="168489"/>
                  </a:gs>
                  <a:gs pos="85000">
                    <a:srgbClr val="168489"/>
                  </a:gs>
                </a:gsLst>
                <a:lin ang="2700000" scaled="1"/>
                <a:tileRect/>
              </a:gra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0" name="Rectangle: Rounded Corners 79">
                <a:extLst>
                  <a:ext uri="{FF2B5EF4-FFF2-40B4-BE49-F238E27FC236}">
                    <a16:creationId xmlns:a16="http://schemas.microsoft.com/office/drawing/2014/main" id="{065320E4-F122-2913-1FB8-944C0D99E0B0}"/>
                  </a:ext>
                </a:extLst>
              </p:cNvPr>
              <p:cNvSpPr/>
              <p:nvPr/>
            </p:nvSpPr>
            <p:spPr>
              <a:xfrm>
                <a:off x="5104566" y="4684840"/>
                <a:ext cx="2733715" cy="1445145"/>
              </a:xfrm>
              <a:prstGeom prst="roundRect">
                <a:avLst/>
              </a:prstGeom>
              <a:solidFill>
                <a:schemeClr val="bg1">
                  <a:alpha val="74000"/>
                </a:schemeClr>
              </a:soli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25" name="TextBox 124">
              <a:extLst>
                <a:ext uri="{FF2B5EF4-FFF2-40B4-BE49-F238E27FC236}">
                  <a16:creationId xmlns:a16="http://schemas.microsoft.com/office/drawing/2014/main" id="{DA03B330-88DC-39DE-8078-6E179FED9367}"/>
                </a:ext>
              </a:extLst>
            </p:cNvPr>
            <p:cNvSpPr txBox="1"/>
            <p:nvPr/>
          </p:nvSpPr>
          <p:spPr>
            <a:xfrm>
              <a:off x="6945835" y="5124817"/>
              <a:ext cx="7105650" cy="800219"/>
            </a:xfrm>
            <a:prstGeom prst="rect">
              <a:avLst/>
            </a:prstGeom>
            <a:noFill/>
            <a:scene3d>
              <a:camera prst="isometricLeftDown"/>
              <a:lightRig rig="threePt" dir="t"/>
            </a:scene3d>
          </p:spPr>
          <p:txBody>
            <a:bodyPr wrap="square">
              <a:spAutoFit/>
              <a:scene3d>
                <a:camera prst="isometricTopUp"/>
                <a:lightRig rig="threePt" dir="t"/>
              </a:scene3d>
            </a:bodyPr>
            <a:lstStyle/>
            <a:p>
              <a:pPr algn="ctr">
                <a:lnSpc>
                  <a:spcPct val="115000"/>
                </a:lnSpc>
                <a:spcAft>
                  <a:spcPts val="800"/>
                </a:spcAft>
              </a:pPr>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اليوم الأول</a:t>
              </a:r>
            </a:p>
          </p:txBody>
        </p:sp>
      </p:grpSp>
      <p:grpSp>
        <p:nvGrpSpPr>
          <p:cNvPr id="17" name="Group 16">
            <a:extLst>
              <a:ext uri="{FF2B5EF4-FFF2-40B4-BE49-F238E27FC236}">
                <a16:creationId xmlns:a16="http://schemas.microsoft.com/office/drawing/2014/main" id="{E4CB28E9-7DEC-FC60-0322-471309EEBD6D}"/>
              </a:ext>
            </a:extLst>
          </p:cNvPr>
          <p:cNvGrpSpPr/>
          <p:nvPr/>
        </p:nvGrpSpPr>
        <p:grpSpPr>
          <a:xfrm>
            <a:off x="6790840" y="1447801"/>
            <a:ext cx="3039448" cy="3095622"/>
            <a:chOff x="1216363" y="952500"/>
            <a:chExt cx="4276725" cy="4276725"/>
          </a:xfrm>
          <a:scene3d>
            <a:camera prst="isometricLeftDown"/>
            <a:lightRig rig="threePt" dir="t"/>
          </a:scene3d>
        </p:grpSpPr>
        <p:sp>
          <p:nvSpPr>
            <p:cNvPr id="10" name="Oval 9">
              <a:extLst>
                <a:ext uri="{FF2B5EF4-FFF2-40B4-BE49-F238E27FC236}">
                  <a16:creationId xmlns:a16="http://schemas.microsoft.com/office/drawing/2014/main" id="{7177A85D-AFFC-FC43-2720-987C9FA3AE76}"/>
                </a:ext>
              </a:extLst>
            </p:cNvPr>
            <p:cNvSpPr/>
            <p:nvPr/>
          </p:nvSpPr>
          <p:spPr>
            <a:xfrm>
              <a:off x="1216363" y="952500"/>
              <a:ext cx="4276725" cy="4276725"/>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Oval 10">
              <a:extLst>
                <a:ext uri="{FF2B5EF4-FFF2-40B4-BE49-F238E27FC236}">
                  <a16:creationId xmlns:a16="http://schemas.microsoft.com/office/drawing/2014/main" id="{118CA68A-D0BA-43F1-8BDB-621083BA0F4B}"/>
                </a:ext>
              </a:extLst>
            </p:cNvPr>
            <p:cNvSpPr/>
            <p:nvPr/>
          </p:nvSpPr>
          <p:spPr>
            <a:xfrm>
              <a:off x="1487825" y="1223962"/>
              <a:ext cx="3733800" cy="3733800"/>
            </a:xfrm>
            <a:prstGeom prst="ellipse">
              <a:avLst/>
            </a:prstGeom>
            <a:gradFill>
              <a:gsLst>
                <a:gs pos="0">
                  <a:srgbClr val="168489"/>
                </a:gs>
                <a:gs pos="43000">
                  <a:srgbClr val="82ADD1"/>
                </a:gs>
                <a:gs pos="100000">
                  <a:srgbClr val="A0C9CA"/>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Oval 11">
              <a:extLst>
                <a:ext uri="{FF2B5EF4-FFF2-40B4-BE49-F238E27FC236}">
                  <a16:creationId xmlns:a16="http://schemas.microsoft.com/office/drawing/2014/main" id="{BB6E1E07-1D8E-76E9-02E8-D77A3835CCAE}"/>
                </a:ext>
              </a:extLst>
            </p:cNvPr>
            <p:cNvSpPr/>
            <p:nvPr/>
          </p:nvSpPr>
          <p:spPr>
            <a:xfrm>
              <a:off x="1854537" y="1590674"/>
              <a:ext cx="3000376" cy="300037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Oval 12">
              <a:extLst>
                <a:ext uri="{FF2B5EF4-FFF2-40B4-BE49-F238E27FC236}">
                  <a16:creationId xmlns:a16="http://schemas.microsoft.com/office/drawing/2014/main" id="{F4DC679C-0EDD-D02B-A357-F26F4D393C8D}"/>
                </a:ext>
              </a:extLst>
            </p:cNvPr>
            <p:cNvSpPr/>
            <p:nvPr/>
          </p:nvSpPr>
          <p:spPr>
            <a:xfrm>
              <a:off x="2162295" y="1904999"/>
              <a:ext cx="2372400" cy="2371726"/>
            </a:xfrm>
            <a:prstGeom prst="ellipse">
              <a:avLst/>
            </a:prstGeom>
            <a:gradFill>
              <a:gsLst>
                <a:gs pos="0">
                  <a:srgbClr val="168489"/>
                </a:gs>
                <a:gs pos="43000">
                  <a:srgbClr val="A0C9CA"/>
                </a:gs>
                <a:gs pos="100000">
                  <a:srgbClr val="82ADD1"/>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Oval 13">
              <a:extLst>
                <a:ext uri="{FF2B5EF4-FFF2-40B4-BE49-F238E27FC236}">
                  <a16:creationId xmlns:a16="http://schemas.microsoft.com/office/drawing/2014/main" id="{BC907437-1432-2DE0-2F7F-C4485AC03007}"/>
                </a:ext>
              </a:extLst>
            </p:cNvPr>
            <p:cNvSpPr/>
            <p:nvPr/>
          </p:nvSpPr>
          <p:spPr>
            <a:xfrm>
              <a:off x="2582190" y="2325371"/>
              <a:ext cx="1532610" cy="15309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Oval 14">
              <a:extLst>
                <a:ext uri="{FF2B5EF4-FFF2-40B4-BE49-F238E27FC236}">
                  <a16:creationId xmlns:a16="http://schemas.microsoft.com/office/drawing/2014/main" id="{2C2D344B-8DC2-143A-7FB4-BB31646FF673}"/>
                </a:ext>
              </a:extLst>
            </p:cNvPr>
            <p:cNvSpPr/>
            <p:nvPr/>
          </p:nvSpPr>
          <p:spPr>
            <a:xfrm>
              <a:off x="2895576" y="2638424"/>
              <a:ext cx="905838" cy="904876"/>
            </a:xfrm>
            <a:prstGeom prst="ellipse">
              <a:avLst/>
            </a:prstGeom>
            <a:gradFill>
              <a:gsLst>
                <a:gs pos="0">
                  <a:srgbClr val="168489"/>
                </a:gs>
                <a:gs pos="43000">
                  <a:srgbClr val="82ADD1"/>
                </a:gs>
                <a:gs pos="100000">
                  <a:srgbClr val="A0C9CA"/>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130" name="Group 129">
            <a:extLst>
              <a:ext uri="{FF2B5EF4-FFF2-40B4-BE49-F238E27FC236}">
                <a16:creationId xmlns:a16="http://schemas.microsoft.com/office/drawing/2014/main" id="{0F6D8380-FD9D-968F-6BC3-A986A732921E}"/>
              </a:ext>
            </a:extLst>
          </p:cNvPr>
          <p:cNvGrpSpPr/>
          <p:nvPr/>
        </p:nvGrpSpPr>
        <p:grpSpPr>
          <a:xfrm>
            <a:off x="8681899" y="1820062"/>
            <a:ext cx="1300101" cy="1108933"/>
            <a:chOff x="8752423" y="2038437"/>
            <a:chExt cx="1300101" cy="1108933"/>
          </a:xfrm>
        </p:grpSpPr>
        <p:sp>
          <p:nvSpPr>
            <p:cNvPr id="27" name="Rectangle: Rounded Corners 26">
              <a:extLst>
                <a:ext uri="{FF2B5EF4-FFF2-40B4-BE49-F238E27FC236}">
                  <a16:creationId xmlns:a16="http://schemas.microsoft.com/office/drawing/2014/main" id="{8049DE06-085F-48F9-2325-F18E76560692}"/>
                </a:ext>
              </a:extLst>
            </p:cNvPr>
            <p:cNvSpPr/>
            <p:nvPr/>
          </p:nvSpPr>
          <p:spPr>
            <a:xfrm>
              <a:off x="8752423" y="2038437"/>
              <a:ext cx="1300101" cy="1108933"/>
            </a:xfrm>
            <a:prstGeom prst="roundRect">
              <a:avLst>
                <a:gd name="adj" fmla="val 24190"/>
              </a:avLst>
            </a:prstGeom>
            <a:solidFill>
              <a:schemeClr val="bg1">
                <a:alpha val="91000"/>
              </a:schemeClr>
            </a:solidFill>
            <a:ln>
              <a:gradFill>
                <a:gsLst>
                  <a:gs pos="0">
                    <a:srgbClr val="0066FF"/>
                  </a:gs>
                  <a:gs pos="100000">
                    <a:srgbClr val="0000FF"/>
                  </a:gs>
                </a:gsLst>
                <a:lin ang="5400000" scaled="1"/>
              </a:gradFill>
            </a:ln>
            <a:effectLst>
              <a:reflection blurRad="38100" stA="45000" endPos="65000" dist="50800" dir="5400000" sy="-100000" algn="bl" rotWithShape="0"/>
            </a:effectLst>
            <a:scene3d>
              <a:camera prst="isometricLeftDown"/>
              <a:lightRig rig="threePt" dir="t"/>
            </a:scene3d>
            <a:sp3d extrusionH="15240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0" name="Graphic 29" descr="Checkmark with solid fill">
              <a:extLst>
                <a:ext uri="{FF2B5EF4-FFF2-40B4-BE49-F238E27FC236}">
                  <a16:creationId xmlns:a16="http://schemas.microsoft.com/office/drawing/2014/main" id="{E047FD0A-B2EB-3DA1-4302-56CAF9C09392}"/>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919540" y="2179148"/>
              <a:ext cx="914400" cy="914400"/>
            </a:xfrm>
            <a:prstGeom prst="rect">
              <a:avLst/>
            </a:prstGeom>
            <a:scene3d>
              <a:camera prst="isometricLeftDown"/>
              <a:lightRig rig="threePt" dir="t"/>
            </a:scene3d>
          </p:spPr>
        </p:pic>
      </p:grpSp>
      <p:grpSp>
        <p:nvGrpSpPr>
          <p:cNvPr id="2" name="Group 1">
            <a:extLst>
              <a:ext uri="{FF2B5EF4-FFF2-40B4-BE49-F238E27FC236}">
                <a16:creationId xmlns:a16="http://schemas.microsoft.com/office/drawing/2014/main" id="{46C65748-1958-1E7F-931C-F8EA687CD89E}"/>
              </a:ext>
            </a:extLst>
          </p:cNvPr>
          <p:cNvGrpSpPr/>
          <p:nvPr/>
        </p:nvGrpSpPr>
        <p:grpSpPr>
          <a:xfrm>
            <a:off x="5032937" y="4236812"/>
            <a:ext cx="3115326" cy="2024047"/>
            <a:chOff x="5222454" y="4201683"/>
            <a:chExt cx="3115326" cy="2024047"/>
          </a:xfrm>
        </p:grpSpPr>
        <p:grpSp>
          <p:nvGrpSpPr>
            <p:cNvPr id="3" name="Group 2">
              <a:extLst>
                <a:ext uri="{FF2B5EF4-FFF2-40B4-BE49-F238E27FC236}">
                  <a16:creationId xmlns:a16="http://schemas.microsoft.com/office/drawing/2014/main" id="{A000427B-2065-F1F8-0260-57449A2D40F0}"/>
                </a:ext>
              </a:extLst>
            </p:cNvPr>
            <p:cNvGrpSpPr/>
            <p:nvPr/>
          </p:nvGrpSpPr>
          <p:grpSpPr>
            <a:xfrm>
              <a:off x="5318415" y="4435758"/>
              <a:ext cx="411011" cy="411011"/>
              <a:chOff x="5318415" y="4435758"/>
              <a:chExt cx="411011" cy="411011"/>
            </a:xfrm>
          </p:grpSpPr>
          <p:sp>
            <p:nvSpPr>
              <p:cNvPr id="6" name="Oval 5">
                <a:extLst>
                  <a:ext uri="{FF2B5EF4-FFF2-40B4-BE49-F238E27FC236}">
                    <a16:creationId xmlns:a16="http://schemas.microsoft.com/office/drawing/2014/main" id="{79D93D97-8583-9055-1AAB-2245AD3412F7}"/>
                  </a:ext>
                </a:extLst>
              </p:cNvPr>
              <p:cNvSpPr/>
              <p:nvPr/>
            </p:nvSpPr>
            <p:spPr>
              <a:xfrm>
                <a:off x="5538447" y="4455558"/>
                <a:ext cx="175729" cy="175729"/>
              </a:xfrm>
              <a:prstGeom prst="ellipse">
                <a:avLst/>
              </a:prstGeom>
              <a:gradFill>
                <a:gsLst>
                  <a:gs pos="0">
                    <a:srgbClr val="168489"/>
                  </a:gs>
                  <a:gs pos="48000">
                    <a:srgbClr val="A0C9CA"/>
                  </a:gs>
                  <a:gs pos="100000">
                    <a:srgbClr val="82ADD1"/>
                  </a:gs>
                </a:gsLst>
                <a:path path="circle">
                  <a:fillToRect l="100000" t="100000"/>
                </a:path>
              </a:gradFill>
              <a:ln>
                <a:noFill/>
              </a:ln>
              <a:scene3d>
                <a:camera prst="isometricLeftDown"/>
                <a:lightRig rig="threePt" dir="t">
                  <a:rot lat="0" lon="0" rev="7200000"/>
                </a:lightRig>
              </a:scene3d>
              <a:sp3d extrusionH="3048000">
                <a:bevelT w="38100" h="127000" prst="relaxedInset"/>
                <a:bevelB h="6096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Arrow: Chevron 7">
                <a:extLst>
                  <a:ext uri="{FF2B5EF4-FFF2-40B4-BE49-F238E27FC236}">
                    <a16:creationId xmlns:a16="http://schemas.microsoft.com/office/drawing/2014/main" id="{4C53425D-86DF-DA63-1A2C-1E48DBA1D231}"/>
                  </a:ext>
                </a:extLst>
              </p:cNvPr>
              <p:cNvSpPr/>
              <p:nvPr/>
            </p:nvSpPr>
            <p:spPr>
              <a:xfrm>
                <a:off x="5318415" y="4435758"/>
                <a:ext cx="411011" cy="411011"/>
              </a:xfrm>
              <a:prstGeom prst="chevron">
                <a:avLst/>
              </a:prstGeom>
              <a:gradFill>
                <a:gsLst>
                  <a:gs pos="0">
                    <a:srgbClr val="0000FF"/>
                  </a:gs>
                  <a:gs pos="48000">
                    <a:srgbClr val="0066FF"/>
                  </a:gs>
                  <a:gs pos="100000">
                    <a:srgbClr val="6600CC"/>
                  </a:gs>
                </a:gsLst>
                <a:path path="circle">
                  <a:fillToRect l="100000" t="100000"/>
                </a:path>
              </a:gradFill>
              <a:ln>
                <a:noFill/>
              </a:ln>
              <a:scene3d>
                <a:camera prst="isometricRightUp"/>
                <a:lightRig rig="threePt" dir="t"/>
              </a:scene3d>
              <a:sp3d extrusionH="139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pic>
          <p:nvPicPr>
            <p:cNvPr id="5" name="Picture 4">
              <a:extLst>
                <a:ext uri="{FF2B5EF4-FFF2-40B4-BE49-F238E27FC236}">
                  <a16:creationId xmlns:a16="http://schemas.microsoft.com/office/drawing/2014/main" id="{92A773D0-4C55-1DBB-02C9-5EAA50854614}"/>
                </a:ext>
              </a:extLst>
            </p:cNvPr>
            <p:cNvPicPr>
              <a:picLocks noChangeAspect="1"/>
            </p:cNvPicPr>
            <p:nvPr/>
          </p:nvPicPr>
          <p:blipFill>
            <a:blip r:embed="rId5">
              <a:alphaModFix amt="16000"/>
              <a:extLst>
                <a:ext uri="{BEBA8EAE-BF5A-486C-A8C5-ECC9F3942E4B}">
                  <a14:imgProps xmlns:a14="http://schemas.microsoft.com/office/drawing/2010/main">
                    <a14:imgLayer r:embed="rId6">
                      <a14:imgEffect>
                        <a14:sharpenSoften amount="-100000"/>
                      </a14:imgEffect>
                    </a14:imgLayer>
                  </a14:imgProps>
                </a:ext>
              </a:extLst>
            </a:blip>
            <a:stretch>
              <a:fillRect/>
            </a:stretch>
          </p:blipFill>
          <p:spPr>
            <a:xfrm>
              <a:off x="5222454" y="4201683"/>
              <a:ext cx="3115326" cy="2024047"/>
            </a:xfrm>
            <a:prstGeom prst="rect">
              <a:avLst/>
            </a:prstGeom>
          </p:spPr>
        </p:pic>
      </p:grpSp>
      <p:grpSp>
        <p:nvGrpSpPr>
          <p:cNvPr id="29" name="Group 28">
            <a:extLst>
              <a:ext uri="{FF2B5EF4-FFF2-40B4-BE49-F238E27FC236}">
                <a16:creationId xmlns:a16="http://schemas.microsoft.com/office/drawing/2014/main" id="{0ABB6D3A-2FD0-4BF4-F701-460B1DE5531A}"/>
              </a:ext>
            </a:extLst>
          </p:cNvPr>
          <p:cNvGrpSpPr/>
          <p:nvPr/>
        </p:nvGrpSpPr>
        <p:grpSpPr>
          <a:xfrm>
            <a:off x="3869882" y="3797084"/>
            <a:ext cx="7697281" cy="1672015"/>
            <a:chOff x="6945835" y="5057528"/>
            <a:chExt cx="7105650" cy="1543500"/>
          </a:xfrm>
        </p:grpSpPr>
        <p:grpSp>
          <p:nvGrpSpPr>
            <p:cNvPr id="31" name="Group 30">
              <a:extLst>
                <a:ext uri="{FF2B5EF4-FFF2-40B4-BE49-F238E27FC236}">
                  <a16:creationId xmlns:a16="http://schemas.microsoft.com/office/drawing/2014/main" id="{F2C411C8-F7EB-7AAB-F892-0364D0C23C42}"/>
                </a:ext>
              </a:extLst>
            </p:cNvPr>
            <p:cNvGrpSpPr/>
            <p:nvPr/>
          </p:nvGrpSpPr>
          <p:grpSpPr>
            <a:xfrm>
              <a:off x="9172624" y="5057528"/>
              <a:ext cx="2738477" cy="1543500"/>
              <a:chOff x="5099804" y="4684840"/>
              <a:chExt cx="2738477" cy="1543500"/>
            </a:xfrm>
          </p:grpSpPr>
          <p:sp>
            <p:nvSpPr>
              <p:cNvPr id="33" name="Rectangle: Rounded Corners 32">
                <a:extLst>
                  <a:ext uri="{FF2B5EF4-FFF2-40B4-BE49-F238E27FC236}">
                    <a16:creationId xmlns:a16="http://schemas.microsoft.com/office/drawing/2014/main" id="{419F9668-E171-6ABA-F377-88A076923085}"/>
                  </a:ext>
                </a:extLst>
              </p:cNvPr>
              <p:cNvSpPr/>
              <p:nvPr/>
            </p:nvSpPr>
            <p:spPr>
              <a:xfrm>
                <a:off x="5099804" y="4783195"/>
                <a:ext cx="2733715" cy="1445145"/>
              </a:xfrm>
              <a:prstGeom prst="roundRect">
                <a:avLst/>
              </a:prstGeom>
              <a:gradFill flip="none" rotWithShape="1">
                <a:gsLst>
                  <a:gs pos="0">
                    <a:srgbClr val="168489"/>
                  </a:gs>
                  <a:gs pos="85000">
                    <a:srgbClr val="168489"/>
                  </a:gs>
                </a:gsLst>
                <a:lin ang="2700000" scaled="1"/>
                <a:tileRect/>
              </a:gra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Rectangle: Rounded Corners 33">
                <a:extLst>
                  <a:ext uri="{FF2B5EF4-FFF2-40B4-BE49-F238E27FC236}">
                    <a16:creationId xmlns:a16="http://schemas.microsoft.com/office/drawing/2014/main" id="{2C598682-B0A3-43A6-E77B-CC0146E10E8D}"/>
                  </a:ext>
                </a:extLst>
              </p:cNvPr>
              <p:cNvSpPr/>
              <p:nvPr/>
            </p:nvSpPr>
            <p:spPr>
              <a:xfrm>
                <a:off x="5104566" y="4684840"/>
                <a:ext cx="2733715" cy="1445145"/>
              </a:xfrm>
              <a:prstGeom prst="roundRect">
                <a:avLst/>
              </a:prstGeom>
              <a:solidFill>
                <a:schemeClr val="bg1">
                  <a:alpha val="74000"/>
                </a:schemeClr>
              </a:soli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32" name="TextBox 31">
              <a:extLst>
                <a:ext uri="{FF2B5EF4-FFF2-40B4-BE49-F238E27FC236}">
                  <a16:creationId xmlns:a16="http://schemas.microsoft.com/office/drawing/2014/main" id="{8AF5E754-C612-91A8-E929-39AFEA28AB85}"/>
                </a:ext>
              </a:extLst>
            </p:cNvPr>
            <p:cNvSpPr txBox="1"/>
            <p:nvPr/>
          </p:nvSpPr>
          <p:spPr>
            <a:xfrm>
              <a:off x="6945835" y="5124817"/>
              <a:ext cx="7105650" cy="738712"/>
            </a:xfrm>
            <a:prstGeom prst="rect">
              <a:avLst/>
            </a:prstGeom>
            <a:noFill/>
            <a:scene3d>
              <a:camera prst="isometricLeftDown"/>
              <a:lightRig rig="threePt" dir="t"/>
            </a:scene3d>
          </p:spPr>
          <p:txBody>
            <a:bodyPr wrap="square">
              <a:spAutoFit/>
              <a:scene3d>
                <a:camera prst="isometricTopUp"/>
                <a:lightRig rig="threePt" dir="t"/>
              </a:scene3d>
            </a:bodyPr>
            <a:lstStyle/>
            <a:p>
              <a:pPr algn="ctr">
                <a:lnSpc>
                  <a:spcPct val="115000"/>
                </a:lnSpc>
                <a:spcAft>
                  <a:spcPts val="800"/>
                </a:spcAft>
              </a:pPr>
              <a:r>
                <a:rPr lang="ar-SA" sz="4000" b="1" dirty="0">
                  <a:latin typeface="Adobe Arabic" panose="02040503050201020203" pitchFamily="18" charset="-78"/>
                  <a:ea typeface="GE Dinar Two Medium" panose="020A0503020102020204" pitchFamily="18" charset="-78"/>
                  <a:cs typeface="Adobe Arabic" panose="02040503050201020203" pitchFamily="18" charset="-78"/>
                </a:rPr>
                <a:t>الجلسة الثانية</a:t>
              </a:r>
              <a:endParaRPr lang="ar-SY"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40" name="Group 39">
            <a:extLst>
              <a:ext uri="{FF2B5EF4-FFF2-40B4-BE49-F238E27FC236}">
                <a16:creationId xmlns:a16="http://schemas.microsoft.com/office/drawing/2014/main" id="{3BA091FB-4FB9-0445-A058-4F7445DA83D9}"/>
              </a:ext>
            </a:extLst>
          </p:cNvPr>
          <p:cNvGrpSpPr/>
          <p:nvPr/>
        </p:nvGrpSpPr>
        <p:grpSpPr>
          <a:xfrm>
            <a:off x="717622" y="99502"/>
            <a:ext cx="4719172" cy="1077218"/>
            <a:chOff x="862835" y="1183413"/>
            <a:chExt cx="4719172" cy="1077218"/>
          </a:xfrm>
        </p:grpSpPr>
        <p:sp>
          <p:nvSpPr>
            <p:cNvPr id="18" name="TextBox 17">
              <a:extLst>
                <a:ext uri="{FF2B5EF4-FFF2-40B4-BE49-F238E27FC236}">
                  <a16:creationId xmlns:a16="http://schemas.microsoft.com/office/drawing/2014/main" id="{91281309-2193-4D42-88A0-15E80C983C6F}"/>
                </a:ext>
              </a:extLst>
            </p:cNvPr>
            <p:cNvSpPr txBox="1"/>
            <p:nvPr/>
          </p:nvSpPr>
          <p:spPr>
            <a:xfrm>
              <a:off x="862835" y="1183413"/>
              <a:ext cx="3985898" cy="1077218"/>
            </a:xfrm>
            <a:prstGeom prst="rect">
              <a:avLst/>
            </a:prstGeom>
          </p:spPr>
          <p:txBody>
            <a:bodyPr wrap="square" rtlCol="0">
              <a:spAutoFit/>
            </a:bodyPr>
            <a:lstStyle/>
            <a:p>
              <a:pPr algn="r"/>
              <a:r>
                <a:rPr lang="ar-SY" sz="3200" b="1" dirty="0">
                  <a:solidFill>
                    <a:schemeClr val="bg1"/>
                  </a:solidFill>
                  <a:latin typeface="Adobe Arabic" panose="02040503050201020203" pitchFamily="18" charset="-78"/>
                  <a:cs typeface="Adobe Arabic" panose="02040503050201020203" pitchFamily="18" charset="-78"/>
                </a:rPr>
                <a:t>صفات المشرف المتميز وأنماط الإشراف الفعّال</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39" name="Picture 38">
              <a:extLst>
                <a:ext uri="{FF2B5EF4-FFF2-40B4-BE49-F238E27FC236}">
                  <a16:creationId xmlns:a16="http://schemas.microsoft.com/office/drawing/2014/main" id="{AEE7D928-4394-EA95-0CA3-0B10E983C9F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067939" y="1464988"/>
              <a:ext cx="514068" cy="514068"/>
            </a:xfrm>
            <a:prstGeom prst="rect">
              <a:avLst/>
            </a:prstGeom>
          </p:spPr>
        </p:pic>
      </p:grpSp>
      <p:grpSp>
        <p:nvGrpSpPr>
          <p:cNvPr id="57" name="Group 56">
            <a:extLst>
              <a:ext uri="{FF2B5EF4-FFF2-40B4-BE49-F238E27FC236}">
                <a16:creationId xmlns:a16="http://schemas.microsoft.com/office/drawing/2014/main" id="{4AAC169F-8915-AFC8-67B6-57451820EA09}"/>
              </a:ext>
            </a:extLst>
          </p:cNvPr>
          <p:cNvGrpSpPr/>
          <p:nvPr/>
        </p:nvGrpSpPr>
        <p:grpSpPr>
          <a:xfrm>
            <a:off x="717622" y="1090911"/>
            <a:ext cx="4719172" cy="1077218"/>
            <a:chOff x="862835" y="1053289"/>
            <a:chExt cx="4719172" cy="1077218"/>
          </a:xfrm>
        </p:grpSpPr>
        <p:sp>
          <p:nvSpPr>
            <p:cNvPr id="58" name="TextBox 57">
              <a:extLst>
                <a:ext uri="{FF2B5EF4-FFF2-40B4-BE49-F238E27FC236}">
                  <a16:creationId xmlns:a16="http://schemas.microsoft.com/office/drawing/2014/main" id="{88636149-2F0A-F27E-9817-9C2CEDAD3A7B}"/>
                </a:ext>
              </a:extLst>
            </p:cNvPr>
            <p:cNvSpPr txBox="1"/>
            <p:nvPr/>
          </p:nvSpPr>
          <p:spPr>
            <a:xfrm>
              <a:off x="862835" y="1053289"/>
              <a:ext cx="3985898" cy="1077218"/>
            </a:xfrm>
            <a:prstGeom prst="rect">
              <a:avLst/>
            </a:prstGeom>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إدارة الذات وضبط الانفعالات في المواقف الإدارية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59" name="Picture 58">
              <a:extLst>
                <a:ext uri="{FF2B5EF4-FFF2-40B4-BE49-F238E27FC236}">
                  <a16:creationId xmlns:a16="http://schemas.microsoft.com/office/drawing/2014/main" id="{BDE4CA5E-948E-3C7E-9CB1-4F1BAA668BF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067939" y="1334864"/>
              <a:ext cx="514068" cy="514068"/>
            </a:xfrm>
            <a:prstGeom prst="rect">
              <a:avLst/>
            </a:prstGeom>
          </p:spPr>
        </p:pic>
      </p:grpSp>
      <p:grpSp>
        <p:nvGrpSpPr>
          <p:cNvPr id="60" name="Group 59">
            <a:extLst>
              <a:ext uri="{FF2B5EF4-FFF2-40B4-BE49-F238E27FC236}">
                <a16:creationId xmlns:a16="http://schemas.microsoft.com/office/drawing/2014/main" id="{20253B54-7AFC-F2C7-2AEA-77A620E38B3E}"/>
              </a:ext>
            </a:extLst>
          </p:cNvPr>
          <p:cNvGrpSpPr/>
          <p:nvPr/>
        </p:nvGrpSpPr>
        <p:grpSpPr>
          <a:xfrm>
            <a:off x="247759" y="2082320"/>
            <a:ext cx="5189035" cy="584775"/>
            <a:chOff x="392972" y="1519701"/>
            <a:chExt cx="5189035" cy="584775"/>
          </a:xfrm>
        </p:grpSpPr>
        <p:sp>
          <p:nvSpPr>
            <p:cNvPr id="61" name="TextBox 60">
              <a:extLst>
                <a:ext uri="{FF2B5EF4-FFF2-40B4-BE49-F238E27FC236}">
                  <a16:creationId xmlns:a16="http://schemas.microsoft.com/office/drawing/2014/main" id="{CF4F61B1-CEC9-998A-0BAF-A6B27EEE8E9F}"/>
                </a:ext>
              </a:extLst>
            </p:cNvPr>
            <p:cNvSpPr txBox="1"/>
            <p:nvPr/>
          </p:nvSpPr>
          <p:spPr>
            <a:xfrm>
              <a:off x="392972" y="1519701"/>
              <a:ext cx="4455761" cy="584775"/>
            </a:xfrm>
            <a:prstGeom prst="rect">
              <a:avLst/>
            </a:prstGeom>
            <a:noFill/>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بناء الثقة والعلاقات المهنية مع الفريق</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62" name="Picture 61">
              <a:extLst>
                <a:ext uri="{FF2B5EF4-FFF2-40B4-BE49-F238E27FC236}">
                  <a16:creationId xmlns:a16="http://schemas.microsoft.com/office/drawing/2014/main" id="{1312D626-F344-F268-6B01-A606830B187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067939" y="1555054"/>
              <a:ext cx="514068" cy="514068"/>
            </a:xfrm>
            <a:prstGeom prst="rect">
              <a:avLst/>
            </a:prstGeom>
          </p:spPr>
        </p:pic>
      </p:grpSp>
      <p:grpSp>
        <p:nvGrpSpPr>
          <p:cNvPr id="19" name="Group 18">
            <a:extLst>
              <a:ext uri="{FF2B5EF4-FFF2-40B4-BE49-F238E27FC236}">
                <a16:creationId xmlns:a16="http://schemas.microsoft.com/office/drawing/2014/main" id="{625A3BC1-16D8-AADA-1446-FF40A4E4164C}"/>
              </a:ext>
            </a:extLst>
          </p:cNvPr>
          <p:cNvGrpSpPr/>
          <p:nvPr/>
        </p:nvGrpSpPr>
        <p:grpSpPr>
          <a:xfrm>
            <a:off x="436098" y="2581286"/>
            <a:ext cx="5000696" cy="1077218"/>
            <a:chOff x="581311" y="1313843"/>
            <a:chExt cx="5000696" cy="1077218"/>
          </a:xfrm>
        </p:grpSpPr>
        <p:sp>
          <p:nvSpPr>
            <p:cNvPr id="20" name="TextBox 19">
              <a:extLst>
                <a:ext uri="{FF2B5EF4-FFF2-40B4-BE49-F238E27FC236}">
                  <a16:creationId xmlns:a16="http://schemas.microsoft.com/office/drawing/2014/main" id="{072F4620-4207-6AF3-95C4-4BE7DBC900E3}"/>
                </a:ext>
              </a:extLst>
            </p:cNvPr>
            <p:cNvSpPr txBox="1"/>
            <p:nvPr/>
          </p:nvSpPr>
          <p:spPr>
            <a:xfrm>
              <a:off x="581311" y="1313843"/>
              <a:ext cx="4267422" cy="1077218"/>
            </a:xfrm>
            <a:prstGeom prst="rect">
              <a:avLst/>
            </a:prstGeom>
            <a:noFill/>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مهارات الاتصال والتواصل في الإشراف الإداري</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21" name="Picture 20">
              <a:extLst>
                <a:ext uri="{FF2B5EF4-FFF2-40B4-BE49-F238E27FC236}">
                  <a16:creationId xmlns:a16="http://schemas.microsoft.com/office/drawing/2014/main" id="{C2C63D76-DE8F-B001-FEDA-EF3A0B1EDAD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067939" y="1595418"/>
              <a:ext cx="514068" cy="514068"/>
            </a:xfrm>
            <a:prstGeom prst="rect">
              <a:avLst/>
            </a:prstGeom>
          </p:spPr>
        </p:pic>
      </p:grpSp>
      <p:grpSp>
        <p:nvGrpSpPr>
          <p:cNvPr id="22" name="Group 21">
            <a:extLst>
              <a:ext uri="{FF2B5EF4-FFF2-40B4-BE49-F238E27FC236}">
                <a16:creationId xmlns:a16="http://schemas.microsoft.com/office/drawing/2014/main" id="{59EF2392-B686-3DC0-62BF-12CA859E29FD}"/>
              </a:ext>
            </a:extLst>
          </p:cNvPr>
          <p:cNvGrpSpPr/>
          <p:nvPr/>
        </p:nvGrpSpPr>
        <p:grpSpPr>
          <a:xfrm>
            <a:off x="304800" y="3572694"/>
            <a:ext cx="5131994" cy="584775"/>
            <a:chOff x="450013" y="1414267"/>
            <a:chExt cx="5131994" cy="584775"/>
          </a:xfrm>
        </p:grpSpPr>
        <p:sp>
          <p:nvSpPr>
            <p:cNvPr id="23" name="TextBox 22">
              <a:extLst>
                <a:ext uri="{FF2B5EF4-FFF2-40B4-BE49-F238E27FC236}">
                  <a16:creationId xmlns:a16="http://schemas.microsoft.com/office/drawing/2014/main" id="{BE3EAB9D-8933-7D4E-3D9B-39D7D9E50167}"/>
                </a:ext>
              </a:extLst>
            </p:cNvPr>
            <p:cNvSpPr txBox="1"/>
            <p:nvPr/>
          </p:nvSpPr>
          <p:spPr>
            <a:xfrm>
              <a:off x="450013" y="1414267"/>
              <a:ext cx="4398720" cy="584775"/>
            </a:xfrm>
            <a:prstGeom prst="rect">
              <a:avLst/>
            </a:prstGeom>
            <a:noFill/>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أساليب التأثير في المرؤوسين وتحفيزهم</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24" name="Picture 23">
              <a:extLst>
                <a:ext uri="{FF2B5EF4-FFF2-40B4-BE49-F238E27FC236}">
                  <a16:creationId xmlns:a16="http://schemas.microsoft.com/office/drawing/2014/main" id="{5827DED2-8F57-7900-454F-7D3A217FFB9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067939" y="1449620"/>
              <a:ext cx="514068" cy="514068"/>
            </a:xfrm>
            <a:prstGeom prst="rect">
              <a:avLst/>
            </a:prstGeom>
          </p:spPr>
        </p:pic>
      </p:grpSp>
    </p:spTree>
    <p:extLst>
      <p:ext uri="{BB962C8B-B14F-4D97-AF65-F5344CB8AC3E}">
        <p14:creationId xmlns:p14="http://schemas.microsoft.com/office/powerpoint/2010/main" val="123417194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path" presetSubtype="0" repeatCount="indefinite" accel="50000" decel="50000" autoRev="1" fill="hold" nodeType="withEffect">
                                  <p:stCondLst>
                                    <p:cond delay="0"/>
                                  </p:stCondLst>
                                  <p:childTnLst>
                                    <p:animMotion origin="layout" path="M 0 0 L 0.25 0.25 E" pathEditMode="relative" ptsTypes="">
                                      <p:cBhvr>
                                        <p:cTn id="6" dur="5750" fill="hold"/>
                                        <p:tgtEl>
                                          <p:spTgt spid="130"/>
                                        </p:tgtEl>
                                        <p:attrNameLst>
                                          <p:attrName>ppt_x</p:attrName>
                                          <p:attrName>ppt_y</p:attrName>
                                        </p:attrNameLst>
                                      </p:cBhvr>
                                    </p:animMotion>
                                  </p:childTnLst>
                                </p:cTn>
                              </p:par>
                              <p:par>
                                <p:cTn id="7" presetID="56" presetClass="path" presetSubtype="0" repeatCount="indefinite" accel="50000" decel="50000" autoRev="1" fill="hold" grpId="0" nodeType="withEffect">
                                  <p:stCondLst>
                                    <p:cond delay="0"/>
                                  </p:stCondLst>
                                  <p:childTnLst>
                                    <p:animMotion origin="layout" path="M 4.16667E-7 2.96296E-6 L 0.02214 -0.02871 " pathEditMode="relative" rAng="0" ptsTypes="AA">
                                      <p:cBhvr>
                                        <p:cTn id="8" dur="9000" fill="hold"/>
                                        <p:tgtEl>
                                          <p:spTgt spid="112"/>
                                        </p:tgtEl>
                                        <p:attrNameLst>
                                          <p:attrName>ppt_x</p:attrName>
                                          <p:attrName>ppt_y</p:attrName>
                                        </p:attrNameLst>
                                      </p:cBhvr>
                                      <p:rCtr x="1107" y="-1435"/>
                                    </p:animMotion>
                                  </p:childTnLst>
                                </p:cTn>
                              </p:par>
                            </p:childTnLst>
                          </p:cTn>
                        </p:par>
                        <p:par>
                          <p:cTn id="9" fill="hold">
                            <p:stCondLst>
                              <p:cond delay="18000"/>
                            </p:stCondLst>
                            <p:childTnLst>
                              <p:par>
                                <p:cTn id="10" presetID="0" presetClass="path" presetSubtype="0" repeatCount="indefinite" accel="50000" decel="50000" autoRev="1" fill="hold" nodeType="afterEffect">
                                  <p:stCondLst>
                                    <p:cond delay="0"/>
                                  </p:stCondLst>
                                  <p:childTnLst>
                                    <p:animMotion origin="layout" path="M -0.00403 -0.00162 L -0.00403 -0.0007 C 0.00248 -0.00834 0.00951 -0.01459 0.01615 -0.02222 C 0.02344 -0.03056 0.02982 -0.04144 0.03737 -0.04931 C 0.05352 -0.06551 0.0474 -0.06528 0.05443 -0.06528 L 0.05443 -0.06505 " pathEditMode="relative" rAng="0" ptsTypes="AAAAAA">
                                      <p:cBhvr>
                                        <p:cTn id="11" dur="2000" fill="hold"/>
                                        <p:tgtEl>
                                          <p:spTgt spid="2"/>
                                        </p:tgtEl>
                                        <p:attrNameLst>
                                          <p:attrName>ppt_x</p:attrName>
                                          <p:attrName>ppt_y</p:attrName>
                                        </p:attrNameLst>
                                      </p:cBhvr>
                                      <p:rCtr x="2917" y="-31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B3DA50-E773-4B19-B46E-E90A697B6E8B}"/>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D58C2088-C5CF-F789-2B3C-C30AF653FBD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49F28740-48A8-A3BF-2B8D-E19792D81A9A}"/>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المقدمة</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6" name="Picture 5">
            <a:extLst>
              <a:ext uri="{FF2B5EF4-FFF2-40B4-BE49-F238E27FC236}">
                <a16:creationId xmlns:a16="http://schemas.microsoft.com/office/drawing/2014/main" id="{DEDF8C45-AED4-4450-3DBE-4C5AEC60628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454046" y="2358016"/>
            <a:ext cx="2962301" cy="2860940"/>
          </a:xfrm>
          <a:prstGeom prst="rect">
            <a:avLst/>
          </a:prstGeom>
          <a:noFill/>
          <a:ln>
            <a:noFill/>
          </a:ln>
        </p:spPr>
      </p:pic>
      <p:sp>
        <p:nvSpPr>
          <p:cNvPr id="8" name="TextBox 7">
            <a:extLst>
              <a:ext uri="{FF2B5EF4-FFF2-40B4-BE49-F238E27FC236}">
                <a16:creationId xmlns:a16="http://schemas.microsoft.com/office/drawing/2014/main" id="{C264CB0A-34E1-DAC9-0668-CEAA2DC0405F}"/>
              </a:ext>
            </a:extLst>
          </p:cNvPr>
          <p:cNvSpPr txBox="1"/>
          <p:nvPr/>
        </p:nvSpPr>
        <p:spPr>
          <a:xfrm>
            <a:off x="5351490" y="1366375"/>
            <a:ext cx="6027624" cy="2677656"/>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مرحباً بكم في الجلسة الثانية من دورتنا التدريبية. تُعدّ الصفات الشخصية والسلوكية للمشرف من أهمّ العوامل التي تؤثّر في فاعلية العملية الإشرافية وكفاءتها. فالمشرف الناجح ليس فقط من يمتلك المهارات الفنية، بل أيضاً من يتمتّع بسمات شخصية وسلوكية تمكّنه من التأثير الإيجابي في فريقه وقيادته نحو تحقيق الأهداف المنشودة</a:t>
            </a:r>
            <a:endParaRPr lang="en-US" dirty="0"/>
          </a:p>
        </p:txBody>
      </p:sp>
      <p:sp>
        <p:nvSpPr>
          <p:cNvPr id="2" name="TextBox 1">
            <a:extLst>
              <a:ext uri="{FF2B5EF4-FFF2-40B4-BE49-F238E27FC236}">
                <a16:creationId xmlns:a16="http://schemas.microsoft.com/office/drawing/2014/main" id="{6BF0D82A-EDFF-41E9-B8C8-E9FCDF103749}"/>
              </a:ext>
            </a:extLst>
          </p:cNvPr>
          <p:cNvSpPr txBox="1"/>
          <p:nvPr/>
        </p:nvSpPr>
        <p:spPr>
          <a:xfrm>
            <a:off x="5351490" y="4741902"/>
            <a:ext cx="6027624" cy="954107"/>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تُركّز هذه الجلسة على استكشاف هذه السمات والمهارات وكيفية تطويرها لتحقيق النجاح في الدور الإشرافي</a:t>
            </a:r>
            <a:endParaRPr lang="en-US" dirty="0"/>
          </a:p>
        </p:txBody>
      </p:sp>
    </p:spTree>
    <p:extLst>
      <p:ext uri="{BB962C8B-B14F-4D97-AF65-F5344CB8AC3E}">
        <p14:creationId xmlns:p14="http://schemas.microsoft.com/office/powerpoint/2010/main" val="398032790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3D48EC-CE44-50E1-7491-E16D1F7E21A7}"/>
            </a:ext>
          </a:extLst>
        </p:cNvPr>
        <p:cNvGrpSpPr/>
        <p:nvPr/>
      </p:nvGrpSpPr>
      <p:grpSpPr>
        <a:xfrm>
          <a:off x="0" y="0"/>
          <a:ext cx="0" cy="0"/>
          <a:chOff x="0" y="0"/>
          <a:chExt cx="0" cy="0"/>
        </a:xfrm>
      </p:grpSpPr>
      <p:sp>
        <p:nvSpPr>
          <p:cNvPr id="29" name="TextBox 28">
            <a:extLst>
              <a:ext uri="{FF2B5EF4-FFF2-40B4-BE49-F238E27FC236}">
                <a16:creationId xmlns:a16="http://schemas.microsoft.com/office/drawing/2014/main" id="{450EAF3C-A89E-1E59-C307-2705D396DBCE}"/>
              </a:ext>
            </a:extLst>
          </p:cNvPr>
          <p:cNvSpPr txBox="1"/>
          <p:nvPr/>
        </p:nvSpPr>
        <p:spPr>
          <a:xfrm>
            <a:off x="1002402" y="3768213"/>
            <a:ext cx="5009702" cy="65864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rtl="1">
              <a:lnSpc>
                <a:spcPct val="115000"/>
              </a:lnSpc>
            </a:pPr>
            <a:r>
              <a:rPr lang="ar-SA" dirty="0"/>
              <a:t>نشاط العصف الذهني</a:t>
            </a:r>
            <a:endParaRPr lang="en-US" dirty="0"/>
          </a:p>
        </p:txBody>
      </p:sp>
      <p:sp>
        <p:nvSpPr>
          <p:cNvPr id="8" name="TextBox 7">
            <a:extLst>
              <a:ext uri="{FF2B5EF4-FFF2-40B4-BE49-F238E27FC236}">
                <a16:creationId xmlns:a16="http://schemas.microsoft.com/office/drawing/2014/main" id="{6B99F8E7-84C7-FC91-A36A-DADA71FE7505}"/>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D37B1141-2B55-0178-D73F-F2BC596D9F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a:extLst>
              <a:ext uri="{FF2B5EF4-FFF2-40B4-BE49-F238E27FC236}">
                <a16:creationId xmlns:a16="http://schemas.microsoft.com/office/drawing/2014/main" id="{7F0A3C31-B692-8B5E-BA23-392EA35B707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35663" y="1725809"/>
            <a:ext cx="4743450" cy="4743450"/>
          </a:xfrm>
          <a:prstGeom prst="rect">
            <a:avLst/>
          </a:prstGeom>
        </p:spPr>
      </p:pic>
    </p:spTree>
    <p:extLst>
      <p:ext uri="{BB962C8B-B14F-4D97-AF65-F5344CB8AC3E}">
        <p14:creationId xmlns:p14="http://schemas.microsoft.com/office/powerpoint/2010/main" val="519110252"/>
      </p:ext>
    </p:extLst>
  </p:cSld>
  <p:clrMapOvr>
    <a:masterClrMapping/>
  </p:clrMapOvr>
  <p:transition spd="slow">
    <p:wipe/>
  </p:transition>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A0C9CA"/>
        </a:solidFill>
        <a:effectLst/>
      </p:bgPr>
    </p:bg>
    <p:spTree>
      <p:nvGrpSpPr>
        <p:cNvPr id="1" name=""/>
        <p:cNvGrpSpPr/>
        <p:nvPr/>
      </p:nvGrpSpPr>
      <p:grpSpPr>
        <a:xfrm>
          <a:off x="0" y="0"/>
          <a:ext cx="0" cy="0"/>
          <a:chOff x="0" y="0"/>
          <a:chExt cx="0" cy="0"/>
        </a:xfrm>
      </p:grpSpPr>
      <p:sp>
        <p:nvSpPr>
          <p:cNvPr id="35" name="Rectangle: Rounded Corners 34">
            <a:extLst>
              <a:ext uri="{FF2B5EF4-FFF2-40B4-BE49-F238E27FC236}">
                <a16:creationId xmlns:a16="http://schemas.microsoft.com/office/drawing/2014/main" id="{C1908AC7-8059-4F41-ADA4-B571B401C8D0}"/>
              </a:ext>
            </a:extLst>
          </p:cNvPr>
          <p:cNvSpPr/>
          <p:nvPr/>
        </p:nvSpPr>
        <p:spPr>
          <a:xfrm>
            <a:off x="4739621" y="1447801"/>
            <a:ext cx="7650048" cy="8235084"/>
          </a:xfrm>
          <a:prstGeom prst="roundRect">
            <a:avLst>
              <a:gd name="adj" fmla="val 6240"/>
            </a:avLst>
          </a:prstGeom>
          <a:solidFill>
            <a:schemeClr val="bg1"/>
          </a:solidFill>
          <a:ln>
            <a:noFill/>
          </a:ln>
          <a:scene3d>
            <a:camera prst="isometricTopUp"/>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9" name="Rectangle: Rounded Corners 98">
            <a:extLst>
              <a:ext uri="{FF2B5EF4-FFF2-40B4-BE49-F238E27FC236}">
                <a16:creationId xmlns:a16="http://schemas.microsoft.com/office/drawing/2014/main" id="{7D559CC9-BF75-4C80-AABF-C825BD4D1119}"/>
              </a:ext>
            </a:extLst>
          </p:cNvPr>
          <p:cNvSpPr/>
          <p:nvPr/>
        </p:nvSpPr>
        <p:spPr>
          <a:xfrm>
            <a:off x="4737292" y="2162437"/>
            <a:ext cx="7860092" cy="6964236"/>
          </a:xfrm>
          <a:prstGeom prst="roundRect">
            <a:avLst>
              <a:gd name="adj" fmla="val 3329"/>
            </a:avLst>
          </a:prstGeom>
          <a:noFill/>
          <a:ln w="28575">
            <a:solidFill>
              <a:schemeClr val="bg1">
                <a:lumMod val="65000"/>
              </a:schemeClr>
            </a:solidFill>
            <a:prstDash val="dash"/>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nvGrpSpPr>
          <p:cNvPr id="50" name="Group 49">
            <a:extLst>
              <a:ext uri="{FF2B5EF4-FFF2-40B4-BE49-F238E27FC236}">
                <a16:creationId xmlns:a16="http://schemas.microsoft.com/office/drawing/2014/main" id="{72EDBCE1-960D-4657-B1B7-56F159519A6C}"/>
              </a:ext>
            </a:extLst>
          </p:cNvPr>
          <p:cNvGrpSpPr/>
          <p:nvPr/>
        </p:nvGrpSpPr>
        <p:grpSpPr>
          <a:xfrm>
            <a:off x="7979267" y="-972868"/>
            <a:ext cx="5613451" cy="4492039"/>
            <a:chOff x="8034976" y="-699337"/>
            <a:chExt cx="5613451" cy="4492039"/>
          </a:xfrm>
        </p:grpSpPr>
        <p:sp>
          <p:nvSpPr>
            <p:cNvPr id="46" name="Rectangle: Rounded Corners 45">
              <a:extLst>
                <a:ext uri="{FF2B5EF4-FFF2-40B4-BE49-F238E27FC236}">
                  <a16:creationId xmlns:a16="http://schemas.microsoft.com/office/drawing/2014/main" id="{6733250B-6294-449E-885C-B0ED97ECFAB7}"/>
                </a:ext>
              </a:extLst>
            </p:cNvPr>
            <p:cNvSpPr/>
            <p:nvPr/>
          </p:nvSpPr>
          <p:spPr>
            <a:xfrm>
              <a:off x="9169208" y="-699337"/>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7" name="Rectangle: Rounded Corners 46">
              <a:extLst>
                <a:ext uri="{FF2B5EF4-FFF2-40B4-BE49-F238E27FC236}">
                  <a16:creationId xmlns:a16="http://schemas.microsoft.com/office/drawing/2014/main" id="{1336AD68-AFBA-476F-8598-A7A111849E5D}"/>
                </a:ext>
              </a:extLst>
            </p:cNvPr>
            <p:cNvSpPr/>
            <p:nvPr/>
          </p:nvSpPr>
          <p:spPr>
            <a:xfrm>
              <a:off x="8803305" y="-424622"/>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8" name="Rectangle: Rounded Corners 47">
              <a:extLst>
                <a:ext uri="{FF2B5EF4-FFF2-40B4-BE49-F238E27FC236}">
                  <a16:creationId xmlns:a16="http://schemas.microsoft.com/office/drawing/2014/main" id="{DCE8817C-8A99-4686-BB95-C800262763BB}"/>
                </a:ext>
              </a:extLst>
            </p:cNvPr>
            <p:cNvSpPr/>
            <p:nvPr/>
          </p:nvSpPr>
          <p:spPr>
            <a:xfrm>
              <a:off x="8437402" y="-175427"/>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9" name="Rectangle: Rounded Corners 48">
              <a:extLst>
                <a:ext uri="{FF2B5EF4-FFF2-40B4-BE49-F238E27FC236}">
                  <a16:creationId xmlns:a16="http://schemas.microsoft.com/office/drawing/2014/main" id="{BB2B2593-E645-42D9-9C4B-5E781972185F}"/>
                </a:ext>
              </a:extLst>
            </p:cNvPr>
            <p:cNvSpPr/>
            <p:nvPr/>
          </p:nvSpPr>
          <p:spPr>
            <a:xfrm>
              <a:off x="8034976" y="76904"/>
              <a:ext cx="4479219" cy="3715798"/>
            </a:xfrm>
            <a:prstGeom prst="roundRect">
              <a:avLst>
                <a:gd name="adj" fmla="val 6240"/>
              </a:avLst>
            </a:prstGeom>
            <a:gradFill flip="none" rotWithShape="1">
              <a:gsLst>
                <a:gs pos="0">
                  <a:srgbClr val="168489"/>
                </a:gs>
                <a:gs pos="58000">
                  <a:srgbClr val="82ADD1"/>
                </a:gs>
                <a:gs pos="100000">
                  <a:srgbClr val="A0C9CA"/>
                </a:gs>
              </a:gsLst>
              <a:lin ang="2700000" scaled="1"/>
              <a:tileRect/>
            </a:gra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pic>
        <p:nvPicPr>
          <p:cNvPr id="9" name="Picture 8">
            <a:extLst>
              <a:ext uri="{FF2B5EF4-FFF2-40B4-BE49-F238E27FC236}">
                <a16:creationId xmlns:a16="http://schemas.microsoft.com/office/drawing/2014/main" id="{FD75040D-9384-41E9-BF78-E9A9B4D8E409}"/>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100000"/>
                    </a14:imgEffect>
                  </a14:imgLayer>
                </a14:imgProps>
              </a:ext>
            </a:extLst>
          </a:blip>
          <a:stretch>
            <a:fillRect/>
          </a:stretch>
        </p:blipFill>
        <p:spPr>
          <a:xfrm>
            <a:off x="6260762" y="3379748"/>
            <a:ext cx="4102964" cy="2365453"/>
          </a:xfrm>
          <a:prstGeom prst="rect">
            <a:avLst/>
          </a:prstGeom>
        </p:spPr>
      </p:pic>
      <p:sp>
        <p:nvSpPr>
          <p:cNvPr id="4" name="Rectangle: Rounded Corners 3">
            <a:extLst>
              <a:ext uri="{FF2B5EF4-FFF2-40B4-BE49-F238E27FC236}">
                <a16:creationId xmlns:a16="http://schemas.microsoft.com/office/drawing/2014/main" id="{AAB29361-2987-47BA-B0D2-1D367B24BC15}"/>
              </a:ext>
            </a:extLst>
          </p:cNvPr>
          <p:cNvSpPr/>
          <p:nvPr/>
        </p:nvSpPr>
        <p:spPr>
          <a:xfrm>
            <a:off x="6877051" y="2790825"/>
            <a:ext cx="2876550" cy="2876550"/>
          </a:xfrm>
          <a:prstGeom prst="roundRect">
            <a:avLst>
              <a:gd name="adj" fmla="val 6240"/>
            </a:avLst>
          </a:prstGeom>
          <a:gradFill flip="none" rotWithShape="1">
            <a:gsLst>
              <a:gs pos="0">
                <a:srgbClr val="168489"/>
              </a:gs>
              <a:gs pos="43000">
                <a:srgbClr val="A0C9CA"/>
              </a:gs>
              <a:gs pos="100000">
                <a:srgbClr val="82ADD1"/>
              </a:gs>
            </a:gsLst>
            <a:path path="circle">
              <a:fillToRect l="100000" t="100000"/>
            </a:path>
            <a:tileRect r="-100000" b="-100000"/>
          </a:gradFill>
          <a:ln>
            <a:noFill/>
          </a:ln>
          <a:scene3d>
            <a:camera prst="isometricTopUp"/>
            <a:lightRig rig="threePt" dir="t"/>
          </a:scene3d>
          <a:sp3d extrusionH="20955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Freeform: Shape 6">
            <a:extLst>
              <a:ext uri="{FF2B5EF4-FFF2-40B4-BE49-F238E27FC236}">
                <a16:creationId xmlns:a16="http://schemas.microsoft.com/office/drawing/2014/main" id="{759559BB-8296-4FA5-BC16-30747D4C2834}"/>
              </a:ext>
            </a:extLst>
          </p:cNvPr>
          <p:cNvSpPr/>
          <p:nvPr/>
        </p:nvSpPr>
        <p:spPr>
          <a:xfrm>
            <a:off x="6880412" y="2790825"/>
            <a:ext cx="2863664" cy="2876550"/>
          </a:xfrm>
          <a:custGeom>
            <a:avLst/>
            <a:gdLst>
              <a:gd name="connsiteX0" fmla="*/ 179497 w 2863664"/>
              <a:gd name="connsiteY0" fmla="*/ 0 h 2876550"/>
              <a:gd name="connsiteX1" fmla="*/ 2697053 w 2863664"/>
              <a:gd name="connsiteY1" fmla="*/ 0 h 2876550"/>
              <a:gd name="connsiteX2" fmla="*/ 2862444 w 2863664"/>
              <a:gd name="connsiteY2" fmla="*/ 109629 h 2876550"/>
              <a:gd name="connsiteX3" fmla="*/ 2863664 w 2863664"/>
              <a:gd name="connsiteY3" fmla="*/ 115668 h 2876550"/>
              <a:gd name="connsiteX4" fmla="*/ 2647949 w 2863664"/>
              <a:gd name="connsiteY4" fmla="*/ 104775 h 2876550"/>
              <a:gd name="connsiteX5" fmla="*/ 209549 w 2863664"/>
              <a:gd name="connsiteY5" fmla="*/ 2543175 h 2876550"/>
              <a:gd name="connsiteX6" fmla="*/ 222138 w 2863664"/>
              <a:gd name="connsiteY6" fmla="*/ 2792487 h 2876550"/>
              <a:gd name="connsiteX7" fmla="*/ 234968 w 2863664"/>
              <a:gd name="connsiteY7" fmla="*/ 2876550 h 2876550"/>
              <a:gd name="connsiteX8" fmla="*/ 179497 w 2863664"/>
              <a:gd name="connsiteY8" fmla="*/ 2876550 h 2876550"/>
              <a:gd name="connsiteX9" fmla="*/ 0 w 2863664"/>
              <a:gd name="connsiteY9" fmla="*/ 2697053 h 2876550"/>
              <a:gd name="connsiteX10" fmla="*/ 0 w 2863664"/>
              <a:gd name="connsiteY10" fmla="*/ 179497 h 2876550"/>
              <a:gd name="connsiteX11" fmla="*/ 179497 w 2863664"/>
              <a:gd name="connsiteY11" fmla="*/ 0 h 287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63664" h="2876550">
                <a:moveTo>
                  <a:pt x="179497" y="0"/>
                </a:moveTo>
                <a:lnTo>
                  <a:pt x="2697053" y="0"/>
                </a:lnTo>
                <a:cubicBezTo>
                  <a:pt x="2771403" y="0"/>
                  <a:pt x="2835195" y="45205"/>
                  <a:pt x="2862444" y="109629"/>
                </a:cubicBezTo>
                <a:lnTo>
                  <a:pt x="2863664" y="115668"/>
                </a:lnTo>
                <a:lnTo>
                  <a:pt x="2647949" y="104775"/>
                </a:lnTo>
                <a:cubicBezTo>
                  <a:pt x="1301258" y="104775"/>
                  <a:pt x="209549" y="1196484"/>
                  <a:pt x="209549" y="2543175"/>
                </a:cubicBezTo>
                <a:cubicBezTo>
                  <a:pt x="209549" y="2627343"/>
                  <a:pt x="213814" y="2710516"/>
                  <a:pt x="222138" y="2792487"/>
                </a:cubicBezTo>
                <a:lnTo>
                  <a:pt x="234968" y="2876550"/>
                </a:lnTo>
                <a:lnTo>
                  <a:pt x="179497" y="2876550"/>
                </a:lnTo>
                <a:cubicBezTo>
                  <a:pt x="80364" y="2876550"/>
                  <a:pt x="0" y="2796186"/>
                  <a:pt x="0" y="2697053"/>
                </a:cubicBezTo>
                <a:lnTo>
                  <a:pt x="0" y="179497"/>
                </a:lnTo>
                <a:cubicBezTo>
                  <a:pt x="0" y="80364"/>
                  <a:pt x="80364" y="0"/>
                  <a:pt x="179497" y="0"/>
                </a:cubicBezTo>
                <a:close/>
              </a:path>
            </a:pathLst>
          </a:custGeom>
          <a:solidFill>
            <a:schemeClr val="bg1">
              <a:alpha val="26000"/>
            </a:schemeClr>
          </a:solidFill>
          <a:ln>
            <a:noFill/>
          </a:ln>
          <a:scene3d>
            <a:camera prst="isometricTopUp"/>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6" name="Oval 15">
            <a:extLst>
              <a:ext uri="{FF2B5EF4-FFF2-40B4-BE49-F238E27FC236}">
                <a16:creationId xmlns:a16="http://schemas.microsoft.com/office/drawing/2014/main" id="{58DD1D54-5793-4B3B-A749-30ECE665ECCE}"/>
              </a:ext>
            </a:extLst>
          </p:cNvPr>
          <p:cNvSpPr/>
          <p:nvPr/>
        </p:nvSpPr>
        <p:spPr>
          <a:xfrm>
            <a:off x="6698914" y="1428752"/>
            <a:ext cx="3223300" cy="3124196"/>
          </a:xfrm>
          <a:prstGeom prst="ellipse">
            <a:avLst/>
          </a:prstGeom>
          <a:gradFill>
            <a:gsLst>
              <a:gs pos="57000">
                <a:schemeClr val="bg1">
                  <a:lumMod val="95000"/>
                  <a:alpha val="87000"/>
                </a:schemeClr>
              </a:gs>
              <a:gs pos="100000">
                <a:schemeClr val="tx2">
                  <a:lumMod val="40000"/>
                  <a:lumOff val="60000"/>
                </a:schemeClr>
              </a:gs>
            </a:gsLst>
            <a:path path="circle">
              <a:fillToRect l="100000" t="100000"/>
            </a:path>
          </a:gradFill>
          <a:ln>
            <a:solidFill>
              <a:schemeClr val="accent1">
                <a:shade val="50000"/>
              </a:schemeClr>
            </a:solidFill>
          </a:ln>
          <a:scene3d>
            <a:camera prst="isometricLeftDown"/>
            <a:lightRig rig="threePt" dir="t"/>
          </a:scene3d>
          <a:sp3d extrusionH="2095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2" name="TextBox 111">
            <a:extLst>
              <a:ext uri="{FF2B5EF4-FFF2-40B4-BE49-F238E27FC236}">
                <a16:creationId xmlns:a16="http://schemas.microsoft.com/office/drawing/2014/main" id="{BE71201E-B96A-4281-8099-227205A53366}"/>
              </a:ext>
            </a:extLst>
          </p:cNvPr>
          <p:cNvSpPr txBox="1"/>
          <p:nvPr/>
        </p:nvSpPr>
        <p:spPr>
          <a:xfrm>
            <a:off x="8776490" y="1033767"/>
            <a:ext cx="3167751" cy="1200329"/>
          </a:xfrm>
          <a:prstGeom prst="rect">
            <a:avLst/>
          </a:prstGeom>
          <a:noFill/>
        </p:spPr>
        <p:txBody>
          <a:bodyPr wrap="square" rtlCol="0">
            <a:spAutoFit/>
            <a:scene3d>
              <a:camera prst="isometricLeftDown"/>
              <a:lightRig rig="threePt" dir="t"/>
            </a:scene3d>
            <a:sp3d extrusionH="31750" prstMaterial="metal"/>
          </a:bodyPr>
          <a:lstStyle/>
          <a:p>
            <a:pPr algn="ctr"/>
            <a:r>
              <a:rPr lang="ar-SY" sz="3600" dirty="0">
                <a:latin typeface="Adobe Arabic" panose="02040503050201020203" pitchFamily="18" charset="-78"/>
                <a:cs typeface="Adobe Arabic" panose="02040503050201020203" pitchFamily="18" charset="-78"/>
              </a:rPr>
              <a:t>مدخل إلى الإشراف الإداري الحديث</a:t>
            </a:r>
            <a:endParaRPr lang="en-US" sz="3600" dirty="0">
              <a:latin typeface="Adobe Arabic" panose="02040503050201020203" pitchFamily="18" charset="-78"/>
              <a:cs typeface="Adobe Arabic" panose="02040503050201020203" pitchFamily="18" charset="-78"/>
            </a:endParaRPr>
          </a:p>
        </p:txBody>
      </p:sp>
      <p:grpSp>
        <p:nvGrpSpPr>
          <p:cNvPr id="28" name="Group 27">
            <a:extLst>
              <a:ext uri="{FF2B5EF4-FFF2-40B4-BE49-F238E27FC236}">
                <a16:creationId xmlns:a16="http://schemas.microsoft.com/office/drawing/2014/main" id="{5C1475E1-7D69-7808-4D6D-9EDDBE2D2715}"/>
              </a:ext>
            </a:extLst>
          </p:cNvPr>
          <p:cNvGrpSpPr/>
          <p:nvPr/>
        </p:nvGrpSpPr>
        <p:grpSpPr>
          <a:xfrm>
            <a:off x="6945835" y="5057528"/>
            <a:ext cx="7105650" cy="1543500"/>
            <a:chOff x="6945835" y="5057528"/>
            <a:chExt cx="7105650" cy="1543500"/>
          </a:xfrm>
        </p:grpSpPr>
        <p:grpSp>
          <p:nvGrpSpPr>
            <p:cNvPr id="78" name="Group 77">
              <a:extLst>
                <a:ext uri="{FF2B5EF4-FFF2-40B4-BE49-F238E27FC236}">
                  <a16:creationId xmlns:a16="http://schemas.microsoft.com/office/drawing/2014/main" id="{179303EF-0301-47FA-AECE-BF99777C3D32}"/>
                </a:ext>
              </a:extLst>
            </p:cNvPr>
            <p:cNvGrpSpPr/>
            <p:nvPr/>
          </p:nvGrpSpPr>
          <p:grpSpPr>
            <a:xfrm>
              <a:off x="9172624" y="5057528"/>
              <a:ext cx="2738477" cy="1543500"/>
              <a:chOff x="5099804" y="4684840"/>
              <a:chExt cx="2738477" cy="1543500"/>
            </a:xfrm>
          </p:grpSpPr>
          <p:sp>
            <p:nvSpPr>
              <p:cNvPr id="79" name="Rectangle: Rounded Corners 78">
                <a:extLst>
                  <a:ext uri="{FF2B5EF4-FFF2-40B4-BE49-F238E27FC236}">
                    <a16:creationId xmlns:a16="http://schemas.microsoft.com/office/drawing/2014/main" id="{6B930039-D78A-4490-908F-DFB060C51478}"/>
                  </a:ext>
                </a:extLst>
              </p:cNvPr>
              <p:cNvSpPr/>
              <p:nvPr/>
            </p:nvSpPr>
            <p:spPr>
              <a:xfrm>
                <a:off x="5099804" y="4783195"/>
                <a:ext cx="2733715" cy="1445145"/>
              </a:xfrm>
              <a:prstGeom prst="roundRect">
                <a:avLst/>
              </a:prstGeom>
              <a:gradFill flip="none" rotWithShape="1">
                <a:gsLst>
                  <a:gs pos="0">
                    <a:srgbClr val="168489"/>
                  </a:gs>
                  <a:gs pos="85000">
                    <a:srgbClr val="168489"/>
                  </a:gs>
                </a:gsLst>
                <a:lin ang="2700000" scaled="1"/>
                <a:tileRect/>
              </a:gra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0" name="Rectangle: Rounded Corners 79">
                <a:extLst>
                  <a:ext uri="{FF2B5EF4-FFF2-40B4-BE49-F238E27FC236}">
                    <a16:creationId xmlns:a16="http://schemas.microsoft.com/office/drawing/2014/main" id="{A8C9B4B2-E678-4718-91A0-A850B65ED2BF}"/>
                  </a:ext>
                </a:extLst>
              </p:cNvPr>
              <p:cNvSpPr/>
              <p:nvPr/>
            </p:nvSpPr>
            <p:spPr>
              <a:xfrm>
                <a:off x="5104566" y="4684840"/>
                <a:ext cx="2733715" cy="1445145"/>
              </a:xfrm>
              <a:prstGeom prst="roundRect">
                <a:avLst/>
              </a:prstGeom>
              <a:solidFill>
                <a:schemeClr val="bg1">
                  <a:alpha val="74000"/>
                </a:schemeClr>
              </a:soli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
          <p:nvSpPr>
            <p:cNvPr id="125" name="TextBox 124">
              <a:extLst>
                <a:ext uri="{FF2B5EF4-FFF2-40B4-BE49-F238E27FC236}">
                  <a16:creationId xmlns:a16="http://schemas.microsoft.com/office/drawing/2014/main" id="{5A239D03-68E4-41E7-A450-126C382D316A}"/>
                </a:ext>
              </a:extLst>
            </p:cNvPr>
            <p:cNvSpPr txBox="1"/>
            <p:nvPr/>
          </p:nvSpPr>
          <p:spPr>
            <a:xfrm>
              <a:off x="6945835" y="5124817"/>
              <a:ext cx="7105650" cy="800219"/>
            </a:xfrm>
            <a:prstGeom prst="rect">
              <a:avLst/>
            </a:prstGeom>
            <a:noFill/>
            <a:scene3d>
              <a:camera prst="isometricLeftDown"/>
              <a:lightRig rig="threePt" dir="t"/>
            </a:scene3d>
          </p:spPr>
          <p:txBody>
            <a:bodyPr wrap="square">
              <a:spAutoFit/>
              <a:scene3d>
                <a:camera prst="isometricTopUp"/>
                <a:lightRig rig="threePt" dir="t"/>
              </a:scene3d>
            </a:bodyPr>
            <a:lstStyle/>
            <a:p>
              <a:pPr algn="ctr">
                <a:lnSpc>
                  <a:spcPct val="115000"/>
                </a:lnSpc>
                <a:spcAft>
                  <a:spcPts val="800"/>
                </a:spcAft>
              </a:pPr>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اليوم الأول</a:t>
              </a:r>
            </a:p>
          </p:txBody>
        </p:sp>
      </p:grpSp>
      <p:grpSp>
        <p:nvGrpSpPr>
          <p:cNvPr id="17" name="Group 16">
            <a:extLst>
              <a:ext uri="{FF2B5EF4-FFF2-40B4-BE49-F238E27FC236}">
                <a16:creationId xmlns:a16="http://schemas.microsoft.com/office/drawing/2014/main" id="{D905A5AF-F12F-4A18-B187-4E2FFC991D81}"/>
              </a:ext>
            </a:extLst>
          </p:cNvPr>
          <p:cNvGrpSpPr/>
          <p:nvPr/>
        </p:nvGrpSpPr>
        <p:grpSpPr>
          <a:xfrm>
            <a:off x="6790840" y="1447801"/>
            <a:ext cx="3039448" cy="3095622"/>
            <a:chOff x="1216363" y="952500"/>
            <a:chExt cx="4276725" cy="4276725"/>
          </a:xfrm>
          <a:scene3d>
            <a:camera prst="isometricLeftDown"/>
            <a:lightRig rig="threePt" dir="t"/>
          </a:scene3d>
        </p:grpSpPr>
        <p:sp>
          <p:nvSpPr>
            <p:cNvPr id="10" name="Oval 9">
              <a:extLst>
                <a:ext uri="{FF2B5EF4-FFF2-40B4-BE49-F238E27FC236}">
                  <a16:creationId xmlns:a16="http://schemas.microsoft.com/office/drawing/2014/main" id="{ECBAE1B1-BB57-46DC-8FCF-4F9B6C1FABA6}"/>
                </a:ext>
              </a:extLst>
            </p:cNvPr>
            <p:cNvSpPr/>
            <p:nvPr/>
          </p:nvSpPr>
          <p:spPr>
            <a:xfrm>
              <a:off x="1216363" y="952500"/>
              <a:ext cx="4276725" cy="4276725"/>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Oval 10">
              <a:extLst>
                <a:ext uri="{FF2B5EF4-FFF2-40B4-BE49-F238E27FC236}">
                  <a16:creationId xmlns:a16="http://schemas.microsoft.com/office/drawing/2014/main" id="{8B594387-071B-4B3C-B349-E2327414E8F0}"/>
                </a:ext>
              </a:extLst>
            </p:cNvPr>
            <p:cNvSpPr/>
            <p:nvPr/>
          </p:nvSpPr>
          <p:spPr>
            <a:xfrm>
              <a:off x="1487825" y="1223962"/>
              <a:ext cx="3733800" cy="3733800"/>
            </a:xfrm>
            <a:prstGeom prst="ellipse">
              <a:avLst/>
            </a:prstGeom>
            <a:gradFill>
              <a:gsLst>
                <a:gs pos="0">
                  <a:srgbClr val="168489"/>
                </a:gs>
                <a:gs pos="43000">
                  <a:srgbClr val="82ADD1"/>
                </a:gs>
                <a:gs pos="100000">
                  <a:srgbClr val="A0C9CA"/>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2" name="Oval 11">
              <a:extLst>
                <a:ext uri="{FF2B5EF4-FFF2-40B4-BE49-F238E27FC236}">
                  <a16:creationId xmlns:a16="http://schemas.microsoft.com/office/drawing/2014/main" id="{036ADDAE-2830-44A2-BD78-C6D6E5D0DA87}"/>
                </a:ext>
              </a:extLst>
            </p:cNvPr>
            <p:cNvSpPr/>
            <p:nvPr/>
          </p:nvSpPr>
          <p:spPr>
            <a:xfrm>
              <a:off x="1854537" y="1590674"/>
              <a:ext cx="3000376" cy="300037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3" name="Oval 12">
              <a:extLst>
                <a:ext uri="{FF2B5EF4-FFF2-40B4-BE49-F238E27FC236}">
                  <a16:creationId xmlns:a16="http://schemas.microsoft.com/office/drawing/2014/main" id="{91ECD8AB-431A-4755-B9E1-D221F31C33D0}"/>
                </a:ext>
              </a:extLst>
            </p:cNvPr>
            <p:cNvSpPr/>
            <p:nvPr/>
          </p:nvSpPr>
          <p:spPr>
            <a:xfrm>
              <a:off x="2162295" y="1904999"/>
              <a:ext cx="2372400" cy="2371726"/>
            </a:xfrm>
            <a:prstGeom prst="ellipse">
              <a:avLst/>
            </a:prstGeom>
            <a:gradFill>
              <a:gsLst>
                <a:gs pos="0">
                  <a:srgbClr val="168489"/>
                </a:gs>
                <a:gs pos="43000">
                  <a:srgbClr val="A0C9CA"/>
                </a:gs>
                <a:gs pos="100000">
                  <a:srgbClr val="82ADD1"/>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4" name="Oval 13">
              <a:extLst>
                <a:ext uri="{FF2B5EF4-FFF2-40B4-BE49-F238E27FC236}">
                  <a16:creationId xmlns:a16="http://schemas.microsoft.com/office/drawing/2014/main" id="{CCFA106D-AE66-49D4-8E3C-A37A36F3F391}"/>
                </a:ext>
              </a:extLst>
            </p:cNvPr>
            <p:cNvSpPr/>
            <p:nvPr/>
          </p:nvSpPr>
          <p:spPr>
            <a:xfrm>
              <a:off x="2582190" y="2325371"/>
              <a:ext cx="1532610" cy="15309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Oval 14">
              <a:extLst>
                <a:ext uri="{FF2B5EF4-FFF2-40B4-BE49-F238E27FC236}">
                  <a16:creationId xmlns:a16="http://schemas.microsoft.com/office/drawing/2014/main" id="{4D857E40-1F36-48EA-B2DD-68F69198AF20}"/>
                </a:ext>
              </a:extLst>
            </p:cNvPr>
            <p:cNvSpPr/>
            <p:nvPr/>
          </p:nvSpPr>
          <p:spPr>
            <a:xfrm>
              <a:off x="2895576" y="2638424"/>
              <a:ext cx="905838" cy="904876"/>
            </a:xfrm>
            <a:prstGeom prst="ellipse">
              <a:avLst/>
            </a:prstGeom>
            <a:gradFill>
              <a:gsLst>
                <a:gs pos="0">
                  <a:srgbClr val="168489"/>
                </a:gs>
                <a:gs pos="43000">
                  <a:srgbClr val="82ADD1"/>
                </a:gs>
                <a:gs pos="100000">
                  <a:srgbClr val="A0C9CA"/>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grpSp>
        <p:nvGrpSpPr>
          <p:cNvPr id="130" name="Group 129">
            <a:extLst>
              <a:ext uri="{FF2B5EF4-FFF2-40B4-BE49-F238E27FC236}">
                <a16:creationId xmlns:a16="http://schemas.microsoft.com/office/drawing/2014/main" id="{4C6FCE9F-61CA-45CE-99C2-79111C4B6813}"/>
              </a:ext>
            </a:extLst>
          </p:cNvPr>
          <p:cNvGrpSpPr/>
          <p:nvPr/>
        </p:nvGrpSpPr>
        <p:grpSpPr>
          <a:xfrm>
            <a:off x="8681899" y="1820062"/>
            <a:ext cx="1300101" cy="1108933"/>
            <a:chOff x="8752423" y="2038437"/>
            <a:chExt cx="1300101" cy="1108933"/>
          </a:xfrm>
        </p:grpSpPr>
        <p:sp>
          <p:nvSpPr>
            <p:cNvPr id="27" name="Rectangle: Rounded Corners 26">
              <a:extLst>
                <a:ext uri="{FF2B5EF4-FFF2-40B4-BE49-F238E27FC236}">
                  <a16:creationId xmlns:a16="http://schemas.microsoft.com/office/drawing/2014/main" id="{BD221BF3-B7D5-4F85-B4D1-D6FC81886D38}"/>
                </a:ext>
              </a:extLst>
            </p:cNvPr>
            <p:cNvSpPr/>
            <p:nvPr/>
          </p:nvSpPr>
          <p:spPr>
            <a:xfrm>
              <a:off x="8752423" y="2038437"/>
              <a:ext cx="1300101" cy="1108933"/>
            </a:xfrm>
            <a:prstGeom prst="roundRect">
              <a:avLst>
                <a:gd name="adj" fmla="val 24190"/>
              </a:avLst>
            </a:prstGeom>
            <a:solidFill>
              <a:schemeClr val="bg1">
                <a:alpha val="91000"/>
              </a:schemeClr>
            </a:solidFill>
            <a:ln>
              <a:gradFill>
                <a:gsLst>
                  <a:gs pos="0">
                    <a:srgbClr val="0066FF"/>
                  </a:gs>
                  <a:gs pos="100000">
                    <a:srgbClr val="0000FF"/>
                  </a:gs>
                </a:gsLst>
                <a:lin ang="5400000" scaled="1"/>
              </a:gradFill>
            </a:ln>
            <a:effectLst>
              <a:reflection blurRad="38100" stA="45000" endPos="65000" dist="50800" dir="5400000" sy="-100000" algn="bl" rotWithShape="0"/>
            </a:effectLst>
            <a:scene3d>
              <a:camera prst="isometricLeftDown"/>
              <a:lightRig rig="threePt" dir="t"/>
            </a:scene3d>
            <a:sp3d extrusionH="15240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30" name="Graphic 29" descr="Checkmark with solid fill">
              <a:extLst>
                <a:ext uri="{FF2B5EF4-FFF2-40B4-BE49-F238E27FC236}">
                  <a16:creationId xmlns:a16="http://schemas.microsoft.com/office/drawing/2014/main" id="{FA82A606-A395-4F97-B618-4387B55C54D9}"/>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919540" y="2179148"/>
              <a:ext cx="914400" cy="914400"/>
            </a:xfrm>
            <a:prstGeom prst="rect">
              <a:avLst/>
            </a:prstGeom>
            <a:scene3d>
              <a:camera prst="isometricLeftDown"/>
              <a:lightRig rig="threePt" dir="t"/>
            </a:scene3d>
          </p:spPr>
        </p:pic>
      </p:grpSp>
      <p:grpSp>
        <p:nvGrpSpPr>
          <p:cNvPr id="2" name="Group 1">
            <a:extLst>
              <a:ext uri="{FF2B5EF4-FFF2-40B4-BE49-F238E27FC236}">
                <a16:creationId xmlns:a16="http://schemas.microsoft.com/office/drawing/2014/main" id="{BC81415D-6F23-47E4-91C2-5B45999229F1}"/>
              </a:ext>
            </a:extLst>
          </p:cNvPr>
          <p:cNvGrpSpPr/>
          <p:nvPr/>
        </p:nvGrpSpPr>
        <p:grpSpPr>
          <a:xfrm>
            <a:off x="5032937" y="4236812"/>
            <a:ext cx="3115326" cy="2024047"/>
            <a:chOff x="5222454" y="4201683"/>
            <a:chExt cx="3115326" cy="2024047"/>
          </a:xfrm>
        </p:grpSpPr>
        <p:grpSp>
          <p:nvGrpSpPr>
            <p:cNvPr id="3" name="Group 2">
              <a:extLst>
                <a:ext uri="{FF2B5EF4-FFF2-40B4-BE49-F238E27FC236}">
                  <a16:creationId xmlns:a16="http://schemas.microsoft.com/office/drawing/2014/main" id="{8852AB50-F072-4EFB-BBFF-E842F9628823}"/>
                </a:ext>
              </a:extLst>
            </p:cNvPr>
            <p:cNvGrpSpPr/>
            <p:nvPr/>
          </p:nvGrpSpPr>
          <p:grpSpPr>
            <a:xfrm>
              <a:off x="5318415" y="4435758"/>
              <a:ext cx="411011" cy="411011"/>
              <a:chOff x="5318415" y="4435758"/>
              <a:chExt cx="411011" cy="411011"/>
            </a:xfrm>
          </p:grpSpPr>
          <p:sp>
            <p:nvSpPr>
              <p:cNvPr id="6" name="Oval 5">
                <a:extLst>
                  <a:ext uri="{FF2B5EF4-FFF2-40B4-BE49-F238E27FC236}">
                    <a16:creationId xmlns:a16="http://schemas.microsoft.com/office/drawing/2014/main" id="{846E6C95-DF93-4FC1-B0FC-861543AEF105}"/>
                  </a:ext>
                </a:extLst>
              </p:cNvPr>
              <p:cNvSpPr/>
              <p:nvPr/>
            </p:nvSpPr>
            <p:spPr>
              <a:xfrm>
                <a:off x="5538447" y="4455558"/>
                <a:ext cx="175729" cy="175729"/>
              </a:xfrm>
              <a:prstGeom prst="ellipse">
                <a:avLst/>
              </a:prstGeom>
              <a:gradFill>
                <a:gsLst>
                  <a:gs pos="0">
                    <a:srgbClr val="168489"/>
                  </a:gs>
                  <a:gs pos="48000">
                    <a:srgbClr val="A0C9CA"/>
                  </a:gs>
                  <a:gs pos="100000">
                    <a:srgbClr val="82ADD1"/>
                  </a:gs>
                </a:gsLst>
                <a:path path="circle">
                  <a:fillToRect l="100000" t="100000"/>
                </a:path>
              </a:gradFill>
              <a:ln>
                <a:noFill/>
              </a:ln>
              <a:scene3d>
                <a:camera prst="isometricLeftDown"/>
                <a:lightRig rig="threePt" dir="t">
                  <a:rot lat="0" lon="0" rev="7200000"/>
                </a:lightRig>
              </a:scene3d>
              <a:sp3d extrusionH="3048000">
                <a:bevelT w="38100" h="127000" prst="relaxedInset"/>
                <a:bevelB h="6096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 name="Arrow: Chevron 7">
                <a:extLst>
                  <a:ext uri="{FF2B5EF4-FFF2-40B4-BE49-F238E27FC236}">
                    <a16:creationId xmlns:a16="http://schemas.microsoft.com/office/drawing/2014/main" id="{7951FBB1-7D01-4426-A8D5-F62D7394C84E}"/>
                  </a:ext>
                </a:extLst>
              </p:cNvPr>
              <p:cNvSpPr/>
              <p:nvPr/>
            </p:nvSpPr>
            <p:spPr>
              <a:xfrm>
                <a:off x="5318415" y="4435758"/>
                <a:ext cx="411011" cy="411011"/>
              </a:xfrm>
              <a:prstGeom prst="chevron">
                <a:avLst/>
              </a:prstGeom>
              <a:gradFill>
                <a:gsLst>
                  <a:gs pos="0">
                    <a:srgbClr val="0000FF"/>
                  </a:gs>
                  <a:gs pos="48000">
                    <a:srgbClr val="0066FF"/>
                  </a:gs>
                  <a:gs pos="100000">
                    <a:srgbClr val="6600CC"/>
                  </a:gs>
                </a:gsLst>
                <a:path path="circle">
                  <a:fillToRect l="100000" t="100000"/>
                </a:path>
              </a:gradFill>
              <a:ln>
                <a:noFill/>
              </a:ln>
              <a:scene3d>
                <a:camera prst="isometricRightUp"/>
                <a:lightRig rig="threePt" dir="t"/>
              </a:scene3d>
              <a:sp3d extrusionH="139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pic>
          <p:nvPicPr>
            <p:cNvPr id="5" name="Picture 4">
              <a:extLst>
                <a:ext uri="{FF2B5EF4-FFF2-40B4-BE49-F238E27FC236}">
                  <a16:creationId xmlns:a16="http://schemas.microsoft.com/office/drawing/2014/main" id="{A956C15D-4856-4EAE-9834-EE22DB830791}"/>
                </a:ext>
              </a:extLst>
            </p:cNvPr>
            <p:cNvPicPr>
              <a:picLocks noChangeAspect="1"/>
            </p:cNvPicPr>
            <p:nvPr/>
          </p:nvPicPr>
          <p:blipFill>
            <a:blip r:embed="rId6">
              <a:alphaModFix amt="16000"/>
              <a:extLst>
                <a:ext uri="{BEBA8EAE-BF5A-486C-A8C5-ECC9F3942E4B}">
                  <a14:imgProps xmlns:a14="http://schemas.microsoft.com/office/drawing/2010/main">
                    <a14:imgLayer r:embed="rId7">
                      <a14:imgEffect>
                        <a14:sharpenSoften amount="-100000"/>
                      </a14:imgEffect>
                    </a14:imgLayer>
                  </a14:imgProps>
                </a:ext>
              </a:extLst>
            </a:blip>
            <a:stretch>
              <a:fillRect/>
            </a:stretch>
          </p:blipFill>
          <p:spPr>
            <a:xfrm>
              <a:off x="5222454" y="4201683"/>
              <a:ext cx="3115326" cy="2024047"/>
            </a:xfrm>
            <a:prstGeom prst="rect">
              <a:avLst/>
            </a:prstGeom>
          </p:spPr>
        </p:pic>
      </p:grpSp>
      <p:grpSp>
        <p:nvGrpSpPr>
          <p:cNvPr id="29" name="Group 28">
            <a:extLst>
              <a:ext uri="{FF2B5EF4-FFF2-40B4-BE49-F238E27FC236}">
                <a16:creationId xmlns:a16="http://schemas.microsoft.com/office/drawing/2014/main" id="{CA95158B-67C7-39BC-3253-EB448C2AC89F}"/>
              </a:ext>
            </a:extLst>
          </p:cNvPr>
          <p:cNvGrpSpPr/>
          <p:nvPr/>
        </p:nvGrpSpPr>
        <p:grpSpPr>
          <a:xfrm>
            <a:off x="3869882" y="3797084"/>
            <a:ext cx="7697281" cy="1672015"/>
            <a:chOff x="6945835" y="5057528"/>
            <a:chExt cx="7105650" cy="1543500"/>
          </a:xfrm>
        </p:grpSpPr>
        <p:grpSp>
          <p:nvGrpSpPr>
            <p:cNvPr id="31" name="Group 30">
              <a:extLst>
                <a:ext uri="{FF2B5EF4-FFF2-40B4-BE49-F238E27FC236}">
                  <a16:creationId xmlns:a16="http://schemas.microsoft.com/office/drawing/2014/main" id="{2F80D7F5-B127-04A0-EBF8-4CC51E05523B}"/>
                </a:ext>
              </a:extLst>
            </p:cNvPr>
            <p:cNvGrpSpPr/>
            <p:nvPr/>
          </p:nvGrpSpPr>
          <p:grpSpPr>
            <a:xfrm>
              <a:off x="9172624" y="5057528"/>
              <a:ext cx="2738477" cy="1543500"/>
              <a:chOff x="5099804" y="4684840"/>
              <a:chExt cx="2738477" cy="1543500"/>
            </a:xfrm>
          </p:grpSpPr>
          <p:sp>
            <p:nvSpPr>
              <p:cNvPr id="33" name="Rectangle: Rounded Corners 32">
                <a:extLst>
                  <a:ext uri="{FF2B5EF4-FFF2-40B4-BE49-F238E27FC236}">
                    <a16:creationId xmlns:a16="http://schemas.microsoft.com/office/drawing/2014/main" id="{2310312B-27C8-92BB-7E12-D5304333EF5A}"/>
                  </a:ext>
                </a:extLst>
              </p:cNvPr>
              <p:cNvSpPr/>
              <p:nvPr/>
            </p:nvSpPr>
            <p:spPr>
              <a:xfrm>
                <a:off x="5099804" y="4783195"/>
                <a:ext cx="2733715" cy="1445145"/>
              </a:xfrm>
              <a:prstGeom prst="roundRect">
                <a:avLst/>
              </a:prstGeom>
              <a:gradFill flip="none" rotWithShape="1">
                <a:gsLst>
                  <a:gs pos="0">
                    <a:srgbClr val="168489"/>
                  </a:gs>
                  <a:gs pos="85000">
                    <a:srgbClr val="168489"/>
                  </a:gs>
                </a:gsLst>
                <a:lin ang="2700000" scaled="1"/>
                <a:tileRect/>
              </a:gra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4" name="Rectangle: Rounded Corners 33">
                <a:extLst>
                  <a:ext uri="{FF2B5EF4-FFF2-40B4-BE49-F238E27FC236}">
                    <a16:creationId xmlns:a16="http://schemas.microsoft.com/office/drawing/2014/main" id="{44BDCDDD-0A9C-C971-9253-C5B91043CA36}"/>
                  </a:ext>
                </a:extLst>
              </p:cNvPr>
              <p:cNvSpPr/>
              <p:nvPr/>
            </p:nvSpPr>
            <p:spPr>
              <a:xfrm>
                <a:off x="5104566" y="4684840"/>
                <a:ext cx="2733715" cy="1445145"/>
              </a:xfrm>
              <a:prstGeom prst="roundRect">
                <a:avLst/>
              </a:prstGeom>
              <a:solidFill>
                <a:schemeClr val="bg1">
                  <a:alpha val="74000"/>
                </a:schemeClr>
              </a:soli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
          <p:nvSpPr>
            <p:cNvPr id="32" name="TextBox 31">
              <a:extLst>
                <a:ext uri="{FF2B5EF4-FFF2-40B4-BE49-F238E27FC236}">
                  <a16:creationId xmlns:a16="http://schemas.microsoft.com/office/drawing/2014/main" id="{5359CCC6-B2D4-5802-7034-CC97D02008BB}"/>
                </a:ext>
              </a:extLst>
            </p:cNvPr>
            <p:cNvSpPr txBox="1"/>
            <p:nvPr/>
          </p:nvSpPr>
          <p:spPr>
            <a:xfrm>
              <a:off x="6945835" y="5124817"/>
              <a:ext cx="7105650" cy="738712"/>
            </a:xfrm>
            <a:prstGeom prst="rect">
              <a:avLst/>
            </a:prstGeom>
            <a:noFill/>
            <a:scene3d>
              <a:camera prst="isometricLeftDown"/>
              <a:lightRig rig="threePt" dir="t"/>
            </a:scene3d>
          </p:spPr>
          <p:txBody>
            <a:bodyPr wrap="square">
              <a:spAutoFit/>
              <a:scene3d>
                <a:camera prst="isometricTopUp"/>
                <a:lightRig rig="threePt" dir="t"/>
              </a:scene3d>
            </a:bodyPr>
            <a:lstStyle/>
            <a:p>
              <a:pPr algn="ctr">
                <a:lnSpc>
                  <a:spcPct val="115000"/>
                </a:lnSpc>
                <a:spcAft>
                  <a:spcPts val="800"/>
                </a:spcAft>
              </a:pPr>
              <a:r>
                <a:rPr lang="ar-SA" sz="4000" b="1" dirty="0">
                  <a:latin typeface="Adobe Arabic" panose="02040503050201020203" pitchFamily="18" charset="-78"/>
                  <a:ea typeface="GE Dinar Two Medium" panose="020A0503020102020204" pitchFamily="18" charset="-78"/>
                  <a:cs typeface="Adobe Arabic" panose="02040503050201020203" pitchFamily="18" charset="-78"/>
                </a:rPr>
                <a:t>الجلسة الأولى</a:t>
              </a:r>
              <a:endParaRPr lang="ar-SY"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40" name="Group 39">
            <a:extLst>
              <a:ext uri="{FF2B5EF4-FFF2-40B4-BE49-F238E27FC236}">
                <a16:creationId xmlns:a16="http://schemas.microsoft.com/office/drawing/2014/main" id="{0CCD99D8-F79F-1414-BEE4-7D96B0DA773A}"/>
              </a:ext>
            </a:extLst>
          </p:cNvPr>
          <p:cNvGrpSpPr/>
          <p:nvPr/>
        </p:nvGrpSpPr>
        <p:grpSpPr>
          <a:xfrm>
            <a:off x="717622" y="58532"/>
            <a:ext cx="4719172" cy="1077218"/>
            <a:chOff x="862835" y="1183413"/>
            <a:chExt cx="4719172" cy="1077218"/>
          </a:xfrm>
        </p:grpSpPr>
        <p:sp>
          <p:nvSpPr>
            <p:cNvPr id="18" name="TextBox 17">
              <a:extLst>
                <a:ext uri="{FF2B5EF4-FFF2-40B4-BE49-F238E27FC236}">
                  <a16:creationId xmlns:a16="http://schemas.microsoft.com/office/drawing/2014/main" id="{BCB6BC8A-6955-C4F9-5AD3-12D0B4AB6E95}"/>
                </a:ext>
              </a:extLst>
            </p:cNvPr>
            <p:cNvSpPr txBox="1"/>
            <p:nvPr/>
          </p:nvSpPr>
          <p:spPr>
            <a:xfrm>
              <a:off x="862835" y="1183413"/>
              <a:ext cx="3985898" cy="1077218"/>
            </a:xfrm>
            <a:prstGeom prst="rect">
              <a:avLst/>
            </a:prstGeom>
          </p:spPr>
          <p:txBody>
            <a:bodyPr wrap="square" rtlCol="0">
              <a:spAutoFit/>
            </a:bodyPr>
            <a:lstStyle/>
            <a:p>
              <a:pPr algn="r"/>
              <a:r>
                <a:rPr lang="ar-SY" sz="3200" b="1" dirty="0">
                  <a:solidFill>
                    <a:schemeClr val="bg1"/>
                  </a:solidFill>
                  <a:latin typeface="Adobe Arabic" panose="02040503050201020203" pitchFamily="18" charset="-78"/>
                  <a:cs typeface="Adobe Arabic" panose="02040503050201020203" pitchFamily="18" charset="-78"/>
                </a:rPr>
                <a:t>تعريف الإشراف الإداري ومجالاته ووظائفه</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39" name="Picture 38">
              <a:extLst>
                <a:ext uri="{FF2B5EF4-FFF2-40B4-BE49-F238E27FC236}">
                  <a16:creationId xmlns:a16="http://schemas.microsoft.com/office/drawing/2014/main" id="{E6651195-0C82-DD20-E154-CD19F726BC5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067939" y="1464988"/>
              <a:ext cx="514068" cy="514068"/>
            </a:xfrm>
            <a:prstGeom prst="rect">
              <a:avLst/>
            </a:prstGeom>
          </p:spPr>
        </p:pic>
      </p:grpSp>
      <p:grpSp>
        <p:nvGrpSpPr>
          <p:cNvPr id="57" name="Group 56">
            <a:extLst>
              <a:ext uri="{FF2B5EF4-FFF2-40B4-BE49-F238E27FC236}">
                <a16:creationId xmlns:a16="http://schemas.microsoft.com/office/drawing/2014/main" id="{4067FF8D-0105-7C09-A1E2-1E788AC4BEB2}"/>
              </a:ext>
            </a:extLst>
          </p:cNvPr>
          <p:cNvGrpSpPr/>
          <p:nvPr/>
        </p:nvGrpSpPr>
        <p:grpSpPr>
          <a:xfrm>
            <a:off x="717622" y="1067570"/>
            <a:ext cx="4719172" cy="584775"/>
            <a:chOff x="862835" y="1053289"/>
            <a:chExt cx="4719172" cy="584775"/>
          </a:xfrm>
        </p:grpSpPr>
        <p:sp>
          <p:nvSpPr>
            <p:cNvPr id="58" name="TextBox 57">
              <a:extLst>
                <a:ext uri="{FF2B5EF4-FFF2-40B4-BE49-F238E27FC236}">
                  <a16:creationId xmlns:a16="http://schemas.microsoft.com/office/drawing/2014/main" id="{7E9A28ED-E0F7-09EC-54E6-EB5B56E9C46B}"/>
                </a:ext>
              </a:extLst>
            </p:cNvPr>
            <p:cNvSpPr txBox="1"/>
            <p:nvPr/>
          </p:nvSpPr>
          <p:spPr>
            <a:xfrm>
              <a:off x="862835" y="1053289"/>
              <a:ext cx="3985898" cy="584775"/>
            </a:xfrm>
            <a:prstGeom prst="rect">
              <a:avLst/>
            </a:prstGeom>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الفرق بين الإشراف والإدارة والقيادة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59" name="Picture 58">
              <a:extLst>
                <a:ext uri="{FF2B5EF4-FFF2-40B4-BE49-F238E27FC236}">
                  <a16:creationId xmlns:a16="http://schemas.microsoft.com/office/drawing/2014/main" id="{78C0639A-162D-1CF7-FBB8-EAE237D89CE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067939" y="1088642"/>
              <a:ext cx="514068" cy="514068"/>
            </a:xfrm>
            <a:prstGeom prst="rect">
              <a:avLst/>
            </a:prstGeom>
          </p:spPr>
        </p:pic>
      </p:grpSp>
      <p:grpSp>
        <p:nvGrpSpPr>
          <p:cNvPr id="60" name="Group 59">
            <a:extLst>
              <a:ext uri="{FF2B5EF4-FFF2-40B4-BE49-F238E27FC236}">
                <a16:creationId xmlns:a16="http://schemas.microsoft.com/office/drawing/2014/main" id="{CFB438A1-D8E7-8DEB-59E0-6F50DCC34B0C}"/>
              </a:ext>
            </a:extLst>
          </p:cNvPr>
          <p:cNvGrpSpPr/>
          <p:nvPr/>
        </p:nvGrpSpPr>
        <p:grpSpPr>
          <a:xfrm>
            <a:off x="717622" y="1584165"/>
            <a:ext cx="4719172" cy="584775"/>
            <a:chOff x="862835" y="1414267"/>
            <a:chExt cx="4719172" cy="584775"/>
          </a:xfrm>
        </p:grpSpPr>
        <p:sp>
          <p:nvSpPr>
            <p:cNvPr id="61" name="TextBox 60">
              <a:extLst>
                <a:ext uri="{FF2B5EF4-FFF2-40B4-BE49-F238E27FC236}">
                  <a16:creationId xmlns:a16="http://schemas.microsoft.com/office/drawing/2014/main" id="{50072757-AD11-E1B4-A63C-7257B39A796B}"/>
                </a:ext>
              </a:extLst>
            </p:cNvPr>
            <p:cNvSpPr txBox="1"/>
            <p:nvPr/>
          </p:nvSpPr>
          <p:spPr>
            <a:xfrm>
              <a:off x="862835" y="1414267"/>
              <a:ext cx="3985898" cy="584775"/>
            </a:xfrm>
            <a:prstGeom prst="rect">
              <a:avLst/>
            </a:prstGeom>
            <a:noFill/>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المهارات الأساسية للمشرف الناجح</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62" name="Picture 61">
              <a:extLst>
                <a:ext uri="{FF2B5EF4-FFF2-40B4-BE49-F238E27FC236}">
                  <a16:creationId xmlns:a16="http://schemas.microsoft.com/office/drawing/2014/main" id="{F3085E6D-6A51-6372-B35E-F2971503BAC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067939" y="1449620"/>
              <a:ext cx="514068" cy="514068"/>
            </a:xfrm>
            <a:prstGeom prst="rect">
              <a:avLst/>
            </a:prstGeom>
          </p:spPr>
        </p:pic>
      </p:grpSp>
      <p:grpSp>
        <p:nvGrpSpPr>
          <p:cNvPr id="19" name="Group 18">
            <a:extLst>
              <a:ext uri="{FF2B5EF4-FFF2-40B4-BE49-F238E27FC236}">
                <a16:creationId xmlns:a16="http://schemas.microsoft.com/office/drawing/2014/main" id="{5CEB1C56-BE82-8065-6C67-605A06E0B7EE}"/>
              </a:ext>
            </a:extLst>
          </p:cNvPr>
          <p:cNvGrpSpPr/>
          <p:nvPr/>
        </p:nvGrpSpPr>
        <p:grpSpPr>
          <a:xfrm>
            <a:off x="436098" y="2100760"/>
            <a:ext cx="5000696" cy="1077218"/>
            <a:chOff x="581311" y="1313843"/>
            <a:chExt cx="5000696" cy="1077218"/>
          </a:xfrm>
        </p:grpSpPr>
        <p:sp>
          <p:nvSpPr>
            <p:cNvPr id="20" name="TextBox 19">
              <a:extLst>
                <a:ext uri="{FF2B5EF4-FFF2-40B4-BE49-F238E27FC236}">
                  <a16:creationId xmlns:a16="http://schemas.microsoft.com/office/drawing/2014/main" id="{667BFE53-95FB-D8A8-1F83-E89611CF7732}"/>
                </a:ext>
              </a:extLst>
            </p:cNvPr>
            <p:cNvSpPr txBox="1"/>
            <p:nvPr/>
          </p:nvSpPr>
          <p:spPr>
            <a:xfrm>
              <a:off x="581311" y="1313843"/>
              <a:ext cx="4267422" cy="1077218"/>
            </a:xfrm>
            <a:prstGeom prst="rect">
              <a:avLst/>
            </a:prstGeom>
            <a:noFill/>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أدوار المشرف ومسؤولياته في بيئة العمل الحديثة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21" name="Picture 20">
              <a:extLst>
                <a:ext uri="{FF2B5EF4-FFF2-40B4-BE49-F238E27FC236}">
                  <a16:creationId xmlns:a16="http://schemas.microsoft.com/office/drawing/2014/main" id="{183EA0B6-3122-EF97-2051-DABD12C95F3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067939" y="1595418"/>
              <a:ext cx="514068" cy="514068"/>
            </a:xfrm>
            <a:prstGeom prst="rect">
              <a:avLst/>
            </a:prstGeom>
          </p:spPr>
        </p:pic>
      </p:grpSp>
      <p:grpSp>
        <p:nvGrpSpPr>
          <p:cNvPr id="22" name="Group 21">
            <a:extLst>
              <a:ext uri="{FF2B5EF4-FFF2-40B4-BE49-F238E27FC236}">
                <a16:creationId xmlns:a16="http://schemas.microsoft.com/office/drawing/2014/main" id="{74B050FC-030B-6C0D-B45A-50319DD40F56}"/>
              </a:ext>
            </a:extLst>
          </p:cNvPr>
          <p:cNvGrpSpPr/>
          <p:nvPr/>
        </p:nvGrpSpPr>
        <p:grpSpPr>
          <a:xfrm>
            <a:off x="717622" y="3109798"/>
            <a:ext cx="4719172" cy="1077218"/>
            <a:chOff x="862835" y="1414267"/>
            <a:chExt cx="4719172" cy="1077218"/>
          </a:xfrm>
        </p:grpSpPr>
        <p:sp>
          <p:nvSpPr>
            <p:cNvPr id="23" name="TextBox 22">
              <a:extLst>
                <a:ext uri="{FF2B5EF4-FFF2-40B4-BE49-F238E27FC236}">
                  <a16:creationId xmlns:a16="http://schemas.microsoft.com/office/drawing/2014/main" id="{7DDE94D3-9B4E-19A3-D279-7C386897C809}"/>
                </a:ext>
              </a:extLst>
            </p:cNvPr>
            <p:cNvSpPr txBox="1"/>
            <p:nvPr/>
          </p:nvSpPr>
          <p:spPr>
            <a:xfrm>
              <a:off x="862835" y="1414267"/>
              <a:ext cx="3985898" cy="1077218"/>
            </a:xfrm>
            <a:prstGeom prst="rect">
              <a:avLst/>
            </a:prstGeom>
            <a:noFill/>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أهمية الإشراف في تحسين الأداء وتحقيق الأهداف</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24" name="Picture 23">
              <a:extLst>
                <a:ext uri="{FF2B5EF4-FFF2-40B4-BE49-F238E27FC236}">
                  <a16:creationId xmlns:a16="http://schemas.microsoft.com/office/drawing/2014/main" id="{B6C95547-F944-FD6A-5F95-E3241395656A}"/>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067939" y="1695842"/>
              <a:ext cx="514068" cy="514068"/>
            </a:xfrm>
            <a:prstGeom prst="rect">
              <a:avLst/>
            </a:prstGeom>
          </p:spPr>
        </p:pic>
      </p:grpSp>
    </p:spTree>
    <p:extLst>
      <p:ext uri="{BB962C8B-B14F-4D97-AF65-F5344CB8AC3E}">
        <p14:creationId xmlns:p14="http://schemas.microsoft.com/office/powerpoint/2010/main" val="323119614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path" presetSubtype="0" repeatCount="indefinite" accel="50000" decel="50000" autoRev="1" fill="hold" nodeType="withEffect">
                                  <p:stCondLst>
                                    <p:cond delay="0"/>
                                  </p:stCondLst>
                                  <p:childTnLst>
                                    <p:animMotion origin="layout" path="M 0 0 L 0.25 0.25 E" pathEditMode="relative" ptsTypes="">
                                      <p:cBhvr>
                                        <p:cTn id="6" dur="5750" fill="hold"/>
                                        <p:tgtEl>
                                          <p:spTgt spid="130"/>
                                        </p:tgtEl>
                                        <p:attrNameLst>
                                          <p:attrName>ppt_x</p:attrName>
                                          <p:attrName>ppt_y</p:attrName>
                                        </p:attrNameLst>
                                      </p:cBhvr>
                                    </p:animMotion>
                                  </p:childTnLst>
                                </p:cTn>
                              </p:par>
                              <p:par>
                                <p:cTn id="7" presetID="56" presetClass="path" presetSubtype="0" repeatCount="indefinite" accel="50000" decel="50000" autoRev="1" fill="hold" grpId="0" nodeType="withEffect">
                                  <p:stCondLst>
                                    <p:cond delay="0"/>
                                  </p:stCondLst>
                                  <p:childTnLst>
                                    <p:animMotion origin="layout" path="M 1.875E-6 3.7037E-6 L 0.02213 -0.02871 " pathEditMode="relative" rAng="0" ptsTypes="AA">
                                      <p:cBhvr>
                                        <p:cTn id="8" dur="9000" fill="hold"/>
                                        <p:tgtEl>
                                          <p:spTgt spid="112"/>
                                        </p:tgtEl>
                                        <p:attrNameLst>
                                          <p:attrName>ppt_x</p:attrName>
                                          <p:attrName>ppt_y</p:attrName>
                                        </p:attrNameLst>
                                      </p:cBhvr>
                                      <p:rCtr x="1107" y="-1435"/>
                                    </p:animMotion>
                                  </p:childTnLst>
                                </p:cTn>
                              </p:par>
                            </p:childTnLst>
                          </p:cTn>
                        </p:par>
                        <p:par>
                          <p:cTn id="9" fill="hold">
                            <p:stCondLst>
                              <p:cond delay="18000"/>
                            </p:stCondLst>
                            <p:childTnLst>
                              <p:par>
                                <p:cTn id="10" presetID="0" presetClass="path" presetSubtype="0" repeatCount="indefinite" accel="50000" decel="50000" autoRev="1" fill="hold" nodeType="afterEffect">
                                  <p:stCondLst>
                                    <p:cond delay="0"/>
                                  </p:stCondLst>
                                  <p:childTnLst>
                                    <p:animMotion origin="layout" path="M -0.00403 -0.00162 L -0.00403 -0.0007 C 0.00248 -0.00834 0.00951 -0.01459 0.01615 -0.02222 C 0.02344 -0.03056 0.02982 -0.04144 0.03737 -0.04931 C 0.05352 -0.06551 0.0474 -0.06528 0.05443 -0.06528 L 0.05443 -0.06505 " pathEditMode="relative" rAng="0" ptsTypes="AAAAAA">
                                      <p:cBhvr>
                                        <p:cTn id="11" dur="2000" fill="hold"/>
                                        <p:tgtEl>
                                          <p:spTgt spid="2"/>
                                        </p:tgtEl>
                                        <p:attrNameLst>
                                          <p:attrName>ppt_x</p:attrName>
                                          <p:attrName>ppt_y</p:attrName>
                                        </p:attrNameLst>
                                      </p:cBhvr>
                                      <p:rCtr x="2917" y="-31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198FE7-2686-3508-AD28-199E996B5231}"/>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0B500911-93B5-D11A-F85C-0EE8F8254073}"/>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4B8F502A-F6C1-091E-C3BF-036CEBAB1EB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3" name="Picture 2">
            <a:extLst>
              <a:ext uri="{FF2B5EF4-FFF2-40B4-BE49-F238E27FC236}">
                <a16:creationId xmlns:a16="http://schemas.microsoft.com/office/drawing/2014/main" id="{15D511A7-F12B-B657-5061-3DA92EEC71B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27113" y="1428750"/>
            <a:ext cx="4762500" cy="4762500"/>
          </a:xfrm>
          <a:prstGeom prst="rect">
            <a:avLst/>
          </a:prstGeom>
        </p:spPr>
      </p:pic>
      <p:sp>
        <p:nvSpPr>
          <p:cNvPr id="5" name="TextBox 4">
            <a:extLst>
              <a:ext uri="{FF2B5EF4-FFF2-40B4-BE49-F238E27FC236}">
                <a16:creationId xmlns:a16="http://schemas.microsoft.com/office/drawing/2014/main" id="{261CC38A-1FF0-0A91-36A6-5D047C8AC53C}"/>
              </a:ext>
            </a:extLst>
          </p:cNvPr>
          <p:cNvSpPr txBox="1"/>
          <p:nvPr/>
        </p:nvSpPr>
        <p:spPr>
          <a:xfrm>
            <a:off x="785156" y="3197524"/>
            <a:ext cx="5444194" cy="729430"/>
          </a:xfrm>
          <a:prstGeom prst="rect">
            <a:avLst/>
          </a:prstGeom>
          <a:noFill/>
        </p:spPr>
        <p:txBody>
          <a:bodyPr wrap="square">
            <a:spAutoFit/>
          </a:bodyPr>
          <a:lstStyle>
            <a:defPPr>
              <a:defRPr lang="en-US"/>
            </a:defPPr>
            <a:lvl1pPr marR="0" algn="ctr" rtl="1">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A"/>
              <a:t>"كيف يمكن للمشرف بناء علاقات إيجابية مع فريق العمل مع الحفاظ على هيبته ومكانته الإدارية؟"</a:t>
            </a:r>
            <a:endParaRPr lang="en-US" dirty="0"/>
          </a:p>
        </p:txBody>
      </p:sp>
    </p:spTree>
    <p:extLst>
      <p:ext uri="{BB962C8B-B14F-4D97-AF65-F5344CB8AC3E}">
        <p14:creationId xmlns:p14="http://schemas.microsoft.com/office/powerpoint/2010/main" val="2680512253"/>
      </p:ext>
    </p:extLst>
  </p:cSld>
  <p:clrMapOvr>
    <a:masterClrMapping/>
  </p:clrMapOvr>
  <p:transition spd="slow">
    <p:wip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38FBC6-5E2F-7BDD-DC45-5FF58737D25F}"/>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B7F59B02-4916-A841-E458-55AC8ED6FC7E}"/>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cs typeface="Adobe Arabic" panose="02040503050201020203" pitchFamily="18" charset="-78"/>
              </a:rPr>
              <a:t>الإجابات النموذجية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D427B006-2F81-F99B-0824-E6615823C4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Brainstorming ">
            <a:extLst>
              <a:ext uri="{FF2B5EF4-FFF2-40B4-BE49-F238E27FC236}">
                <a16:creationId xmlns:a16="http://schemas.microsoft.com/office/drawing/2014/main" id="{DB382B39-2D5C-8DB8-FAAE-0D5FF883CD4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714501" y="2605002"/>
            <a:ext cx="2551112" cy="2551112"/>
          </a:xfrm>
          <a:prstGeom prst="rect">
            <a:avLst/>
          </a:prstGeom>
          <a:noFill/>
          <a:ln>
            <a:noFill/>
          </a:ln>
        </p:spPr>
      </p:pic>
      <p:sp>
        <p:nvSpPr>
          <p:cNvPr id="7" name="TextBox 6">
            <a:extLst>
              <a:ext uri="{FF2B5EF4-FFF2-40B4-BE49-F238E27FC236}">
                <a16:creationId xmlns:a16="http://schemas.microsoft.com/office/drawing/2014/main" id="{5BD85EFB-96F6-0AC4-B473-474C75C7AFA5}"/>
              </a:ext>
            </a:extLst>
          </p:cNvPr>
          <p:cNvSpPr txBox="1"/>
          <p:nvPr/>
        </p:nvSpPr>
        <p:spPr>
          <a:xfrm>
            <a:off x="5435453" y="1128849"/>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الموازنة بين الحزم واللين - الحزم في المواقف التي تتطلّب ذلك، واللين في المواقف الإنسانية</a:t>
            </a:r>
            <a:endParaRPr lang="en-US" dirty="0"/>
          </a:p>
        </p:txBody>
      </p:sp>
      <p:sp>
        <p:nvSpPr>
          <p:cNvPr id="12" name="TextBox 11">
            <a:extLst>
              <a:ext uri="{FF2B5EF4-FFF2-40B4-BE49-F238E27FC236}">
                <a16:creationId xmlns:a16="http://schemas.microsoft.com/office/drawing/2014/main" id="{E2EEF069-6E68-0E28-09D1-2C3AF97A92A9}"/>
              </a:ext>
            </a:extLst>
          </p:cNvPr>
          <p:cNvSpPr txBox="1"/>
          <p:nvPr/>
        </p:nvSpPr>
        <p:spPr>
          <a:xfrm>
            <a:off x="5435453" y="2678185"/>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بناء الثقة من خلال الوفاء بالوعود والالتزام بالكلمة</a:t>
            </a:r>
            <a:endParaRPr lang="en-US"/>
          </a:p>
        </p:txBody>
      </p:sp>
      <p:sp>
        <p:nvSpPr>
          <p:cNvPr id="13" name="TextBox 12">
            <a:extLst>
              <a:ext uri="{FF2B5EF4-FFF2-40B4-BE49-F238E27FC236}">
                <a16:creationId xmlns:a16="http://schemas.microsoft.com/office/drawing/2014/main" id="{B86569D8-CDC0-9195-4EE0-89D692AA1B24}"/>
              </a:ext>
            </a:extLst>
          </p:cNvPr>
          <p:cNvSpPr txBox="1"/>
          <p:nvPr/>
        </p:nvSpPr>
        <p:spPr>
          <a:xfrm>
            <a:off x="5435453" y="3766498"/>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الاستماع الفعّال لاحتياجات الفريق ومشاكلهم</a:t>
            </a:r>
            <a:endParaRPr lang="en-US" dirty="0"/>
          </a:p>
        </p:txBody>
      </p:sp>
      <p:sp>
        <p:nvSpPr>
          <p:cNvPr id="14" name="TextBox 13">
            <a:extLst>
              <a:ext uri="{FF2B5EF4-FFF2-40B4-BE49-F238E27FC236}">
                <a16:creationId xmlns:a16="http://schemas.microsoft.com/office/drawing/2014/main" id="{98376CC4-DAC0-5913-FAE5-52A72E2FBD70}"/>
              </a:ext>
            </a:extLst>
          </p:cNvPr>
          <p:cNvSpPr txBox="1"/>
          <p:nvPr/>
        </p:nvSpPr>
        <p:spPr>
          <a:xfrm>
            <a:off x="5435453" y="4854811"/>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الشفافية في اتخاذ القرارات وتوضيح أسبابها</a:t>
            </a:r>
            <a:endParaRPr lang="en-US"/>
          </a:p>
        </p:txBody>
      </p:sp>
      <p:sp>
        <p:nvSpPr>
          <p:cNvPr id="15" name="TextBox 14">
            <a:extLst>
              <a:ext uri="{FF2B5EF4-FFF2-40B4-BE49-F238E27FC236}">
                <a16:creationId xmlns:a16="http://schemas.microsoft.com/office/drawing/2014/main" id="{9F24045A-1BCF-4A19-A53D-BD37A781C551}"/>
              </a:ext>
            </a:extLst>
          </p:cNvPr>
          <p:cNvSpPr txBox="1"/>
          <p:nvPr/>
        </p:nvSpPr>
        <p:spPr>
          <a:xfrm>
            <a:off x="5435453" y="5943126"/>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احترام خصوصية الموظّفين والفصل بين المشاكل الشخصية والعمل</a:t>
            </a:r>
            <a:endParaRPr lang="en-US" dirty="0"/>
          </a:p>
        </p:txBody>
      </p:sp>
    </p:spTree>
    <p:extLst>
      <p:ext uri="{BB962C8B-B14F-4D97-AF65-F5344CB8AC3E}">
        <p14:creationId xmlns:p14="http://schemas.microsoft.com/office/powerpoint/2010/main" val="169707158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1000"/>
                                        <p:tgtEl>
                                          <p:spTgt spid="14"/>
                                        </p:tgtEl>
                                      </p:cBhvr>
                                    </p:animEffect>
                                    <p:anim calcmode="lin" valueType="num">
                                      <p:cBhvr>
                                        <p:cTn id="29" dur="1000" fill="hold"/>
                                        <p:tgtEl>
                                          <p:spTgt spid="14"/>
                                        </p:tgtEl>
                                        <p:attrNameLst>
                                          <p:attrName>ppt_x</p:attrName>
                                        </p:attrNameLst>
                                      </p:cBhvr>
                                      <p:tavLst>
                                        <p:tav tm="0">
                                          <p:val>
                                            <p:strVal val="#ppt_x"/>
                                          </p:val>
                                        </p:tav>
                                        <p:tav tm="100000">
                                          <p:val>
                                            <p:strVal val="#ppt_x"/>
                                          </p:val>
                                        </p:tav>
                                      </p:tavLst>
                                    </p:anim>
                                    <p:anim calcmode="lin" valueType="num">
                                      <p:cBhvr>
                                        <p:cTn id="30"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1000"/>
                                        <p:tgtEl>
                                          <p:spTgt spid="15"/>
                                        </p:tgtEl>
                                      </p:cBhvr>
                                    </p:animEffect>
                                    <p:anim calcmode="lin" valueType="num">
                                      <p:cBhvr>
                                        <p:cTn id="36" dur="1000" fill="hold"/>
                                        <p:tgtEl>
                                          <p:spTgt spid="15"/>
                                        </p:tgtEl>
                                        <p:attrNameLst>
                                          <p:attrName>ppt_x</p:attrName>
                                        </p:attrNameLst>
                                      </p:cBhvr>
                                      <p:tavLst>
                                        <p:tav tm="0">
                                          <p:val>
                                            <p:strVal val="#ppt_x"/>
                                          </p:val>
                                        </p:tav>
                                        <p:tav tm="100000">
                                          <p:val>
                                            <p:strVal val="#ppt_x"/>
                                          </p:val>
                                        </p:tav>
                                      </p:tavLst>
                                    </p:anim>
                                    <p:anim calcmode="lin" valueType="num">
                                      <p:cBhvr>
                                        <p:cTn id="37"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P spid="13" grpId="0"/>
      <p:bldP spid="14" grpId="0"/>
      <p:bldP spid="1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A82D74-A07B-7E3F-CC5D-331B37799929}"/>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E490EAA0-8471-C066-C3BF-0F7B6669637B}"/>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cs typeface="Adobe Arabic" panose="02040503050201020203" pitchFamily="18" charset="-78"/>
              </a:rPr>
              <a:t>الإجابات النموذجية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E7600082-05B1-4D6E-23D3-D2F03CEA04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Brainstorming ">
            <a:extLst>
              <a:ext uri="{FF2B5EF4-FFF2-40B4-BE49-F238E27FC236}">
                <a16:creationId xmlns:a16="http://schemas.microsoft.com/office/drawing/2014/main" id="{F921670D-7DC0-C3E4-2F32-C8965787663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714501" y="2605002"/>
            <a:ext cx="2551112" cy="2551112"/>
          </a:xfrm>
          <a:prstGeom prst="rect">
            <a:avLst/>
          </a:prstGeom>
          <a:noFill/>
          <a:ln>
            <a:noFill/>
          </a:ln>
        </p:spPr>
      </p:pic>
      <p:sp>
        <p:nvSpPr>
          <p:cNvPr id="7" name="TextBox 6">
            <a:extLst>
              <a:ext uri="{FF2B5EF4-FFF2-40B4-BE49-F238E27FC236}">
                <a16:creationId xmlns:a16="http://schemas.microsoft.com/office/drawing/2014/main" id="{C2F4E453-7D52-C371-A9AA-F61B323CE66C}"/>
              </a:ext>
            </a:extLst>
          </p:cNvPr>
          <p:cNvSpPr txBox="1"/>
          <p:nvPr/>
        </p:nvSpPr>
        <p:spPr>
          <a:xfrm>
            <a:off x="5435453" y="1128849"/>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المشاركة في بعض المناسبات الاجتماعية مع الحفاظ على المسافة المهنية المناسبة</a:t>
            </a:r>
            <a:endParaRPr lang="en-US" dirty="0"/>
          </a:p>
        </p:txBody>
      </p:sp>
      <p:sp>
        <p:nvSpPr>
          <p:cNvPr id="12" name="TextBox 11">
            <a:extLst>
              <a:ext uri="{FF2B5EF4-FFF2-40B4-BE49-F238E27FC236}">
                <a16:creationId xmlns:a16="http://schemas.microsoft.com/office/drawing/2014/main" id="{978A4CF8-B5BF-0E7C-F617-F389B720F389}"/>
              </a:ext>
            </a:extLst>
          </p:cNvPr>
          <p:cNvSpPr txBox="1"/>
          <p:nvPr/>
        </p:nvSpPr>
        <p:spPr>
          <a:xfrm>
            <a:off x="5435453" y="2678185"/>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التعامل بعدالة ومساواة مع جميع أفراد الفريق</a:t>
            </a:r>
            <a:endParaRPr lang="en-US" dirty="0"/>
          </a:p>
        </p:txBody>
      </p:sp>
      <p:sp>
        <p:nvSpPr>
          <p:cNvPr id="13" name="TextBox 12">
            <a:extLst>
              <a:ext uri="{FF2B5EF4-FFF2-40B4-BE49-F238E27FC236}">
                <a16:creationId xmlns:a16="http://schemas.microsoft.com/office/drawing/2014/main" id="{BB96551E-0E08-2D7C-4FDD-04928868EC1C}"/>
              </a:ext>
            </a:extLst>
          </p:cNvPr>
          <p:cNvSpPr txBox="1"/>
          <p:nvPr/>
        </p:nvSpPr>
        <p:spPr>
          <a:xfrm>
            <a:off x="5435453" y="3766498"/>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تفويض المهام بشكل مدروس ومتابعتها دون تدخّل مفرط</a:t>
            </a:r>
            <a:endParaRPr lang="en-US" dirty="0"/>
          </a:p>
        </p:txBody>
      </p:sp>
      <p:sp>
        <p:nvSpPr>
          <p:cNvPr id="14" name="TextBox 13">
            <a:extLst>
              <a:ext uri="{FF2B5EF4-FFF2-40B4-BE49-F238E27FC236}">
                <a16:creationId xmlns:a16="http://schemas.microsoft.com/office/drawing/2014/main" id="{6EBE66D8-EBD0-CD17-F3BE-E308A317D305}"/>
              </a:ext>
            </a:extLst>
          </p:cNvPr>
          <p:cNvSpPr txBox="1"/>
          <p:nvPr/>
        </p:nvSpPr>
        <p:spPr>
          <a:xfrm>
            <a:off x="5435453" y="4854811"/>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تقديم التغذية الراجعة البنّاءة بطريقة مهنية وخاصة</a:t>
            </a:r>
            <a:endParaRPr lang="en-US"/>
          </a:p>
        </p:txBody>
      </p:sp>
      <p:sp>
        <p:nvSpPr>
          <p:cNvPr id="15" name="TextBox 14">
            <a:extLst>
              <a:ext uri="{FF2B5EF4-FFF2-40B4-BE49-F238E27FC236}">
                <a16:creationId xmlns:a16="http://schemas.microsoft.com/office/drawing/2014/main" id="{575A5D03-8991-A517-9ACF-78F98DA9A63E}"/>
              </a:ext>
            </a:extLst>
          </p:cNvPr>
          <p:cNvSpPr txBox="1"/>
          <p:nvPr/>
        </p:nvSpPr>
        <p:spPr>
          <a:xfrm>
            <a:off x="5435453" y="5943126"/>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الاعتراف بالأخطاء عند حدوثها والتعلّم منها</a:t>
            </a:r>
            <a:endParaRPr lang="en-US" dirty="0"/>
          </a:p>
        </p:txBody>
      </p:sp>
    </p:spTree>
    <p:extLst>
      <p:ext uri="{BB962C8B-B14F-4D97-AF65-F5344CB8AC3E}">
        <p14:creationId xmlns:p14="http://schemas.microsoft.com/office/powerpoint/2010/main" val="52935856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1000"/>
                                        <p:tgtEl>
                                          <p:spTgt spid="14"/>
                                        </p:tgtEl>
                                      </p:cBhvr>
                                    </p:animEffect>
                                    <p:anim calcmode="lin" valueType="num">
                                      <p:cBhvr>
                                        <p:cTn id="29" dur="1000" fill="hold"/>
                                        <p:tgtEl>
                                          <p:spTgt spid="14"/>
                                        </p:tgtEl>
                                        <p:attrNameLst>
                                          <p:attrName>ppt_x</p:attrName>
                                        </p:attrNameLst>
                                      </p:cBhvr>
                                      <p:tavLst>
                                        <p:tav tm="0">
                                          <p:val>
                                            <p:strVal val="#ppt_x"/>
                                          </p:val>
                                        </p:tav>
                                        <p:tav tm="100000">
                                          <p:val>
                                            <p:strVal val="#ppt_x"/>
                                          </p:val>
                                        </p:tav>
                                      </p:tavLst>
                                    </p:anim>
                                    <p:anim calcmode="lin" valueType="num">
                                      <p:cBhvr>
                                        <p:cTn id="30"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1000"/>
                                        <p:tgtEl>
                                          <p:spTgt spid="15"/>
                                        </p:tgtEl>
                                      </p:cBhvr>
                                    </p:animEffect>
                                    <p:anim calcmode="lin" valueType="num">
                                      <p:cBhvr>
                                        <p:cTn id="36" dur="1000" fill="hold"/>
                                        <p:tgtEl>
                                          <p:spTgt spid="15"/>
                                        </p:tgtEl>
                                        <p:attrNameLst>
                                          <p:attrName>ppt_x</p:attrName>
                                        </p:attrNameLst>
                                      </p:cBhvr>
                                      <p:tavLst>
                                        <p:tav tm="0">
                                          <p:val>
                                            <p:strVal val="#ppt_x"/>
                                          </p:val>
                                        </p:tav>
                                        <p:tav tm="100000">
                                          <p:val>
                                            <p:strVal val="#ppt_x"/>
                                          </p:val>
                                        </p:tav>
                                      </p:tavLst>
                                    </p:anim>
                                    <p:anim calcmode="lin" valueType="num">
                                      <p:cBhvr>
                                        <p:cTn id="37"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P spid="13" grpId="0"/>
      <p:bldP spid="14" grpId="0"/>
      <p:bldP spid="1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A44C41-926D-C0F8-1F8C-BA7F6F91FEAB}"/>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AC6D139D-7C46-E7FD-9B84-C0E1C2BFB741}"/>
              </a:ext>
            </a:extLst>
          </p:cNvPr>
          <p:cNvSpPr txBox="1"/>
          <p:nvPr/>
        </p:nvSpPr>
        <p:spPr>
          <a:xfrm>
            <a:off x="2779494" y="-132677"/>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صفات المشرف المتميز </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ED3833C8-C6D6-6132-7550-D96D32C808F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56" name="Group 55">
            <a:extLst>
              <a:ext uri="{FF2B5EF4-FFF2-40B4-BE49-F238E27FC236}">
                <a16:creationId xmlns:a16="http://schemas.microsoft.com/office/drawing/2014/main" id="{4FFBFB6B-82D1-DF80-8593-C70F4FE7F6B3}"/>
              </a:ext>
            </a:extLst>
          </p:cNvPr>
          <p:cNvGrpSpPr/>
          <p:nvPr/>
        </p:nvGrpSpPr>
        <p:grpSpPr>
          <a:xfrm>
            <a:off x="6315471" y="4156377"/>
            <a:ext cx="5025802" cy="997003"/>
            <a:chOff x="6315471" y="4156377"/>
            <a:chExt cx="5025802" cy="997003"/>
          </a:xfrm>
        </p:grpSpPr>
        <p:sp>
          <p:nvSpPr>
            <p:cNvPr id="22" name="Google Shape;2171;p42">
              <a:extLst>
                <a:ext uri="{FF2B5EF4-FFF2-40B4-BE49-F238E27FC236}">
                  <a16:creationId xmlns:a16="http://schemas.microsoft.com/office/drawing/2014/main" id="{ACEDF5C9-066B-86A6-BA53-9A3C41BA1B72}"/>
                </a:ext>
              </a:extLst>
            </p:cNvPr>
            <p:cNvSpPr>
              <a:spLocks/>
            </p:cNvSpPr>
            <p:nvPr/>
          </p:nvSpPr>
          <p:spPr bwMode="auto">
            <a:xfrm flipH="1">
              <a:off x="10559921" y="4156377"/>
              <a:ext cx="781352" cy="997003"/>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32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5</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3" name="Google Shape;2172;p42">
              <a:extLst>
                <a:ext uri="{FF2B5EF4-FFF2-40B4-BE49-F238E27FC236}">
                  <a16:creationId xmlns:a16="http://schemas.microsoft.com/office/drawing/2014/main" id="{20536772-334A-C516-8A37-B18F12352958}"/>
                </a:ext>
              </a:extLst>
            </p:cNvPr>
            <p:cNvSpPr>
              <a:spLocks/>
            </p:cNvSpPr>
            <p:nvPr/>
          </p:nvSpPr>
          <p:spPr bwMode="auto">
            <a:xfrm flipH="1">
              <a:off x="10559921" y="4672698"/>
              <a:ext cx="554329" cy="480682"/>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168489"/>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24" name="Google Shape;2173;p42">
              <a:extLst>
                <a:ext uri="{FF2B5EF4-FFF2-40B4-BE49-F238E27FC236}">
                  <a16:creationId xmlns:a16="http://schemas.microsoft.com/office/drawing/2014/main" id="{FFE8F3E6-9B98-7CAF-C74A-CE665A5055FB}"/>
                </a:ext>
              </a:extLst>
            </p:cNvPr>
            <p:cNvSpPr>
              <a:spLocks/>
            </p:cNvSpPr>
            <p:nvPr/>
          </p:nvSpPr>
          <p:spPr bwMode="auto">
            <a:xfrm flipH="1">
              <a:off x="6315471" y="4156377"/>
              <a:ext cx="4312898" cy="892628"/>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الحزم والعدالة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5" name="Google Shape;2174;p42">
              <a:extLst>
                <a:ext uri="{FF2B5EF4-FFF2-40B4-BE49-F238E27FC236}">
                  <a16:creationId xmlns:a16="http://schemas.microsoft.com/office/drawing/2014/main" id="{29D5A32D-EA7D-3627-C271-E09AD575DC36}"/>
                </a:ext>
              </a:extLst>
            </p:cNvPr>
            <p:cNvSpPr>
              <a:spLocks/>
            </p:cNvSpPr>
            <p:nvPr/>
          </p:nvSpPr>
          <p:spPr bwMode="auto">
            <a:xfrm flipH="1">
              <a:off x="6315471" y="4156377"/>
              <a:ext cx="4034763" cy="892628"/>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rgbClr val="A0C9CA"/>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26" name="Google Shape;2175;p42">
              <a:extLst>
                <a:ext uri="{FF2B5EF4-FFF2-40B4-BE49-F238E27FC236}">
                  <a16:creationId xmlns:a16="http://schemas.microsoft.com/office/drawing/2014/main" id="{B8F315C2-1B5C-D6B7-300B-83111A0F2298}"/>
                </a:ext>
              </a:extLst>
            </p:cNvPr>
            <p:cNvSpPr>
              <a:spLocks/>
            </p:cNvSpPr>
            <p:nvPr/>
          </p:nvSpPr>
          <p:spPr bwMode="auto">
            <a:xfrm flipH="1">
              <a:off x="8349909" y="4933753"/>
              <a:ext cx="2508337" cy="219627"/>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200"/>
            </a:p>
          </p:txBody>
        </p:sp>
      </p:grpSp>
      <p:grpSp>
        <p:nvGrpSpPr>
          <p:cNvPr id="55" name="Group 54">
            <a:extLst>
              <a:ext uri="{FF2B5EF4-FFF2-40B4-BE49-F238E27FC236}">
                <a16:creationId xmlns:a16="http://schemas.microsoft.com/office/drawing/2014/main" id="{DBC1E2D6-18B8-5216-038F-E3B07A85CE85}"/>
              </a:ext>
            </a:extLst>
          </p:cNvPr>
          <p:cNvGrpSpPr/>
          <p:nvPr/>
        </p:nvGrpSpPr>
        <p:grpSpPr>
          <a:xfrm>
            <a:off x="6315471" y="2828662"/>
            <a:ext cx="5025802" cy="997003"/>
            <a:chOff x="6315471" y="2828662"/>
            <a:chExt cx="5025802" cy="997003"/>
          </a:xfrm>
        </p:grpSpPr>
        <p:sp>
          <p:nvSpPr>
            <p:cNvPr id="27" name="Google Shape;2171;p42">
              <a:extLst>
                <a:ext uri="{FF2B5EF4-FFF2-40B4-BE49-F238E27FC236}">
                  <a16:creationId xmlns:a16="http://schemas.microsoft.com/office/drawing/2014/main" id="{F10B904E-3DA3-879F-BBCA-44BF25622118}"/>
                </a:ext>
              </a:extLst>
            </p:cNvPr>
            <p:cNvSpPr>
              <a:spLocks/>
            </p:cNvSpPr>
            <p:nvPr/>
          </p:nvSpPr>
          <p:spPr bwMode="auto">
            <a:xfrm flipH="1">
              <a:off x="10559921" y="2828662"/>
              <a:ext cx="781352" cy="997003"/>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32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3</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8" name="Google Shape;2172;p42">
              <a:extLst>
                <a:ext uri="{FF2B5EF4-FFF2-40B4-BE49-F238E27FC236}">
                  <a16:creationId xmlns:a16="http://schemas.microsoft.com/office/drawing/2014/main" id="{32B633CE-7EA1-6786-CD6A-DE43CFCB2424}"/>
                </a:ext>
              </a:extLst>
            </p:cNvPr>
            <p:cNvSpPr>
              <a:spLocks/>
            </p:cNvSpPr>
            <p:nvPr/>
          </p:nvSpPr>
          <p:spPr bwMode="auto">
            <a:xfrm flipH="1">
              <a:off x="10559921" y="3344983"/>
              <a:ext cx="554329" cy="480682"/>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168489"/>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29" name="Google Shape;2173;p42">
              <a:extLst>
                <a:ext uri="{FF2B5EF4-FFF2-40B4-BE49-F238E27FC236}">
                  <a16:creationId xmlns:a16="http://schemas.microsoft.com/office/drawing/2014/main" id="{67D4A20B-056F-DB64-F13B-663F08EB1E67}"/>
                </a:ext>
              </a:extLst>
            </p:cNvPr>
            <p:cNvSpPr>
              <a:spLocks/>
            </p:cNvSpPr>
            <p:nvPr/>
          </p:nvSpPr>
          <p:spPr bwMode="auto">
            <a:xfrm flipH="1">
              <a:off x="6315471" y="2828662"/>
              <a:ext cx="4312898" cy="892628"/>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الذكاء العاطفي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0" name="Google Shape;2174;p42">
              <a:extLst>
                <a:ext uri="{FF2B5EF4-FFF2-40B4-BE49-F238E27FC236}">
                  <a16:creationId xmlns:a16="http://schemas.microsoft.com/office/drawing/2014/main" id="{4EBB9026-CFFF-8386-93A2-0E722EA29EBD}"/>
                </a:ext>
              </a:extLst>
            </p:cNvPr>
            <p:cNvSpPr>
              <a:spLocks/>
            </p:cNvSpPr>
            <p:nvPr/>
          </p:nvSpPr>
          <p:spPr bwMode="auto">
            <a:xfrm flipH="1">
              <a:off x="6315471" y="2828662"/>
              <a:ext cx="4034763" cy="892628"/>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rgbClr val="A0C9CA"/>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31" name="Google Shape;2175;p42">
              <a:extLst>
                <a:ext uri="{FF2B5EF4-FFF2-40B4-BE49-F238E27FC236}">
                  <a16:creationId xmlns:a16="http://schemas.microsoft.com/office/drawing/2014/main" id="{49586BC9-74CC-B77D-96E3-B5190D81185F}"/>
                </a:ext>
              </a:extLst>
            </p:cNvPr>
            <p:cNvSpPr>
              <a:spLocks/>
            </p:cNvSpPr>
            <p:nvPr/>
          </p:nvSpPr>
          <p:spPr bwMode="auto">
            <a:xfrm flipH="1">
              <a:off x="8349909" y="3606037"/>
              <a:ext cx="2508337" cy="219627"/>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200"/>
            </a:p>
          </p:txBody>
        </p:sp>
      </p:grpSp>
      <p:grpSp>
        <p:nvGrpSpPr>
          <p:cNvPr id="43" name="Google Shape;2170;p42">
            <a:extLst>
              <a:ext uri="{FF2B5EF4-FFF2-40B4-BE49-F238E27FC236}">
                <a16:creationId xmlns:a16="http://schemas.microsoft.com/office/drawing/2014/main" id="{88BC0568-E18B-3EB9-81E8-3493FF98C0FE}"/>
              </a:ext>
            </a:extLst>
          </p:cNvPr>
          <p:cNvGrpSpPr>
            <a:grpSpLocks/>
          </p:cNvGrpSpPr>
          <p:nvPr/>
        </p:nvGrpSpPr>
        <p:grpSpPr bwMode="auto">
          <a:xfrm flipH="1">
            <a:off x="6315847" y="1458688"/>
            <a:ext cx="5025796" cy="997003"/>
            <a:chOff x="2924296" y="0"/>
            <a:chExt cx="44054" cy="8616"/>
          </a:xfrm>
        </p:grpSpPr>
        <p:sp>
          <p:nvSpPr>
            <p:cNvPr id="50" name="Google Shape;2171;p42">
              <a:extLst>
                <a:ext uri="{FF2B5EF4-FFF2-40B4-BE49-F238E27FC236}">
                  <a16:creationId xmlns:a16="http://schemas.microsoft.com/office/drawing/2014/main" id="{F21CEC3B-A48B-4E06-6191-F0C33A5F6286}"/>
                </a:ext>
              </a:extLst>
            </p:cNvPr>
            <p:cNvSpPr>
              <a:spLocks/>
            </p:cNvSpPr>
            <p:nvPr/>
          </p:nvSpPr>
          <p:spPr bwMode="auto">
            <a:xfrm>
              <a:off x="2924296" y="0"/>
              <a:ext cx="6849" cy="8616"/>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32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1</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51" name="Google Shape;2172;p42">
              <a:extLst>
                <a:ext uri="{FF2B5EF4-FFF2-40B4-BE49-F238E27FC236}">
                  <a16:creationId xmlns:a16="http://schemas.microsoft.com/office/drawing/2014/main" id="{F89A77E2-03B8-6A24-7B7A-F87468737B9A}"/>
                </a:ext>
              </a:extLst>
            </p:cNvPr>
            <p:cNvSpPr>
              <a:spLocks/>
            </p:cNvSpPr>
            <p:nvPr/>
          </p:nvSpPr>
          <p:spPr bwMode="auto">
            <a:xfrm>
              <a:off x="2926286" y="4462"/>
              <a:ext cx="4859" cy="4154"/>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168489"/>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52" name="Google Shape;2173;p42">
              <a:extLst>
                <a:ext uri="{FF2B5EF4-FFF2-40B4-BE49-F238E27FC236}">
                  <a16:creationId xmlns:a16="http://schemas.microsoft.com/office/drawing/2014/main" id="{2280618B-5A6A-4CE1-769E-D65786BBDD2C}"/>
                </a:ext>
              </a:extLst>
            </p:cNvPr>
            <p:cNvSpPr>
              <a:spLocks/>
            </p:cNvSpPr>
            <p:nvPr/>
          </p:nvSpPr>
          <p:spPr bwMode="auto">
            <a:xfrm>
              <a:off x="2930545" y="0"/>
              <a:ext cx="37805" cy="7714"/>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القدوة الحسنة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53" name="Google Shape;2174;p42">
              <a:extLst>
                <a:ext uri="{FF2B5EF4-FFF2-40B4-BE49-F238E27FC236}">
                  <a16:creationId xmlns:a16="http://schemas.microsoft.com/office/drawing/2014/main" id="{505670BB-1F73-6074-2A9F-95A56E8015F7}"/>
                </a:ext>
              </a:extLst>
            </p:cNvPr>
            <p:cNvSpPr>
              <a:spLocks/>
            </p:cNvSpPr>
            <p:nvPr/>
          </p:nvSpPr>
          <p:spPr bwMode="auto">
            <a:xfrm>
              <a:off x="2932983" y="0"/>
              <a:ext cx="35367" cy="7714"/>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rgbClr val="A0C9CA"/>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54" name="Google Shape;2175;p42">
              <a:extLst>
                <a:ext uri="{FF2B5EF4-FFF2-40B4-BE49-F238E27FC236}">
                  <a16:creationId xmlns:a16="http://schemas.microsoft.com/office/drawing/2014/main" id="{8EB15FF2-A4E5-299B-CD49-69D7AE3DC520}"/>
                </a:ext>
              </a:extLst>
            </p:cNvPr>
            <p:cNvSpPr>
              <a:spLocks/>
            </p:cNvSpPr>
            <p:nvPr/>
          </p:nvSpPr>
          <p:spPr bwMode="auto">
            <a:xfrm>
              <a:off x="2928530" y="6718"/>
              <a:ext cx="21987" cy="1898"/>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200"/>
            </a:p>
          </p:txBody>
        </p:sp>
      </p:grpSp>
      <p:grpSp>
        <p:nvGrpSpPr>
          <p:cNvPr id="44" name="Google Shape;2170;p42">
            <a:extLst>
              <a:ext uri="{FF2B5EF4-FFF2-40B4-BE49-F238E27FC236}">
                <a16:creationId xmlns:a16="http://schemas.microsoft.com/office/drawing/2014/main" id="{1A48A36F-F308-4909-CB08-DF7E4A9602AF}"/>
              </a:ext>
            </a:extLst>
          </p:cNvPr>
          <p:cNvGrpSpPr>
            <a:grpSpLocks/>
          </p:cNvGrpSpPr>
          <p:nvPr/>
        </p:nvGrpSpPr>
        <p:grpSpPr bwMode="auto">
          <a:xfrm flipH="1">
            <a:off x="850363" y="1458688"/>
            <a:ext cx="5025796" cy="997003"/>
            <a:chOff x="2" y="0"/>
            <a:chExt cx="44054" cy="8616"/>
          </a:xfrm>
        </p:grpSpPr>
        <p:sp>
          <p:nvSpPr>
            <p:cNvPr id="45" name="Google Shape;2171;p42">
              <a:extLst>
                <a:ext uri="{FF2B5EF4-FFF2-40B4-BE49-F238E27FC236}">
                  <a16:creationId xmlns:a16="http://schemas.microsoft.com/office/drawing/2014/main" id="{B249775C-39F6-90B0-455D-A1BCF9524BA8}"/>
                </a:ext>
              </a:extLst>
            </p:cNvPr>
            <p:cNvSpPr>
              <a:spLocks/>
            </p:cNvSpPr>
            <p:nvPr/>
          </p:nvSpPr>
          <p:spPr bwMode="auto">
            <a:xfrm>
              <a:off x="2" y="0"/>
              <a:ext cx="6849" cy="8616"/>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32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2</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6" name="Google Shape;2172;p42">
              <a:extLst>
                <a:ext uri="{FF2B5EF4-FFF2-40B4-BE49-F238E27FC236}">
                  <a16:creationId xmlns:a16="http://schemas.microsoft.com/office/drawing/2014/main" id="{F917D392-E1DE-06C3-C1C0-AE7C62C3128C}"/>
                </a:ext>
              </a:extLst>
            </p:cNvPr>
            <p:cNvSpPr>
              <a:spLocks/>
            </p:cNvSpPr>
            <p:nvPr/>
          </p:nvSpPr>
          <p:spPr bwMode="auto">
            <a:xfrm>
              <a:off x="1992" y="4462"/>
              <a:ext cx="4859" cy="4154"/>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343C4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47" name="Google Shape;2173;p42">
              <a:extLst>
                <a:ext uri="{FF2B5EF4-FFF2-40B4-BE49-F238E27FC236}">
                  <a16:creationId xmlns:a16="http://schemas.microsoft.com/office/drawing/2014/main" id="{FC623D76-AC9C-887C-6FC0-6C25874D3817}"/>
                </a:ext>
              </a:extLst>
            </p:cNvPr>
            <p:cNvSpPr>
              <a:spLocks/>
            </p:cNvSpPr>
            <p:nvPr/>
          </p:nvSpPr>
          <p:spPr bwMode="auto">
            <a:xfrm>
              <a:off x="6251" y="0"/>
              <a:ext cx="37805" cy="7714"/>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المرونة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8" name="Google Shape;2174;p42">
              <a:extLst>
                <a:ext uri="{FF2B5EF4-FFF2-40B4-BE49-F238E27FC236}">
                  <a16:creationId xmlns:a16="http://schemas.microsoft.com/office/drawing/2014/main" id="{95221CEF-FC98-9902-B7A3-782CDCF049B7}"/>
                </a:ext>
              </a:extLst>
            </p:cNvPr>
            <p:cNvSpPr>
              <a:spLocks/>
            </p:cNvSpPr>
            <p:nvPr/>
          </p:nvSpPr>
          <p:spPr bwMode="auto">
            <a:xfrm>
              <a:off x="8689" y="0"/>
              <a:ext cx="35367" cy="7714"/>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49" name="Google Shape;2175;p42">
              <a:extLst>
                <a:ext uri="{FF2B5EF4-FFF2-40B4-BE49-F238E27FC236}">
                  <a16:creationId xmlns:a16="http://schemas.microsoft.com/office/drawing/2014/main" id="{33AD38D5-1D1F-1902-F760-42933E10960D}"/>
                </a:ext>
              </a:extLst>
            </p:cNvPr>
            <p:cNvSpPr>
              <a:spLocks/>
            </p:cNvSpPr>
            <p:nvPr/>
          </p:nvSpPr>
          <p:spPr bwMode="auto">
            <a:xfrm>
              <a:off x="4236" y="6718"/>
              <a:ext cx="21987" cy="1898"/>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200"/>
            </a:p>
          </p:txBody>
        </p:sp>
      </p:grpSp>
      <p:grpSp>
        <p:nvGrpSpPr>
          <p:cNvPr id="57" name="Group 56">
            <a:extLst>
              <a:ext uri="{FF2B5EF4-FFF2-40B4-BE49-F238E27FC236}">
                <a16:creationId xmlns:a16="http://schemas.microsoft.com/office/drawing/2014/main" id="{FD0C6905-250D-C3BD-0927-6F1B54FA3E05}"/>
              </a:ext>
            </a:extLst>
          </p:cNvPr>
          <p:cNvGrpSpPr/>
          <p:nvPr/>
        </p:nvGrpSpPr>
        <p:grpSpPr>
          <a:xfrm>
            <a:off x="850357" y="2828662"/>
            <a:ext cx="5025802" cy="997003"/>
            <a:chOff x="850357" y="2828662"/>
            <a:chExt cx="5025802" cy="997003"/>
          </a:xfrm>
        </p:grpSpPr>
        <p:sp>
          <p:nvSpPr>
            <p:cNvPr id="33" name="Google Shape;2171;p42">
              <a:extLst>
                <a:ext uri="{FF2B5EF4-FFF2-40B4-BE49-F238E27FC236}">
                  <a16:creationId xmlns:a16="http://schemas.microsoft.com/office/drawing/2014/main" id="{8843A353-2EB3-9742-2392-028D99A6FF0B}"/>
                </a:ext>
              </a:extLst>
            </p:cNvPr>
            <p:cNvSpPr>
              <a:spLocks/>
            </p:cNvSpPr>
            <p:nvPr/>
          </p:nvSpPr>
          <p:spPr bwMode="auto">
            <a:xfrm flipH="1">
              <a:off x="5094807" y="2828662"/>
              <a:ext cx="781352" cy="997003"/>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32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4</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4" name="Google Shape;2172;p42">
              <a:extLst>
                <a:ext uri="{FF2B5EF4-FFF2-40B4-BE49-F238E27FC236}">
                  <a16:creationId xmlns:a16="http://schemas.microsoft.com/office/drawing/2014/main" id="{13238915-210D-CB9D-22E8-5AC0320D193D}"/>
                </a:ext>
              </a:extLst>
            </p:cNvPr>
            <p:cNvSpPr>
              <a:spLocks/>
            </p:cNvSpPr>
            <p:nvPr/>
          </p:nvSpPr>
          <p:spPr bwMode="auto">
            <a:xfrm flipH="1">
              <a:off x="5094807" y="3344983"/>
              <a:ext cx="554329" cy="480682"/>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343C4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35" name="Google Shape;2173;p42">
              <a:extLst>
                <a:ext uri="{FF2B5EF4-FFF2-40B4-BE49-F238E27FC236}">
                  <a16:creationId xmlns:a16="http://schemas.microsoft.com/office/drawing/2014/main" id="{986F1CE0-EA27-A514-09EC-8E2CBE5D67F8}"/>
                </a:ext>
              </a:extLst>
            </p:cNvPr>
            <p:cNvSpPr>
              <a:spLocks/>
            </p:cNvSpPr>
            <p:nvPr/>
          </p:nvSpPr>
          <p:spPr bwMode="auto">
            <a:xfrm flipH="1">
              <a:off x="850357" y="2828662"/>
              <a:ext cx="4312898" cy="892628"/>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التفكير الاستراتيجي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6" name="Google Shape;2174;p42">
              <a:extLst>
                <a:ext uri="{FF2B5EF4-FFF2-40B4-BE49-F238E27FC236}">
                  <a16:creationId xmlns:a16="http://schemas.microsoft.com/office/drawing/2014/main" id="{B357AA34-96AB-8890-89B8-0A1952343D50}"/>
                </a:ext>
              </a:extLst>
            </p:cNvPr>
            <p:cNvSpPr>
              <a:spLocks/>
            </p:cNvSpPr>
            <p:nvPr/>
          </p:nvSpPr>
          <p:spPr bwMode="auto">
            <a:xfrm flipH="1">
              <a:off x="850357" y="2828662"/>
              <a:ext cx="4034763" cy="892628"/>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37" name="Google Shape;2175;p42">
              <a:extLst>
                <a:ext uri="{FF2B5EF4-FFF2-40B4-BE49-F238E27FC236}">
                  <a16:creationId xmlns:a16="http://schemas.microsoft.com/office/drawing/2014/main" id="{85315D34-A213-EB08-8B87-709ECD73E8CC}"/>
                </a:ext>
              </a:extLst>
            </p:cNvPr>
            <p:cNvSpPr>
              <a:spLocks/>
            </p:cNvSpPr>
            <p:nvPr/>
          </p:nvSpPr>
          <p:spPr bwMode="auto">
            <a:xfrm flipH="1">
              <a:off x="2884796" y="3606037"/>
              <a:ext cx="2508337" cy="219627"/>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200"/>
            </a:p>
          </p:txBody>
        </p:sp>
      </p:grpSp>
      <p:grpSp>
        <p:nvGrpSpPr>
          <p:cNvPr id="58" name="Group 57">
            <a:extLst>
              <a:ext uri="{FF2B5EF4-FFF2-40B4-BE49-F238E27FC236}">
                <a16:creationId xmlns:a16="http://schemas.microsoft.com/office/drawing/2014/main" id="{F01629BF-02DB-C3FD-B453-5E83D4DC29FE}"/>
              </a:ext>
            </a:extLst>
          </p:cNvPr>
          <p:cNvGrpSpPr/>
          <p:nvPr/>
        </p:nvGrpSpPr>
        <p:grpSpPr>
          <a:xfrm>
            <a:off x="850357" y="4156377"/>
            <a:ext cx="5025802" cy="997003"/>
            <a:chOff x="850357" y="4156377"/>
            <a:chExt cx="5025802" cy="997003"/>
          </a:xfrm>
        </p:grpSpPr>
        <p:sp>
          <p:nvSpPr>
            <p:cNvPr id="38" name="Google Shape;2171;p42">
              <a:extLst>
                <a:ext uri="{FF2B5EF4-FFF2-40B4-BE49-F238E27FC236}">
                  <a16:creationId xmlns:a16="http://schemas.microsoft.com/office/drawing/2014/main" id="{2DB03F57-D663-16C9-706A-127B4FFFD2DF}"/>
                </a:ext>
              </a:extLst>
            </p:cNvPr>
            <p:cNvSpPr>
              <a:spLocks/>
            </p:cNvSpPr>
            <p:nvPr/>
          </p:nvSpPr>
          <p:spPr bwMode="auto">
            <a:xfrm flipH="1">
              <a:off x="5094807" y="4156377"/>
              <a:ext cx="781352" cy="997003"/>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32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6</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9" name="Google Shape;2172;p42">
              <a:extLst>
                <a:ext uri="{FF2B5EF4-FFF2-40B4-BE49-F238E27FC236}">
                  <a16:creationId xmlns:a16="http://schemas.microsoft.com/office/drawing/2014/main" id="{861308AA-E0E9-4E48-0807-74F08D58D063}"/>
                </a:ext>
              </a:extLst>
            </p:cNvPr>
            <p:cNvSpPr>
              <a:spLocks/>
            </p:cNvSpPr>
            <p:nvPr/>
          </p:nvSpPr>
          <p:spPr bwMode="auto">
            <a:xfrm flipH="1">
              <a:off x="5094807" y="4672698"/>
              <a:ext cx="554329" cy="480682"/>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343C4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40" name="Google Shape;2173;p42">
              <a:extLst>
                <a:ext uri="{FF2B5EF4-FFF2-40B4-BE49-F238E27FC236}">
                  <a16:creationId xmlns:a16="http://schemas.microsoft.com/office/drawing/2014/main" id="{F1577485-71F4-1F4B-293F-0CABB06C3774}"/>
                </a:ext>
              </a:extLst>
            </p:cNvPr>
            <p:cNvSpPr>
              <a:spLocks/>
            </p:cNvSpPr>
            <p:nvPr/>
          </p:nvSpPr>
          <p:spPr bwMode="auto">
            <a:xfrm flipH="1">
              <a:off x="850357" y="4156377"/>
              <a:ext cx="4312898" cy="892628"/>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الثقة بالنفس</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1" name="Google Shape;2174;p42">
              <a:extLst>
                <a:ext uri="{FF2B5EF4-FFF2-40B4-BE49-F238E27FC236}">
                  <a16:creationId xmlns:a16="http://schemas.microsoft.com/office/drawing/2014/main" id="{07389F44-28CE-2392-5FE7-1483DD06C551}"/>
                </a:ext>
              </a:extLst>
            </p:cNvPr>
            <p:cNvSpPr>
              <a:spLocks/>
            </p:cNvSpPr>
            <p:nvPr/>
          </p:nvSpPr>
          <p:spPr bwMode="auto">
            <a:xfrm flipH="1">
              <a:off x="850357" y="4156377"/>
              <a:ext cx="4034763" cy="892628"/>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42" name="Google Shape;2175;p42">
              <a:extLst>
                <a:ext uri="{FF2B5EF4-FFF2-40B4-BE49-F238E27FC236}">
                  <a16:creationId xmlns:a16="http://schemas.microsoft.com/office/drawing/2014/main" id="{AE7EDF3E-C7BF-8A7A-2A3E-3FA1CBD2F39C}"/>
                </a:ext>
              </a:extLst>
            </p:cNvPr>
            <p:cNvSpPr>
              <a:spLocks/>
            </p:cNvSpPr>
            <p:nvPr/>
          </p:nvSpPr>
          <p:spPr bwMode="auto">
            <a:xfrm flipH="1">
              <a:off x="2884796" y="4933753"/>
              <a:ext cx="2508337" cy="219627"/>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200"/>
            </a:p>
          </p:txBody>
        </p:sp>
      </p:grpSp>
      <p:grpSp>
        <p:nvGrpSpPr>
          <p:cNvPr id="10" name="Google Shape;2170;p42">
            <a:extLst>
              <a:ext uri="{FF2B5EF4-FFF2-40B4-BE49-F238E27FC236}">
                <a16:creationId xmlns:a16="http://schemas.microsoft.com/office/drawing/2014/main" id="{921780AA-05B7-C35C-FF1B-3AC4DEB6777F}"/>
              </a:ext>
            </a:extLst>
          </p:cNvPr>
          <p:cNvGrpSpPr>
            <a:grpSpLocks/>
          </p:cNvGrpSpPr>
          <p:nvPr/>
        </p:nvGrpSpPr>
        <p:grpSpPr bwMode="auto">
          <a:xfrm flipH="1">
            <a:off x="6315847" y="5418311"/>
            <a:ext cx="5025796" cy="997003"/>
            <a:chOff x="2924296" y="2118500"/>
            <a:chExt cx="44054" cy="8616"/>
          </a:xfrm>
        </p:grpSpPr>
        <p:sp>
          <p:nvSpPr>
            <p:cNvPr id="17" name="Google Shape;2171;p42">
              <a:extLst>
                <a:ext uri="{FF2B5EF4-FFF2-40B4-BE49-F238E27FC236}">
                  <a16:creationId xmlns:a16="http://schemas.microsoft.com/office/drawing/2014/main" id="{FB798402-FD35-EFFC-B551-6E8FB8C7E63F}"/>
                </a:ext>
              </a:extLst>
            </p:cNvPr>
            <p:cNvSpPr>
              <a:spLocks/>
            </p:cNvSpPr>
            <p:nvPr/>
          </p:nvSpPr>
          <p:spPr bwMode="auto">
            <a:xfrm>
              <a:off x="2924296" y="2118500"/>
              <a:ext cx="6849" cy="8616"/>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32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7</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8" name="Google Shape;2172;p42">
              <a:extLst>
                <a:ext uri="{FF2B5EF4-FFF2-40B4-BE49-F238E27FC236}">
                  <a16:creationId xmlns:a16="http://schemas.microsoft.com/office/drawing/2014/main" id="{E9E3FA0A-EDAB-4F3A-43B1-70E11E12191D}"/>
                </a:ext>
              </a:extLst>
            </p:cNvPr>
            <p:cNvSpPr>
              <a:spLocks/>
            </p:cNvSpPr>
            <p:nvPr/>
          </p:nvSpPr>
          <p:spPr bwMode="auto">
            <a:xfrm>
              <a:off x="2926286" y="2122962"/>
              <a:ext cx="4859" cy="4154"/>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168489"/>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19" name="Google Shape;2173;p42">
              <a:extLst>
                <a:ext uri="{FF2B5EF4-FFF2-40B4-BE49-F238E27FC236}">
                  <a16:creationId xmlns:a16="http://schemas.microsoft.com/office/drawing/2014/main" id="{F7E2F246-5308-9833-1142-2B9AC3B6EF4A}"/>
                </a:ext>
              </a:extLst>
            </p:cNvPr>
            <p:cNvSpPr>
              <a:spLocks/>
            </p:cNvSpPr>
            <p:nvPr/>
          </p:nvSpPr>
          <p:spPr bwMode="auto">
            <a:xfrm>
              <a:off x="2930545" y="2118500"/>
              <a:ext cx="37805" cy="7714"/>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الإبداع وحلّ المشكلات</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0" name="Google Shape;2174;p42">
              <a:extLst>
                <a:ext uri="{FF2B5EF4-FFF2-40B4-BE49-F238E27FC236}">
                  <a16:creationId xmlns:a16="http://schemas.microsoft.com/office/drawing/2014/main" id="{7635FDAB-DF70-927E-8CC5-6D97E3E98068}"/>
                </a:ext>
              </a:extLst>
            </p:cNvPr>
            <p:cNvSpPr>
              <a:spLocks/>
            </p:cNvSpPr>
            <p:nvPr/>
          </p:nvSpPr>
          <p:spPr bwMode="auto">
            <a:xfrm>
              <a:off x="2932983" y="2118500"/>
              <a:ext cx="35367" cy="7714"/>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rgbClr val="A0C9CA"/>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21" name="Google Shape;2175;p42">
              <a:extLst>
                <a:ext uri="{FF2B5EF4-FFF2-40B4-BE49-F238E27FC236}">
                  <a16:creationId xmlns:a16="http://schemas.microsoft.com/office/drawing/2014/main" id="{2F4900B5-C526-D23C-F2AF-9E5F84C99469}"/>
                </a:ext>
              </a:extLst>
            </p:cNvPr>
            <p:cNvSpPr>
              <a:spLocks/>
            </p:cNvSpPr>
            <p:nvPr/>
          </p:nvSpPr>
          <p:spPr bwMode="auto">
            <a:xfrm>
              <a:off x="2928530" y="2125218"/>
              <a:ext cx="21987" cy="1898"/>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200"/>
            </a:p>
          </p:txBody>
        </p:sp>
      </p:grpSp>
      <p:grpSp>
        <p:nvGrpSpPr>
          <p:cNvPr id="11" name="Google Shape;2170;p42">
            <a:extLst>
              <a:ext uri="{FF2B5EF4-FFF2-40B4-BE49-F238E27FC236}">
                <a16:creationId xmlns:a16="http://schemas.microsoft.com/office/drawing/2014/main" id="{A9F385CD-9F83-6611-7280-255709D894A8}"/>
              </a:ext>
            </a:extLst>
          </p:cNvPr>
          <p:cNvGrpSpPr>
            <a:grpSpLocks/>
          </p:cNvGrpSpPr>
          <p:nvPr/>
        </p:nvGrpSpPr>
        <p:grpSpPr bwMode="auto">
          <a:xfrm flipH="1">
            <a:off x="850363" y="5418311"/>
            <a:ext cx="5025796" cy="997003"/>
            <a:chOff x="2" y="2118500"/>
            <a:chExt cx="44054" cy="8616"/>
          </a:xfrm>
        </p:grpSpPr>
        <p:sp>
          <p:nvSpPr>
            <p:cNvPr id="12" name="Google Shape;2171;p42">
              <a:extLst>
                <a:ext uri="{FF2B5EF4-FFF2-40B4-BE49-F238E27FC236}">
                  <a16:creationId xmlns:a16="http://schemas.microsoft.com/office/drawing/2014/main" id="{47451409-87B0-9374-888E-E921E3154BA7}"/>
                </a:ext>
              </a:extLst>
            </p:cNvPr>
            <p:cNvSpPr>
              <a:spLocks/>
            </p:cNvSpPr>
            <p:nvPr/>
          </p:nvSpPr>
          <p:spPr bwMode="auto">
            <a:xfrm>
              <a:off x="2" y="2118500"/>
              <a:ext cx="6849" cy="8616"/>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32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8</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3" name="Google Shape;2172;p42">
              <a:extLst>
                <a:ext uri="{FF2B5EF4-FFF2-40B4-BE49-F238E27FC236}">
                  <a16:creationId xmlns:a16="http://schemas.microsoft.com/office/drawing/2014/main" id="{2565A96A-57D9-12A8-24A4-2443B545BD6E}"/>
                </a:ext>
              </a:extLst>
            </p:cNvPr>
            <p:cNvSpPr>
              <a:spLocks/>
            </p:cNvSpPr>
            <p:nvPr/>
          </p:nvSpPr>
          <p:spPr bwMode="auto">
            <a:xfrm>
              <a:off x="1992" y="2122962"/>
              <a:ext cx="4859" cy="4154"/>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343C4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14" name="Google Shape;2173;p42">
              <a:extLst>
                <a:ext uri="{FF2B5EF4-FFF2-40B4-BE49-F238E27FC236}">
                  <a16:creationId xmlns:a16="http://schemas.microsoft.com/office/drawing/2014/main" id="{BF9AE535-0C70-CEB7-DC12-00804BB360F2}"/>
                </a:ext>
              </a:extLst>
            </p:cNvPr>
            <p:cNvSpPr>
              <a:spLocks/>
            </p:cNvSpPr>
            <p:nvPr/>
          </p:nvSpPr>
          <p:spPr bwMode="auto">
            <a:xfrm>
              <a:off x="6251" y="2118500"/>
              <a:ext cx="37805" cy="7714"/>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التواضع والتعلّم المستمرّ</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5" name="Google Shape;2174;p42">
              <a:extLst>
                <a:ext uri="{FF2B5EF4-FFF2-40B4-BE49-F238E27FC236}">
                  <a16:creationId xmlns:a16="http://schemas.microsoft.com/office/drawing/2014/main" id="{F5DF0FFD-9B82-C375-5FF4-B3D9ACC461F5}"/>
                </a:ext>
              </a:extLst>
            </p:cNvPr>
            <p:cNvSpPr>
              <a:spLocks/>
            </p:cNvSpPr>
            <p:nvPr/>
          </p:nvSpPr>
          <p:spPr bwMode="auto">
            <a:xfrm>
              <a:off x="8689" y="2118500"/>
              <a:ext cx="35367" cy="7714"/>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16" name="Google Shape;2175;p42">
              <a:extLst>
                <a:ext uri="{FF2B5EF4-FFF2-40B4-BE49-F238E27FC236}">
                  <a16:creationId xmlns:a16="http://schemas.microsoft.com/office/drawing/2014/main" id="{B03FFDD1-C8BE-98CF-A7F8-92097574F5AE}"/>
                </a:ext>
              </a:extLst>
            </p:cNvPr>
            <p:cNvSpPr>
              <a:spLocks/>
            </p:cNvSpPr>
            <p:nvPr/>
          </p:nvSpPr>
          <p:spPr bwMode="auto">
            <a:xfrm>
              <a:off x="4236" y="2125218"/>
              <a:ext cx="21987" cy="1898"/>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200"/>
            </a:p>
          </p:txBody>
        </p:sp>
      </p:grpSp>
    </p:spTree>
    <p:extLst>
      <p:ext uri="{BB962C8B-B14F-4D97-AF65-F5344CB8AC3E}">
        <p14:creationId xmlns:p14="http://schemas.microsoft.com/office/powerpoint/2010/main" val="378514238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fill="hold"/>
                                        <p:tgtEl>
                                          <p:spTgt spid="43"/>
                                        </p:tgtEl>
                                        <p:attrNameLst>
                                          <p:attrName>ppt_x</p:attrName>
                                        </p:attrNameLst>
                                      </p:cBhvr>
                                      <p:tavLst>
                                        <p:tav tm="0">
                                          <p:val>
                                            <p:strVal val="#ppt_x"/>
                                          </p:val>
                                        </p:tav>
                                        <p:tav tm="100000">
                                          <p:val>
                                            <p:strVal val="#ppt_x"/>
                                          </p:val>
                                        </p:tav>
                                      </p:tavLst>
                                    </p:anim>
                                    <p:anim calcmode="lin" valueType="num">
                                      <p:cBhvr additive="base">
                                        <p:cTn id="8"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4"/>
                                        </p:tgtEl>
                                        <p:attrNameLst>
                                          <p:attrName>style.visibility</p:attrName>
                                        </p:attrNameLst>
                                      </p:cBhvr>
                                      <p:to>
                                        <p:strVal val="visible"/>
                                      </p:to>
                                    </p:set>
                                    <p:anim calcmode="lin" valueType="num">
                                      <p:cBhvr additive="base">
                                        <p:cTn id="13" dur="500" fill="hold"/>
                                        <p:tgtEl>
                                          <p:spTgt spid="44"/>
                                        </p:tgtEl>
                                        <p:attrNameLst>
                                          <p:attrName>ppt_x</p:attrName>
                                        </p:attrNameLst>
                                      </p:cBhvr>
                                      <p:tavLst>
                                        <p:tav tm="0">
                                          <p:val>
                                            <p:strVal val="#ppt_x"/>
                                          </p:val>
                                        </p:tav>
                                        <p:tav tm="100000">
                                          <p:val>
                                            <p:strVal val="#ppt_x"/>
                                          </p:val>
                                        </p:tav>
                                      </p:tavLst>
                                    </p:anim>
                                    <p:anim calcmode="lin" valueType="num">
                                      <p:cBhvr additive="base">
                                        <p:cTn id="14"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5"/>
                                        </p:tgtEl>
                                        <p:attrNameLst>
                                          <p:attrName>style.visibility</p:attrName>
                                        </p:attrNameLst>
                                      </p:cBhvr>
                                      <p:to>
                                        <p:strVal val="visible"/>
                                      </p:to>
                                    </p:set>
                                    <p:anim calcmode="lin" valueType="num">
                                      <p:cBhvr additive="base">
                                        <p:cTn id="19" dur="500" fill="hold"/>
                                        <p:tgtEl>
                                          <p:spTgt spid="55"/>
                                        </p:tgtEl>
                                        <p:attrNameLst>
                                          <p:attrName>ppt_x</p:attrName>
                                        </p:attrNameLst>
                                      </p:cBhvr>
                                      <p:tavLst>
                                        <p:tav tm="0">
                                          <p:val>
                                            <p:strVal val="#ppt_x"/>
                                          </p:val>
                                        </p:tav>
                                        <p:tav tm="100000">
                                          <p:val>
                                            <p:strVal val="#ppt_x"/>
                                          </p:val>
                                        </p:tav>
                                      </p:tavLst>
                                    </p:anim>
                                    <p:anim calcmode="lin" valueType="num">
                                      <p:cBhvr additive="base">
                                        <p:cTn id="20" dur="500" fill="hold"/>
                                        <p:tgtEl>
                                          <p:spTgt spid="5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7"/>
                                        </p:tgtEl>
                                        <p:attrNameLst>
                                          <p:attrName>style.visibility</p:attrName>
                                        </p:attrNameLst>
                                      </p:cBhvr>
                                      <p:to>
                                        <p:strVal val="visible"/>
                                      </p:to>
                                    </p:set>
                                    <p:anim calcmode="lin" valueType="num">
                                      <p:cBhvr additive="base">
                                        <p:cTn id="25" dur="500" fill="hold"/>
                                        <p:tgtEl>
                                          <p:spTgt spid="57"/>
                                        </p:tgtEl>
                                        <p:attrNameLst>
                                          <p:attrName>ppt_x</p:attrName>
                                        </p:attrNameLst>
                                      </p:cBhvr>
                                      <p:tavLst>
                                        <p:tav tm="0">
                                          <p:val>
                                            <p:strVal val="#ppt_x"/>
                                          </p:val>
                                        </p:tav>
                                        <p:tav tm="100000">
                                          <p:val>
                                            <p:strVal val="#ppt_x"/>
                                          </p:val>
                                        </p:tav>
                                      </p:tavLst>
                                    </p:anim>
                                    <p:anim calcmode="lin" valueType="num">
                                      <p:cBhvr additive="base">
                                        <p:cTn id="26" dur="500" fill="hold"/>
                                        <p:tgtEl>
                                          <p:spTgt spid="5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56"/>
                                        </p:tgtEl>
                                        <p:attrNameLst>
                                          <p:attrName>style.visibility</p:attrName>
                                        </p:attrNameLst>
                                      </p:cBhvr>
                                      <p:to>
                                        <p:strVal val="visible"/>
                                      </p:to>
                                    </p:set>
                                    <p:anim calcmode="lin" valueType="num">
                                      <p:cBhvr additive="base">
                                        <p:cTn id="31" dur="500" fill="hold"/>
                                        <p:tgtEl>
                                          <p:spTgt spid="56"/>
                                        </p:tgtEl>
                                        <p:attrNameLst>
                                          <p:attrName>ppt_x</p:attrName>
                                        </p:attrNameLst>
                                      </p:cBhvr>
                                      <p:tavLst>
                                        <p:tav tm="0">
                                          <p:val>
                                            <p:strVal val="#ppt_x"/>
                                          </p:val>
                                        </p:tav>
                                        <p:tav tm="100000">
                                          <p:val>
                                            <p:strVal val="#ppt_x"/>
                                          </p:val>
                                        </p:tav>
                                      </p:tavLst>
                                    </p:anim>
                                    <p:anim calcmode="lin" valueType="num">
                                      <p:cBhvr additive="base">
                                        <p:cTn id="32" dur="500" fill="hold"/>
                                        <p:tgtEl>
                                          <p:spTgt spid="5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58"/>
                                        </p:tgtEl>
                                        <p:attrNameLst>
                                          <p:attrName>style.visibility</p:attrName>
                                        </p:attrNameLst>
                                      </p:cBhvr>
                                      <p:to>
                                        <p:strVal val="visible"/>
                                      </p:to>
                                    </p:set>
                                    <p:anim calcmode="lin" valueType="num">
                                      <p:cBhvr additive="base">
                                        <p:cTn id="37" dur="500" fill="hold"/>
                                        <p:tgtEl>
                                          <p:spTgt spid="58"/>
                                        </p:tgtEl>
                                        <p:attrNameLst>
                                          <p:attrName>ppt_x</p:attrName>
                                        </p:attrNameLst>
                                      </p:cBhvr>
                                      <p:tavLst>
                                        <p:tav tm="0">
                                          <p:val>
                                            <p:strVal val="#ppt_x"/>
                                          </p:val>
                                        </p:tav>
                                        <p:tav tm="100000">
                                          <p:val>
                                            <p:strVal val="#ppt_x"/>
                                          </p:val>
                                        </p:tav>
                                      </p:tavLst>
                                    </p:anim>
                                    <p:anim calcmode="lin" valueType="num">
                                      <p:cBhvr additive="base">
                                        <p:cTn id="38" dur="500" fill="hold"/>
                                        <p:tgtEl>
                                          <p:spTgt spid="5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500" fill="hold"/>
                                        <p:tgtEl>
                                          <p:spTgt spid="11"/>
                                        </p:tgtEl>
                                        <p:attrNameLst>
                                          <p:attrName>ppt_x</p:attrName>
                                        </p:attrNameLst>
                                      </p:cBhvr>
                                      <p:tavLst>
                                        <p:tav tm="0">
                                          <p:val>
                                            <p:strVal val="#ppt_x"/>
                                          </p:val>
                                        </p:tav>
                                        <p:tav tm="100000">
                                          <p:val>
                                            <p:strVal val="#ppt_x"/>
                                          </p:val>
                                        </p:tav>
                                      </p:tavLst>
                                    </p:anim>
                                    <p:anim calcmode="lin" valueType="num">
                                      <p:cBhvr additive="base">
                                        <p:cTn id="5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D82474-883B-E473-737E-1A035F21B500}"/>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87EC8679-1B92-9489-0D17-E34CE85A8FA4}"/>
              </a:ext>
            </a:extLst>
          </p:cNvPr>
          <p:cNvSpPr txBox="1"/>
          <p:nvPr/>
        </p:nvSpPr>
        <p:spPr>
          <a:xfrm>
            <a:off x="2779494" y="-132677"/>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أنماط الإشراف الفعّال</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9C270997-39BB-EAEB-95E7-4D06FB3188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65" name="Group 64">
            <a:extLst>
              <a:ext uri="{FF2B5EF4-FFF2-40B4-BE49-F238E27FC236}">
                <a16:creationId xmlns:a16="http://schemas.microsoft.com/office/drawing/2014/main" id="{88F33889-B88E-1847-C4BE-C3C247D3E91B}"/>
              </a:ext>
            </a:extLst>
          </p:cNvPr>
          <p:cNvGrpSpPr/>
          <p:nvPr/>
        </p:nvGrpSpPr>
        <p:grpSpPr>
          <a:xfrm>
            <a:off x="10044085" y="2487084"/>
            <a:ext cx="1433355" cy="3042643"/>
            <a:chOff x="5158795" y="-228067"/>
            <a:chExt cx="772674" cy="1640709"/>
          </a:xfrm>
        </p:grpSpPr>
        <p:sp>
          <p:nvSpPr>
            <p:cNvPr id="76" name="مربع نص 18">
              <a:extLst>
                <a:ext uri="{FF2B5EF4-FFF2-40B4-BE49-F238E27FC236}">
                  <a16:creationId xmlns:a16="http://schemas.microsoft.com/office/drawing/2014/main" id="{E0BFF79B-F544-5ECC-7227-88BA3838730C}"/>
                </a:ext>
              </a:extLst>
            </p:cNvPr>
            <p:cNvSpPr txBox="1"/>
            <p:nvPr/>
          </p:nvSpPr>
          <p:spPr>
            <a:xfrm>
              <a:off x="5163368" y="624350"/>
              <a:ext cx="766867" cy="788292"/>
            </a:xfrm>
            <a:prstGeom prst="rect">
              <a:avLst/>
            </a:prstGeom>
            <a:noFill/>
          </p:spPr>
          <p:txBody>
            <a:bodyPr wrap="square" rtlCol="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النمط التوجيهي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nvGrpSpPr>
            <p:cNvPr id="77" name="Group 76">
              <a:extLst>
                <a:ext uri="{FF2B5EF4-FFF2-40B4-BE49-F238E27FC236}">
                  <a16:creationId xmlns:a16="http://schemas.microsoft.com/office/drawing/2014/main" id="{132B669C-0EBA-3585-E3CB-4AC3D578F829}"/>
                </a:ext>
              </a:extLst>
            </p:cNvPr>
            <p:cNvGrpSpPr/>
            <p:nvPr/>
          </p:nvGrpSpPr>
          <p:grpSpPr>
            <a:xfrm>
              <a:off x="5158795" y="-228067"/>
              <a:ext cx="772674" cy="739559"/>
              <a:chOff x="5158795" y="-228067"/>
              <a:chExt cx="772674" cy="739559"/>
            </a:xfrm>
          </p:grpSpPr>
          <p:sp>
            <p:nvSpPr>
              <p:cNvPr id="78" name="TextBox 6">
                <a:extLst>
                  <a:ext uri="{FF2B5EF4-FFF2-40B4-BE49-F238E27FC236}">
                    <a16:creationId xmlns:a16="http://schemas.microsoft.com/office/drawing/2014/main" id="{CB177839-5686-1599-01F5-FA86AAB69179}"/>
                  </a:ext>
                </a:extLst>
              </p:cNvPr>
              <p:cNvSpPr txBox="1"/>
              <p:nvPr/>
            </p:nvSpPr>
            <p:spPr>
              <a:xfrm>
                <a:off x="5158795" y="-228067"/>
                <a:ext cx="772674" cy="639760"/>
              </a:xfrm>
              <a:prstGeom prst="rect">
                <a:avLst/>
              </a:prstGeom>
              <a:noFill/>
            </p:spPr>
            <p:txBody>
              <a:bodyPr wrap="square" rtlCol="0">
                <a:spAutoFit/>
              </a:bodyPr>
              <a:lstStyle/>
              <a:p>
                <a:pPr algn="ctr" rtl="1">
                  <a:lnSpc>
                    <a:spcPct val="115000"/>
                  </a:lnSpc>
                </a:pPr>
                <a:r>
                  <a:rPr lang="en-US" sz="6600" b="1" kern="1200" dirty="0">
                    <a:solidFill>
                      <a:srgbClr val="168489"/>
                    </a:solidFill>
                    <a:effectLst/>
                    <a:latin typeface="Calibri" panose="020F0502020204030204" pitchFamily="34" charset="0"/>
                    <a:ea typeface="Calibri" panose="020F0502020204030204" pitchFamily="34" charset="0"/>
                    <a:cs typeface="Activist Light"/>
                  </a:rPr>
                  <a:t>01</a:t>
                </a:r>
                <a:endParaRPr lang="en-US" sz="6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cxnSp>
            <p:nvCxnSpPr>
              <p:cNvPr id="79" name="Straight Connector 78">
                <a:extLst>
                  <a:ext uri="{FF2B5EF4-FFF2-40B4-BE49-F238E27FC236}">
                    <a16:creationId xmlns:a16="http://schemas.microsoft.com/office/drawing/2014/main" id="{A5BE160F-77D6-ADF7-CDF9-8A79A857DE62}"/>
                  </a:ext>
                </a:extLst>
              </p:cNvPr>
              <p:cNvCxnSpPr>
                <a:cxnSpLocks/>
              </p:cNvCxnSpPr>
              <p:nvPr/>
            </p:nvCxnSpPr>
            <p:spPr>
              <a:xfrm>
                <a:off x="5163704" y="511492"/>
                <a:ext cx="766916" cy="0"/>
              </a:xfrm>
              <a:prstGeom prst="line">
                <a:avLst/>
              </a:prstGeom>
              <a:ln w="57150">
                <a:solidFill>
                  <a:srgbClr val="168489"/>
                </a:solidFill>
              </a:ln>
            </p:spPr>
            <p:style>
              <a:lnRef idx="1">
                <a:schemeClr val="accent1"/>
              </a:lnRef>
              <a:fillRef idx="0">
                <a:schemeClr val="accent1"/>
              </a:fillRef>
              <a:effectRef idx="0">
                <a:schemeClr val="accent1"/>
              </a:effectRef>
              <a:fontRef idx="minor">
                <a:schemeClr val="tx1"/>
              </a:fontRef>
            </p:style>
          </p:cxnSp>
        </p:grpSp>
      </p:grpSp>
      <p:grpSp>
        <p:nvGrpSpPr>
          <p:cNvPr id="66" name="Group 65">
            <a:extLst>
              <a:ext uri="{FF2B5EF4-FFF2-40B4-BE49-F238E27FC236}">
                <a16:creationId xmlns:a16="http://schemas.microsoft.com/office/drawing/2014/main" id="{69425996-260B-F1C2-FE59-0287D3E8CCE0}"/>
              </a:ext>
            </a:extLst>
          </p:cNvPr>
          <p:cNvGrpSpPr/>
          <p:nvPr/>
        </p:nvGrpSpPr>
        <p:grpSpPr>
          <a:xfrm>
            <a:off x="7683129" y="2487084"/>
            <a:ext cx="1442217" cy="3042643"/>
            <a:chOff x="3886102" y="-228067"/>
            <a:chExt cx="777451" cy="1640709"/>
          </a:xfrm>
        </p:grpSpPr>
        <p:sp>
          <p:nvSpPr>
            <p:cNvPr id="72" name="مربع نص 18">
              <a:extLst>
                <a:ext uri="{FF2B5EF4-FFF2-40B4-BE49-F238E27FC236}">
                  <a16:creationId xmlns:a16="http://schemas.microsoft.com/office/drawing/2014/main" id="{6700D992-7132-3905-3C82-035541136927}"/>
                </a:ext>
              </a:extLst>
            </p:cNvPr>
            <p:cNvSpPr txBox="1"/>
            <p:nvPr/>
          </p:nvSpPr>
          <p:spPr>
            <a:xfrm>
              <a:off x="3893450" y="624350"/>
              <a:ext cx="766867" cy="788292"/>
            </a:xfrm>
            <a:prstGeom prst="rect">
              <a:avLst/>
            </a:prstGeom>
            <a:noFill/>
          </p:spPr>
          <p:txBody>
            <a:bodyPr wrap="square" rtlCol="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النمط الاستشاري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nvGrpSpPr>
            <p:cNvPr id="73" name="Group 72">
              <a:extLst>
                <a:ext uri="{FF2B5EF4-FFF2-40B4-BE49-F238E27FC236}">
                  <a16:creationId xmlns:a16="http://schemas.microsoft.com/office/drawing/2014/main" id="{6F5075FE-146F-D0D0-8537-BB1B4B3AB290}"/>
                </a:ext>
              </a:extLst>
            </p:cNvPr>
            <p:cNvGrpSpPr/>
            <p:nvPr/>
          </p:nvGrpSpPr>
          <p:grpSpPr>
            <a:xfrm>
              <a:off x="3886102" y="-228067"/>
              <a:ext cx="777451" cy="739559"/>
              <a:chOff x="3886102" y="-228067"/>
              <a:chExt cx="777451" cy="739559"/>
            </a:xfrm>
          </p:grpSpPr>
          <p:sp>
            <p:nvSpPr>
              <p:cNvPr id="74" name="TextBox 6">
                <a:extLst>
                  <a:ext uri="{FF2B5EF4-FFF2-40B4-BE49-F238E27FC236}">
                    <a16:creationId xmlns:a16="http://schemas.microsoft.com/office/drawing/2014/main" id="{A0E592DC-4C34-35F6-F03B-0D3605742F84}"/>
                  </a:ext>
                </a:extLst>
              </p:cNvPr>
              <p:cNvSpPr txBox="1"/>
              <p:nvPr/>
            </p:nvSpPr>
            <p:spPr>
              <a:xfrm>
                <a:off x="3886102" y="-228067"/>
                <a:ext cx="777451" cy="639760"/>
              </a:xfrm>
              <a:prstGeom prst="rect">
                <a:avLst/>
              </a:prstGeom>
              <a:noFill/>
            </p:spPr>
            <p:txBody>
              <a:bodyPr wrap="square" rtlCol="0">
                <a:spAutoFit/>
              </a:bodyPr>
              <a:lstStyle/>
              <a:p>
                <a:pPr algn="ctr" rtl="1">
                  <a:lnSpc>
                    <a:spcPct val="115000"/>
                  </a:lnSpc>
                </a:pPr>
                <a:r>
                  <a:rPr lang="en-GB" sz="6600" b="1" kern="1200">
                    <a:solidFill>
                      <a:srgbClr val="168489"/>
                    </a:solidFill>
                    <a:effectLst/>
                    <a:latin typeface="Calibri" panose="020F0502020204030204" pitchFamily="34" charset="0"/>
                    <a:ea typeface="Calibri" panose="020F0502020204030204" pitchFamily="34" charset="0"/>
                    <a:cs typeface="Activist Light"/>
                  </a:rPr>
                  <a:t>02</a:t>
                </a:r>
                <a:endParaRPr lang="en-US" sz="6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cxnSp>
            <p:nvCxnSpPr>
              <p:cNvPr id="75" name="Straight Connector 74">
                <a:extLst>
                  <a:ext uri="{FF2B5EF4-FFF2-40B4-BE49-F238E27FC236}">
                    <a16:creationId xmlns:a16="http://schemas.microsoft.com/office/drawing/2014/main" id="{B37B0B5B-D233-A324-DF34-2D790F417F85}"/>
                  </a:ext>
                </a:extLst>
              </p:cNvPr>
              <p:cNvCxnSpPr>
                <a:cxnSpLocks/>
              </p:cNvCxnSpPr>
              <p:nvPr/>
            </p:nvCxnSpPr>
            <p:spPr>
              <a:xfrm>
                <a:off x="3893704" y="511492"/>
                <a:ext cx="766916" cy="0"/>
              </a:xfrm>
              <a:prstGeom prst="line">
                <a:avLst/>
              </a:prstGeom>
              <a:ln w="57150">
                <a:solidFill>
                  <a:srgbClr val="168489"/>
                </a:solidFill>
              </a:ln>
            </p:spPr>
            <p:style>
              <a:lnRef idx="1">
                <a:schemeClr val="accent1"/>
              </a:lnRef>
              <a:fillRef idx="0">
                <a:schemeClr val="accent1"/>
              </a:fillRef>
              <a:effectRef idx="0">
                <a:schemeClr val="accent1"/>
              </a:effectRef>
              <a:fontRef idx="minor">
                <a:schemeClr val="tx1"/>
              </a:fontRef>
            </p:style>
          </p:cxnSp>
        </p:grpSp>
      </p:grpSp>
      <p:grpSp>
        <p:nvGrpSpPr>
          <p:cNvPr id="67" name="Group 66">
            <a:extLst>
              <a:ext uri="{FF2B5EF4-FFF2-40B4-BE49-F238E27FC236}">
                <a16:creationId xmlns:a16="http://schemas.microsoft.com/office/drawing/2014/main" id="{582D7793-4823-1421-35AA-204A2D6A0957}"/>
              </a:ext>
            </a:extLst>
          </p:cNvPr>
          <p:cNvGrpSpPr/>
          <p:nvPr/>
        </p:nvGrpSpPr>
        <p:grpSpPr>
          <a:xfrm>
            <a:off x="5384906" y="2487084"/>
            <a:ext cx="1443484" cy="3042643"/>
            <a:chOff x="2647226" y="-228067"/>
            <a:chExt cx="778134" cy="1640709"/>
          </a:xfrm>
        </p:grpSpPr>
        <p:sp>
          <p:nvSpPr>
            <p:cNvPr id="68" name="مربع نص 18">
              <a:extLst>
                <a:ext uri="{FF2B5EF4-FFF2-40B4-BE49-F238E27FC236}">
                  <a16:creationId xmlns:a16="http://schemas.microsoft.com/office/drawing/2014/main" id="{AB4CD822-740E-109F-702D-D2D789A31158}"/>
                </a:ext>
              </a:extLst>
            </p:cNvPr>
            <p:cNvSpPr txBox="1"/>
            <p:nvPr/>
          </p:nvSpPr>
          <p:spPr>
            <a:xfrm>
              <a:off x="2654572" y="624350"/>
              <a:ext cx="766867" cy="788292"/>
            </a:xfrm>
            <a:prstGeom prst="rect">
              <a:avLst/>
            </a:prstGeom>
            <a:noFill/>
          </p:spPr>
          <p:txBody>
            <a:bodyPr wrap="square" rtlCol="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النمط التفويضي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nvGrpSpPr>
            <p:cNvPr id="69" name="Group 68">
              <a:extLst>
                <a:ext uri="{FF2B5EF4-FFF2-40B4-BE49-F238E27FC236}">
                  <a16:creationId xmlns:a16="http://schemas.microsoft.com/office/drawing/2014/main" id="{FD90F521-0A45-3281-4C2B-BE5D161E38A3}"/>
                </a:ext>
              </a:extLst>
            </p:cNvPr>
            <p:cNvGrpSpPr/>
            <p:nvPr/>
          </p:nvGrpSpPr>
          <p:grpSpPr>
            <a:xfrm>
              <a:off x="2647226" y="-228067"/>
              <a:ext cx="778134" cy="739559"/>
              <a:chOff x="2647226" y="-228067"/>
              <a:chExt cx="778134" cy="739559"/>
            </a:xfrm>
          </p:grpSpPr>
          <p:sp>
            <p:nvSpPr>
              <p:cNvPr id="70" name="TextBox 6">
                <a:extLst>
                  <a:ext uri="{FF2B5EF4-FFF2-40B4-BE49-F238E27FC236}">
                    <a16:creationId xmlns:a16="http://schemas.microsoft.com/office/drawing/2014/main" id="{B99A9C42-1DA4-C232-C4EF-7DEB6BCDF95D}"/>
                  </a:ext>
                </a:extLst>
              </p:cNvPr>
              <p:cNvSpPr txBox="1"/>
              <p:nvPr/>
            </p:nvSpPr>
            <p:spPr>
              <a:xfrm>
                <a:off x="2647226" y="-228067"/>
                <a:ext cx="778134" cy="639760"/>
              </a:xfrm>
              <a:prstGeom prst="rect">
                <a:avLst/>
              </a:prstGeom>
              <a:noFill/>
            </p:spPr>
            <p:txBody>
              <a:bodyPr wrap="square" rtlCol="0">
                <a:spAutoFit/>
              </a:bodyPr>
              <a:lstStyle/>
              <a:p>
                <a:pPr algn="ctr" rtl="1">
                  <a:lnSpc>
                    <a:spcPct val="115000"/>
                  </a:lnSpc>
                </a:pPr>
                <a:r>
                  <a:rPr lang="en-GB" sz="6600" b="1" kern="1200">
                    <a:solidFill>
                      <a:srgbClr val="168489"/>
                    </a:solidFill>
                    <a:effectLst/>
                    <a:latin typeface="Calibri" panose="020F0502020204030204" pitchFamily="34" charset="0"/>
                    <a:ea typeface="Calibri" panose="020F0502020204030204" pitchFamily="34" charset="0"/>
                    <a:cs typeface="Activist Light"/>
                  </a:rPr>
                  <a:t>03</a:t>
                </a:r>
                <a:endParaRPr lang="en-US" sz="6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cxnSp>
            <p:nvCxnSpPr>
              <p:cNvPr id="71" name="Straight Connector 70">
                <a:extLst>
                  <a:ext uri="{FF2B5EF4-FFF2-40B4-BE49-F238E27FC236}">
                    <a16:creationId xmlns:a16="http://schemas.microsoft.com/office/drawing/2014/main" id="{32A0FD66-D531-915C-7F65-BE54F9804D94}"/>
                  </a:ext>
                </a:extLst>
              </p:cNvPr>
              <p:cNvCxnSpPr>
                <a:cxnSpLocks/>
              </p:cNvCxnSpPr>
              <p:nvPr/>
            </p:nvCxnSpPr>
            <p:spPr>
              <a:xfrm>
                <a:off x="2654749" y="511492"/>
                <a:ext cx="766916" cy="0"/>
              </a:xfrm>
              <a:prstGeom prst="line">
                <a:avLst/>
              </a:prstGeom>
              <a:ln w="57150">
                <a:solidFill>
                  <a:srgbClr val="168489"/>
                </a:solidFill>
              </a:ln>
            </p:spPr>
            <p:style>
              <a:lnRef idx="1">
                <a:schemeClr val="accent1"/>
              </a:lnRef>
              <a:fillRef idx="0">
                <a:schemeClr val="accent1"/>
              </a:fillRef>
              <a:effectRef idx="0">
                <a:schemeClr val="accent1"/>
              </a:effectRef>
              <a:fontRef idx="minor">
                <a:schemeClr val="tx1"/>
              </a:fontRef>
            </p:style>
          </p:cxnSp>
        </p:grpSp>
      </p:grpSp>
      <p:grpSp>
        <p:nvGrpSpPr>
          <p:cNvPr id="60" name="Group 59">
            <a:extLst>
              <a:ext uri="{FF2B5EF4-FFF2-40B4-BE49-F238E27FC236}">
                <a16:creationId xmlns:a16="http://schemas.microsoft.com/office/drawing/2014/main" id="{08DDE47B-6468-9259-1C4F-054D5CB11A88}"/>
              </a:ext>
            </a:extLst>
          </p:cNvPr>
          <p:cNvGrpSpPr/>
          <p:nvPr/>
        </p:nvGrpSpPr>
        <p:grpSpPr>
          <a:xfrm>
            <a:off x="3029088" y="2487084"/>
            <a:ext cx="1443485" cy="3042643"/>
            <a:chOff x="1463002" y="-228067"/>
            <a:chExt cx="778135" cy="1640709"/>
          </a:xfrm>
        </p:grpSpPr>
        <p:sp>
          <p:nvSpPr>
            <p:cNvPr id="61" name="مربع نص 18">
              <a:extLst>
                <a:ext uri="{FF2B5EF4-FFF2-40B4-BE49-F238E27FC236}">
                  <a16:creationId xmlns:a16="http://schemas.microsoft.com/office/drawing/2014/main" id="{8A97F955-E8D7-9177-2111-CD64C1D88E85}"/>
                </a:ext>
              </a:extLst>
            </p:cNvPr>
            <p:cNvSpPr txBox="1"/>
            <p:nvPr/>
          </p:nvSpPr>
          <p:spPr>
            <a:xfrm>
              <a:off x="1492220" y="624350"/>
              <a:ext cx="723123" cy="788292"/>
            </a:xfrm>
            <a:prstGeom prst="rect">
              <a:avLst/>
            </a:prstGeom>
            <a:noFill/>
          </p:spPr>
          <p:txBody>
            <a:bodyPr wrap="square" rtlCol="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النمط التدريبي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nvGrpSpPr>
            <p:cNvPr id="62" name="Group 61">
              <a:extLst>
                <a:ext uri="{FF2B5EF4-FFF2-40B4-BE49-F238E27FC236}">
                  <a16:creationId xmlns:a16="http://schemas.microsoft.com/office/drawing/2014/main" id="{780E6F6D-92E5-640E-95EC-A5798B0F03B0}"/>
                </a:ext>
              </a:extLst>
            </p:cNvPr>
            <p:cNvGrpSpPr/>
            <p:nvPr/>
          </p:nvGrpSpPr>
          <p:grpSpPr>
            <a:xfrm>
              <a:off x="1463002" y="-228067"/>
              <a:ext cx="778135" cy="739559"/>
              <a:chOff x="1463002" y="-228067"/>
              <a:chExt cx="778135" cy="739559"/>
            </a:xfrm>
          </p:grpSpPr>
          <p:sp>
            <p:nvSpPr>
              <p:cNvPr id="63" name="TextBox 6">
                <a:extLst>
                  <a:ext uri="{FF2B5EF4-FFF2-40B4-BE49-F238E27FC236}">
                    <a16:creationId xmlns:a16="http://schemas.microsoft.com/office/drawing/2014/main" id="{E774C644-902C-F8DD-4030-226C3C0B3869}"/>
                  </a:ext>
                </a:extLst>
              </p:cNvPr>
              <p:cNvSpPr txBox="1"/>
              <p:nvPr/>
            </p:nvSpPr>
            <p:spPr>
              <a:xfrm>
                <a:off x="1463002" y="-228067"/>
                <a:ext cx="778135" cy="639760"/>
              </a:xfrm>
              <a:prstGeom prst="rect">
                <a:avLst/>
              </a:prstGeom>
              <a:noFill/>
            </p:spPr>
            <p:txBody>
              <a:bodyPr wrap="square" rtlCol="0">
                <a:spAutoFit/>
              </a:bodyPr>
              <a:lstStyle/>
              <a:p>
                <a:pPr algn="ctr" rtl="1">
                  <a:lnSpc>
                    <a:spcPct val="115000"/>
                  </a:lnSpc>
                </a:pPr>
                <a:r>
                  <a:rPr lang="en-GB" sz="6600" b="1" kern="1200">
                    <a:solidFill>
                      <a:srgbClr val="168489"/>
                    </a:solidFill>
                    <a:effectLst/>
                    <a:latin typeface="Calibri" panose="020F0502020204030204" pitchFamily="34" charset="0"/>
                    <a:ea typeface="Calibri" panose="020F0502020204030204" pitchFamily="34" charset="0"/>
                    <a:cs typeface="Activist Light"/>
                  </a:rPr>
                  <a:t>04</a:t>
                </a:r>
                <a:endParaRPr lang="en-US" sz="6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cxnSp>
            <p:nvCxnSpPr>
              <p:cNvPr id="64" name="Straight Connector 63">
                <a:extLst>
                  <a:ext uri="{FF2B5EF4-FFF2-40B4-BE49-F238E27FC236}">
                    <a16:creationId xmlns:a16="http://schemas.microsoft.com/office/drawing/2014/main" id="{1B37B640-9B1C-E41E-66B9-F0F976C82809}"/>
                  </a:ext>
                </a:extLst>
              </p:cNvPr>
              <p:cNvCxnSpPr>
                <a:cxnSpLocks/>
              </p:cNvCxnSpPr>
              <p:nvPr/>
            </p:nvCxnSpPr>
            <p:spPr>
              <a:xfrm>
                <a:off x="1470446" y="511492"/>
                <a:ext cx="766916" cy="0"/>
              </a:xfrm>
              <a:prstGeom prst="line">
                <a:avLst/>
              </a:prstGeom>
              <a:ln w="57150">
                <a:solidFill>
                  <a:srgbClr val="168489"/>
                </a:solidFill>
              </a:ln>
            </p:spPr>
            <p:style>
              <a:lnRef idx="1">
                <a:schemeClr val="accent1"/>
              </a:lnRef>
              <a:fillRef idx="0">
                <a:schemeClr val="accent1"/>
              </a:fillRef>
              <a:effectRef idx="0">
                <a:schemeClr val="accent1"/>
              </a:effectRef>
              <a:fontRef idx="minor">
                <a:schemeClr val="tx1"/>
              </a:fontRef>
            </p:style>
          </p:cxnSp>
        </p:grpSp>
      </p:grpSp>
      <p:grpSp>
        <p:nvGrpSpPr>
          <p:cNvPr id="4" name="Group 3">
            <a:extLst>
              <a:ext uri="{FF2B5EF4-FFF2-40B4-BE49-F238E27FC236}">
                <a16:creationId xmlns:a16="http://schemas.microsoft.com/office/drawing/2014/main" id="{D2DB6C68-8D28-9F8D-1FC8-C6090F4D4337}"/>
              </a:ext>
            </a:extLst>
          </p:cNvPr>
          <p:cNvGrpSpPr/>
          <p:nvPr/>
        </p:nvGrpSpPr>
        <p:grpSpPr>
          <a:xfrm>
            <a:off x="313663" y="2487084"/>
            <a:ext cx="2284394" cy="3042773"/>
            <a:chOff x="88360" y="-228067"/>
            <a:chExt cx="1231442" cy="1640779"/>
          </a:xfrm>
        </p:grpSpPr>
        <p:sp>
          <p:nvSpPr>
            <p:cNvPr id="5" name="مربع نص 18">
              <a:extLst>
                <a:ext uri="{FF2B5EF4-FFF2-40B4-BE49-F238E27FC236}">
                  <a16:creationId xmlns:a16="http://schemas.microsoft.com/office/drawing/2014/main" id="{B7F10052-92B4-05A2-2FFB-CF11C8D269B3}"/>
                </a:ext>
              </a:extLst>
            </p:cNvPr>
            <p:cNvSpPr txBox="1"/>
            <p:nvPr/>
          </p:nvSpPr>
          <p:spPr>
            <a:xfrm>
              <a:off x="88360" y="624420"/>
              <a:ext cx="1231442" cy="788292"/>
            </a:xfrm>
            <a:prstGeom prst="rect">
              <a:avLst/>
            </a:prstGeom>
            <a:noFill/>
          </p:spPr>
          <p:txBody>
            <a:bodyPr wrap="square" rtlCol="1">
              <a:noAutofit/>
            </a:bodyPr>
            <a:lstStyle/>
            <a:p>
              <a:pPr algn="ctr" rtl="1">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النمط المرن (</a:t>
              </a:r>
              <a:r>
                <a:rPr lang="ar-EG" sz="3200" b="1" kern="1200" dirty="0" err="1">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الموقفي</a:t>
              </a: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nvGrpSpPr>
            <p:cNvPr id="6" name="Group 5">
              <a:extLst>
                <a:ext uri="{FF2B5EF4-FFF2-40B4-BE49-F238E27FC236}">
                  <a16:creationId xmlns:a16="http://schemas.microsoft.com/office/drawing/2014/main" id="{037BD51A-D79D-2CEC-BF38-9627E62E9D4E}"/>
                </a:ext>
              </a:extLst>
            </p:cNvPr>
            <p:cNvGrpSpPr/>
            <p:nvPr/>
          </p:nvGrpSpPr>
          <p:grpSpPr>
            <a:xfrm>
              <a:off x="313258" y="-228067"/>
              <a:ext cx="778134" cy="739559"/>
              <a:chOff x="313258" y="-228067"/>
              <a:chExt cx="778134" cy="739559"/>
            </a:xfrm>
          </p:grpSpPr>
          <p:sp>
            <p:nvSpPr>
              <p:cNvPr id="7" name="TextBox 6">
                <a:extLst>
                  <a:ext uri="{FF2B5EF4-FFF2-40B4-BE49-F238E27FC236}">
                    <a16:creationId xmlns:a16="http://schemas.microsoft.com/office/drawing/2014/main" id="{E3874926-0203-84BF-12CC-36C2B3728BCC}"/>
                  </a:ext>
                </a:extLst>
              </p:cNvPr>
              <p:cNvSpPr txBox="1"/>
              <p:nvPr/>
            </p:nvSpPr>
            <p:spPr>
              <a:xfrm>
                <a:off x="313258" y="-228067"/>
                <a:ext cx="778134" cy="639760"/>
              </a:xfrm>
              <a:prstGeom prst="rect">
                <a:avLst/>
              </a:prstGeom>
              <a:noFill/>
            </p:spPr>
            <p:txBody>
              <a:bodyPr wrap="square" rtlCol="0">
                <a:spAutoFit/>
              </a:bodyPr>
              <a:lstStyle/>
              <a:p>
                <a:pPr algn="ctr" rtl="1">
                  <a:lnSpc>
                    <a:spcPct val="115000"/>
                  </a:lnSpc>
                </a:pPr>
                <a:r>
                  <a:rPr lang="en-GB" sz="6600" b="1" kern="1200">
                    <a:solidFill>
                      <a:srgbClr val="168489"/>
                    </a:solidFill>
                    <a:effectLst/>
                    <a:latin typeface="Calibri" panose="020F0502020204030204" pitchFamily="34" charset="0"/>
                    <a:ea typeface="Calibri" panose="020F0502020204030204" pitchFamily="34" charset="0"/>
                    <a:cs typeface="Activist Light"/>
                  </a:rPr>
                  <a:t>05</a:t>
                </a:r>
                <a:endParaRPr lang="en-US" sz="6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cxnSp>
            <p:nvCxnSpPr>
              <p:cNvPr id="32" name="Straight Connector 31">
                <a:extLst>
                  <a:ext uri="{FF2B5EF4-FFF2-40B4-BE49-F238E27FC236}">
                    <a16:creationId xmlns:a16="http://schemas.microsoft.com/office/drawing/2014/main" id="{56896E0A-FE1C-BA1B-3E6A-E6712D211EE2}"/>
                  </a:ext>
                </a:extLst>
              </p:cNvPr>
              <p:cNvCxnSpPr>
                <a:cxnSpLocks/>
              </p:cNvCxnSpPr>
              <p:nvPr/>
            </p:nvCxnSpPr>
            <p:spPr>
              <a:xfrm>
                <a:off x="320623" y="511492"/>
                <a:ext cx="766916" cy="0"/>
              </a:xfrm>
              <a:prstGeom prst="line">
                <a:avLst/>
              </a:prstGeom>
              <a:ln w="57150">
                <a:solidFill>
                  <a:srgbClr val="168489"/>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231679612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additive="base">
                                        <p:cTn id="7" dur="500" fill="hold"/>
                                        <p:tgtEl>
                                          <p:spTgt spid="65"/>
                                        </p:tgtEl>
                                        <p:attrNameLst>
                                          <p:attrName>ppt_x</p:attrName>
                                        </p:attrNameLst>
                                      </p:cBhvr>
                                      <p:tavLst>
                                        <p:tav tm="0">
                                          <p:val>
                                            <p:strVal val="#ppt_x"/>
                                          </p:val>
                                        </p:tav>
                                        <p:tav tm="100000">
                                          <p:val>
                                            <p:strVal val="#ppt_x"/>
                                          </p:val>
                                        </p:tav>
                                      </p:tavLst>
                                    </p:anim>
                                    <p:anim calcmode="lin" valueType="num">
                                      <p:cBhvr additive="base">
                                        <p:cTn id="8" dur="500" fill="hold"/>
                                        <p:tgtEl>
                                          <p:spTgt spid="6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6"/>
                                        </p:tgtEl>
                                        <p:attrNameLst>
                                          <p:attrName>style.visibility</p:attrName>
                                        </p:attrNameLst>
                                      </p:cBhvr>
                                      <p:to>
                                        <p:strVal val="visible"/>
                                      </p:to>
                                    </p:set>
                                    <p:anim calcmode="lin" valueType="num">
                                      <p:cBhvr additive="base">
                                        <p:cTn id="13" dur="500" fill="hold"/>
                                        <p:tgtEl>
                                          <p:spTgt spid="66"/>
                                        </p:tgtEl>
                                        <p:attrNameLst>
                                          <p:attrName>ppt_x</p:attrName>
                                        </p:attrNameLst>
                                      </p:cBhvr>
                                      <p:tavLst>
                                        <p:tav tm="0">
                                          <p:val>
                                            <p:strVal val="#ppt_x"/>
                                          </p:val>
                                        </p:tav>
                                        <p:tav tm="100000">
                                          <p:val>
                                            <p:strVal val="#ppt_x"/>
                                          </p:val>
                                        </p:tav>
                                      </p:tavLst>
                                    </p:anim>
                                    <p:anim calcmode="lin" valueType="num">
                                      <p:cBhvr additive="base">
                                        <p:cTn id="14" dur="500" fill="hold"/>
                                        <p:tgtEl>
                                          <p:spTgt spid="6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7"/>
                                        </p:tgtEl>
                                        <p:attrNameLst>
                                          <p:attrName>style.visibility</p:attrName>
                                        </p:attrNameLst>
                                      </p:cBhvr>
                                      <p:to>
                                        <p:strVal val="visible"/>
                                      </p:to>
                                    </p:set>
                                    <p:anim calcmode="lin" valueType="num">
                                      <p:cBhvr additive="base">
                                        <p:cTn id="19" dur="500" fill="hold"/>
                                        <p:tgtEl>
                                          <p:spTgt spid="67"/>
                                        </p:tgtEl>
                                        <p:attrNameLst>
                                          <p:attrName>ppt_x</p:attrName>
                                        </p:attrNameLst>
                                      </p:cBhvr>
                                      <p:tavLst>
                                        <p:tav tm="0">
                                          <p:val>
                                            <p:strVal val="#ppt_x"/>
                                          </p:val>
                                        </p:tav>
                                        <p:tav tm="100000">
                                          <p:val>
                                            <p:strVal val="#ppt_x"/>
                                          </p:val>
                                        </p:tav>
                                      </p:tavLst>
                                    </p:anim>
                                    <p:anim calcmode="lin" valueType="num">
                                      <p:cBhvr additive="base">
                                        <p:cTn id="20" dur="500" fill="hold"/>
                                        <p:tgtEl>
                                          <p:spTgt spid="6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0"/>
                                        </p:tgtEl>
                                        <p:attrNameLst>
                                          <p:attrName>style.visibility</p:attrName>
                                        </p:attrNameLst>
                                      </p:cBhvr>
                                      <p:to>
                                        <p:strVal val="visible"/>
                                      </p:to>
                                    </p:set>
                                    <p:anim calcmode="lin" valueType="num">
                                      <p:cBhvr additive="base">
                                        <p:cTn id="25" dur="500" fill="hold"/>
                                        <p:tgtEl>
                                          <p:spTgt spid="60"/>
                                        </p:tgtEl>
                                        <p:attrNameLst>
                                          <p:attrName>ppt_x</p:attrName>
                                        </p:attrNameLst>
                                      </p:cBhvr>
                                      <p:tavLst>
                                        <p:tav tm="0">
                                          <p:val>
                                            <p:strVal val="#ppt_x"/>
                                          </p:val>
                                        </p:tav>
                                        <p:tav tm="100000">
                                          <p:val>
                                            <p:strVal val="#ppt_x"/>
                                          </p:val>
                                        </p:tav>
                                      </p:tavLst>
                                    </p:anim>
                                    <p:anim calcmode="lin" valueType="num">
                                      <p:cBhvr additive="base">
                                        <p:cTn id="26" dur="500" fill="hold"/>
                                        <p:tgtEl>
                                          <p:spTgt spid="6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A3A00A-B875-7412-9DEC-A674D4BEFAB5}"/>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59F805B3-C094-9EF6-F7BB-520D39BC5D1B}"/>
              </a:ext>
            </a:extLst>
          </p:cNvPr>
          <p:cNvSpPr txBox="1"/>
          <p:nvPr/>
        </p:nvSpPr>
        <p:spPr>
          <a:xfrm>
            <a:off x="2779494" y="-89135"/>
            <a:ext cx="6633012"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إدارة الذات وضبط الانفعالات في المواقف الإدارية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C1177076-5977-C80A-EB8C-F05F6509591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a16="http://schemas.microsoft.com/office/drawing/2014/main" id="{9447C536-C611-671C-0DA5-69D4EA1E8551}"/>
              </a:ext>
            </a:extLst>
          </p:cNvPr>
          <p:cNvSpPr txBox="1"/>
          <p:nvPr/>
        </p:nvSpPr>
        <p:spPr>
          <a:xfrm>
            <a:off x="5535526" y="1285164"/>
            <a:ext cx="5843587"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أهمّية إدارة الذات: </a:t>
            </a:r>
            <a:endParaRPr lang="en-US"/>
          </a:p>
        </p:txBody>
      </p:sp>
      <p:sp>
        <p:nvSpPr>
          <p:cNvPr id="3" name="TextBox 2">
            <a:extLst>
              <a:ext uri="{FF2B5EF4-FFF2-40B4-BE49-F238E27FC236}">
                <a16:creationId xmlns:a16="http://schemas.microsoft.com/office/drawing/2014/main" id="{3A038F89-533B-F31E-6E37-F85838DFE4F4}"/>
              </a:ext>
            </a:extLst>
          </p:cNvPr>
          <p:cNvSpPr txBox="1"/>
          <p:nvPr/>
        </p:nvSpPr>
        <p:spPr>
          <a:xfrm>
            <a:off x="5535525" y="3018290"/>
            <a:ext cx="5843587" cy="2246769"/>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تُعدّ إدارة الذات من أهمّ مهارات المشرف الناجح، فهي تؤثّر بشكل مباشر على قدرته على اتخاذ القرارات السليمة وبناء علاقات إيجابية مع فريقه. وفقاً لدراسة أجرتها جامعة هارفارد، فإنّ 90% من المديرين التنفيذيين الناجحين يتمتّعون بمستوى عالٍ من الذكاء العاطفي وإدارة الذات</a:t>
            </a:r>
            <a:endParaRPr lang="en-US" dirty="0"/>
          </a:p>
        </p:txBody>
      </p:sp>
      <p:pic>
        <p:nvPicPr>
          <p:cNvPr id="10" name="Picture 9" descr="Self improvement ">
            <a:extLst>
              <a:ext uri="{FF2B5EF4-FFF2-40B4-BE49-F238E27FC236}">
                <a16:creationId xmlns:a16="http://schemas.microsoft.com/office/drawing/2014/main" id="{FE09E060-0117-DCE5-F3F2-A80766A4F00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93371" y="2399961"/>
            <a:ext cx="3483429" cy="3483429"/>
          </a:xfrm>
          <a:prstGeom prst="rect">
            <a:avLst/>
          </a:prstGeom>
          <a:noFill/>
          <a:ln>
            <a:noFill/>
          </a:ln>
        </p:spPr>
      </p:pic>
    </p:spTree>
    <p:extLst>
      <p:ext uri="{BB962C8B-B14F-4D97-AF65-F5344CB8AC3E}">
        <p14:creationId xmlns:p14="http://schemas.microsoft.com/office/powerpoint/2010/main" val="169507821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E14B86-C3E5-9336-D661-6CFCF015C5EE}"/>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358D4F75-60FE-9E82-F62E-9C8D3DED72A6}"/>
              </a:ext>
            </a:extLst>
          </p:cNvPr>
          <p:cNvSpPr txBox="1"/>
          <p:nvPr/>
        </p:nvSpPr>
        <p:spPr>
          <a:xfrm>
            <a:off x="2779494" y="-89135"/>
            <a:ext cx="6633012"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إدارة الذات وضبط الانفعالات في المواقف الإدارية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74609AAC-0946-E261-8D14-A65F34C3C7B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a16="http://schemas.microsoft.com/office/drawing/2014/main" id="{84A66E41-4214-54E2-CABB-951752E33699}"/>
              </a:ext>
            </a:extLst>
          </p:cNvPr>
          <p:cNvSpPr txBox="1"/>
          <p:nvPr/>
        </p:nvSpPr>
        <p:spPr>
          <a:xfrm>
            <a:off x="5535526" y="1285164"/>
            <a:ext cx="5843587"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استراتيجيات إدارة الذات وضبط الانفعالات:</a:t>
            </a:r>
            <a:endParaRPr lang="en-US"/>
          </a:p>
        </p:txBody>
      </p:sp>
      <p:grpSp>
        <p:nvGrpSpPr>
          <p:cNvPr id="61" name="Group 60">
            <a:extLst>
              <a:ext uri="{FF2B5EF4-FFF2-40B4-BE49-F238E27FC236}">
                <a16:creationId xmlns:a16="http://schemas.microsoft.com/office/drawing/2014/main" id="{F4A1B2B3-8C40-9941-2FA8-90A0A789FF28}"/>
              </a:ext>
            </a:extLst>
          </p:cNvPr>
          <p:cNvGrpSpPr/>
          <p:nvPr/>
        </p:nvGrpSpPr>
        <p:grpSpPr>
          <a:xfrm>
            <a:off x="6096000" y="4919952"/>
            <a:ext cx="5427054" cy="1419419"/>
            <a:chOff x="6096000" y="5053302"/>
            <a:chExt cx="5427054" cy="1419419"/>
          </a:xfrm>
        </p:grpSpPr>
        <p:grpSp>
          <p:nvGrpSpPr>
            <p:cNvPr id="5" name="Group 4">
              <a:extLst>
                <a:ext uri="{FF2B5EF4-FFF2-40B4-BE49-F238E27FC236}">
                  <a16:creationId xmlns:a16="http://schemas.microsoft.com/office/drawing/2014/main" id="{2EB2A008-3A3A-653C-A351-5E1484B2E153}"/>
                </a:ext>
              </a:extLst>
            </p:cNvPr>
            <p:cNvGrpSpPr/>
            <p:nvPr/>
          </p:nvGrpSpPr>
          <p:grpSpPr>
            <a:xfrm>
              <a:off x="6096000" y="5065743"/>
              <a:ext cx="5427054" cy="1406978"/>
              <a:chOff x="2937076" y="1559048"/>
              <a:chExt cx="3021605" cy="783380"/>
            </a:xfrm>
          </p:grpSpPr>
          <p:grpSp>
            <p:nvGrpSpPr>
              <p:cNvPr id="53" name="Group 52">
                <a:extLst>
                  <a:ext uri="{FF2B5EF4-FFF2-40B4-BE49-F238E27FC236}">
                    <a16:creationId xmlns:a16="http://schemas.microsoft.com/office/drawing/2014/main" id="{EBC08A9A-C1CE-7CBE-F5A9-59BD1A14F268}"/>
                  </a:ext>
                </a:extLst>
              </p:cNvPr>
              <p:cNvGrpSpPr/>
              <p:nvPr/>
            </p:nvGrpSpPr>
            <p:grpSpPr>
              <a:xfrm>
                <a:off x="2937076" y="1597777"/>
                <a:ext cx="2578490" cy="704145"/>
                <a:chOff x="2937076" y="1597777"/>
                <a:chExt cx="2578490" cy="704145"/>
              </a:xfrm>
            </p:grpSpPr>
            <p:sp>
              <p:nvSpPr>
                <p:cNvPr id="57" name="Freeform: Shape 56">
                  <a:extLst>
                    <a:ext uri="{FF2B5EF4-FFF2-40B4-BE49-F238E27FC236}">
                      <a16:creationId xmlns:a16="http://schemas.microsoft.com/office/drawing/2014/main" id="{53E29A88-229F-C959-D2EF-7D66F7703B5F}"/>
                    </a:ext>
                  </a:extLst>
                </p:cNvPr>
                <p:cNvSpPr/>
                <p:nvPr/>
              </p:nvSpPr>
              <p:spPr>
                <a:xfrm rot="5400000">
                  <a:off x="3842391" y="692462"/>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58" name="Freeform: Shape 57">
                  <a:extLst>
                    <a:ext uri="{FF2B5EF4-FFF2-40B4-BE49-F238E27FC236}">
                      <a16:creationId xmlns:a16="http://schemas.microsoft.com/office/drawing/2014/main" id="{DDC6A136-5915-C0F3-A053-52CBC480965B}"/>
                    </a:ext>
                  </a:extLst>
                </p:cNvPr>
                <p:cNvSpPr/>
                <p:nvPr/>
              </p:nvSpPr>
              <p:spPr>
                <a:xfrm rot="5400000">
                  <a:off x="3906106" y="692462"/>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54" name="Oval 53">
                <a:extLst>
                  <a:ext uri="{FF2B5EF4-FFF2-40B4-BE49-F238E27FC236}">
                    <a16:creationId xmlns:a16="http://schemas.microsoft.com/office/drawing/2014/main" id="{EA87E00E-348D-4378-C5E1-F5156D1B7DC8}"/>
                  </a:ext>
                </a:extLst>
              </p:cNvPr>
              <p:cNvSpPr/>
              <p:nvPr/>
            </p:nvSpPr>
            <p:spPr>
              <a:xfrm>
                <a:off x="5175301" y="1559048"/>
                <a:ext cx="783380" cy="783380"/>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55" name="Oval 54">
                <a:extLst>
                  <a:ext uri="{FF2B5EF4-FFF2-40B4-BE49-F238E27FC236}">
                    <a16:creationId xmlns:a16="http://schemas.microsoft.com/office/drawing/2014/main" id="{24CF7641-5646-E3A1-9160-F4CF0DA240C0}"/>
                  </a:ext>
                </a:extLst>
              </p:cNvPr>
              <p:cNvSpPr/>
              <p:nvPr/>
            </p:nvSpPr>
            <p:spPr>
              <a:xfrm>
                <a:off x="5216244" y="1599554"/>
                <a:ext cx="702368" cy="702368"/>
              </a:xfrm>
              <a:prstGeom prst="ellipse">
                <a:avLst/>
              </a:prstGeom>
              <a:solidFill>
                <a:schemeClr val="bg1"/>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56" name="TextBox 166">
                <a:extLst>
                  <a:ext uri="{FF2B5EF4-FFF2-40B4-BE49-F238E27FC236}">
                    <a16:creationId xmlns:a16="http://schemas.microsoft.com/office/drawing/2014/main" id="{DC710D63-84F9-CB71-2698-2E4C1CABC5BD}"/>
                  </a:ext>
                </a:extLst>
              </p:cNvPr>
              <p:cNvSpPr txBox="1"/>
              <p:nvPr/>
            </p:nvSpPr>
            <p:spPr>
              <a:xfrm>
                <a:off x="3232887" y="1618597"/>
                <a:ext cx="1800427" cy="683326"/>
              </a:xfrm>
              <a:prstGeom prst="rect">
                <a:avLst/>
              </a:prstGeom>
              <a:noFill/>
            </p:spPr>
            <p:txBody>
              <a:bodyPr wrap="square" rtlCol="0">
                <a:spAutoFit/>
              </a:bodyPr>
              <a:lstStyle/>
              <a:p>
                <a:pPr algn="ctr" rtl="0">
                  <a:lnSpc>
                    <a:spcPct val="115000"/>
                  </a:lnSpc>
                </a:pPr>
                <a:r>
                  <a:rPr lang="ar-SA"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الممارسة المنتظمة للرياضة والنشاط البدني</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7" name="TextBox 6">
              <a:extLst>
                <a:ext uri="{FF2B5EF4-FFF2-40B4-BE49-F238E27FC236}">
                  <a16:creationId xmlns:a16="http://schemas.microsoft.com/office/drawing/2014/main" id="{96E40C91-AD5E-BB41-7721-D17B301FABF6}"/>
                </a:ext>
              </a:extLst>
            </p:cNvPr>
            <p:cNvSpPr txBox="1"/>
            <p:nvPr/>
          </p:nvSpPr>
          <p:spPr>
            <a:xfrm>
              <a:off x="10252524" y="5053302"/>
              <a:ext cx="1120819" cy="1285865"/>
            </a:xfrm>
            <a:prstGeom prst="rect">
              <a:avLst/>
            </a:prstGeom>
            <a:noFill/>
          </p:spPr>
          <p:txBody>
            <a:bodyPr wrap="none" rtlCol="0">
              <a:spAutoFit/>
            </a:bodyPr>
            <a:lstStyle/>
            <a:p>
              <a:pPr algn="just" rtl="0">
                <a:lnSpc>
                  <a:spcPct val="115000"/>
                </a:lnSpc>
              </a:pPr>
              <a:r>
                <a:rPr lang="en-US" sz="7200" b="1" kern="1200">
                  <a:solidFill>
                    <a:srgbClr val="168489"/>
                  </a:solidFill>
                  <a:effectLst/>
                  <a:latin typeface="Calibri" panose="020F0502020204030204" pitchFamily="34" charset="0"/>
                  <a:ea typeface="Calibri" panose="020F0502020204030204" pitchFamily="34" charset="0"/>
                  <a:cs typeface="Activist Light"/>
                </a:rPr>
                <a:t>05</a:t>
              </a:r>
              <a:endParaRPr lang="en-US" sz="7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60" name="Group 59">
            <a:extLst>
              <a:ext uri="{FF2B5EF4-FFF2-40B4-BE49-F238E27FC236}">
                <a16:creationId xmlns:a16="http://schemas.microsoft.com/office/drawing/2014/main" id="{B70343A7-6F93-8DD0-F122-A33A3CB6BA6D}"/>
              </a:ext>
            </a:extLst>
          </p:cNvPr>
          <p:cNvGrpSpPr/>
          <p:nvPr/>
        </p:nvGrpSpPr>
        <p:grpSpPr>
          <a:xfrm>
            <a:off x="6096000" y="3490730"/>
            <a:ext cx="5427054" cy="1406978"/>
            <a:chOff x="6096000" y="3624080"/>
            <a:chExt cx="5427054" cy="1406978"/>
          </a:xfrm>
        </p:grpSpPr>
        <p:grpSp>
          <p:nvGrpSpPr>
            <p:cNvPr id="41" name="Group 40">
              <a:extLst>
                <a:ext uri="{FF2B5EF4-FFF2-40B4-BE49-F238E27FC236}">
                  <a16:creationId xmlns:a16="http://schemas.microsoft.com/office/drawing/2014/main" id="{0BD446E2-CCE6-7851-72A4-96164B4EAD55}"/>
                </a:ext>
              </a:extLst>
            </p:cNvPr>
            <p:cNvGrpSpPr/>
            <p:nvPr/>
          </p:nvGrpSpPr>
          <p:grpSpPr>
            <a:xfrm>
              <a:off x="6096000" y="3693639"/>
              <a:ext cx="4631183" cy="1264669"/>
              <a:chOff x="2937076" y="817540"/>
              <a:chExt cx="2578490" cy="704145"/>
            </a:xfrm>
          </p:grpSpPr>
          <p:sp>
            <p:nvSpPr>
              <p:cNvPr id="45" name="Freeform: Shape 44">
                <a:extLst>
                  <a:ext uri="{FF2B5EF4-FFF2-40B4-BE49-F238E27FC236}">
                    <a16:creationId xmlns:a16="http://schemas.microsoft.com/office/drawing/2014/main" id="{9D36431F-86E3-081E-F76D-427DDEF07804}"/>
                  </a:ext>
                </a:extLst>
              </p:cNvPr>
              <p:cNvSpPr/>
              <p:nvPr/>
            </p:nvSpPr>
            <p:spPr>
              <a:xfrm rot="5400000">
                <a:off x="3842391" y="-87775"/>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46" name="Freeform: Shape 45">
                <a:extLst>
                  <a:ext uri="{FF2B5EF4-FFF2-40B4-BE49-F238E27FC236}">
                    <a16:creationId xmlns:a16="http://schemas.microsoft.com/office/drawing/2014/main" id="{896551F8-7B77-4C3B-CFF1-B8B62BD30EF6}"/>
                  </a:ext>
                </a:extLst>
              </p:cNvPr>
              <p:cNvSpPr/>
              <p:nvPr/>
            </p:nvSpPr>
            <p:spPr>
              <a:xfrm rot="5400000">
                <a:off x="3906106" y="-87775"/>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42" name="Oval 41">
              <a:extLst>
                <a:ext uri="{FF2B5EF4-FFF2-40B4-BE49-F238E27FC236}">
                  <a16:creationId xmlns:a16="http://schemas.microsoft.com/office/drawing/2014/main" id="{F2B3ED2F-336A-819C-60B4-85E5E9ADA4A3}"/>
                </a:ext>
              </a:extLst>
            </p:cNvPr>
            <p:cNvSpPr/>
            <p:nvPr/>
          </p:nvSpPr>
          <p:spPr>
            <a:xfrm>
              <a:off x="10116038" y="3624080"/>
              <a:ext cx="1407016" cy="1406978"/>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3" name="Oval 42">
              <a:extLst>
                <a:ext uri="{FF2B5EF4-FFF2-40B4-BE49-F238E27FC236}">
                  <a16:creationId xmlns:a16="http://schemas.microsoft.com/office/drawing/2014/main" id="{CEF69D73-6958-3B27-FAFC-4185B1D5163B}"/>
                </a:ext>
              </a:extLst>
            </p:cNvPr>
            <p:cNvSpPr/>
            <p:nvPr/>
          </p:nvSpPr>
          <p:spPr>
            <a:xfrm>
              <a:off x="10189575" y="3696830"/>
              <a:ext cx="1261511" cy="1261478"/>
            </a:xfrm>
            <a:prstGeom prst="ellipse">
              <a:avLst/>
            </a:prstGeom>
            <a:solidFill>
              <a:schemeClr val="bg1"/>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4" name="TextBox 104">
              <a:extLst>
                <a:ext uri="{FF2B5EF4-FFF2-40B4-BE49-F238E27FC236}">
                  <a16:creationId xmlns:a16="http://schemas.microsoft.com/office/drawing/2014/main" id="{12A0CA6E-EFC9-C2CE-0D6F-728A02FC388B}"/>
                </a:ext>
              </a:extLst>
            </p:cNvPr>
            <p:cNvSpPr txBox="1"/>
            <p:nvPr/>
          </p:nvSpPr>
          <p:spPr>
            <a:xfrm>
              <a:off x="6525751" y="3966144"/>
              <a:ext cx="3485984" cy="640175"/>
            </a:xfrm>
            <a:prstGeom prst="rect">
              <a:avLst/>
            </a:prstGeom>
            <a:noFill/>
          </p:spPr>
          <p:txBody>
            <a:bodyPr wrap="square" rtlCol="0">
              <a:spAutoFit/>
            </a:bodyPr>
            <a:lstStyle/>
            <a:p>
              <a:pPr algn="ctr" rtl="0">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اختيار وقت الاستجابة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5" name="TextBox 6">
              <a:extLst>
                <a:ext uri="{FF2B5EF4-FFF2-40B4-BE49-F238E27FC236}">
                  <a16:creationId xmlns:a16="http://schemas.microsoft.com/office/drawing/2014/main" id="{51224200-0518-1D55-96E4-4AEB081B521E}"/>
                </a:ext>
              </a:extLst>
            </p:cNvPr>
            <p:cNvSpPr txBox="1"/>
            <p:nvPr/>
          </p:nvSpPr>
          <p:spPr>
            <a:xfrm>
              <a:off x="10252524" y="3633719"/>
              <a:ext cx="1120819" cy="1285865"/>
            </a:xfrm>
            <a:prstGeom prst="rect">
              <a:avLst/>
            </a:prstGeom>
            <a:noFill/>
          </p:spPr>
          <p:txBody>
            <a:bodyPr wrap="none" rtlCol="0">
              <a:spAutoFit/>
            </a:bodyPr>
            <a:lstStyle/>
            <a:p>
              <a:pPr algn="just" rtl="0">
                <a:lnSpc>
                  <a:spcPct val="115000"/>
                </a:lnSpc>
              </a:pPr>
              <a:r>
                <a:rPr lang="en-US" sz="7200" b="1" kern="1200">
                  <a:solidFill>
                    <a:srgbClr val="168489"/>
                  </a:solidFill>
                  <a:effectLst/>
                  <a:latin typeface="Calibri" panose="020F0502020204030204" pitchFamily="34" charset="0"/>
                  <a:ea typeface="Calibri" panose="020F0502020204030204" pitchFamily="34" charset="0"/>
                  <a:cs typeface="Activist Light"/>
                </a:rPr>
                <a:t>03</a:t>
              </a:r>
              <a:endParaRPr lang="en-US" sz="7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59" name="Group 58">
            <a:extLst>
              <a:ext uri="{FF2B5EF4-FFF2-40B4-BE49-F238E27FC236}">
                <a16:creationId xmlns:a16="http://schemas.microsoft.com/office/drawing/2014/main" id="{ED72FAFA-27FC-DD25-1337-736C6BC4EEF7}"/>
              </a:ext>
            </a:extLst>
          </p:cNvPr>
          <p:cNvGrpSpPr/>
          <p:nvPr/>
        </p:nvGrpSpPr>
        <p:grpSpPr>
          <a:xfrm>
            <a:off x="6096000" y="2051701"/>
            <a:ext cx="5427054" cy="1406978"/>
            <a:chOff x="6096000" y="2185051"/>
            <a:chExt cx="5427054" cy="1406978"/>
          </a:xfrm>
        </p:grpSpPr>
        <p:grpSp>
          <p:nvGrpSpPr>
            <p:cNvPr id="21" name="Group 20">
              <a:extLst>
                <a:ext uri="{FF2B5EF4-FFF2-40B4-BE49-F238E27FC236}">
                  <a16:creationId xmlns:a16="http://schemas.microsoft.com/office/drawing/2014/main" id="{05CF839A-C48A-7700-EAD0-E04D87E9C098}"/>
                </a:ext>
              </a:extLst>
            </p:cNvPr>
            <p:cNvGrpSpPr/>
            <p:nvPr/>
          </p:nvGrpSpPr>
          <p:grpSpPr>
            <a:xfrm>
              <a:off x="6096000" y="2185051"/>
              <a:ext cx="5427054" cy="1406978"/>
              <a:chOff x="3021605" y="0"/>
              <a:chExt cx="3021605" cy="783380"/>
            </a:xfrm>
          </p:grpSpPr>
          <p:grpSp>
            <p:nvGrpSpPr>
              <p:cNvPr id="29" name="Group 28">
                <a:extLst>
                  <a:ext uri="{FF2B5EF4-FFF2-40B4-BE49-F238E27FC236}">
                    <a16:creationId xmlns:a16="http://schemas.microsoft.com/office/drawing/2014/main" id="{EA118645-7066-873E-AD74-0B020FF41072}"/>
                  </a:ext>
                </a:extLst>
              </p:cNvPr>
              <p:cNvGrpSpPr/>
              <p:nvPr/>
            </p:nvGrpSpPr>
            <p:grpSpPr>
              <a:xfrm>
                <a:off x="3021605" y="38729"/>
                <a:ext cx="2578490" cy="704145"/>
                <a:chOff x="3021605" y="38729"/>
                <a:chExt cx="2578490" cy="704145"/>
              </a:xfrm>
            </p:grpSpPr>
            <p:sp>
              <p:nvSpPr>
                <p:cNvPr id="33" name="Freeform: Shape 32">
                  <a:extLst>
                    <a:ext uri="{FF2B5EF4-FFF2-40B4-BE49-F238E27FC236}">
                      <a16:creationId xmlns:a16="http://schemas.microsoft.com/office/drawing/2014/main" id="{537EA9E5-19A0-32DE-E7D5-3FBE65F09E43}"/>
                    </a:ext>
                  </a:extLst>
                </p:cNvPr>
                <p:cNvSpPr/>
                <p:nvPr/>
              </p:nvSpPr>
              <p:spPr>
                <a:xfrm rot="5400000">
                  <a:off x="3926920" y="-866586"/>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34" name="Freeform: Shape 33">
                  <a:extLst>
                    <a:ext uri="{FF2B5EF4-FFF2-40B4-BE49-F238E27FC236}">
                      <a16:creationId xmlns:a16="http://schemas.microsoft.com/office/drawing/2014/main" id="{80229898-4419-94B4-BE1A-85E2F7927875}"/>
                    </a:ext>
                  </a:extLst>
                </p:cNvPr>
                <p:cNvSpPr/>
                <p:nvPr/>
              </p:nvSpPr>
              <p:spPr>
                <a:xfrm rot="5400000">
                  <a:off x="3990635" y="-866586"/>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30" name="Oval 29">
                <a:extLst>
                  <a:ext uri="{FF2B5EF4-FFF2-40B4-BE49-F238E27FC236}">
                    <a16:creationId xmlns:a16="http://schemas.microsoft.com/office/drawing/2014/main" id="{3DF715BC-2466-2EA2-2291-6C6FC26CD86F}"/>
                  </a:ext>
                </a:extLst>
              </p:cNvPr>
              <p:cNvSpPr/>
              <p:nvPr/>
            </p:nvSpPr>
            <p:spPr>
              <a:xfrm>
                <a:off x="5259830" y="0"/>
                <a:ext cx="783380" cy="783380"/>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1" name="Oval 30">
                <a:extLst>
                  <a:ext uri="{FF2B5EF4-FFF2-40B4-BE49-F238E27FC236}">
                    <a16:creationId xmlns:a16="http://schemas.microsoft.com/office/drawing/2014/main" id="{862AF4DB-220F-0047-70EC-45E36A160B00}"/>
                  </a:ext>
                </a:extLst>
              </p:cNvPr>
              <p:cNvSpPr/>
              <p:nvPr/>
            </p:nvSpPr>
            <p:spPr>
              <a:xfrm>
                <a:off x="5300773" y="40506"/>
                <a:ext cx="702368" cy="702368"/>
              </a:xfrm>
              <a:prstGeom prst="ellipse">
                <a:avLst/>
              </a:prstGeom>
              <a:solidFill>
                <a:schemeClr val="bg1"/>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2" name="TextBox 143">
                <a:extLst>
                  <a:ext uri="{FF2B5EF4-FFF2-40B4-BE49-F238E27FC236}">
                    <a16:creationId xmlns:a16="http://schemas.microsoft.com/office/drawing/2014/main" id="{9F335262-A6FD-8AAB-843C-FF1DE5043F0C}"/>
                  </a:ext>
                </a:extLst>
              </p:cNvPr>
              <p:cNvSpPr txBox="1"/>
              <p:nvPr/>
            </p:nvSpPr>
            <p:spPr>
              <a:xfrm>
                <a:off x="3339629" y="169827"/>
                <a:ext cx="1971585" cy="356438"/>
              </a:xfrm>
              <a:prstGeom prst="rect">
                <a:avLst/>
              </a:prstGeom>
              <a:noFill/>
            </p:spPr>
            <p:txBody>
              <a:bodyPr wrap="square" rtlCol="0">
                <a:spAutoFit/>
              </a:bodyPr>
              <a:lstStyle/>
              <a:p>
                <a:pPr algn="ctr" rtl="0">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الوعي الذاتي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9" name="TextBox 6">
              <a:extLst>
                <a:ext uri="{FF2B5EF4-FFF2-40B4-BE49-F238E27FC236}">
                  <a16:creationId xmlns:a16="http://schemas.microsoft.com/office/drawing/2014/main" id="{D8F97FE5-FC5E-A5C4-AD43-9A09C6A7B27B}"/>
                </a:ext>
              </a:extLst>
            </p:cNvPr>
            <p:cNvSpPr txBox="1"/>
            <p:nvPr/>
          </p:nvSpPr>
          <p:spPr>
            <a:xfrm>
              <a:off x="10252522" y="2214136"/>
              <a:ext cx="1120819" cy="1285865"/>
            </a:xfrm>
            <a:prstGeom prst="rect">
              <a:avLst/>
            </a:prstGeom>
            <a:noFill/>
          </p:spPr>
          <p:txBody>
            <a:bodyPr wrap="none" rtlCol="0">
              <a:spAutoFit/>
            </a:bodyPr>
            <a:lstStyle/>
            <a:p>
              <a:pPr algn="just" rtl="1">
                <a:lnSpc>
                  <a:spcPct val="115000"/>
                </a:lnSpc>
              </a:pPr>
              <a:r>
                <a:rPr lang="en-US" sz="7200" b="1" kern="1200">
                  <a:solidFill>
                    <a:srgbClr val="168489"/>
                  </a:solidFill>
                  <a:effectLst/>
                  <a:latin typeface="Calibri" panose="020F0502020204030204" pitchFamily="34" charset="0"/>
                  <a:ea typeface="Calibri" panose="020F0502020204030204" pitchFamily="34" charset="0"/>
                  <a:cs typeface="Activist Light"/>
                </a:rPr>
                <a:t>01</a:t>
              </a:r>
              <a:endParaRPr lang="en-US" sz="7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64" name="Group 63">
            <a:extLst>
              <a:ext uri="{FF2B5EF4-FFF2-40B4-BE49-F238E27FC236}">
                <a16:creationId xmlns:a16="http://schemas.microsoft.com/office/drawing/2014/main" id="{9DA118E9-47CB-D825-248F-9D77D8ED94D8}"/>
              </a:ext>
            </a:extLst>
          </p:cNvPr>
          <p:cNvGrpSpPr/>
          <p:nvPr/>
        </p:nvGrpSpPr>
        <p:grpSpPr>
          <a:xfrm>
            <a:off x="668946" y="2051701"/>
            <a:ext cx="5427054" cy="1406978"/>
            <a:chOff x="668946" y="2185051"/>
            <a:chExt cx="5427054" cy="1406978"/>
          </a:xfrm>
        </p:grpSpPr>
        <p:grpSp>
          <p:nvGrpSpPr>
            <p:cNvPr id="22" name="Group 21">
              <a:extLst>
                <a:ext uri="{FF2B5EF4-FFF2-40B4-BE49-F238E27FC236}">
                  <a16:creationId xmlns:a16="http://schemas.microsoft.com/office/drawing/2014/main" id="{B61277DA-A301-E031-670F-5BFE68222D64}"/>
                </a:ext>
              </a:extLst>
            </p:cNvPr>
            <p:cNvGrpSpPr/>
            <p:nvPr/>
          </p:nvGrpSpPr>
          <p:grpSpPr>
            <a:xfrm flipH="1">
              <a:off x="668946" y="2185051"/>
              <a:ext cx="5427054" cy="1406978"/>
              <a:chOff x="0" y="0"/>
              <a:chExt cx="3021605" cy="783380"/>
            </a:xfrm>
          </p:grpSpPr>
          <p:grpSp>
            <p:nvGrpSpPr>
              <p:cNvPr id="23" name="Group 22">
                <a:extLst>
                  <a:ext uri="{FF2B5EF4-FFF2-40B4-BE49-F238E27FC236}">
                    <a16:creationId xmlns:a16="http://schemas.microsoft.com/office/drawing/2014/main" id="{59CAD686-51CF-7B9B-EB78-68328F98CCAC}"/>
                  </a:ext>
                </a:extLst>
              </p:cNvPr>
              <p:cNvGrpSpPr/>
              <p:nvPr/>
            </p:nvGrpSpPr>
            <p:grpSpPr>
              <a:xfrm>
                <a:off x="0" y="38729"/>
                <a:ext cx="2578490" cy="704145"/>
                <a:chOff x="0" y="38729"/>
                <a:chExt cx="2578490" cy="704145"/>
              </a:xfrm>
            </p:grpSpPr>
            <p:sp>
              <p:nvSpPr>
                <p:cNvPr id="27" name="Freeform: Shape 26">
                  <a:extLst>
                    <a:ext uri="{FF2B5EF4-FFF2-40B4-BE49-F238E27FC236}">
                      <a16:creationId xmlns:a16="http://schemas.microsoft.com/office/drawing/2014/main" id="{C2BD7F78-B381-8C94-7AB8-7C6FDD54AAB6}"/>
                    </a:ext>
                  </a:extLst>
                </p:cNvPr>
                <p:cNvSpPr/>
                <p:nvPr/>
              </p:nvSpPr>
              <p:spPr>
                <a:xfrm rot="5400000">
                  <a:off x="905315" y="-866586"/>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28" name="Freeform: Shape 27">
                  <a:extLst>
                    <a:ext uri="{FF2B5EF4-FFF2-40B4-BE49-F238E27FC236}">
                      <a16:creationId xmlns:a16="http://schemas.microsoft.com/office/drawing/2014/main" id="{B2775F18-F919-A823-29A0-6D67549F89C5}"/>
                    </a:ext>
                  </a:extLst>
                </p:cNvPr>
                <p:cNvSpPr/>
                <p:nvPr/>
              </p:nvSpPr>
              <p:spPr>
                <a:xfrm rot="5400000">
                  <a:off x="969030" y="-866586"/>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24" name="Oval 23">
                <a:extLst>
                  <a:ext uri="{FF2B5EF4-FFF2-40B4-BE49-F238E27FC236}">
                    <a16:creationId xmlns:a16="http://schemas.microsoft.com/office/drawing/2014/main" id="{AE599695-0EF6-E654-B526-EB764C53B02B}"/>
                  </a:ext>
                </a:extLst>
              </p:cNvPr>
              <p:cNvSpPr/>
              <p:nvPr/>
            </p:nvSpPr>
            <p:spPr>
              <a:xfrm>
                <a:off x="2238225" y="0"/>
                <a:ext cx="783380" cy="783380"/>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5" name="Oval 24">
                <a:extLst>
                  <a:ext uri="{FF2B5EF4-FFF2-40B4-BE49-F238E27FC236}">
                    <a16:creationId xmlns:a16="http://schemas.microsoft.com/office/drawing/2014/main" id="{D4CC1B9B-9203-A974-5BC9-5806707FC78D}"/>
                  </a:ext>
                </a:extLst>
              </p:cNvPr>
              <p:cNvSpPr/>
              <p:nvPr/>
            </p:nvSpPr>
            <p:spPr>
              <a:xfrm>
                <a:off x="2279168" y="40506"/>
                <a:ext cx="702368" cy="702368"/>
              </a:xfrm>
              <a:prstGeom prst="ellipse">
                <a:avLst/>
              </a:prstGeom>
              <a:solidFill>
                <a:schemeClr val="bg1"/>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6" name="TextBox 124">
                <a:extLst>
                  <a:ext uri="{FF2B5EF4-FFF2-40B4-BE49-F238E27FC236}">
                    <a16:creationId xmlns:a16="http://schemas.microsoft.com/office/drawing/2014/main" id="{6A159F0C-7647-85D2-94E9-1605771FF0DD}"/>
                  </a:ext>
                </a:extLst>
              </p:cNvPr>
              <p:cNvSpPr txBox="1"/>
              <p:nvPr/>
            </p:nvSpPr>
            <p:spPr>
              <a:xfrm>
                <a:off x="191697" y="180213"/>
                <a:ext cx="2080029" cy="356438"/>
              </a:xfrm>
              <a:prstGeom prst="rect">
                <a:avLst/>
              </a:prstGeom>
            </p:spPr>
            <p:txBody>
              <a:bodyPr wrap="square" rtlCol="0">
                <a:spAutoFit/>
              </a:bodyPr>
              <a:lstStyle/>
              <a:p>
                <a:pPr algn="ctr" rtl="0">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التأمّل والاسترخاء</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20" name="TextBox 6">
              <a:extLst>
                <a:ext uri="{FF2B5EF4-FFF2-40B4-BE49-F238E27FC236}">
                  <a16:creationId xmlns:a16="http://schemas.microsoft.com/office/drawing/2014/main" id="{39D901A1-C2B5-5BAD-670B-F83DA9739988}"/>
                </a:ext>
              </a:extLst>
            </p:cNvPr>
            <p:cNvSpPr txBox="1"/>
            <p:nvPr/>
          </p:nvSpPr>
          <p:spPr>
            <a:xfrm>
              <a:off x="793553" y="2214136"/>
              <a:ext cx="1120819" cy="1285865"/>
            </a:xfrm>
            <a:prstGeom prst="rect">
              <a:avLst/>
            </a:prstGeom>
            <a:noFill/>
          </p:spPr>
          <p:txBody>
            <a:bodyPr wrap="none" rtlCol="0">
              <a:spAutoFit/>
            </a:bodyPr>
            <a:lstStyle/>
            <a:p>
              <a:pPr algn="just" rtl="1">
                <a:lnSpc>
                  <a:spcPct val="115000"/>
                </a:lnSpc>
              </a:pPr>
              <a:r>
                <a:rPr lang="en-US" sz="7200" b="1" kern="1200" dirty="0">
                  <a:solidFill>
                    <a:srgbClr val="168489"/>
                  </a:solidFill>
                  <a:effectLst/>
                  <a:latin typeface="Calibri" panose="020F0502020204030204" pitchFamily="34" charset="0"/>
                  <a:ea typeface="Calibri" panose="020F0502020204030204" pitchFamily="34" charset="0"/>
                  <a:cs typeface="Activist Light"/>
                </a:rPr>
                <a:t>02</a:t>
              </a:r>
              <a:endParaRPr lang="en-US" sz="7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63" name="Group 62">
            <a:extLst>
              <a:ext uri="{FF2B5EF4-FFF2-40B4-BE49-F238E27FC236}">
                <a16:creationId xmlns:a16="http://schemas.microsoft.com/office/drawing/2014/main" id="{3AD6DBCC-F1A8-AB8C-0FDA-BCA7F2D7978B}"/>
              </a:ext>
            </a:extLst>
          </p:cNvPr>
          <p:cNvGrpSpPr/>
          <p:nvPr/>
        </p:nvGrpSpPr>
        <p:grpSpPr>
          <a:xfrm>
            <a:off x="668946" y="3490730"/>
            <a:ext cx="5427054" cy="1406978"/>
            <a:chOff x="668946" y="3624080"/>
            <a:chExt cx="5427054" cy="1406978"/>
          </a:xfrm>
        </p:grpSpPr>
        <p:grpSp>
          <p:nvGrpSpPr>
            <p:cNvPr id="35" name="Group 34">
              <a:extLst>
                <a:ext uri="{FF2B5EF4-FFF2-40B4-BE49-F238E27FC236}">
                  <a16:creationId xmlns:a16="http://schemas.microsoft.com/office/drawing/2014/main" id="{03FF3ABB-BC91-FC2A-49F2-E3E0B21A1524}"/>
                </a:ext>
              </a:extLst>
            </p:cNvPr>
            <p:cNvGrpSpPr/>
            <p:nvPr/>
          </p:nvGrpSpPr>
          <p:grpSpPr>
            <a:xfrm flipH="1">
              <a:off x="1464817" y="3693639"/>
              <a:ext cx="4631183" cy="1264669"/>
              <a:chOff x="0" y="817540"/>
              <a:chExt cx="2578490" cy="704145"/>
            </a:xfrm>
          </p:grpSpPr>
          <p:sp>
            <p:nvSpPr>
              <p:cNvPr id="39" name="Freeform: Shape 38">
                <a:extLst>
                  <a:ext uri="{FF2B5EF4-FFF2-40B4-BE49-F238E27FC236}">
                    <a16:creationId xmlns:a16="http://schemas.microsoft.com/office/drawing/2014/main" id="{B31ACD4B-132C-8948-A4B2-24AA3613FBB5}"/>
                  </a:ext>
                </a:extLst>
              </p:cNvPr>
              <p:cNvSpPr/>
              <p:nvPr/>
            </p:nvSpPr>
            <p:spPr>
              <a:xfrm rot="5400000">
                <a:off x="905315" y="-87775"/>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40" name="Freeform: Shape 39">
                <a:extLst>
                  <a:ext uri="{FF2B5EF4-FFF2-40B4-BE49-F238E27FC236}">
                    <a16:creationId xmlns:a16="http://schemas.microsoft.com/office/drawing/2014/main" id="{80507DD1-F33D-0F4F-2C31-1B9CC401CA68}"/>
                  </a:ext>
                </a:extLst>
              </p:cNvPr>
              <p:cNvSpPr/>
              <p:nvPr/>
            </p:nvSpPr>
            <p:spPr>
              <a:xfrm rot="5400000">
                <a:off x="969030" y="-87775"/>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36" name="Oval 35">
              <a:extLst>
                <a:ext uri="{FF2B5EF4-FFF2-40B4-BE49-F238E27FC236}">
                  <a16:creationId xmlns:a16="http://schemas.microsoft.com/office/drawing/2014/main" id="{A315EC3E-67AF-AAC9-8A00-A2BDD176C66A}"/>
                </a:ext>
              </a:extLst>
            </p:cNvPr>
            <p:cNvSpPr/>
            <p:nvPr/>
          </p:nvSpPr>
          <p:spPr>
            <a:xfrm flipH="1">
              <a:off x="668946" y="3624080"/>
              <a:ext cx="1407016" cy="1406978"/>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7" name="Oval 36">
              <a:extLst>
                <a:ext uri="{FF2B5EF4-FFF2-40B4-BE49-F238E27FC236}">
                  <a16:creationId xmlns:a16="http://schemas.microsoft.com/office/drawing/2014/main" id="{FAB564C0-D8FA-C68F-B94B-EA385D89CD06}"/>
                </a:ext>
              </a:extLst>
            </p:cNvPr>
            <p:cNvSpPr/>
            <p:nvPr/>
          </p:nvSpPr>
          <p:spPr>
            <a:xfrm flipH="1">
              <a:off x="740913" y="3696830"/>
              <a:ext cx="1261511" cy="1261478"/>
            </a:xfrm>
            <a:prstGeom prst="ellipse">
              <a:avLst/>
            </a:prstGeom>
            <a:solidFill>
              <a:schemeClr val="bg1"/>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8" name="TextBox 87">
              <a:extLst>
                <a:ext uri="{FF2B5EF4-FFF2-40B4-BE49-F238E27FC236}">
                  <a16:creationId xmlns:a16="http://schemas.microsoft.com/office/drawing/2014/main" id="{C226693B-6029-DE51-E9E9-134EBEA3B2CB}"/>
                </a:ext>
              </a:extLst>
            </p:cNvPr>
            <p:cNvSpPr txBox="1"/>
            <p:nvPr/>
          </p:nvSpPr>
          <p:spPr>
            <a:xfrm flipH="1">
              <a:off x="1996783" y="3966149"/>
              <a:ext cx="3720651" cy="640175"/>
            </a:xfrm>
            <a:prstGeom prst="rect">
              <a:avLst/>
            </a:prstGeom>
          </p:spPr>
          <p:txBody>
            <a:bodyPr wrap="square" rtlCol="0">
              <a:spAutoFit/>
            </a:bodyPr>
            <a:lstStyle/>
            <a:p>
              <a:pPr algn="ctr" rtl="0">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إعادة التأطير</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7" name="TextBox 6">
              <a:extLst>
                <a:ext uri="{FF2B5EF4-FFF2-40B4-BE49-F238E27FC236}">
                  <a16:creationId xmlns:a16="http://schemas.microsoft.com/office/drawing/2014/main" id="{81F0A4DD-1B79-0D59-0E79-7F117E8F0325}"/>
                </a:ext>
              </a:extLst>
            </p:cNvPr>
            <p:cNvSpPr txBox="1"/>
            <p:nvPr/>
          </p:nvSpPr>
          <p:spPr>
            <a:xfrm>
              <a:off x="793554" y="3633719"/>
              <a:ext cx="1120819" cy="1285865"/>
            </a:xfrm>
            <a:prstGeom prst="rect">
              <a:avLst/>
            </a:prstGeom>
            <a:noFill/>
          </p:spPr>
          <p:txBody>
            <a:bodyPr wrap="none" rtlCol="0">
              <a:spAutoFit/>
            </a:bodyPr>
            <a:lstStyle/>
            <a:p>
              <a:pPr algn="just" rtl="0">
                <a:lnSpc>
                  <a:spcPct val="115000"/>
                </a:lnSpc>
              </a:pPr>
              <a:r>
                <a:rPr lang="en-US" sz="7200" b="1" kern="1200">
                  <a:solidFill>
                    <a:srgbClr val="168489"/>
                  </a:solidFill>
                  <a:effectLst/>
                  <a:latin typeface="Calibri" panose="020F0502020204030204" pitchFamily="34" charset="0"/>
                  <a:ea typeface="Calibri" panose="020F0502020204030204" pitchFamily="34" charset="0"/>
                  <a:cs typeface="Activist Light"/>
                </a:rPr>
                <a:t>04</a:t>
              </a:r>
              <a:endParaRPr lang="en-US" sz="7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62" name="Group 61">
            <a:extLst>
              <a:ext uri="{FF2B5EF4-FFF2-40B4-BE49-F238E27FC236}">
                <a16:creationId xmlns:a16="http://schemas.microsoft.com/office/drawing/2014/main" id="{5628E489-7F12-2ADE-64F6-1C09F97396FF}"/>
              </a:ext>
            </a:extLst>
          </p:cNvPr>
          <p:cNvGrpSpPr/>
          <p:nvPr/>
        </p:nvGrpSpPr>
        <p:grpSpPr>
          <a:xfrm>
            <a:off x="668946" y="4919952"/>
            <a:ext cx="5427054" cy="1419419"/>
            <a:chOff x="668946" y="5053302"/>
            <a:chExt cx="5427054" cy="1419419"/>
          </a:xfrm>
        </p:grpSpPr>
        <p:grpSp>
          <p:nvGrpSpPr>
            <p:cNvPr id="6" name="Group 5">
              <a:extLst>
                <a:ext uri="{FF2B5EF4-FFF2-40B4-BE49-F238E27FC236}">
                  <a16:creationId xmlns:a16="http://schemas.microsoft.com/office/drawing/2014/main" id="{23D3C12A-2EFD-B5AB-1E6B-DD2C3F53EAA0}"/>
                </a:ext>
              </a:extLst>
            </p:cNvPr>
            <p:cNvGrpSpPr/>
            <p:nvPr/>
          </p:nvGrpSpPr>
          <p:grpSpPr>
            <a:xfrm flipH="1">
              <a:off x="668946" y="5065743"/>
              <a:ext cx="5427054" cy="1406978"/>
              <a:chOff x="0" y="1559048"/>
              <a:chExt cx="3021605" cy="783380"/>
            </a:xfrm>
          </p:grpSpPr>
          <p:grpSp>
            <p:nvGrpSpPr>
              <p:cNvPr id="47" name="Group 46">
                <a:extLst>
                  <a:ext uri="{FF2B5EF4-FFF2-40B4-BE49-F238E27FC236}">
                    <a16:creationId xmlns:a16="http://schemas.microsoft.com/office/drawing/2014/main" id="{C37F1BFB-0134-FAB0-ECF4-E67E9EEDBB0E}"/>
                  </a:ext>
                </a:extLst>
              </p:cNvPr>
              <p:cNvGrpSpPr/>
              <p:nvPr/>
            </p:nvGrpSpPr>
            <p:grpSpPr>
              <a:xfrm>
                <a:off x="0" y="1597777"/>
                <a:ext cx="2578490" cy="704145"/>
                <a:chOff x="0" y="1597777"/>
                <a:chExt cx="2578490" cy="704145"/>
              </a:xfrm>
            </p:grpSpPr>
            <p:sp>
              <p:nvSpPr>
                <p:cNvPr id="51" name="Freeform: Shape 50">
                  <a:extLst>
                    <a:ext uri="{FF2B5EF4-FFF2-40B4-BE49-F238E27FC236}">
                      <a16:creationId xmlns:a16="http://schemas.microsoft.com/office/drawing/2014/main" id="{903C64DF-0BB9-8C51-F84C-E226307DED97}"/>
                    </a:ext>
                  </a:extLst>
                </p:cNvPr>
                <p:cNvSpPr/>
                <p:nvPr/>
              </p:nvSpPr>
              <p:spPr>
                <a:xfrm rot="5400000">
                  <a:off x="905315" y="692462"/>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52" name="Freeform: Shape 51">
                  <a:extLst>
                    <a:ext uri="{FF2B5EF4-FFF2-40B4-BE49-F238E27FC236}">
                      <a16:creationId xmlns:a16="http://schemas.microsoft.com/office/drawing/2014/main" id="{C9582006-9CAC-68DE-EEBA-183AB38AD2AF}"/>
                    </a:ext>
                  </a:extLst>
                </p:cNvPr>
                <p:cNvSpPr/>
                <p:nvPr/>
              </p:nvSpPr>
              <p:spPr>
                <a:xfrm rot="5400000">
                  <a:off x="969030" y="692462"/>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48" name="Oval 47">
                <a:extLst>
                  <a:ext uri="{FF2B5EF4-FFF2-40B4-BE49-F238E27FC236}">
                    <a16:creationId xmlns:a16="http://schemas.microsoft.com/office/drawing/2014/main" id="{80E5026C-9F6E-8EFA-3B6D-9B8C43989411}"/>
                  </a:ext>
                </a:extLst>
              </p:cNvPr>
              <p:cNvSpPr/>
              <p:nvPr/>
            </p:nvSpPr>
            <p:spPr>
              <a:xfrm>
                <a:off x="2238225" y="1559048"/>
                <a:ext cx="783380" cy="783380"/>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9" name="Oval 48">
                <a:extLst>
                  <a:ext uri="{FF2B5EF4-FFF2-40B4-BE49-F238E27FC236}">
                    <a16:creationId xmlns:a16="http://schemas.microsoft.com/office/drawing/2014/main" id="{4D0CBF84-A516-08BC-D953-E8CC3E38AEF2}"/>
                  </a:ext>
                </a:extLst>
              </p:cNvPr>
              <p:cNvSpPr/>
              <p:nvPr/>
            </p:nvSpPr>
            <p:spPr>
              <a:xfrm>
                <a:off x="2279168" y="1599554"/>
                <a:ext cx="702368" cy="702368"/>
              </a:xfrm>
              <a:prstGeom prst="ellipse">
                <a:avLst/>
              </a:prstGeom>
              <a:solidFill>
                <a:schemeClr val="bg1"/>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50" name="TextBox 160">
                <a:extLst>
                  <a:ext uri="{FF2B5EF4-FFF2-40B4-BE49-F238E27FC236}">
                    <a16:creationId xmlns:a16="http://schemas.microsoft.com/office/drawing/2014/main" id="{7B27F601-4AFD-4CA5-7853-BCEC0014FE57}"/>
                  </a:ext>
                </a:extLst>
              </p:cNvPr>
              <p:cNvSpPr txBox="1"/>
              <p:nvPr/>
            </p:nvSpPr>
            <p:spPr>
              <a:xfrm>
                <a:off x="191556" y="1747025"/>
                <a:ext cx="2139477" cy="356438"/>
              </a:xfrm>
              <a:prstGeom prst="rect">
                <a:avLst/>
              </a:prstGeom>
            </p:spPr>
            <p:txBody>
              <a:bodyPr wrap="square" rtlCol="0">
                <a:spAutoFit/>
              </a:bodyPr>
              <a:lstStyle/>
              <a:p>
                <a:pPr algn="ctr" rtl="0">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التطوير المستمرّ للذات</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2" name="TextBox 6">
              <a:extLst>
                <a:ext uri="{FF2B5EF4-FFF2-40B4-BE49-F238E27FC236}">
                  <a16:creationId xmlns:a16="http://schemas.microsoft.com/office/drawing/2014/main" id="{F204A19C-8C1B-9151-4675-15266FE56B46}"/>
                </a:ext>
              </a:extLst>
            </p:cNvPr>
            <p:cNvSpPr txBox="1"/>
            <p:nvPr/>
          </p:nvSpPr>
          <p:spPr>
            <a:xfrm>
              <a:off x="793554" y="5053302"/>
              <a:ext cx="1120819" cy="1285865"/>
            </a:xfrm>
            <a:prstGeom prst="rect">
              <a:avLst/>
            </a:prstGeom>
            <a:noFill/>
          </p:spPr>
          <p:txBody>
            <a:bodyPr wrap="none" rtlCol="0">
              <a:spAutoFit/>
            </a:bodyPr>
            <a:lstStyle/>
            <a:p>
              <a:pPr algn="just" rtl="0">
                <a:lnSpc>
                  <a:spcPct val="115000"/>
                </a:lnSpc>
              </a:pPr>
              <a:r>
                <a:rPr lang="en-US" sz="7200" b="1" kern="1200">
                  <a:solidFill>
                    <a:srgbClr val="168489"/>
                  </a:solidFill>
                  <a:effectLst/>
                  <a:latin typeface="Calibri" panose="020F0502020204030204" pitchFamily="34" charset="0"/>
                  <a:ea typeface="Calibri" panose="020F0502020204030204" pitchFamily="34" charset="0"/>
                  <a:cs typeface="Activist Light"/>
                </a:rPr>
                <a:t>06</a:t>
              </a:r>
              <a:endParaRPr lang="en-US" sz="7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195021306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 presetClass="entr" presetSubtype="4" fill="hold" nodeType="withEffect">
                                  <p:stCondLst>
                                    <p:cond delay="0"/>
                                  </p:stCondLst>
                                  <p:childTnLst>
                                    <p:set>
                                      <p:cBhvr>
                                        <p:cTn id="9" dur="1" fill="hold">
                                          <p:stCondLst>
                                            <p:cond delay="0"/>
                                          </p:stCondLst>
                                        </p:cTn>
                                        <p:tgtEl>
                                          <p:spTgt spid="59"/>
                                        </p:tgtEl>
                                        <p:attrNameLst>
                                          <p:attrName>style.visibility</p:attrName>
                                        </p:attrNameLst>
                                      </p:cBhvr>
                                      <p:to>
                                        <p:strVal val="visible"/>
                                      </p:to>
                                    </p:set>
                                    <p:anim calcmode="lin" valueType="num">
                                      <p:cBhvr additive="base">
                                        <p:cTn id="10" dur="500" fill="hold"/>
                                        <p:tgtEl>
                                          <p:spTgt spid="59"/>
                                        </p:tgtEl>
                                        <p:attrNameLst>
                                          <p:attrName>ppt_x</p:attrName>
                                        </p:attrNameLst>
                                      </p:cBhvr>
                                      <p:tavLst>
                                        <p:tav tm="0">
                                          <p:val>
                                            <p:strVal val="#ppt_x"/>
                                          </p:val>
                                        </p:tav>
                                        <p:tav tm="100000">
                                          <p:val>
                                            <p:strVal val="#ppt_x"/>
                                          </p:val>
                                        </p:tav>
                                      </p:tavLst>
                                    </p:anim>
                                    <p:anim calcmode="lin" valueType="num">
                                      <p:cBhvr additive="base">
                                        <p:cTn id="11" dur="500" fill="hold"/>
                                        <p:tgtEl>
                                          <p:spTgt spid="59"/>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64"/>
                                        </p:tgtEl>
                                        <p:attrNameLst>
                                          <p:attrName>style.visibility</p:attrName>
                                        </p:attrNameLst>
                                      </p:cBhvr>
                                      <p:to>
                                        <p:strVal val="visible"/>
                                      </p:to>
                                    </p:set>
                                    <p:anim calcmode="lin" valueType="num">
                                      <p:cBhvr additive="base">
                                        <p:cTn id="16" dur="500" fill="hold"/>
                                        <p:tgtEl>
                                          <p:spTgt spid="64"/>
                                        </p:tgtEl>
                                        <p:attrNameLst>
                                          <p:attrName>ppt_x</p:attrName>
                                        </p:attrNameLst>
                                      </p:cBhvr>
                                      <p:tavLst>
                                        <p:tav tm="0">
                                          <p:val>
                                            <p:strVal val="#ppt_x"/>
                                          </p:val>
                                        </p:tav>
                                        <p:tav tm="100000">
                                          <p:val>
                                            <p:strVal val="#ppt_x"/>
                                          </p:val>
                                        </p:tav>
                                      </p:tavLst>
                                    </p:anim>
                                    <p:anim calcmode="lin" valueType="num">
                                      <p:cBhvr additive="base">
                                        <p:cTn id="17" dur="500" fill="hold"/>
                                        <p:tgtEl>
                                          <p:spTgt spid="64"/>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60"/>
                                        </p:tgtEl>
                                        <p:attrNameLst>
                                          <p:attrName>style.visibility</p:attrName>
                                        </p:attrNameLst>
                                      </p:cBhvr>
                                      <p:to>
                                        <p:strVal val="visible"/>
                                      </p:to>
                                    </p:set>
                                    <p:anim calcmode="lin" valueType="num">
                                      <p:cBhvr additive="base">
                                        <p:cTn id="22" dur="500" fill="hold"/>
                                        <p:tgtEl>
                                          <p:spTgt spid="60"/>
                                        </p:tgtEl>
                                        <p:attrNameLst>
                                          <p:attrName>ppt_x</p:attrName>
                                        </p:attrNameLst>
                                      </p:cBhvr>
                                      <p:tavLst>
                                        <p:tav tm="0">
                                          <p:val>
                                            <p:strVal val="#ppt_x"/>
                                          </p:val>
                                        </p:tav>
                                        <p:tav tm="100000">
                                          <p:val>
                                            <p:strVal val="#ppt_x"/>
                                          </p:val>
                                        </p:tav>
                                      </p:tavLst>
                                    </p:anim>
                                    <p:anim calcmode="lin" valueType="num">
                                      <p:cBhvr additive="base">
                                        <p:cTn id="23" dur="500" fill="hold"/>
                                        <p:tgtEl>
                                          <p:spTgt spid="60"/>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63"/>
                                        </p:tgtEl>
                                        <p:attrNameLst>
                                          <p:attrName>style.visibility</p:attrName>
                                        </p:attrNameLst>
                                      </p:cBhvr>
                                      <p:to>
                                        <p:strVal val="visible"/>
                                      </p:to>
                                    </p:set>
                                    <p:anim calcmode="lin" valueType="num">
                                      <p:cBhvr additive="base">
                                        <p:cTn id="28" dur="500" fill="hold"/>
                                        <p:tgtEl>
                                          <p:spTgt spid="63"/>
                                        </p:tgtEl>
                                        <p:attrNameLst>
                                          <p:attrName>ppt_x</p:attrName>
                                        </p:attrNameLst>
                                      </p:cBhvr>
                                      <p:tavLst>
                                        <p:tav tm="0">
                                          <p:val>
                                            <p:strVal val="#ppt_x"/>
                                          </p:val>
                                        </p:tav>
                                        <p:tav tm="100000">
                                          <p:val>
                                            <p:strVal val="#ppt_x"/>
                                          </p:val>
                                        </p:tav>
                                      </p:tavLst>
                                    </p:anim>
                                    <p:anim calcmode="lin" valueType="num">
                                      <p:cBhvr additive="base">
                                        <p:cTn id="29" dur="500" fill="hold"/>
                                        <p:tgtEl>
                                          <p:spTgt spid="63"/>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61"/>
                                        </p:tgtEl>
                                        <p:attrNameLst>
                                          <p:attrName>style.visibility</p:attrName>
                                        </p:attrNameLst>
                                      </p:cBhvr>
                                      <p:to>
                                        <p:strVal val="visible"/>
                                      </p:to>
                                    </p:set>
                                    <p:anim calcmode="lin" valueType="num">
                                      <p:cBhvr additive="base">
                                        <p:cTn id="34" dur="500" fill="hold"/>
                                        <p:tgtEl>
                                          <p:spTgt spid="61"/>
                                        </p:tgtEl>
                                        <p:attrNameLst>
                                          <p:attrName>ppt_x</p:attrName>
                                        </p:attrNameLst>
                                      </p:cBhvr>
                                      <p:tavLst>
                                        <p:tav tm="0">
                                          <p:val>
                                            <p:strVal val="#ppt_x"/>
                                          </p:val>
                                        </p:tav>
                                        <p:tav tm="100000">
                                          <p:val>
                                            <p:strVal val="#ppt_x"/>
                                          </p:val>
                                        </p:tav>
                                      </p:tavLst>
                                    </p:anim>
                                    <p:anim calcmode="lin" valueType="num">
                                      <p:cBhvr additive="base">
                                        <p:cTn id="35" dur="500" fill="hold"/>
                                        <p:tgtEl>
                                          <p:spTgt spid="61"/>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nodeType="clickEffect">
                                  <p:stCondLst>
                                    <p:cond delay="0"/>
                                  </p:stCondLst>
                                  <p:childTnLst>
                                    <p:set>
                                      <p:cBhvr>
                                        <p:cTn id="39" dur="1" fill="hold">
                                          <p:stCondLst>
                                            <p:cond delay="0"/>
                                          </p:stCondLst>
                                        </p:cTn>
                                        <p:tgtEl>
                                          <p:spTgt spid="62"/>
                                        </p:tgtEl>
                                        <p:attrNameLst>
                                          <p:attrName>style.visibility</p:attrName>
                                        </p:attrNameLst>
                                      </p:cBhvr>
                                      <p:to>
                                        <p:strVal val="visible"/>
                                      </p:to>
                                    </p:set>
                                    <p:anim calcmode="lin" valueType="num">
                                      <p:cBhvr additive="base">
                                        <p:cTn id="40" dur="500" fill="hold"/>
                                        <p:tgtEl>
                                          <p:spTgt spid="62"/>
                                        </p:tgtEl>
                                        <p:attrNameLst>
                                          <p:attrName>ppt_x</p:attrName>
                                        </p:attrNameLst>
                                      </p:cBhvr>
                                      <p:tavLst>
                                        <p:tav tm="0">
                                          <p:val>
                                            <p:strVal val="#ppt_x"/>
                                          </p:val>
                                        </p:tav>
                                        <p:tav tm="100000">
                                          <p:val>
                                            <p:strVal val="#ppt_x"/>
                                          </p:val>
                                        </p:tav>
                                      </p:tavLst>
                                    </p:anim>
                                    <p:anim calcmode="lin" valueType="num">
                                      <p:cBhvr additive="base">
                                        <p:cTn id="41" dur="500" fill="hold"/>
                                        <p:tgtEl>
                                          <p:spTgt spid="6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B13FDA-3859-A328-F5F0-0D956AD04396}"/>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C5571063-5E1C-C42D-91E9-9FB3EF20604F}"/>
              </a:ext>
            </a:extLst>
          </p:cNvPr>
          <p:cNvSpPr txBox="1"/>
          <p:nvPr/>
        </p:nvSpPr>
        <p:spPr>
          <a:xfrm>
            <a:off x="2779494" y="-89135"/>
            <a:ext cx="6633012"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دراسة حالة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1AF27519-A1C6-6489-A4C4-1989BD4AAAB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10" name="Picture 9" descr="Hierarchical structure ">
            <a:extLst>
              <a:ext uri="{FF2B5EF4-FFF2-40B4-BE49-F238E27FC236}">
                <a16:creationId xmlns:a16="http://schemas.microsoft.com/office/drawing/2014/main" id="{2A0113A0-EA4B-7F50-5BAD-D988593B4B4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55444" y="2152650"/>
            <a:ext cx="3848100" cy="3848100"/>
          </a:xfrm>
          <a:prstGeom prst="rect">
            <a:avLst/>
          </a:prstGeom>
          <a:noFill/>
          <a:ln>
            <a:noFill/>
          </a:ln>
        </p:spPr>
      </p:pic>
      <p:sp>
        <p:nvSpPr>
          <p:cNvPr id="11" name="TextBox 10">
            <a:extLst>
              <a:ext uri="{FF2B5EF4-FFF2-40B4-BE49-F238E27FC236}">
                <a16:creationId xmlns:a16="http://schemas.microsoft.com/office/drawing/2014/main" id="{CC490826-A3CD-A1A7-6F30-6AEFA88F74ED}"/>
              </a:ext>
            </a:extLst>
          </p:cNvPr>
          <p:cNvSpPr txBox="1"/>
          <p:nvPr/>
        </p:nvSpPr>
        <p:spPr>
          <a:xfrm>
            <a:off x="5535525" y="1455628"/>
            <a:ext cx="5843587" cy="1815882"/>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مدير قسم في شركة تكنولوجية واجه موقفاً صعباً عندما قدّم أحد الموظّفين عملاً ضعيف الجودة قبل اجتماع مهمّ مع عميل كبير. بدلاً من الانفجار غضباً، استخدم المدير تقنيات التنفّس العميق، ثمّ طلب لقاء خاصاً مع الموظّف</a:t>
            </a:r>
            <a:endParaRPr lang="en-US" dirty="0"/>
          </a:p>
        </p:txBody>
      </p:sp>
      <p:sp>
        <p:nvSpPr>
          <p:cNvPr id="13" name="TextBox 12">
            <a:extLst>
              <a:ext uri="{FF2B5EF4-FFF2-40B4-BE49-F238E27FC236}">
                <a16:creationId xmlns:a16="http://schemas.microsoft.com/office/drawing/2014/main" id="{ACDEE8E8-FA82-E31E-43D8-251056BA1DFB}"/>
              </a:ext>
            </a:extLst>
          </p:cNvPr>
          <p:cNvSpPr txBox="1"/>
          <p:nvPr/>
        </p:nvSpPr>
        <p:spPr>
          <a:xfrm>
            <a:off x="5535525" y="4375368"/>
            <a:ext cx="5843587" cy="1815882"/>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dirty="0"/>
              <a:t>خلال اللقاء، استمع لأسباب تقديم عمل بهذه الجودة، ثمّ عملا معاً على تحسين العرض التقديمي. النتيجة كانت إنقاذ الاجتماع مع العميل وتقوية العلاقة مع الموظّف الذي شعر بالتقدير والدعم</a:t>
            </a:r>
            <a:endParaRPr lang="en-US" dirty="0"/>
          </a:p>
        </p:txBody>
      </p:sp>
    </p:spTree>
    <p:extLst>
      <p:ext uri="{BB962C8B-B14F-4D97-AF65-F5344CB8AC3E}">
        <p14:creationId xmlns:p14="http://schemas.microsoft.com/office/powerpoint/2010/main" val="428079963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566366-7774-89FC-521F-A449C40A69AA}"/>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7598506D-1ADE-57A6-C424-92FFBDC2E705}"/>
              </a:ext>
            </a:extLst>
          </p:cNvPr>
          <p:cNvSpPr txBox="1"/>
          <p:nvPr/>
        </p:nvSpPr>
        <p:spPr>
          <a:xfrm>
            <a:off x="2779494" y="-184385"/>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بناء الثقة والعلاقات المهنية مع الفريق</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CCDDF72C-6ECE-F4CD-445B-A96EDBB43E1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a16="http://schemas.microsoft.com/office/drawing/2014/main" id="{85F213D9-7A5D-0B51-88BE-09F5887D1B7B}"/>
              </a:ext>
            </a:extLst>
          </p:cNvPr>
          <p:cNvSpPr txBox="1"/>
          <p:nvPr/>
        </p:nvSpPr>
        <p:spPr>
          <a:xfrm>
            <a:off x="5535526" y="1285164"/>
            <a:ext cx="5843587"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أهمّية الثقة في بيئة العمل: </a:t>
            </a:r>
            <a:endParaRPr lang="en-US"/>
          </a:p>
        </p:txBody>
      </p:sp>
      <p:sp>
        <p:nvSpPr>
          <p:cNvPr id="3" name="TextBox 2">
            <a:extLst>
              <a:ext uri="{FF2B5EF4-FFF2-40B4-BE49-F238E27FC236}">
                <a16:creationId xmlns:a16="http://schemas.microsoft.com/office/drawing/2014/main" id="{175F9931-5F89-2FA8-2714-1930B96C39F4}"/>
              </a:ext>
            </a:extLst>
          </p:cNvPr>
          <p:cNvSpPr txBox="1"/>
          <p:nvPr/>
        </p:nvSpPr>
        <p:spPr>
          <a:xfrm>
            <a:off x="5535525" y="3233735"/>
            <a:ext cx="5843587" cy="1815882"/>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الثقة هي العملة الأكثر قيمة في العلاقات المهنية. وفقاً لبحث أجرته جامعة ستانفورد، فإنّ المؤسّسات التي تتمتّع بمستوى عالٍ من الثقة تشهد إنتاجية أعلى بنسبة 50% من المؤسّسات ذات المستويات المنخفضة من الثقة</a:t>
            </a:r>
            <a:endParaRPr lang="en-US" dirty="0"/>
          </a:p>
        </p:txBody>
      </p:sp>
      <p:pic>
        <p:nvPicPr>
          <p:cNvPr id="4" name="Picture 3" descr="Work environment ">
            <a:extLst>
              <a:ext uri="{FF2B5EF4-FFF2-40B4-BE49-F238E27FC236}">
                <a16:creationId xmlns:a16="http://schemas.microsoft.com/office/drawing/2014/main" id="{C5D18FEF-3D58-9291-4928-E77028E5CAA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52450" y="1913870"/>
            <a:ext cx="3524250" cy="3524250"/>
          </a:xfrm>
          <a:prstGeom prst="rect">
            <a:avLst/>
          </a:prstGeom>
          <a:noFill/>
          <a:ln>
            <a:noFill/>
          </a:ln>
        </p:spPr>
      </p:pic>
    </p:spTree>
    <p:extLst>
      <p:ext uri="{BB962C8B-B14F-4D97-AF65-F5344CB8AC3E}">
        <p14:creationId xmlns:p14="http://schemas.microsoft.com/office/powerpoint/2010/main" val="385977188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BA7EAC-B277-9645-22C0-0FE55A1486D8}"/>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0E761E15-AEBD-B146-DAAE-E303DD2211A1}"/>
              </a:ext>
            </a:extLst>
          </p:cNvPr>
          <p:cNvSpPr txBox="1"/>
          <p:nvPr/>
        </p:nvSpPr>
        <p:spPr>
          <a:xfrm>
            <a:off x="2779494" y="-184385"/>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بناء الثقة والعلاقات المهنية مع الفريق</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029F2850-4587-A691-18FC-5C726739212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a16="http://schemas.microsoft.com/office/drawing/2014/main" id="{3D5257C0-3787-2CAC-5A9C-1DD0F14A2E2F}"/>
              </a:ext>
            </a:extLst>
          </p:cNvPr>
          <p:cNvSpPr txBox="1"/>
          <p:nvPr/>
        </p:nvSpPr>
        <p:spPr>
          <a:xfrm>
            <a:off x="5535526" y="1285164"/>
            <a:ext cx="5843587"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استراتيجيات بناء الثقة:</a:t>
            </a:r>
            <a:endParaRPr lang="en-US"/>
          </a:p>
        </p:txBody>
      </p:sp>
      <p:grpSp>
        <p:nvGrpSpPr>
          <p:cNvPr id="32" name="Group 31">
            <a:extLst>
              <a:ext uri="{FF2B5EF4-FFF2-40B4-BE49-F238E27FC236}">
                <a16:creationId xmlns:a16="http://schemas.microsoft.com/office/drawing/2014/main" id="{B8804941-9342-FFFD-B64D-A57F9819FA97}"/>
              </a:ext>
            </a:extLst>
          </p:cNvPr>
          <p:cNvGrpSpPr/>
          <p:nvPr/>
        </p:nvGrpSpPr>
        <p:grpSpPr>
          <a:xfrm>
            <a:off x="6343178" y="2151267"/>
            <a:ext cx="4879548" cy="1292736"/>
            <a:chOff x="6343178" y="2151267"/>
            <a:chExt cx="4879548" cy="1292736"/>
          </a:xfrm>
        </p:grpSpPr>
        <p:grpSp>
          <p:nvGrpSpPr>
            <p:cNvPr id="7" name="Group 6">
              <a:extLst>
                <a:ext uri="{FF2B5EF4-FFF2-40B4-BE49-F238E27FC236}">
                  <a16:creationId xmlns:a16="http://schemas.microsoft.com/office/drawing/2014/main" id="{95411AEC-BB1C-320E-8B57-5A31EC47D904}"/>
                </a:ext>
              </a:extLst>
            </p:cNvPr>
            <p:cNvGrpSpPr/>
            <p:nvPr/>
          </p:nvGrpSpPr>
          <p:grpSpPr>
            <a:xfrm>
              <a:off x="6343178" y="2473956"/>
              <a:ext cx="4879548" cy="970047"/>
              <a:chOff x="3025337" y="374692"/>
              <a:chExt cx="3790647" cy="546100"/>
            </a:xfrm>
          </p:grpSpPr>
          <p:sp>
            <p:nvSpPr>
              <p:cNvPr id="28" name="Rectangle 27">
                <a:extLst>
                  <a:ext uri="{FF2B5EF4-FFF2-40B4-BE49-F238E27FC236}">
                    <a16:creationId xmlns:a16="http://schemas.microsoft.com/office/drawing/2014/main" id="{EB869BB1-A828-9D59-AAA9-84CC93E9418B}"/>
                  </a:ext>
                </a:extLst>
              </p:cNvPr>
              <p:cNvSpPr/>
              <p:nvPr/>
            </p:nvSpPr>
            <p:spPr>
              <a:xfrm>
                <a:off x="3025337" y="374692"/>
                <a:ext cx="3790647" cy="546100"/>
              </a:xfrm>
              <a:prstGeom prst="rect">
                <a:avLst/>
              </a:prstGeom>
              <a:solidFill>
                <a:srgbClr val="2E75B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2800"/>
              </a:p>
            </p:txBody>
          </p:sp>
          <p:sp>
            <p:nvSpPr>
              <p:cNvPr id="29" name="مربع نص 166">
                <a:extLst>
                  <a:ext uri="{FF2B5EF4-FFF2-40B4-BE49-F238E27FC236}">
                    <a16:creationId xmlns:a16="http://schemas.microsoft.com/office/drawing/2014/main" id="{0D8BF2E6-37DF-DEB2-595A-792799B9DB54}"/>
                  </a:ext>
                </a:extLst>
              </p:cNvPr>
              <p:cNvSpPr txBox="1"/>
              <p:nvPr/>
            </p:nvSpPr>
            <p:spPr>
              <a:xfrm>
                <a:off x="3043571" y="435550"/>
                <a:ext cx="2880551" cy="440732"/>
              </a:xfrm>
              <a:prstGeom prst="rect">
                <a:avLst/>
              </a:prstGeom>
            </p:spPr>
            <p:txBody>
              <a:bodyPr wrap="square" rtlCol="1">
                <a:noAutofit/>
              </a:bodyPr>
              <a:lstStyle/>
              <a:p>
                <a:pPr algn="ctr" rtl="1">
                  <a:lnSpc>
                    <a:spcPct val="115000"/>
                  </a:lnSpc>
                </a:pPr>
                <a:r>
                  <a:rPr lang="ar-EG" sz="2800" b="1" kern="120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الصدق والشفافية</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4" name="Picture 13" descr="Seo ">
              <a:extLst>
                <a:ext uri="{FF2B5EF4-FFF2-40B4-BE49-F238E27FC236}">
                  <a16:creationId xmlns:a16="http://schemas.microsoft.com/office/drawing/2014/main" id="{F262B59B-2F12-C263-36EB-8998A7F6B77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066872" y="2151267"/>
              <a:ext cx="1056607" cy="105661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 name="Group 36">
            <a:extLst>
              <a:ext uri="{FF2B5EF4-FFF2-40B4-BE49-F238E27FC236}">
                <a16:creationId xmlns:a16="http://schemas.microsoft.com/office/drawing/2014/main" id="{5DAA9FE1-B5EC-E253-C2F1-BF4CC0F7810C}"/>
              </a:ext>
            </a:extLst>
          </p:cNvPr>
          <p:cNvGrpSpPr/>
          <p:nvPr/>
        </p:nvGrpSpPr>
        <p:grpSpPr>
          <a:xfrm>
            <a:off x="969274" y="1808384"/>
            <a:ext cx="4963270" cy="1635619"/>
            <a:chOff x="969274" y="1808384"/>
            <a:chExt cx="4963270" cy="1635619"/>
          </a:xfrm>
        </p:grpSpPr>
        <p:grpSp>
          <p:nvGrpSpPr>
            <p:cNvPr id="6" name="Group 5">
              <a:extLst>
                <a:ext uri="{FF2B5EF4-FFF2-40B4-BE49-F238E27FC236}">
                  <a16:creationId xmlns:a16="http://schemas.microsoft.com/office/drawing/2014/main" id="{326E2CC4-0931-2E84-C4B6-279E5D458351}"/>
                </a:ext>
              </a:extLst>
            </p:cNvPr>
            <p:cNvGrpSpPr/>
            <p:nvPr/>
          </p:nvGrpSpPr>
          <p:grpSpPr>
            <a:xfrm>
              <a:off x="1052996" y="2473956"/>
              <a:ext cx="4879548" cy="970047"/>
              <a:chOff x="47133" y="374692"/>
              <a:chExt cx="3790647" cy="546100"/>
            </a:xfrm>
          </p:grpSpPr>
          <p:sp>
            <p:nvSpPr>
              <p:cNvPr id="30" name="Rectangle 29">
                <a:extLst>
                  <a:ext uri="{FF2B5EF4-FFF2-40B4-BE49-F238E27FC236}">
                    <a16:creationId xmlns:a16="http://schemas.microsoft.com/office/drawing/2014/main" id="{E2A00B35-18B1-0833-396B-AB7BCFFA69B0}"/>
                  </a:ext>
                </a:extLst>
              </p:cNvPr>
              <p:cNvSpPr/>
              <p:nvPr/>
            </p:nvSpPr>
            <p:spPr>
              <a:xfrm>
                <a:off x="47133" y="374692"/>
                <a:ext cx="3790647" cy="546100"/>
              </a:xfrm>
              <a:prstGeom prst="rect">
                <a:avLst/>
              </a:prstGeom>
              <a:solidFill>
                <a:srgbClr val="1684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2800"/>
              </a:p>
            </p:txBody>
          </p:sp>
          <p:sp>
            <p:nvSpPr>
              <p:cNvPr id="31" name="مربع نص 166">
                <a:extLst>
                  <a:ext uri="{FF2B5EF4-FFF2-40B4-BE49-F238E27FC236}">
                    <a16:creationId xmlns:a16="http://schemas.microsoft.com/office/drawing/2014/main" id="{C9F03824-B343-E7C6-B211-619E6A802CC8}"/>
                  </a:ext>
                </a:extLst>
              </p:cNvPr>
              <p:cNvSpPr txBox="1"/>
              <p:nvPr/>
            </p:nvSpPr>
            <p:spPr>
              <a:xfrm>
                <a:off x="873955" y="408367"/>
                <a:ext cx="2880551" cy="471628"/>
              </a:xfrm>
              <a:prstGeom prst="rect">
                <a:avLst/>
              </a:prstGeom>
            </p:spPr>
            <p:txBody>
              <a:bodyPr wrap="square" rtlCol="1">
                <a:noAutofit/>
              </a:bodyPr>
              <a:lstStyle/>
              <a:p>
                <a:pPr algn="ctr" rtl="1">
                  <a:lnSpc>
                    <a:spcPct val="115000"/>
                  </a:lnSpc>
                </a:pPr>
                <a:r>
                  <a:rPr lang="ar-EG" sz="2800" b="1" kern="120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الوفاء بالوعود</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5" name="Picture 14" descr="Promise ">
              <a:extLst>
                <a:ext uri="{FF2B5EF4-FFF2-40B4-BE49-F238E27FC236}">
                  <a16:creationId xmlns:a16="http://schemas.microsoft.com/office/drawing/2014/main" id="{C5C43696-7067-DDDF-815F-3743470CB81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69274" y="1808384"/>
              <a:ext cx="1580256" cy="158027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3" name="Group 32">
            <a:extLst>
              <a:ext uri="{FF2B5EF4-FFF2-40B4-BE49-F238E27FC236}">
                <a16:creationId xmlns:a16="http://schemas.microsoft.com/office/drawing/2014/main" id="{D95F3678-575C-C263-B5ED-42A4FCBCD272}"/>
              </a:ext>
            </a:extLst>
          </p:cNvPr>
          <p:cNvGrpSpPr/>
          <p:nvPr/>
        </p:nvGrpSpPr>
        <p:grpSpPr>
          <a:xfrm>
            <a:off x="6343178" y="3578983"/>
            <a:ext cx="4879548" cy="1352261"/>
            <a:chOff x="6343178" y="3578983"/>
            <a:chExt cx="4879548" cy="1352261"/>
          </a:xfrm>
        </p:grpSpPr>
        <p:grpSp>
          <p:nvGrpSpPr>
            <p:cNvPr id="11" name="Group 10">
              <a:extLst>
                <a:ext uri="{FF2B5EF4-FFF2-40B4-BE49-F238E27FC236}">
                  <a16:creationId xmlns:a16="http://schemas.microsoft.com/office/drawing/2014/main" id="{D3668E3C-7E36-964B-50AB-DD07391F0153}"/>
                </a:ext>
              </a:extLst>
            </p:cNvPr>
            <p:cNvGrpSpPr/>
            <p:nvPr/>
          </p:nvGrpSpPr>
          <p:grpSpPr>
            <a:xfrm>
              <a:off x="6343178" y="3945636"/>
              <a:ext cx="4879548" cy="985608"/>
              <a:chOff x="3025337" y="1203192"/>
              <a:chExt cx="3790647" cy="554860"/>
            </a:xfrm>
          </p:grpSpPr>
          <p:sp>
            <p:nvSpPr>
              <p:cNvPr id="24" name="Rectangle 23">
                <a:extLst>
                  <a:ext uri="{FF2B5EF4-FFF2-40B4-BE49-F238E27FC236}">
                    <a16:creationId xmlns:a16="http://schemas.microsoft.com/office/drawing/2014/main" id="{DFE6D000-6FFE-C8B3-6C4D-ED1FF952D1B1}"/>
                  </a:ext>
                </a:extLst>
              </p:cNvPr>
              <p:cNvSpPr/>
              <p:nvPr/>
            </p:nvSpPr>
            <p:spPr>
              <a:xfrm>
                <a:off x="3025337" y="1203192"/>
                <a:ext cx="3790647" cy="546100"/>
              </a:xfrm>
              <a:prstGeom prst="rect">
                <a:avLst/>
              </a:prstGeom>
              <a:solidFill>
                <a:srgbClr val="7F7F7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2800"/>
              </a:p>
            </p:txBody>
          </p:sp>
          <p:sp>
            <p:nvSpPr>
              <p:cNvPr id="25" name="مربع نص 166">
                <a:extLst>
                  <a:ext uri="{FF2B5EF4-FFF2-40B4-BE49-F238E27FC236}">
                    <a16:creationId xmlns:a16="http://schemas.microsoft.com/office/drawing/2014/main" id="{B7A0921B-1557-A045-A875-AF5DB6A0CED1}"/>
                  </a:ext>
                </a:extLst>
              </p:cNvPr>
              <p:cNvSpPr txBox="1"/>
              <p:nvPr/>
            </p:nvSpPr>
            <p:spPr>
              <a:xfrm>
                <a:off x="3043571" y="1286424"/>
                <a:ext cx="2880551" cy="471628"/>
              </a:xfrm>
              <a:prstGeom prst="rect">
                <a:avLst/>
              </a:prstGeom>
            </p:spPr>
            <p:txBody>
              <a:bodyPr wrap="square" rtlCol="1">
                <a:noAutofit/>
              </a:bodyPr>
              <a:lstStyle/>
              <a:p>
                <a:pPr algn="ctr" rtl="1">
                  <a:lnSpc>
                    <a:spcPct val="115000"/>
                  </a:lnSpc>
                </a:pPr>
                <a:r>
                  <a:rPr lang="ar-EG" sz="2800" b="1" kern="120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العدالة والمساواة</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6" name="Picture 15" descr="Social justice ">
              <a:extLst>
                <a:ext uri="{FF2B5EF4-FFF2-40B4-BE49-F238E27FC236}">
                  <a16:creationId xmlns:a16="http://schemas.microsoft.com/office/drawing/2014/main" id="{3DE58F8E-D584-585F-BCD0-4447CEDF3BF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066872" y="3578983"/>
              <a:ext cx="1056607" cy="105661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 name="Group 35">
            <a:extLst>
              <a:ext uri="{FF2B5EF4-FFF2-40B4-BE49-F238E27FC236}">
                <a16:creationId xmlns:a16="http://schemas.microsoft.com/office/drawing/2014/main" id="{E2818ED8-F0A1-0D55-1966-978DBEDDE684}"/>
              </a:ext>
            </a:extLst>
          </p:cNvPr>
          <p:cNvGrpSpPr/>
          <p:nvPr/>
        </p:nvGrpSpPr>
        <p:grpSpPr>
          <a:xfrm>
            <a:off x="1052996" y="3694200"/>
            <a:ext cx="4879548" cy="1299932"/>
            <a:chOff x="1052996" y="3694200"/>
            <a:chExt cx="4879548" cy="1299932"/>
          </a:xfrm>
        </p:grpSpPr>
        <p:grpSp>
          <p:nvGrpSpPr>
            <p:cNvPr id="10" name="Group 9">
              <a:extLst>
                <a:ext uri="{FF2B5EF4-FFF2-40B4-BE49-F238E27FC236}">
                  <a16:creationId xmlns:a16="http://schemas.microsoft.com/office/drawing/2014/main" id="{164A2414-FF3D-C981-E0E1-C3CD62C4EB63}"/>
                </a:ext>
              </a:extLst>
            </p:cNvPr>
            <p:cNvGrpSpPr/>
            <p:nvPr/>
          </p:nvGrpSpPr>
          <p:grpSpPr>
            <a:xfrm>
              <a:off x="1052996" y="3961198"/>
              <a:ext cx="4879548" cy="1032934"/>
              <a:chOff x="47133" y="1211953"/>
              <a:chExt cx="3790647" cy="581503"/>
            </a:xfrm>
          </p:grpSpPr>
          <p:sp>
            <p:nvSpPr>
              <p:cNvPr id="26" name="Rectangle 25">
                <a:extLst>
                  <a:ext uri="{FF2B5EF4-FFF2-40B4-BE49-F238E27FC236}">
                    <a16:creationId xmlns:a16="http://schemas.microsoft.com/office/drawing/2014/main" id="{FF5A2F04-A895-83A8-CBFB-76C6846DA9EA}"/>
                  </a:ext>
                </a:extLst>
              </p:cNvPr>
              <p:cNvSpPr/>
              <p:nvPr/>
            </p:nvSpPr>
            <p:spPr>
              <a:xfrm>
                <a:off x="47133" y="1211953"/>
                <a:ext cx="3790647" cy="546100"/>
              </a:xfrm>
              <a:prstGeom prst="rect">
                <a:avLst/>
              </a:prstGeom>
              <a:solidFill>
                <a:srgbClr val="FFD36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2800"/>
              </a:p>
            </p:txBody>
          </p:sp>
          <p:sp>
            <p:nvSpPr>
              <p:cNvPr id="27" name="مربع نص 166">
                <a:extLst>
                  <a:ext uri="{FF2B5EF4-FFF2-40B4-BE49-F238E27FC236}">
                    <a16:creationId xmlns:a16="http://schemas.microsoft.com/office/drawing/2014/main" id="{A30E7F4B-2481-C0E0-63AA-3E178CD51875}"/>
                  </a:ext>
                </a:extLst>
              </p:cNvPr>
              <p:cNvSpPr txBox="1"/>
              <p:nvPr/>
            </p:nvSpPr>
            <p:spPr>
              <a:xfrm>
                <a:off x="873956" y="1321828"/>
                <a:ext cx="2880551" cy="471628"/>
              </a:xfrm>
              <a:prstGeom prst="rect">
                <a:avLst/>
              </a:prstGeom>
            </p:spPr>
            <p:txBody>
              <a:bodyPr wrap="square" rtlCol="1">
                <a:noAutofit/>
              </a:bodyPr>
              <a:lstStyle/>
              <a:p>
                <a:pPr algn="ctr" rtl="1">
                  <a:lnSpc>
                    <a:spcPct val="115000"/>
                  </a:lnSpc>
                </a:pPr>
                <a:r>
                  <a:rPr lang="ar-EG" sz="2800" b="1" kern="120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الاعتراف بالأخطاء</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7" name="Picture 16" descr="Cancel ">
              <a:extLst>
                <a:ext uri="{FF2B5EF4-FFF2-40B4-BE49-F238E27FC236}">
                  <a16:creationId xmlns:a16="http://schemas.microsoft.com/office/drawing/2014/main" id="{C0C30478-EBA0-A54D-64E5-98742DD35F1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57972" y="3694200"/>
              <a:ext cx="1024868" cy="1024879"/>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4" name="Group 33">
            <a:extLst>
              <a:ext uri="{FF2B5EF4-FFF2-40B4-BE49-F238E27FC236}">
                <a16:creationId xmlns:a16="http://schemas.microsoft.com/office/drawing/2014/main" id="{775D9DCD-DD98-A0C7-471D-229BF75079C7}"/>
              </a:ext>
            </a:extLst>
          </p:cNvPr>
          <p:cNvGrpSpPr/>
          <p:nvPr/>
        </p:nvGrpSpPr>
        <p:grpSpPr>
          <a:xfrm>
            <a:off x="6343178" y="5123712"/>
            <a:ext cx="4879548" cy="1294776"/>
            <a:chOff x="6343178" y="5123712"/>
            <a:chExt cx="4879548" cy="1294776"/>
          </a:xfrm>
        </p:grpSpPr>
        <p:grpSp>
          <p:nvGrpSpPr>
            <p:cNvPr id="13" name="Group 12">
              <a:extLst>
                <a:ext uri="{FF2B5EF4-FFF2-40B4-BE49-F238E27FC236}">
                  <a16:creationId xmlns:a16="http://schemas.microsoft.com/office/drawing/2014/main" id="{6E68F9ED-EC9F-6064-5223-6AEB407F40FE}"/>
                </a:ext>
              </a:extLst>
            </p:cNvPr>
            <p:cNvGrpSpPr/>
            <p:nvPr/>
          </p:nvGrpSpPr>
          <p:grpSpPr>
            <a:xfrm>
              <a:off x="6343178" y="5448441"/>
              <a:ext cx="4879548" cy="970047"/>
              <a:chOff x="3025337" y="2049214"/>
              <a:chExt cx="3790647" cy="546100"/>
            </a:xfrm>
          </p:grpSpPr>
          <p:sp>
            <p:nvSpPr>
              <p:cNvPr id="20" name="Rectangle 19">
                <a:extLst>
                  <a:ext uri="{FF2B5EF4-FFF2-40B4-BE49-F238E27FC236}">
                    <a16:creationId xmlns:a16="http://schemas.microsoft.com/office/drawing/2014/main" id="{0C496033-124B-4450-4D53-C52B05DFCDB6}"/>
                  </a:ext>
                </a:extLst>
              </p:cNvPr>
              <p:cNvSpPr/>
              <p:nvPr/>
            </p:nvSpPr>
            <p:spPr>
              <a:xfrm>
                <a:off x="3025337" y="2049214"/>
                <a:ext cx="3790647" cy="546100"/>
              </a:xfrm>
              <a:prstGeom prst="rect">
                <a:avLst/>
              </a:prstGeom>
              <a:solidFill>
                <a:srgbClr val="2E75B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2800"/>
              </a:p>
            </p:txBody>
          </p:sp>
          <p:sp>
            <p:nvSpPr>
              <p:cNvPr id="21" name="مربع نص 166">
                <a:extLst>
                  <a:ext uri="{FF2B5EF4-FFF2-40B4-BE49-F238E27FC236}">
                    <a16:creationId xmlns:a16="http://schemas.microsoft.com/office/drawing/2014/main" id="{184DB72C-D576-C58E-21FC-C9D8A3862C33}"/>
                  </a:ext>
                </a:extLst>
              </p:cNvPr>
              <p:cNvSpPr txBox="1"/>
              <p:nvPr/>
            </p:nvSpPr>
            <p:spPr>
              <a:xfrm>
                <a:off x="3043571" y="2140366"/>
                <a:ext cx="2880551" cy="372456"/>
              </a:xfrm>
              <a:prstGeom prst="rect">
                <a:avLst/>
              </a:prstGeom>
            </p:spPr>
            <p:txBody>
              <a:bodyPr wrap="square" rtlCol="1">
                <a:noAutofit/>
              </a:bodyPr>
              <a:lstStyle/>
              <a:p>
                <a:pPr algn="ctr" rtl="1">
                  <a:lnSpc>
                    <a:spcPct val="115000"/>
                  </a:lnSpc>
                </a:pPr>
                <a:r>
                  <a:rPr lang="ar-EG" sz="2800" b="1" kern="120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الدعم والتمكين</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8" name="Picture 17" descr="Womens power ">
              <a:extLst>
                <a:ext uri="{FF2B5EF4-FFF2-40B4-BE49-F238E27FC236}">
                  <a16:creationId xmlns:a16="http://schemas.microsoft.com/office/drawing/2014/main" id="{C4770265-7FF4-8D68-4FF5-B5D47C2ED596}"/>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066872" y="5123712"/>
              <a:ext cx="1056607" cy="105661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 name="Group 34">
            <a:extLst>
              <a:ext uri="{FF2B5EF4-FFF2-40B4-BE49-F238E27FC236}">
                <a16:creationId xmlns:a16="http://schemas.microsoft.com/office/drawing/2014/main" id="{8EC61078-64B8-A8AD-C209-10E6DE1A9EFF}"/>
              </a:ext>
            </a:extLst>
          </p:cNvPr>
          <p:cNvGrpSpPr/>
          <p:nvPr/>
        </p:nvGrpSpPr>
        <p:grpSpPr>
          <a:xfrm>
            <a:off x="1052996" y="5233062"/>
            <a:ext cx="4879548" cy="1185426"/>
            <a:chOff x="1052996" y="5233062"/>
            <a:chExt cx="4879548" cy="1185426"/>
          </a:xfrm>
        </p:grpSpPr>
        <p:grpSp>
          <p:nvGrpSpPr>
            <p:cNvPr id="12" name="Group 11">
              <a:extLst>
                <a:ext uri="{FF2B5EF4-FFF2-40B4-BE49-F238E27FC236}">
                  <a16:creationId xmlns:a16="http://schemas.microsoft.com/office/drawing/2014/main" id="{F815226E-84BC-CF51-9FB6-4C49AFE576FA}"/>
                </a:ext>
              </a:extLst>
            </p:cNvPr>
            <p:cNvGrpSpPr/>
            <p:nvPr/>
          </p:nvGrpSpPr>
          <p:grpSpPr>
            <a:xfrm>
              <a:off x="1052996" y="5448441"/>
              <a:ext cx="4879548" cy="970047"/>
              <a:chOff x="47133" y="2049214"/>
              <a:chExt cx="3790647" cy="546100"/>
            </a:xfrm>
          </p:grpSpPr>
          <p:sp>
            <p:nvSpPr>
              <p:cNvPr id="22" name="Rectangle 21">
                <a:extLst>
                  <a:ext uri="{FF2B5EF4-FFF2-40B4-BE49-F238E27FC236}">
                    <a16:creationId xmlns:a16="http://schemas.microsoft.com/office/drawing/2014/main" id="{BE6A7D46-7231-AD7C-D6EB-9B736C34F874}"/>
                  </a:ext>
                </a:extLst>
              </p:cNvPr>
              <p:cNvSpPr/>
              <p:nvPr/>
            </p:nvSpPr>
            <p:spPr>
              <a:xfrm>
                <a:off x="47133" y="2049214"/>
                <a:ext cx="3790647" cy="546100"/>
              </a:xfrm>
              <a:prstGeom prst="rect">
                <a:avLst/>
              </a:prstGeom>
              <a:solidFill>
                <a:srgbClr val="1684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2800"/>
              </a:p>
            </p:txBody>
          </p:sp>
          <p:sp>
            <p:nvSpPr>
              <p:cNvPr id="23" name="مربع نص 166">
                <a:extLst>
                  <a:ext uri="{FF2B5EF4-FFF2-40B4-BE49-F238E27FC236}">
                    <a16:creationId xmlns:a16="http://schemas.microsoft.com/office/drawing/2014/main" id="{66EFB6BD-54A7-FE25-0E3D-B0CFBFB3E72D}"/>
                  </a:ext>
                </a:extLst>
              </p:cNvPr>
              <p:cNvSpPr txBox="1"/>
              <p:nvPr/>
            </p:nvSpPr>
            <p:spPr>
              <a:xfrm>
                <a:off x="873956" y="2111464"/>
                <a:ext cx="2880551" cy="471628"/>
              </a:xfrm>
              <a:prstGeom prst="rect">
                <a:avLst/>
              </a:prstGeom>
            </p:spPr>
            <p:txBody>
              <a:bodyPr wrap="square" rtlCol="1">
                <a:noAutofit/>
              </a:bodyPr>
              <a:lstStyle/>
              <a:p>
                <a:pPr algn="ctr" rtl="1">
                  <a:lnSpc>
                    <a:spcPct val="115000"/>
                  </a:lnSpc>
                </a:pPr>
                <a:r>
                  <a:rPr lang="ar-EG" sz="2800" b="1" kern="120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الاتّساق</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9" name="Picture 18" descr="Consistency ">
              <a:extLst>
                <a:ext uri="{FF2B5EF4-FFF2-40B4-BE49-F238E27FC236}">
                  <a16:creationId xmlns:a16="http://schemas.microsoft.com/office/drawing/2014/main" id="{46832346-58E4-3B94-A3FB-7F48972C4C85}"/>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57972" y="5233062"/>
              <a:ext cx="1024868" cy="1024879"/>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10190183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 presetClass="entr" presetSubtype="4" fill="hold" nodeType="withEffect">
                                  <p:stCondLst>
                                    <p:cond delay="0"/>
                                  </p:stCondLst>
                                  <p:childTnLst>
                                    <p:set>
                                      <p:cBhvr>
                                        <p:cTn id="9" dur="1" fill="hold">
                                          <p:stCondLst>
                                            <p:cond delay="0"/>
                                          </p:stCondLst>
                                        </p:cTn>
                                        <p:tgtEl>
                                          <p:spTgt spid="32"/>
                                        </p:tgtEl>
                                        <p:attrNameLst>
                                          <p:attrName>style.visibility</p:attrName>
                                        </p:attrNameLst>
                                      </p:cBhvr>
                                      <p:to>
                                        <p:strVal val="visible"/>
                                      </p:to>
                                    </p:set>
                                    <p:anim calcmode="lin" valueType="num">
                                      <p:cBhvr additive="base">
                                        <p:cTn id="10" dur="500" fill="hold"/>
                                        <p:tgtEl>
                                          <p:spTgt spid="32"/>
                                        </p:tgtEl>
                                        <p:attrNameLst>
                                          <p:attrName>ppt_x</p:attrName>
                                        </p:attrNameLst>
                                      </p:cBhvr>
                                      <p:tavLst>
                                        <p:tav tm="0">
                                          <p:val>
                                            <p:strVal val="#ppt_x"/>
                                          </p:val>
                                        </p:tav>
                                        <p:tav tm="100000">
                                          <p:val>
                                            <p:strVal val="#ppt_x"/>
                                          </p:val>
                                        </p:tav>
                                      </p:tavLst>
                                    </p:anim>
                                    <p:anim calcmode="lin" valueType="num">
                                      <p:cBhvr additive="base">
                                        <p:cTn id="11"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additive="base">
                                        <p:cTn id="16" dur="500" fill="hold"/>
                                        <p:tgtEl>
                                          <p:spTgt spid="37"/>
                                        </p:tgtEl>
                                        <p:attrNameLst>
                                          <p:attrName>ppt_x</p:attrName>
                                        </p:attrNameLst>
                                      </p:cBhvr>
                                      <p:tavLst>
                                        <p:tav tm="0">
                                          <p:val>
                                            <p:strVal val="#ppt_x"/>
                                          </p:val>
                                        </p:tav>
                                        <p:tav tm="100000">
                                          <p:val>
                                            <p:strVal val="#ppt_x"/>
                                          </p:val>
                                        </p:tav>
                                      </p:tavLst>
                                    </p:anim>
                                    <p:anim calcmode="lin" valueType="num">
                                      <p:cBhvr additive="base">
                                        <p:cTn id="17"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33"/>
                                        </p:tgtEl>
                                        <p:attrNameLst>
                                          <p:attrName>style.visibility</p:attrName>
                                        </p:attrNameLst>
                                      </p:cBhvr>
                                      <p:to>
                                        <p:strVal val="visible"/>
                                      </p:to>
                                    </p:set>
                                    <p:anim calcmode="lin" valueType="num">
                                      <p:cBhvr additive="base">
                                        <p:cTn id="22" dur="500" fill="hold"/>
                                        <p:tgtEl>
                                          <p:spTgt spid="33"/>
                                        </p:tgtEl>
                                        <p:attrNameLst>
                                          <p:attrName>ppt_x</p:attrName>
                                        </p:attrNameLst>
                                      </p:cBhvr>
                                      <p:tavLst>
                                        <p:tav tm="0">
                                          <p:val>
                                            <p:strVal val="#ppt_x"/>
                                          </p:val>
                                        </p:tav>
                                        <p:tav tm="100000">
                                          <p:val>
                                            <p:strVal val="#ppt_x"/>
                                          </p:val>
                                        </p:tav>
                                      </p:tavLst>
                                    </p:anim>
                                    <p:anim calcmode="lin" valueType="num">
                                      <p:cBhvr additive="base">
                                        <p:cTn id="23"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36"/>
                                        </p:tgtEl>
                                        <p:attrNameLst>
                                          <p:attrName>style.visibility</p:attrName>
                                        </p:attrNameLst>
                                      </p:cBhvr>
                                      <p:to>
                                        <p:strVal val="visible"/>
                                      </p:to>
                                    </p:set>
                                    <p:anim calcmode="lin" valueType="num">
                                      <p:cBhvr additive="base">
                                        <p:cTn id="28" dur="500" fill="hold"/>
                                        <p:tgtEl>
                                          <p:spTgt spid="36"/>
                                        </p:tgtEl>
                                        <p:attrNameLst>
                                          <p:attrName>ppt_x</p:attrName>
                                        </p:attrNameLst>
                                      </p:cBhvr>
                                      <p:tavLst>
                                        <p:tav tm="0">
                                          <p:val>
                                            <p:strVal val="#ppt_x"/>
                                          </p:val>
                                        </p:tav>
                                        <p:tav tm="100000">
                                          <p:val>
                                            <p:strVal val="#ppt_x"/>
                                          </p:val>
                                        </p:tav>
                                      </p:tavLst>
                                    </p:anim>
                                    <p:anim calcmode="lin" valueType="num">
                                      <p:cBhvr additive="base">
                                        <p:cTn id="29"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34"/>
                                        </p:tgtEl>
                                        <p:attrNameLst>
                                          <p:attrName>style.visibility</p:attrName>
                                        </p:attrNameLst>
                                      </p:cBhvr>
                                      <p:to>
                                        <p:strVal val="visible"/>
                                      </p:to>
                                    </p:set>
                                    <p:anim calcmode="lin" valueType="num">
                                      <p:cBhvr additive="base">
                                        <p:cTn id="34" dur="500" fill="hold"/>
                                        <p:tgtEl>
                                          <p:spTgt spid="34"/>
                                        </p:tgtEl>
                                        <p:attrNameLst>
                                          <p:attrName>ppt_x</p:attrName>
                                        </p:attrNameLst>
                                      </p:cBhvr>
                                      <p:tavLst>
                                        <p:tav tm="0">
                                          <p:val>
                                            <p:strVal val="#ppt_x"/>
                                          </p:val>
                                        </p:tav>
                                        <p:tav tm="100000">
                                          <p:val>
                                            <p:strVal val="#ppt_x"/>
                                          </p:val>
                                        </p:tav>
                                      </p:tavLst>
                                    </p:anim>
                                    <p:anim calcmode="lin" valueType="num">
                                      <p:cBhvr additive="base">
                                        <p:cTn id="35"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nodeType="clickEffect">
                                  <p:stCondLst>
                                    <p:cond delay="0"/>
                                  </p:stCondLst>
                                  <p:childTnLst>
                                    <p:set>
                                      <p:cBhvr>
                                        <p:cTn id="39" dur="1" fill="hold">
                                          <p:stCondLst>
                                            <p:cond delay="0"/>
                                          </p:stCondLst>
                                        </p:cTn>
                                        <p:tgtEl>
                                          <p:spTgt spid="35"/>
                                        </p:tgtEl>
                                        <p:attrNameLst>
                                          <p:attrName>style.visibility</p:attrName>
                                        </p:attrNameLst>
                                      </p:cBhvr>
                                      <p:to>
                                        <p:strVal val="visible"/>
                                      </p:to>
                                    </p:set>
                                    <p:anim calcmode="lin" valueType="num">
                                      <p:cBhvr additive="base">
                                        <p:cTn id="40" dur="500" fill="hold"/>
                                        <p:tgtEl>
                                          <p:spTgt spid="35"/>
                                        </p:tgtEl>
                                        <p:attrNameLst>
                                          <p:attrName>ppt_x</p:attrName>
                                        </p:attrNameLst>
                                      </p:cBhvr>
                                      <p:tavLst>
                                        <p:tav tm="0">
                                          <p:val>
                                            <p:strVal val="#ppt_x"/>
                                          </p:val>
                                        </p:tav>
                                        <p:tav tm="100000">
                                          <p:val>
                                            <p:strVal val="#ppt_x"/>
                                          </p:val>
                                        </p:tav>
                                      </p:tavLst>
                                    </p:anim>
                                    <p:anim calcmode="lin" valueType="num">
                                      <p:cBhvr additive="base">
                                        <p:cTn id="41"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06A8C5-B1B0-5152-51AF-D8702161C8B2}"/>
            </a:ext>
          </a:extLst>
        </p:cNvPr>
        <p:cNvGrpSpPr/>
        <p:nvPr/>
      </p:nvGrpSpPr>
      <p:grpSpPr>
        <a:xfrm>
          <a:off x="0" y="0"/>
          <a:ext cx="0" cy="0"/>
          <a:chOff x="0" y="0"/>
          <a:chExt cx="0" cy="0"/>
        </a:xfrm>
      </p:grpSpPr>
      <p:pic>
        <p:nvPicPr>
          <p:cNvPr id="4098" name="Picture 2" descr="Book ideas logo Royalty Free Vector Image - VectorStock">
            <a:extLst>
              <a:ext uri="{FF2B5EF4-FFF2-40B4-BE49-F238E27FC236}">
                <a16:creationId xmlns:a16="http://schemas.microsoft.com/office/drawing/2014/main" id="{E214C495-84A4-799B-C7AD-03AF06F42A7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4194" t="16297" r="23796" b="31428"/>
          <a:stretch/>
        </p:blipFill>
        <p:spPr bwMode="auto">
          <a:xfrm>
            <a:off x="7141028" y="2336800"/>
            <a:ext cx="4234839" cy="3213467"/>
          </a:xfrm>
          <a:prstGeom prst="rect">
            <a:avLst/>
          </a:prstGeom>
          <a:noFill/>
          <a:extLst>
            <a:ext uri="{909E8E84-426E-40DD-AFC4-6F175D3DCCD1}">
              <a14:hiddenFill xmlns:a14="http://schemas.microsoft.com/office/drawing/2010/main">
                <a:solidFill>
                  <a:srgbClr val="FFFFFF"/>
                </a:solidFill>
              </a14:hiddenFill>
            </a:ext>
          </a:extLst>
        </p:spPr>
      </p:pic>
      <p:sp>
        <p:nvSpPr>
          <p:cNvPr id="29" name="TextBox 28">
            <a:extLst>
              <a:ext uri="{FF2B5EF4-FFF2-40B4-BE49-F238E27FC236}">
                <a16:creationId xmlns:a16="http://schemas.microsoft.com/office/drawing/2014/main" id="{E9E9F18F-C07C-8BD0-0009-0E4BC8170B06}"/>
              </a:ext>
            </a:extLst>
          </p:cNvPr>
          <p:cNvSpPr txBox="1"/>
          <p:nvPr/>
        </p:nvSpPr>
        <p:spPr>
          <a:xfrm>
            <a:off x="1002402" y="3768213"/>
            <a:ext cx="5009702" cy="65864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dirty="0"/>
              <a:t>نشاط </a:t>
            </a:r>
            <a:r>
              <a:rPr lang="ar-SA" dirty="0"/>
              <a:t>تعارف المشاركين</a:t>
            </a:r>
            <a:endParaRPr lang="en-US" dirty="0"/>
          </a:p>
        </p:txBody>
      </p:sp>
      <p:sp>
        <p:nvSpPr>
          <p:cNvPr id="8" name="TextBox 7">
            <a:extLst>
              <a:ext uri="{FF2B5EF4-FFF2-40B4-BE49-F238E27FC236}">
                <a16:creationId xmlns:a16="http://schemas.microsoft.com/office/drawing/2014/main" id="{BF936E87-B456-BCDB-F838-5EC1F406C6C9}"/>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11C3F276-CC49-E3E6-C451-7217524C099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Tree>
    <p:extLst>
      <p:ext uri="{BB962C8B-B14F-4D97-AF65-F5344CB8AC3E}">
        <p14:creationId xmlns:p14="http://schemas.microsoft.com/office/powerpoint/2010/main" val="392388993"/>
      </p:ext>
    </p:extLst>
  </p:cSld>
  <p:clrMapOvr>
    <a:masterClrMapping/>
  </p:clrMapOvr>
  <p:transition spd="slow">
    <p:wip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468C33-3823-26A2-81C7-25BDB902D50E}"/>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045D59E3-EDC4-C61B-BF9F-2543CA9279D9}"/>
              </a:ext>
            </a:extLst>
          </p:cNvPr>
          <p:cNvSpPr txBox="1"/>
          <p:nvPr/>
        </p:nvSpPr>
        <p:spPr>
          <a:xfrm>
            <a:off x="2779494" y="-184385"/>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بناء الثقة والعلاقات المهنية مع الفريق</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9885067C-5A59-7015-0F92-49438E3C50E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a16="http://schemas.microsoft.com/office/drawing/2014/main" id="{E331675C-80B1-935A-B9A1-A28DD860798B}"/>
              </a:ext>
            </a:extLst>
          </p:cNvPr>
          <p:cNvSpPr txBox="1"/>
          <p:nvPr/>
        </p:nvSpPr>
        <p:spPr>
          <a:xfrm>
            <a:off x="5535526" y="1285164"/>
            <a:ext cx="5843587"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بناء العلاقات المهنية:</a:t>
            </a:r>
            <a:endParaRPr lang="en-US" dirty="0"/>
          </a:p>
        </p:txBody>
      </p:sp>
      <p:grpSp>
        <p:nvGrpSpPr>
          <p:cNvPr id="4" name="Group 3">
            <a:extLst>
              <a:ext uri="{FF2B5EF4-FFF2-40B4-BE49-F238E27FC236}">
                <a16:creationId xmlns:a16="http://schemas.microsoft.com/office/drawing/2014/main" id="{D830E466-58D3-E98A-E1C4-38CBD800861A}"/>
              </a:ext>
            </a:extLst>
          </p:cNvPr>
          <p:cNvGrpSpPr/>
          <p:nvPr/>
        </p:nvGrpSpPr>
        <p:grpSpPr>
          <a:xfrm>
            <a:off x="604573" y="3210634"/>
            <a:ext cx="2137740" cy="2362202"/>
            <a:chOff x="0" y="0"/>
            <a:chExt cx="2120066" cy="1805054"/>
          </a:xfrm>
        </p:grpSpPr>
        <p:grpSp>
          <p:nvGrpSpPr>
            <p:cNvPr id="58" name="Group 57">
              <a:extLst>
                <a:ext uri="{FF2B5EF4-FFF2-40B4-BE49-F238E27FC236}">
                  <a16:creationId xmlns:a16="http://schemas.microsoft.com/office/drawing/2014/main" id="{E2B00726-2E85-2AE9-5EA3-54CA319E6DA0}"/>
                </a:ext>
              </a:extLst>
            </p:cNvPr>
            <p:cNvGrpSpPr/>
            <p:nvPr/>
          </p:nvGrpSpPr>
          <p:grpSpPr>
            <a:xfrm>
              <a:off x="0" y="0"/>
              <a:ext cx="2120066" cy="1805054"/>
              <a:chOff x="0" y="0"/>
              <a:chExt cx="2809460" cy="2392014"/>
            </a:xfrm>
          </p:grpSpPr>
          <p:sp>
            <p:nvSpPr>
              <p:cNvPr id="60" name="Freeform: Shape 59">
                <a:extLst>
                  <a:ext uri="{FF2B5EF4-FFF2-40B4-BE49-F238E27FC236}">
                    <a16:creationId xmlns:a16="http://schemas.microsoft.com/office/drawing/2014/main" id="{41FA14CC-A1F8-EB28-7117-71F1F1718080}"/>
                  </a:ext>
                </a:extLst>
              </p:cNvPr>
              <p:cNvSpPr/>
              <p:nvPr/>
            </p:nvSpPr>
            <p:spPr>
              <a:xfrm flipH="1" flipV="1">
                <a:off x="0" y="781036"/>
                <a:ext cx="2809460" cy="1610978"/>
              </a:xfrm>
              <a:custGeom>
                <a:avLst/>
                <a:gdLst>
                  <a:gd name="connsiteX0" fmla="*/ 2809460 w 2809460"/>
                  <a:gd name="connsiteY0" fmla="*/ 1610978 h 1610978"/>
                  <a:gd name="connsiteX1" fmla="*/ 1404730 w 2809460"/>
                  <a:gd name="connsiteY1" fmla="*/ 238539 h 1610978"/>
                  <a:gd name="connsiteX2" fmla="*/ 0 w 2809460"/>
                  <a:gd name="connsiteY2" fmla="*/ 1610978 h 1610978"/>
                  <a:gd name="connsiteX3" fmla="*/ 0 w 2809460"/>
                  <a:gd name="connsiteY3" fmla="*/ 468253 h 1610978"/>
                  <a:gd name="connsiteX4" fmla="*/ 468253 w 2809460"/>
                  <a:gd name="connsiteY4" fmla="*/ 0 h 1610978"/>
                  <a:gd name="connsiteX5" fmla="*/ 2341207 w 2809460"/>
                  <a:gd name="connsiteY5" fmla="*/ 0 h 1610978"/>
                  <a:gd name="connsiteX6" fmla="*/ 2809460 w 2809460"/>
                  <a:gd name="connsiteY6" fmla="*/ 468253 h 1610978"/>
                  <a:gd name="connsiteX7" fmla="*/ 2809460 w 2809460"/>
                  <a:gd name="connsiteY7" fmla="*/ 1610978 h 1610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09460" h="1610978">
                    <a:moveTo>
                      <a:pt x="2809460" y="1610978"/>
                    </a:moveTo>
                    <a:lnTo>
                      <a:pt x="1404730" y="238539"/>
                    </a:lnTo>
                    <a:lnTo>
                      <a:pt x="0" y="1610978"/>
                    </a:lnTo>
                    <a:lnTo>
                      <a:pt x="0" y="468253"/>
                    </a:lnTo>
                    <a:cubicBezTo>
                      <a:pt x="0" y="209644"/>
                      <a:pt x="209644" y="0"/>
                      <a:pt x="468253" y="0"/>
                    </a:cubicBezTo>
                    <a:lnTo>
                      <a:pt x="2341207" y="0"/>
                    </a:lnTo>
                    <a:cubicBezTo>
                      <a:pt x="2599816" y="0"/>
                      <a:pt x="2809460" y="209644"/>
                      <a:pt x="2809460" y="468253"/>
                    </a:cubicBezTo>
                    <a:lnTo>
                      <a:pt x="2809460" y="1610978"/>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61" name="Freeform: Shape 60">
                <a:extLst>
                  <a:ext uri="{FF2B5EF4-FFF2-40B4-BE49-F238E27FC236}">
                    <a16:creationId xmlns:a16="http://schemas.microsoft.com/office/drawing/2014/main" id="{F59FD1ED-1503-118C-BEE4-FFDCCB8BF2FC}"/>
                  </a:ext>
                </a:extLst>
              </p:cNvPr>
              <p:cNvSpPr/>
              <p:nvPr/>
            </p:nvSpPr>
            <p:spPr>
              <a:xfrm>
                <a:off x="106016" y="0"/>
                <a:ext cx="2570922" cy="2259495"/>
              </a:xfrm>
              <a:custGeom>
                <a:avLst/>
                <a:gdLst>
                  <a:gd name="connsiteX0" fmla="*/ 18239 w 2570922"/>
                  <a:gd name="connsiteY0" fmla="*/ 0 h 2259495"/>
                  <a:gd name="connsiteX1" fmla="*/ 2552683 w 2570922"/>
                  <a:gd name="connsiteY1" fmla="*/ 0 h 2259495"/>
                  <a:gd name="connsiteX2" fmla="*/ 2562216 w 2570922"/>
                  <a:gd name="connsiteY2" fmla="*/ 30712 h 2259495"/>
                  <a:gd name="connsiteX3" fmla="*/ 2570922 w 2570922"/>
                  <a:gd name="connsiteY3" fmla="*/ 117069 h 2259495"/>
                  <a:gd name="connsiteX4" fmla="*/ 2570922 w 2570922"/>
                  <a:gd name="connsiteY4" fmla="*/ 1830999 h 2259495"/>
                  <a:gd name="connsiteX5" fmla="*/ 2142426 w 2570922"/>
                  <a:gd name="connsiteY5" fmla="*/ 2259495 h 2259495"/>
                  <a:gd name="connsiteX6" fmla="*/ 428496 w 2570922"/>
                  <a:gd name="connsiteY6" fmla="*/ 2259495 h 2259495"/>
                  <a:gd name="connsiteX7" fmla="*/ 0 w 2570922"/>
                  <a:gd name="connsiteY7" fmla="*/ 1830999 h 2259495"/>
                  <a:gd name="connsiteX8" fmla="*/ 0 w 2570922"/>
                  <a:gd name="connsiteY8" fmla="*/ 117069 h 2259495"/>
                  <a:gd name="connsiteX9" fmla="*/ 8706 w 2570922"/>
                  <a:gd name="connsiteY9" fmla="*/ 30712 h 2259495"/>
                  <a:gd name="connsiteX10" fmla="*/ 18239 w 2570922"/>
                  <a:gd name="connsiteY10" fmla="*/ 0 h 2259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70922" h="2259495">
                    <a:moveTo>
                      <a:pt x="18239" y="0"/>
                    </a:moveTo>
                    <a:lnTo>
                      <a:pt x="2552683" y="0"/>
                    </a:lnTo>
                    <a:lnTo>
                      <a:pt x="2562216" y="30712"/>
                    </a:lnTo>
                    <a:cubicBezTo>
                      <a:pt x="2567925" y="58606"/>
                      <a:pt x="2570922" y="87488"/>
                      <a:pt x="2570922" y="117069"/>
                    </a:cubicBezTo>
                    <a:lnTo>
                      <a:pt x="2570922" y="1830999"/>
                    </a:lnTo>
                    <a:cubicBezTo>
                      <a:pt x="2570922" y="2067651"/>
                      <a:pt x="2379078" y="2259495"/>
                      <a:pt x="2142426" y="2259495"/>
                    </a:cubicBezTo>
                    <a:lnTo>
                      <a:pt x="428496" y="2259495"/>
                    </a:lnTo>
                    <a:cubicBezTo>
                      <a:pt x="191844" y="2259495"/>
                      <a:pt x="0" y="2067651"/>
                      <a:pt x="0" y="1830999"/>
                    </a:cubicBezTo>
                    <a:lnTo>
                      <a:pt x="0" y="117069"/>
                    </a:lnTo>
                    <a:cubicBezTo>
                      <a:pt x="0" y="87488"/>
                      <a:pt x="2998" y="58606"/>
                      <a:pt x="8706" y="30712"/>
                    </a:cubicBezTo>
                    <a:lnTo>
                      <a:pt x="18239" y="0"/>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59" name="TextBox 126">
              <a:extLst>
                <a:ext uri="{FF2B5EF4-FFF2-40B4-BE49-F238E27FC236}">
                  <a16:creationId xmlns:a16="http://schemas.microsoft.com/office/drawing/2014/main" id="{E2BA46BD-ED7A-BDE6-1A60-E0D84DA271F1}"/>
                </a:ext>
              </a:extLst>
            </p:cNvPr>
            <p:cNvSpPr txBox="1">
              <a:spLocks noChangeArrowheads="1"/>
            </p:cNvSpPr>
            <p:nvPr/>
          </p:nvSpPr>
          <p:spPr bwMode="auto">
            <a:xfrm flipV="1">
              <a:off x="104870" y="413982"/>
              <a:ext cx="1831839" cy="963764"/>
            </a:xfrm>
            <a:prstGeom prst="rect">
              <a:avLst/>
            </a:prstGeom>
          </p:spPr>
          <p:txBody>
            <a:bodyPr rot="0" vert="horz" wrap="square" lIns="0" tIns="45720" rIns="0" bIns="45720" anchor="b" anchorCtr="0" upright="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التوازن بين الحزم والمرونة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38" name="Group 37">
            <a:extLst>
              <a:ext uri="{FF2B5EF4-FFF2-40B4-BE49-F238E27FC236}">
                <a16:creationId xmlns:a16="http://schemas.microsoft.com/office/drawing/2014/main" id="{9C71592F-E39E-23E6-A387-6BD6BA4AEFD4}"/>
              </a:ext>
            </a:extLst>
          </p:cNvPr>
          <p:cNvGrpSpPr/>
          <p:nvPr/>
        </p:nvGrpSpPr>
        <p:grpSpPr>
          <a:xfrm>
            <a:off x="2813781" y="3210634"/>
            <a:ext cx="2137740" cy="2362202"/>
            <a:chOff x="1170601" y="0"/>
            <a:chExt cx="2120066" cy="1805054"/>
          </a:xfrm>
        </p:grpSpPr>
        <p:grpSp>
          <p:nvGrpSpPr>
            <p:cNvPr id="54" name="Group 53">
              <a:extLst>
                <a:ext uri="{FF2B5EF4-FFF2-40B4-BE49-F238E27FC236}">
                  <a16:creationId xmlns:a16="http://schemas.microsoft.com/office/drawing/2014/main" id="{25B37481-B409-0371-D711-FEC7C3E1E197}"/>
                </a:ext>
              </a:extLst>
            </p:cNvPr>
            <p:cNvGrpSpPr/>
            <p:nvPr/>
          </p:nvGrpSpPr>
          <p:grpSpPr>
            <a:xfrm>
              <a:off x="1170601" y="0"/>
              <a:ext cx="2120066" cy="1805054"/>
              <a:chOff x="1170601" y="0"/>
              <a:chExt cx="2809460" cy="2392014"/>
            </a:xfrm>
          </p:grpSpPr>
          <p:sp>
            <p:nvSpPr>
              <p:cNvPr id="56" name="Freeform: Shape 55">
                <a:extLst>
                  <a:ext uri="{FF2B5EF4-FFF2-40B4-BE49-F238E27FC236}">
                    <a16:creationId xmlns:a16="http://schemas.microsoft.com/office/drawing/2014/main" id="{8B4F76C2-9CEB-EBB3-97BB-4E2E1E54D946}"/>
                  </a:ext>
                </a:extLst>
              </p:cNvPr>
              <p:cNvSpPr/>
              <p:nvPr/>
            </p:nvSpPr>
            <p:spPr>
              <a:xfrm flipH="1" flipV="1">
                <a:off x="1170601" y="781036"/>
                <a:ext cx="2809460" cy="1610978"/>
              </a:xfrm>
              <a:custGeom>
                <a:avLst/>
                <a:gdLst>
                  <a:gd name="connsiteX0" fmla="*/ 2809460 w 2809460"/>
                  <a:gd name="connsiteY0" fmla="*/ 1610978 h 1610978"/>
                  <a:gd name="connsiteX1" fmla="*/ 1404730 w 2809460"/>
                  <a:gd name="connsiteY1" fmla="*/ 238539 h 1610978"/>
                  <a:gd name="connsiteX2" fmla="*/ 0 w 2809460"/>
                  <a:gd name="connsiteY2" fmla="*/ 1610978 h 1610978"/>
                  <a:gd name="connsiteX3" fmla="*/ 0 w 2809460"/>
                  <a:gd name="connsiteY3" fmla="*/ 468253 h 1610978"/>
                  <a:gd name="connsiteX4" fmla="*/ 468253 w 2809460"/>
                  <a:gd name="connsiteY4" fmla="*/ 0 h 1610978"/>
                  <a:gd name="connsiteX5" fmla="*/ 2341207 w 2809460"/>
                  <a:gd name="connsiteY5" fmla="*/ 0 h 1610978"/>
                  <a:gd name="connsiteX6" fmla="*/ 2809460 w 2809460"/>
                  <a:gd name="connsiteY6" fmla="*/ 468253 h 1610978"/>
                  <a:gd name="connsiteX7" fmla="*/ 2809460 w 2809460"/>
                  <a:gd name="connsiteY7" fmla="*/ 1610978 h 1610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09460" h="1610978">
                    <a:moveTo>
                      <a:pt x="2809460" y="1610978"/>
                    </a:moveTo>
                    <a:lnTo>
                      <a:pt x="1404730" y="238539"/>
                    </a:lnTo>
                    <a:lnTo>
                      <a:pt x="0" y="1610978"/>
                    </a:lnTo>
                    <a:lnTo>
                      <a:pt x="0" y="468253"/>
                    </a:lnTo>
                    <a:cubicBezTo>
                      <a:pt x="0" y="209644"/>
                      <a:pt x="209644" y="0"/>
                      <a:pt x="468253" y="0"/>
                    </a:cubicBezTo>
                    <a:lnTo>
                      <a:pt x="2341207" y="0"/>
                    </a:lnTo>
                    <a:cubicBezTo>
                      <a:pt x="2599816" y="0"/>
                      <a:pt x="2809460" y="209644"/>
                      <a:pt x="2809460" y="468253"/>
                    </a:cubicBezTo>
                    <a:lnTo>
                      <a:pt x="2809460" y="1610978"/>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57" name="Freeform: Shape 56">
                <a:extLst>
                  <a:ext uri="{FF2B5EF4-FFF2-40B4-BE49-F238E27FC236}">
                    <a16:creationId xmlns:a16="http://schemas.microsoft.com/office/drawing/2014/main" id="{78F540E5-B98A-7DE3-1587-2ACB9230DE9C}"/>
                  </a:ext>
                </a:extLst>
              </p:cNvPr>
              <p:cNvSpPr/>
              <p:nvPr/>
            </p:nvSpPr>
            <p:spPr>
              <a:xfrm>
                <a:off x="1276617" y="0"/>
                <a:ext cx="2570922" cy="2259495"/>
              </a:xfrm>
              <a:custGeom>
                <a:avLst/>
                <a:gdLst>
                  <a:gd name="connsiteX0" fmla="*/ 18239 w 2570922"/>
                  <a:gd name="connsiteY0" fmla="*/ 0 h 2259495"/>
                  <a:gd name="connsiteX1" fmla="*/ 2552683 w 2570922"/>
                  <a:gd name="connsiteY1" fmla="*/ 0 h 2259495"/>
                  <a:gd name="connsiteX2" fmla="*/ 2562216 w 2570922"/>
                  <a:gd name="connsiteY2" fmla="*/ 30712 h 2259495"/>
                  <a:gd name="connsiteX3" fmla="*/ 2570922 w 2570922"/>
                  <a:gd name="connsiteY3" fmla="*/ 117069 h 2259495"/>
                  <a:gd name="connsiteX4" fmla="*/ 2570922 w 2570922"/>
                  <a:gd name="connsiteY4" fmla="*/ 1830999 h 2259495"/>
                  <a:gd name="connsiteX5" fmla="*/ 2142426 w 2570922"/>
                  <a:gd name="connsiteY5" fmla="*/ 2259495 h 2259495"/>
                  <a:gd name="connsiteX6" fmla="*/ 428496 w 2570922"/>
                  <a:gd name="connsiteY6" fmla="*/ 2259495 h 2259495"/>
                  <a:gd name="connsiteX7" fmla="*/ 0 w 2570922"/>
                  <a:gd name="connsiteY7" fmla="*/ 1830999 h 2259495"/>
                  <a:gd name="connsiteX8" fmla="*/ 0 w 2570922"/>
                  <a:gd name="connsiteY8" fmla="*/ 117069 h 2259495"/>
                  <a:gd name="connsiteX9" fmla="*/ 8706 w 2570922"/>
                  <a:gd name="connsiteY9" fmla="*/ 30712 h 2259495"/>
                  <a:gd name="connsiteX10" fmla="*/ 18239 w 2570922"/>
                  <a:gd name="connsiteY10" fmla="*/ 0 h 2259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70922" h="2259495">
                    <a:moveTo>
                      <a:pt x="18239" y="0"/>
                    </a:moveTo>
                    <a:lnTo>
                      <a:pt x="2552683" y="0"/>
                    </a:lnTo>
                    <a:lnTo>
                      <a:pt x="2562216" y="30712"/>
                    </a:lnTo>
                    <a:cubicBezTo>
                      <a:pt x="2567925" y="58606"/>
                      <a:pt x="2570922" y="87488"/>
                      <a:pt x="2570922" y="117069"/>
                    </a:cubicBezTo>
                    <a:lnTo>
                      <a:pt x="2570922" y="1830999"/>
                    </a:lnTo>
                    <a:cubicBezTo>
                      <a:pt x="2570922" y="2067651"/>
                      <a:pt x="2379078" y="2259495"/>
                      <a:pt x="2142426" y="2259495"/>
                    </a:cubicBezTo>
                    <a:lnTo>
                      <a:pt x="428496" y="2259495"/>
                    </a:lnTo>
                    <a:cubicBezTo>
                      <a:pt x="191844" y="2259495"/>
                      <a:pt x="0" y="2067651"/>
                      <a:pt x="0" y="1830999"/>
                    </a:cubicBezTo>
                    <a:lnTo>
                      <a:pt x="0" y="117069"/>
                    </a:lnTo>
                    <a:cubicBezTo>
                      <a:pt x="0" y="87488"/>
                      <a:pt x="2998" y="58606"/>
                      <a:pt x="8706" y="30712"/>
                    </a:cubicBezTo>
                    <a:lnTo>
                      <a:pt x="18239" y="0"/>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55" name="TextBox 153">
              <a:extLst>
                <a:ext uri="{FF2B5EF4-FFF2-40B4-BE49-F238E27FC236}">
                  <a16:creationId xmlns:a16="http://schemas.microsoft.com/office/drawing/2014/main" id="{DCDF5BD3-75C2-53BE-298B-F5DEC02BE9B8}"/>
                </a:ext>
              </a:extLst>
            </p:cNvPr>
            <p:cNvSpPr txBox="1">
              <a:spLocks noChangeArrowheads="1"/>
            </p:cNvSpPr>
            <p:nvPr/>
          </p:nvSpPr>
          <p:spPr bwMode="auto">
            <a:xfrm flipV="1">
              <a:off x="1427195" y="425462"/>
              <a:ext cx="1527965" cy="717358"/>
            </a:xfrm>
            <a:prstGeom prst="rect">
              <a:avLst/>
            </a:prstGeom>
          </p:spPr>
          <p:txBody>
            <a:bodyPr rot="0" vert="horz" wrap="square" lIns="0" tIns="45720" rIns="0" bIns="45720" anchor="b" anchorCtr="0" upright="1">
              <a:noAutofit/>
            </a:bodyPr>
            <a:lstStyle/>
            <a:p>
              <a:pPr algn="ctr" rtl="1">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التطوير المهني</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39" name="Group 38">
            <a:extLst>
              <a:ext uri="{FF2B5EF4-FFF2-40B4-BE49-F238E27FC236}">
                <a16:creationId xmlns:a16="http://schemas.microsoft.com/office/drawing/2014/main" id="{F88E4286-583E-2106-A78E-1E0A49FBF247}"/>
              </a:ext>
            </a:extLst>
          </p:cNvPr>
          <p:cNvGrpSpPr/>
          <p:nvPr/>
        </p:nvGrpSpPr>
        <p:grpSpPr>
          <a:xfrm>
            <a:off x="7230995" y="3210634"/>
            <a:ext cx="2137740" cy="2362202"/>
            <a:chOff x="3511166" y="0"/>
            <a:chExt cx="2120066" cy="1805054"/>
          </a:xfrm>
        </p:grpSpPr>
        <p:grpSp>
          <p:nvGrpSpPr>
            <p:cNvPr id="50" name="Group 49">
              <a:extLst>
                <a:ext uri="{FF2B5EF4-FFF2-40B4-BE49-F238E27FC236}">
                  <a16:creationId xmlns:a16="http://schemas.microsoft.com/office/drawing/2014/main" id="{27AF577B-EB81-7837-A734-0D17F8CBAB7C}"/>
                </a:ext>
              </a:extLst>
            </p:cNvPr>
            <p:cNvGrpSpPr/>
            <p:nvPr/>
          </p:nvGrpSpPr>
          <p:grpSpPr>
            <a:xfrm>
              <a:off x="3511166" y="0"/>
              <a:ext cx="2120066" cy="1805054"/>
              <a:chOff x="3511166" y="0"/>
              <a:chExt cx="2809460" cy="2392014"/>
            </a:xfrm>
          </p:grpSpPr>
          <p:sp>
            <p:nvSpPr>
              <p:cNvPr id="52" name="Freeform: Shape 51">
                <a:extLst>
                  <a:ext uri="{FF2B5EF4-FFF2-40B4-BE49-F238E27FC236}">
                    <a16:creationId xmlns:a16="http://schemas.microsoft.com/office/drawing/2014/main" id="{3D766B21-986E-4AA8-1B3E-845576A5F37A}"/>
                  </a:ext>
                </a:extLst>
              </p:cNvPr>
              <p:cNvSpPr/>
              <p:nvPr/>
            </p:nvSpPr>
            <p:spPr>
              <a:xfrm flipH="1" flipV="1">
                <a:off x="3511166" y="781036"/>
                <a:ext cx="2809460" cy="1610978"/>
              </a:xfrm>
              <a:custGeom>
                <a:avLst/>
                <a:gdLst>
                  <a:gd name="connsiteX0" fmla="*/ 2809460 w 2809460"/>
                  <a:gd name="connsiteY0" fmla="*/ 1610978 h 1610978"/>
                  <a:gd name="connsiteX1" fmla="*/ 1404730 w 2809460"/>
                  <a:gd name="connsiteY1" fmla="*/ 238539 h 1610978"/>
                  <a:gd name="connsiteX2" fmla="*/ 0 w 2809460"/>
                  <a:gd name="connsiteY2" fmla="*/ 1610978 h 1610978"/>
                  <a:gd name="connsiteX3" fmla="*/ 0 w 2809460"/>
                  <a:gd name="connsiteY3" fmla="*/ 468253 h 1610978"/>
                  <a:gd name="connsiteX4" fmla="*/ 468253 w 2809460"/>
                  <a:gd name="connsiteY4" fmla="*/ 0 h 1610978"/>
                  <a:gd name="connsiteX5" fmla="*/ 2341207 w 2809460"/>
                  <a:gd name="connsiteY5" fmla="*/ 0 h 1610978"/>
                  <a:gd name="connsiteX6" fmla="*/ 2809460 w 2809460"/>
                  <a:gd name="connsiteY6" fmla="*/ 468253 h 1610978"/>
                  <a:gd name="connsiteX7" fmla="*/ 2809460 w 2809460"/>
                  <a:gd name="connsiteY7" fmla="*/ 1610978 h 1610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09460" h="1610978">
                    <a:moveTo>
                      <a:pt x="2809460" y="1610978"/>
                    </a:moveTo>
                    <a:lnTo>
                      <a:pt x="1404730" y="238539"/>
                    </a:lnTo>
                    <a:lnTo>
                      <a:pt x="0" y="1610978"/>
                    </a:lnTo>
                    <a:lnTo>
                      <a:pt x="0" y="468253"/>
                    </a:lnTo>
                    <a:cubicBezTo>
                      <a:pt x="0" y="209644"/>
                      <a:pt x="209644" y="0"/>
                      <a:pt x="468253" y="0"/>
                    </a:cubicBezTo>
                    <a:lnTo>
                      <a:pt x="2341207" y="0"/>
                    </a:lnTo>
                    <a:cubicBezTo>
                      <a:pt x="2599816" y="0"/>
                      <a:pt x="2809460" y="209644"/>
                      <a:pt x="2809460" y="468253"/>
                    </a:cubicBezTo>
                    <a:lnTo>
                      <a:pt x="2809460" y="1610978"/>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53" name="Freeform: Shape 52">
                <a:extLst>
                  <a:ext uri="{FF2B5EF4-FFF2-40B4-BE49-F238E27FC236}">
                    <a16:creationId xmlns:a16="http://schemas.microsoft.com/office/drawing/2014/main" id="{83B12BB9-A80A-96AF-EA9A-4D4FB85A5A4F}"/>
                  </a:ext>
                </a:extLst>
              </p:cNvPr>
              <p:cNvSpPr/>
              <p:nvPr/>
            </p:nvSpPr>
            <p:spPr>
              <a:xfrm>
                <a:off x="3617182" y="0"/>
                <a:ext cx="2570922" cy="2259495"/>
              </a:xfrm>
              <a:custGeom>
                <a:avLst/>
                <a:gdLst>
                  <a:gd name="connsiteX0" fmla="*/ 18239 w 2570922"/>
                  <a:gd name="connsiteY0" fmla="*/ 0 h 2259495"/>
                  <a:gd name="connsiteX1" fmla="*/ 2552683 w 2570922"/>
                  <a:gd name="connsiteY1" fmla="*/ 0 h 2259495"/>
                  <a:gd name="connsiteX2" fmla="*/ 2562216 w 2570922"/>
                  <a:gd name="connsiteY2" fmla="*/ 30712 h 2259495"/>
                  <a:gd name="connsiteX3" fmla="*/ 2570922 w 2570922"/>
                  <a:gd name="connsiteY3" fmla="*/ 117069 h 2259495"/>
                  <a:gd name="connsiteX4" fmla="*/ 2570922 w 2570922"/>
                  <a:gd name="connsiteY4" fmla="*/ 1830999 h 2259495"/>
                  <a:gd name="connsiteX5" fmla="*/ 2142426 w 2570922"/>
                  <a:gd name="connsiteY5" fmla="*/ 2259495 h 2259495"/>
                  <a:gd name="connsiteX6" fmla="*/ 428496 w 2570922"/>
                  <a:gd name="connsiteY6" fmla="*/ 2259495 h 2259495"/>
                  <a:gd name="connsiteX7" fmla="*/ 0 w 2570922"/>
                  <a:gd name="connsiteY7" fmla="*/ 1830999 h 2259495"/>
                  <a:gd name="connsiteX8" fmla="*/ 0 w 2570922"/>
                  <a:gd name="connsiteY8" fmla="*/ 117069 h 2259495"/>
                  <a:gd name="connsiteX9" fmla="*/ 8706 w 2570922"/>
                  <a:gd name="connsiteY9" fmla="*/ 30712 h 2259495"/>
                  <a:gd name="connsiteX10" fmla="*/ 18239 w 2570922"/>
                  <a:gd name="connsiteY10" fmla="*/ 0 h 2259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70922" h="2259495">
                    <a:moveTo>
                      <a:pt x="18239" y="0"/>
                    </a:moveTo>
                    <a:lnTo>
                      <a:pt x="2552683" y="0"/>
                    </a:lnTo>
                    <a:lnTo>
                      <a:pt x="2562216" y="30712"/>
                    </a:lnTo>
                    <a:cubicBezTo>
                      <a:pt x="2567925" y="58606"/>
                      <a:pt x="2570922" y="87488"/>
                      <a:pt x="2570922" y="117069"/>
                    </a:cubicBezTo>
                    <a:lnTo>
                      <a:pt x="2570922" y="1830999"/>
                    </a:lnTo>
                    <a:cubicBezTo>
                      <a:pt x="2570922" y="2067651"/>
                      <a:pt x="2379078" y="2259495"/>
                      <a:pt x="2142426" y="2259495"/>
                    </a:cubicBezTo>
                    <a:lnTo>
                      <a:pt x="428496" y="2259495"/>
                    </a:lnTo>
                    <a:cubicBezTo>
                      <a:pt x="191844" y="2259495"/>
                      <a:pt x="0" y="2067651"/>
                      <a:pt x="0" y="1830999"/>
                    </a:cubicBezTo>
                    <a:lnTo>
                      <a:pt x="0" y="117069"/>
                    </a:lnTo>
                    <a:cubicBezTo>
                      <a:pt x="0" y="87488"/>
                      <a:pt x="2998" y="58606"/>
                      <a:pt x="8706" y="30712"/>
                    </a:cubicBezTo>
                    <a:lnTo>
                      <a:pt x="18239" y="0"/>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51" name="TextBox 144">
              <a:extLst>
                <a:ext uri="{FF2B5EF4-FFF2-40B4-BE49-F238E27FC236}">
                  <a16:creationId xmlns:a16="http://schemas.microsoft.com/office/drawing/2014/main" id="{4A60E0B5-F1F1-412C-40B2-387FE55783DE}"/>
                </a:ext>
              </a:extLst>
            </p:cNvPr>
            <p:cNvSpPr txBox="1">
              <a:spLocks noChangeArrowheads="1"/>
            </p:cNvSpPr>
            <p:nvPr/>
          </p:nvSpPr>
          <p:spPr bwMode="auto">
            <a:xfrm flipV="1">
              <a:off x="3615594" y="193384"/>
              <a:ext cx="1831839" cy="1440664"/>
            </a:xfrm>
            <a:prstGeom prst="rect">
              <a:avLst/>
            </a:prstGeom>
          </p:spPr>
          <p:txBody>
            <a:bodyPr rot="0" vert="horz" wrap="square" lIns="0" tIns="45720" rIns="0" bIns="45720" anchor="b" anchorCtr="0" upright="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الاعتراف بالإنجازات والجهود</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0" name="Group 39">
            <a:extLst>
              <a:ext uri="{FF2B5EF4-FFF2-40B4-BE49-F238E27FC236}">
                <a16:creationId xmlns:a16="http://schemas.microsoft.com/office/drawing/2014/main" id="{508C9327-90FE-A75E-2E71-3153F3420CB7}"/>
              </a:ext>
            </a:extLst>
          </p:cNvPr>
          <p:cNvGrpSpPr/>
          <p:nvPr/>
        </p:nvGrpSpPr>
        <p:grpSpPr>
          <a:xfrm>
            <a:off x="5032475" y="3210634"/>
            <a:ext cx="2137740" cy="2362202"/>
            <a:chOff x="2346228" y="0"/>
            <a:chExt cx="2120066" cy="1805054"/>
          </a:xfrm>
        </p:grpSpPr>
        <p:grpSp>
          <p:nvGrpSpPr>
            <p:cNvPr id="46" name="Group 45">
              <a:extLst>
                <a:ext uri="{FF2B5EF4-FFF2-40B4-BE49-F238E27FC236}">
                  <a16:creationId xmlns:a16="http://schemas.microsoft.com/office/drawing/2014/main" id="{D5E9A2CE-51C1-7066-7310-C4C6B2D03607}"/>
                </a:ext>
              </a:extLst>
            </p:cNvPr>
            <p:cNvGrpSpPr/>
            <p:nvPr/>
          </p:nvGrpSpPr>
          <p:grpSpPr>
            <a:xfrm>
              <a:off x="2346228" y="0"/>
              <a:ext cx="2120066" cy="1805054"/>
              <a:chOff x="2346228" y="0"/>
              <a:chExt cx="2809460" cy="2392014"/>
            </a:xfrm>
          </p:grpSpPr>
          <p:sp>
            <p:nvSpPr>
              <p:cNvPr id="48" name="Freeform: Shape 47">
                <a:extLst>
                  <a:ext uri="{FF2B5EF4-FFF2-40B4-BE49-F238E27FC236}">
                    <a16:creationId xmlns:a16="http://schemas.microsoft.com/office/drawing/2014/main" id="{F4EC8B9C-48D9-9A97-6DDB-020A885DE92A}"/>
                  </a:ext>
                </a:extLst>
              </p:cNvPr>
              <p:cNvSpPr/>
              <p:nvPr/>
            </p:nvSpPr>
            <p:spPr>
              <a:xfrm flipH="1" flipV="1">
                <a:off x="2346228" y="781036"/>
                <a:ext cx="2809460" cy="1610978"/>
              </a:xfrm>
              <a:custGeom>
                <a:avLst/>
                <a:gdLst>
                  <a:gd name="connsiteX0" fmla="*/ 2809460 w 2809460"/>
                  <a:gd name="connsiteY0" fmla="*/ 1610978 h 1610978"/>
                  <a:gd name="connsiteX1" fmla="*/ 1404730 w 2809460"/>
                  <a:gd name="connsiteY1" fmla="*/ 238539 h 1610978"/>
                  <a:gd name="connsiteX2" fmla="*/ 0 w 2809460"/>
                  <a:gd name="connsiteY2" fmla="*/ 1610978 h 1610978"/>
                  <a:gd name="connsiteX3" fmla="*/ 0 w 2809460"/>
                  <a:gd name="connsiteY3" fmla="*/ 468253 h 1610978"/>
                  <a:gd name="connsiteX4" fmla="*/ 468253 w 2809460"/>
                  <a:gd name="connsiteY4" fmla="*/ 0 h 1610978"/>
                  <a:gd name="connsiteX5" fmla="*/ 2341207 w 2809460"/>
                  <a:gd name="connsiteY5" fmla="*/ 0 h 1610978"/>
                  <a:gd name="connsiteX6" fmla="*/ 2809460 w 2809460"/>
                  <a:gd name="connsiteY6" fmla="*/ 468253 h 1610978"/>
                  <a:gd name="connsiteX7" fmla="*/ 2809460 w 2809460"/>
                  <a:gd name="connsiteY7" fmla="*/ 1610978 h 1610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09460" h="1610978">
                    <a:moveTo>
                      <a:pt x="2809460" y="1610978"/>
                    </a:moveTo>
                    <a:lnTo>
                      <a:pt x="1404730" y="238539"/>
                    </a:lnTo>
                    <a:lnTo>
                      <a:pt x="0" y="1610978"/>
                    </a:lnTo>
                    <a:lnTo>
                      <a:pt x="0" y="468253"/>
                    </a:lnTo>
                    <a:cubicBezTo>
                      <a:pt x="0" y="209644"/>
                      <a:pt x="209644" y="0"/>
                      <a:pt x="468253" y="0"/>
                    </a:cubicBezTo>
                    <a:lnTo>
                      <a:pt x="2341207" y="0"/>
                    </a:lnTo>
                    <a:cubicBezTo>
                      <a:pt x="2599816" y="0"/>
                      <a:pt x="2809460" y="209644"/>
                      <a:pt x="2809460" y="468253"/>
                    </a:cubicBezTo>
                    <a:lnTo>
                      <a:pt x="2809460" y="1610978"/>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49" name="Freeform: Shape 48">
                <a:extLst>
                  <a:ext uri="{FF2B5EF4-FFF2-40B4-BE49-F238E27FC236}">
                    <a16:creationId xmlns:a16="http://schemas.microsoft.com/office/drawing/2014/main" id="{52E4BE79-8CCA-E57B-4275-88149A725254}"/>
                  </a:ext>
                </a:extLst>
              </p:cNvPr>
              <p:cNvSpPr/>
              <p:nvPr/>
            </p:nvSpPr>
            <p:spPr>
              <a:xfrm>
                <a:off x="2452244" y="0"/>
                <a:ext cx="2570922" cy="2259495"/>
              </a:xfrm>
              <a:custGeom>
                <a:avLst/>
                <a:gdLst>
                  <a:gd name="connsiteX0" fmla="*/ 18239 w 2570922"/>
                  <a:gd name="connsiteY0" fmla="*/ 0 h 2259495"/>
                  <a:gd name="connsiteX1" fmla="*/ 2552683 w 2570922"/>
                  <a:gd name="connsiteY1" fmla="*/ 0 h 2259495"/>
                  <a:gd name="connsiteX2" fmla="*/ 2562216 w 2570922"/>
                  <a:gd name="connsiteY2" fmla="*/ 30712 h 2259495"/>
                  <a:gd name="connsiteX3" fmla="*/ 2570922 w 2570922"/>
                  <a:gd name="connsiteY3" fmla="*/ 117069 h 2259495"/>
                  <a:gd name="connsiteX4" fmla="*/ 2570922 w 2570922"/>
                  <a:gd name="connsiteY4" fmla="*/ 1830999 h 2259495"/>
                  <a:gd name="connsiteX5" fmla="*/ 2142426 w 2570922"/>
                  <a:gd name="connsiteY5" fmla="*/ 2259495 h 2259495"/>
                  <a:gd name="connsiteX6" fmla="*/ 428496 w 2570922"/>
                  <a:gd name="connsiteY6" fmla="*/ 2259495 h 2259495"/>
                  <a:gd name="connsiteX7" fmla="*/ 0 w 2570922"/>
                  <a:gd name="connsiteY7" fmla="*/ 1830999 h 2259495"/>
                  <a:gd name="connsiteX8" fmla="*/ 0 w 2570922"/>
                  <a:gd name="connsiteY8" fmla="*/ 117069 h 2259495"/>
                  <a:gd name="connsiteX9" fmla="*/ 8706 w 2570922"/>
                  <a:gd name="connsiteY9" fmla="*/ 30712 h 2259495"/>
                  <a:gd name="connsiteX10" fmla="*/ 18239 w 2570922"/>
                  <a:gd name="connsiteY10" fmla="*/ 0 h 2259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70922" h="2259495">
                    <a:moveTo>
                      <a:pt x="18239" y="0"/>
                    </a:moveTo>
                    <a:lnTo>
                      <a:pt x="2552683" y="0"/>
                    </a:lnTo>
                    <a:lnTo>
                      <a:pt x="2562216" y="30712"/>
                    </a:lnTo>
                    <a:cubicBezTo>
                      <a:pt x="2567925" y="58606"/>
                      <a:pt x="2570922" y="87488"/>
                      <a:pt x="2570922" y="117069"/>
                    </a:cubicBezTo>
                    <a:lnTo>
                      <a:pt x="2570922" y="1830999"/>
                    </a:lnTo>
                    <a:cubicBezTo>
                      <a:pt x="2570922" y="2067651"/>
                      <a:pt x="2379078" y="2259495"/>
                      <a:pt x="2142426" y="2259495"/>
                    </a:cubicBezTo>
                    <a:lnTo>
                      <a:pt x="428496" y="2259495"/>
                    </a:lnTo>
                    <a:cubicBezTo>
                      <a:pt x="191844" y="2259495"/>
                      <a:pt x="0" y="2067651"/>
                      <a:pt x="0" y="1830999"/>
                    </a:cubicBezTo>
                    <a:lnTo>
                      <a:pt x="0" y="117069"/>
                    </a:lnTo>
                    <a:cubicBezTo>
                      <a:pt x="0" y="87488"/>
                      <a:pt x="2998" y="58606"/>
                      <a:pt x="8706" y="30712"/>
                    </a:cubicBezTo>
                    <a:lnTo>
                      <a:pt x="18239" y="0"/>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47" name="TextBox 148">
              <a:extLst>
                <a:ext uri="{FF2B5EF4-FFF2-40B4-BE49-F238E27FC236}">
                  <a16:creationId xmlns:a16="http://schemas.microsoft.com/office/drawing/2014/main" id="{6CF8744D-04F4-BE91-7F60-D52AF577F44D}"/>
                </a:ext>
              </a:extLst>
            </p:cNvPr>
            <p:cNvSpPr txBox="1">
              <a:spLocks noChangeArrowheads="1"/>
            </p:cNvSpPr>
            <p:nvPr/>
          </p:nvSpPr>
          <p:spPr bwMode="auto">
            <a:xfrm flipV="1">
              <a:off x="2681424" y="425462"/>
              <a:ext cx="1370471" cy="940459"/>
            </a:xfrm>
            <a:prstGeom prst="rect">
              <a:avLst/>
            </a:prstGeom>
          </p:spPr>
          <p:txBody>
            <a:bodyPr rot="0" vert="horz" wrap="square" lIns="0" tIns="45720" rIns="0" bIns="45720" anchor="b" anchorCtr="0" upright="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المتابعة المنتظمة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1" name="Group 40">
            <a:extLst>
              <a:ext uri="{FF2B5EF4-FFF2-40B4-BE49-F238E27FC236}">
                <a16:creationId xmlns:a16="http://schemas.microsoft.com/office/drawing/2014/main" id="{F29B9A04-58BA-A5CB-3C83-9A726CFEC6E5}"/>
              </a:ext>
            </a:extLst>
          </p:cNvPr>
          <p:cNvGrpSpPr/>
          <p:nvPr/>
        </p:nvGrpSpPr>
        <p:grpSpPr>
          <a:xfrm>
            <a:off x="9449689" y="3210634"/>
            <a:ext cx="2137740" cy="2362202"/>
            <a:chOff x="4686793" y="0"/>
            <a:chExt cx="2120066" cy="1805054"/>
          </a:xfrm>
        </p:grpSpPr>
        <p:grpSp>
          <p:nvGrpSpPr>
            <p:cNvPr id="42" name="Group 41">
              <a:extLst>
                <a:ext uri="{FF2B5EF4-FFF2-40B4-BE49-F238E27FC236}">
                  <a16:creationId xmlns:a16="http://schemas.microsoft.com/office/drawing/2014/main" id="{9294107A-5BD3-4AB2-094B-7D451E831C69}"/>
                </a:ext>
              </a:extLst>
            </p:cNvPr>
            <p:cNvGrpSpPr/>
            <p:nvPr/>
          </p:nvGrpSpPr>
          <p:grpSpPr>
            <a:xfrm>
              <a:off x="4686793" y="0"/>
              <a:ext cx="2120066" cy="1805054"/>
              <a:chOff x="4686793" y="0"/>
              <a:chExt cx="2809460" cy="2392014"/>
            </a:xfrm>
          </p:grpSpPr>
          <p:sp>
            <p:nvSpPr>
              <p:cNvPr id="44" name="Freeform: Shape 43">
                <a:extLst>
                  <a:ext uri="{FF2B5EF4-FFF2-40B4-BE49-F238E27FC236}">
                    <a16:creationId xmlns:a16="http://schemas.microsoft.com/office/drawing/2014/main" id="{AEED3424-BA76-9D75-83E3-030BA310F320}"/>
                  </a:ext>
                </a:extLst>
              </p:cNvPr>
              <p:cNvSpPr/>
              <p:nvPr/>
            </p:nvSpPr>
            <p:spPr>
              <a:xfrm flipH="1" flipV="1">
                <a:off x="4686793" y="781036"/>
                <a:ext cx="2809460" cy="1610978"/>
              </a:xfrm>
              <a:custGeom>
                <a:avLst/>
                <a:gdLst>
                  <a:gd name="connsiteX0" fmla="*/ 2809460 w 2809460"/>
                  <a:gd name="connsiteY0" fmla="*/ 1610978 h 1610978"/>
                  <a:gd name="connsiteX1" fmla="*/ 1404730 w 2809460"/>
                  <a:gd name="connsiteY1" fmla="*/ 238539 h 1610978"/>
                  <a:gd name="connsiteX2" fmla="*/ 0 w 2809460"/>
                  <a:gd name="connsiteY2" fmla="*/ 1610978 h 1610978"/>
                  <a:gd name="connsiteX3" fmla="*/ 0 w 2809460"/>
                  <a:gd name="connsiteY3" fmla="*/ 468253 h 1610978"/>
                  <a:gd name="connsiteX4" fmla="*/ 468253 w 2809460"/>
                  <a:gd name="connsiteY4" fmla="*/ 0 h 1610978"/>
                  <a:gd name="connsiteX5" fmla="*/ 2341207 w 2809460"/>
                  <a:gd name="connsiteY5" fmla="*/ 0 h 1610978"/>
                  <a:gd name="connsiteX6" fmla="*/ 2809460 w 2809460"/>
                  <a:gd name="connsiteY6" fmla="*/ 468253 h 1610978"/>
                  <a:gd name="connsiteX7" fmla="*/ 2809460 w 2809460"/>
                  <a:gd name="connsiteY7" fmla="*/ 1610978 h 1610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09460" h="1610978">
                    <a:moveTo>
                      <a:pt x="2809460" y="1610978"/>
                    </a:moveTo>
                    <a:lnTo>
                      <a:pt x="1404730" y="238539"/>
                    </a:lnTo>
                    <a:lnTo>
                      <a:pt x="0" y="1610978"/>
                    </a:lnTo>
                    <a:lnTo>
                      <a:pt x="0" y="468253"/>
                    </a:lnTo>
                    <a:cubicBezTo>
                      <a:pt x="0" y="209644"/>
                      <a:pt x="209644" y="0"/>
                      <a:pt x="468253" y="0"/>
                    </a:cubicBezTo>
                    <a:lnTo>
                      <a:pt x="2341207" y="0"/>
                    </a:lnTo>
                    <a:cubicBezTo>
                      <a:pt x="2599816" y="0"/>
                      <a:pt x="2809460" y="209644"/>
                      <a:pt x="2809460" y="468253"/>
                    </a:cubicBezTo>
                    <a:lnTo>
                      <a:pt x="2809460" y="1610978"/>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45" name="Freeform: Shape 44">
                <a:extLst>
                  <a:ext uri="{FF2B5EF4-FFF2-40B4-BE49-F238E27FC236}">
                    <a16:creationId xmlns:a16="http://schemas.microsoft.com/office/drawing/2014/main" id="{4EF672FC-042C-3EE4-8CEB-6F3F117D13C1}"/>
                  </a:ext>
                </a:extLst>
              </p:cNvPr>
              <p:cNvSpPr/>
              <p:nvPr/>
            </p:nvSpPr>
            <p:spPr>
              <a:xfrm>
                <a:off x="4792809" y="0"/>
                <a:ext cx="2570922" cy="2259495"/>
              </a:xfrm>
              <a:custGeom>
                <a:avLst/>
                <a:gdLst>
                  <a:gd name="connsiteX0" fmla="*/ 18239 w 2570922"/>
                  <a:gd name="connsiteY0" fmla="*/ 0 h 2259495"/>
                  <a:gd name="connsiteX1" fmla="*/ 2552683 w 2570922"/>
                  <a:gd name="connsiteY1" fmla="*/ 0 h 2259495"/>
                  <a:gd name="connsiteX2" fmla="*/ 2562216 w 2570922"/>
                  <a:gd name="connsiteY2" fmla="*/ 30712 h 2259495"/>
                  <a:gd name="connsiteX3" fmla="*/ 2570922 w 2570922"/>
                  <a:gd name="connsiteY3" fmla="*/ 117069 h 2259495"/>
                  <a:gd name="connsiteX4" fmla="*/ 2570922 w 2570922"/>
                  <a:gd name="connsiteY4" fmla="*/ 1830999 h 2259495"/>
                  <a:gd name="connsiteX5" fmla="*/ 2142426 w 2570922"/>
                  <a:gd name="connsiteY5" fmla="*/ 2259495 h 2259495"/>
                  <a:gd name="connsiteX6" fmla="*/ 428496 w 2570922"/>
                  <a:gd name="connsiteY6" fmla="*/ 2259495 h 2259495"/>
                  <a:gd name="connsiteX7" fmla="*/ 0 w 2570922"/>
                  <a:gd name="connsiteY7" fmla="*/ 1830999 h 2259495"/>
                  <a:gd name="connsiteX8" fmla="*/ 0 w 2570922"/>
                  <a:gd name="connsiteY8" fmla="*/ 117069 h 2259495"/>
                  <a:gd name="connsiteX9" fmla="*/ 8706 w 2570922"/>
                  <a:gd name="connsiteY9" fmla="*/ 30712 h 2259495"/>
                  <a:gd name="connsiteX10" fmla="*/ 18239 w 2570922"/>
                  <a:gd name="connsiteY10" fmla="*/ 0 h 2259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70922" h="2259495">
                    <a:moveTo>
                      <a:pt x="18239" y="0"/>
                    </a:moveTo>
                    <a:lnTo>
                      <a:pt x="2552683" y="0"/>
                    </a:lnTo>
                    <a:lnTo>
                      <a:pt x="2562216" y="30712"/>
                    </a:lnTo>
                    <a:cubicBezTo>
                      <a:pt x="2567925" y="58606"/>
                      <a:pt x="2570922" y="87488"/>
                      <a:pt x="2570922" y="117069"/>
                    </a:cubicBezTo>
                    <a:lnTo>
                      <a:pt x="2570922" y="1830999"/>
                    </a:lnTo>
                    <a:cubicBezTo>
                      <a:pt x="2570922" y="2067651"/>
                      <a:pt x="2379078" y="2259495"/>
                      <a:pt x="2142426" y="2259495"/>
                    </a:cubicBezTo>
                    <a:lnTo>
                      <a:pt x="428496" y="2259495"/>
                    </a:lnTo>
                    <a:cubicBezTo>
                      <a:pt x="191844" y="2259495"/>
                      <a:pt x="0" y="2067651"/>
                      <a:pt x="0" y="1830999"/>
                    </a:cubicBezTo>
                    <a:lnTo>
                      <a:pt x="0" y="117069"/>
                    </a:lnTo>
                    <a:cubicBezTo>
                      <a:pt x="0" y="87488"/>
                      <a:pt x="2998" y="58606"/>
                      <a:pt x="8706" y="30712"/>
                    </a:cubicBezTo>
                    <a:lnTo>
                      <a:pt x="18239" y="0"/>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43" name="TextBox 140">
              <a:extLst>
                <a:ext uri="{FF2B5EF4-FFF2-40B4-BE49-F238E27FC236}">
                  <a16:creationId xmlns:a16="http://schemas.microsoft.com/office/drawing/2014/main" id="{E82A4A09-2276-653D-D959-F8D3B8FF2B38}"/>
                </a:ext>
              </a:extLst>
            </p:cNvPr>
            <p:cNvSpPr txBox="1">
              <a:spLocks noChangeArrowheads="1"/>
            </p:cNvSpPr>
            <p:nvPr/>
          </p:nvSpPr>
          <p:spPr bwMode="auto">
            <a:xfrm flipV="1">
              <a:off x="4856773" y="401113"/>
              <a:ext cx="1701620" cy="989503"/>
            </a:xfrm>
            <a:prstGeom prst="rect">
              <a:avLst/>
            </a:prstGeom>
          </p:spPr>
          <p:txBody>
            <a:bodyPr rot="0" vert="horz" wrap="square" lIns="0" tIns="45720" rIns="0" bIns="45720" anchor="b" anchorCtr="0" upright="1">
              <a:noAutofit/>
            </a:bodyPr>
            <a:lstStyle/>
            <a:p>
              <a:pPr algn="ctr" rtl="1">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معرفة الموظّفين كأشخاص</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406345181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 presetClass="entr" presetSubtype="4" fill="hold" nodeType="withEffect">
                                  <p:stCondLst>
                                    <p:cond delay="0"/>
                                  </p:stCondLst>
                                  <p:childTnLst>
                                    <p:set>
                                      <p:cBhvr>
                                        <p:cTn id="9" dur="1" fill="hold">
                                          <p:stCondLst>
                                            <p:cond delay="0"/>
                                          </p:stCondLst>
                                        </p:cTn>
                                        <p:tgtEl>
                                          <p:spTgt spid="41"/>
                                        </p:tgtEl>
                                        <p:attrNameLst>
                                          <p:attrName>style.visibility</p:attrName>
                                        </p:attrNameLst>
                                      </p:cBhvr>
                                      <p:to>
                                        <p:strVal val="visible"/>
                                      </p:to>
                                    </p:set>
                                    <p:anim calcmode="lin" valueType="num">
                                      <p:cBhvr additive="base">
                                        <p:cTn id="10" dur="500" fill="hold"/>
                                        <p:tgtEl>
                                          <p:spTgt spid="41"/>
                                        </p:tgtEl>
                                        <p:attrNameLst>
                                          <p:attrName>ppt_x</p:attrName>
                                        </p:attrNameLst>
                                      </p:cBhvr>
                                      <p:tavLst>
                                        <p:tav tm="0">
                                          <p:val>
                                            <p:strVal val="#ppt_x"/>
                                          </p:val>
                                        </p:tav>
                                        <p:tav tm="100000">
                                          <p:val>
                                            <p:strVal val="#ppt_x"/>
                                          </p:val>
                                        </p:tav>
                                      </p:tavLst>
                                    </p:anim>
                                    <p:anim calcmode="lin" valueType="num">
                                      <p:cBhvr additive="base">
                                        <p:cTn id="11"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39"/>
                                        </p:tgtEl>
                                        <p:attrNameLst>
                                          <p:attrName>style.visibility</p:attrName>
                                        </p:attrNameLst>
                                      </p:cBhvr>
                                      <p:to>
                                        <p:strVal val="visible"/>
                                      </p:to>
                                    </p:set>
                                    <p:anim calcmode="lin" valueType="num">
                                      <p:cBhvr additive="base">
                                        <p:cTn id="16" dur="500" fill="hold"/>
                                        <p:tgtEl>
                                          <p:spTgt spid="39"/>
                                        </p:tgtEl>
                                        <p:attrNameLst>
                                          <p:attrName>ppt_x</p:attrName>
                                        </p:attrNameLst>
                                      </p:cBhvr>
                                      <p:tavLst>
                                        <p:tav tm="0">
                                          <p:val>
                                            <p:strVal val="#ppt_x"/>
                                          </p:val>
                                        </p:tav>
                                        <p:tav tm="100000">
                                          <p:val>
                                            <p:strVal val="#ppt_x"/>
                                          </p:val>
                                        </p:tav>
                                      </p:tavLst>
                                    </p:anim>
                                    <p:anim calcmode="lin" valueType="num">
                                      <p:cBhvr additive="base">
                                        <p:cTn id="17"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40"/>
                                        </p:tgtEl>
                                        <p:attrNameLst>
                                          <p:attrName>style.visibility</p:attrName>
                                        </p:attrNameLst>
                                      </p:cBhvr>
                                      <p:to>
                                        <p:strVal val="visible"/>
                                      </p:to>
                                    </p:set>
                                    <p:anim calcmode="lin" valueType="num">
                                      <p:cBhvr additive="base">
                                        <p:cTn id="22" dur="500" fill="hold"/>
                                        <p:tgtEl>
                                          <p:spTgt spid="40"/>
                                        </p:tgtEl>
                                        <p:attrNameLst>
                                          <p:attrName>ppt_x</p:attrName>
                                        </p:attrNameLst>
                                      </p:cBhvr>
                                      <p:tavLst>
                                        <p:tav tm="0">
                                          <p:val>
                                            <p:strVal val="#ppt_x"/>
                                          </p:val>
                                        </p:tav>
                                        <p:tav tm="100000">
                                          <p:val>
                                            <p:strVal val="#ppt_x"/>
                                          </p:val>
                                        </p:tav>
                                      </p:tavLst>
                                    </p:anim>
                                    <p:anim calcmode="lin" valueType="num">
                                      <p:cBhvr additive="base">
                                        <p:cTn id="23"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38"/>
                                        </p:tgtEl>
                                        <p:attrNameLst>
                                          <p:attrName>style.visibility</p:attrName>
                                        </p:attrNameLst>
                                      </p:cBhvr>
                                      <p:to>
                                        <p:strVal val="visible"/>
                                      </p:to>
                                    </p:set>
                                    <p:anim calcmode="lin" valueType="num">
                                      <p:cBhvr additive="base">
                                        <p:cTn id="28" dur="500" fill="hold"/>
                                        <p:tgtEl>
                                          <p:spTgt spid="38"/>
                                        </p:tgtEl>
                                        <p:attrNameLst>
                                          <p:attrName>ppt_x</p:attrName>
                                        </p:attrNameLst>
                                      </p:cBhvr>
                                      <p:tavLst>
                                        <p:tav tm="0">
                                          <p:val>
                                            <p:strVal val="#ppt_x"/>
                                          </p:val>
                                        </p:tav>
                                        <p:tav tm="100000">
                                          <p:val>
                                            <p:strVal val="#ppt_x"/>
                                          </p:val>
                                        </p:tav>
                                      </p:tavLst>
                                    </p:anim>
                                    <p:anim calcmode="lin" valueType="num">
                                      <p:cBhvr additive="base">
                                        <p:cTn id="29"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4"/>
                                        </p:tgtEl>
                                        <p:attrNameLst>
                                          <p:attrName>style.visibility</p:attrName>
                                        </p:attrNameLst>
                                      </p:cBhvr>
                                      <p:to>
                                        <p:strVal val="visible"/>
                                      </p:to>
                                    </p:set>
                                    <p:anim calcmode="lin" valueType="num">
                                      <p:cBhvr additive="base">
                                        <p:cTn id="34" dur="500" fill="hold"/>
                                        <p:tgtEl>
                                          <p:spTgt spid="4"/>
                                        </p:tgtEl>
                                        <p:attrNameLst>
                                          <p:attrName>ppt_x</p:attrName>
                                        </p:attrNameLst>
                                      </p:cBhvr>
                                      <p:tavLst>
                                        <p:tav tm="0">
                                          <p:val>
                                            <p:strVal val="#ppt_x"/>
                                          </p:val>
                                        </p:tav>
                                        <p:tav tm="100000">
                                          <p:val>
                                            <p:strVal val="#ppt_x"/>
                                          </p:val>
                                        </p:tav>
                                      </p:tavLst>
                                    </p:anim>
                                    <p:anim calcmode="lin" valueType="num">
                                      <p:cBhvr additive="base">
                                        <p:cTn id="3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24A157-0D01-F2B6-ABDB-3AA0ECD6E80A}"/>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6DA5A0DF-DBAB-DDCD-F79F-FD5377B624D3}"/>
              </a:ext>
            </a:extLst>
          </p:cNvPr>
          <p:cNvSpPr txBox="1"/>
          <p:nvPr/>
        </p:nvSpPr>
        <p:spPr>
          <a:xfrm>
            <a:off x="2779494" y="-70085"/>
            <a:ext cx="6633012"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مهارات الاتصال والتواصل في الإشراف الإداري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C8B316A2-8A37-9536-4ACB-92D150B2703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a16="http://schemas.microsoft.com/office/drawing/2014/main" id="{BE44520E-60D9-7282-300E-2285BA64AD4F}"/>
              </a:ext>
            </a:extLst>
          </p:cNvPr>
          <p:cNvSpPr txBox="1"/>
          <p:nvPr/>
        </p:nvSpPr>
        <p:spPr>
          <a:xfrm>
            <a:off x="5535526" y="1285164"/>
            <a:ext cx="5843587"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أهمّية مهارات الاتصال للمشرف: </a:t>
            </a:r>
            <a:endParaRPr lang="en-US" dirty="0"/>
          </a:p>
        </p:txBody>
      </p:sp>
      <p:pic>
        <p:nvPicPr>
          <p:cNvPr id="3" name="Picture 2" descr="Interaction ">
            <a:extLst>
              <a:ext uri="{FF2B5EF4-FFF2-40B4-BE49-F238E27FC236}">
                <a16:creationId xmlns:a16="http://schemas.microsoft.com/office/drawing/2014/main" id="{853F6B2B-1454-2DF3-A6F6-55B561C700CB}"/>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22119" y="2266950"/>
            <a:ext cx="3714750" cy="3714750"/>
          </a:xfrm>
          <a:prstGeom prst="rect">
            <a:avLst/>
          </a:prstGeom>
          <a:noFill/>
          <a:ln>
            <a:noFill/>
          </a:ln>
        </p:spPr>
      </p:pic>
      <p:sp>
        <p:nvSpPr>
          <p:cNvPr id="5" name="TextBox 4">
            <a:extLst>
              <a:ext uri="{FF2B5EF4-FFF2-40B4-BE49-F238E27FC236}">
                <a16:creationId xmlns:a16="http://schemas.microsoft.com/office/drawing/2014/main" id="{AD784EAD-4D69-243E-1677-777B56B44CD5}"/>
              </a:ext>
            </a:extLst>
          </p:cNvPr>
          <p:cNvSpPr txBox="1"/>
          <p:nvPr/>
        </p:nvSpPr>
        <p:spPr>
          <a:xfrm>
            <a:off x="5535525" y="3431827"/>
            <a:ext cx="5843587" cy="1384995"/>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تُشير الدراسات إلى أنّ المديرين يقضون حوالي 75-90% من وقتهم في التواصل بأشكاله المختلفة. لذا، تُعدّ مهارات الاتصال الفعّال أساسية لنجاح المشرف</a:t>
            </a:r>
            <a:endParaRPr lang="en-US" dirty="0"/>
          </a:p>
        </p:txBody>
      </p:sp>
    </p:spTree>
    <p:extLst>
      <p:ext uri="{BB962C8B-B14F-4D97-AF65-F5344CB8AC3E}">
        <p14:creationId xmlns:p14="http://schemas.microsoft.com/office/powerpoint/2010/main" val="383675355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CCCD3B-99A1-0E1C-39A4-BC8B378B5D88}"/>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500C1985-3043-59AA-FD51-F0460A7A3A64}"/>
              </a:ext>
            </a:extLst>
          </p:cNvPr>
          <p:cNvSpPr txBox="1"/>
          <p:nvPr/>
        </p:nvSpPr>
        <p:spPr>
          <a:xfrm>
            <a:off x="2779494" y="-70085"/>
            <a:ext cx="6633012"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مهارات الاتصال والتواصل في الإشراف الإداري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2E575042-798A-1CF1-0D73-5CD29512C1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a16="http://schemas.microsoft.com/office/drawing/2014/main" id="{CEBB0F3E-D973-839A-8C7B-0A2E9FBCED5D}"/>
              </a:ext>
            </a:extLst>
          </p:cNvPr>
          <p:cNvSpPr txBox="1"/>
          <p:nvPr/>
        </p:nvSpPr>
        <p:spPr>
          <a:xfrm>
            <a:off x="5535526" y="1285164"/>
            <a:ext cx="5843587"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مهارات الاتصال الأساسية:</a:t>
            </a:r>
            <a:endParaRPr lang="en-US"/>
          </a:p>
        </p:txBody>
      </p:sp>
      <p:grpSp>
        <p:nvGrpSpPr>
          <p:cNvPr id="33" name="Group 32">
            <a:extLst>
              <a:ext uri="{FF2B5EF4-FFF2-40B4-BE49-F238E27FC236}">
                <a16:creationId xmlns:a16="http://schemas.microsoft.com/office/drawing/2014/main" id="{A4FA5887-4A09-E1F3-6BBA-2C817F0996FF}"/>
              </a:ext>
            </a:extLst>
          </p:cNvPr>
          <p:cNvGrpSpPr/>
          <p:nvPr/>
        </p:nvGrpSpPr>
        <p:grpSpPr>
          <a:xfrm>
            <a:off x="6468067" y="2028114"/>
            <a:ext cx="3500042" cy="920245"/>
            <a:chOff x="6468067" y="2028114"/>
            <a:chExt cx="3500042" cy="920245"/>
          </a:xfrm>
        </p:grpSpPr>
        <p:sp>
          <p:nvSpPr>
            <p:cNvPr id="15" name="Freeform: Shape 14">
              <a:extLst>
                <a:ext uri="{FF2B5EF4-FFF2-40B4-BE49-F238E27FC236}">
                  <a16:creationId xmlns:a16="http://schemas.microsoft.com/office/drawing/2014/main" id="{2EDA366E-F5D1-9FB4-58A5-990476009DD1}"/>
                </a:ext>
              </a:extLst>
            </p:cNvPr>
            <p:cNvSpPr/>
            <p:nvPr/>
          </p:nvSpPr>
          <p:spPr>
            <a:xfrm flipH="1">
              <a:off x="6468067" y="2117974"/>
              <a:ext cx="1303079" cy="830385"/>
            </a:xfrm>
            <a:custGeom>
              <a:avLst/>
              <a:gdLst>
                <a:gd name="connsiteX0" fmla="*/ 1086587 w 1425518"/>
                <a:gd name="connsiteY0" fmla="*/ 0 h 908476"/>
                <a:gd name="connsiteX1" fmla="*/ 887320 w 1425518"/>
                <a:gd name="connsiteY1" fmla="*/ 95992 h 908476"/>
                <a:gd name="connsiteX2" fmla="*/ 8958 w 1425518"/>
                <a:gd name="connsiteY2" fmla="*/ 893731 h 908476"/>
                <a:gd name="connsiteX3" fmla="*/ 0 w 1425518"/>
                <a:gd name="connsiteY3" fmla="*/ 908476 h 908476"/>
                <a:gd name="connsiteX4" fmla="*/ 961692 w 1425518"/>
                <a:gd name="connsiteY4" fmla="*/ 908476 h 908476"/>
                <a:gd name="connsiteX5" fmla="*/ 1425518 w 1425518"/>
                <a:gd name="connsiteY5" fmla="*/ 444650 h 908476"/>
                <a:gd name="connsiteX6" fmla="*/ 1142234 w 1425518"/>
                <a:gd name="connsiteY6" fmla="*/ 17274 h 908476"/>
                <a:gd name="connsiteX7" fmla="*/ 1086587 w 1425518"/>
                <a:gd name="connsiteY7" fmla="*/ 0 h 908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25518" h="908476">
                  <a:moveTo>
                    <a:pt x="1086587" y="0"/>
                  </a:moveTo>
                  <a:lnTo>
                    <a:pt x="887320" y="95992"/>
                  </a:lnTo>
                  <a:cubicBezTo>
                    <a:pt x="534304" y="287762"/>
                    <a:pt x="232820" y="562371"/>
                    <a:pt x="8958" y="893731"/>
                  </a:cubicBezTo>
                  <a:lnTo>
                    <a:pt x="0" y="908476"/>
                  </a:lnTo>
                  <a:lnTo>
                    <a:pt x="961692" y="908476"/>
                  </a:lnTo>
                  <a:cubicBezTo>
                    <a:pt x="1217856" y="908476"/>
                    <a:pt x="1425518" y="700814"/>
                    <a:pt x="1425518" y="444650"/>
                  </a:cubicBezTo>
                  <a:cubicBezTo>
                    <a:pt x="1425518" y="252527"/>
                    <a:pt x="1308708" y="87686"/>
                    <a:pt x="1142234" y="17274"/>
                  </a:cubicBezTo>
                  <a:lnTo>
                    <a:pt x="1086587" y="0"/>
                  </a:lnTo>
                  <a:close/>
                </a:path>
              </a:pathLst>
            </a:custGeom>
            <a:solidFill>
              <a:srgbClr val="A0C9CA"/>
            </a:solidFill>
            <a:ln>
              <a:solidFill>
                <a:srgbClr val="99BCD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22" name="Freeform: Shape 21">
              <a:extLst>
                <a:ext uri="{FF2B5EF4-FFF2-40B4-BE49-F238E27FC236}">
                  <a16:creationId xmlns:a16="http://schemas.microsoft.com/office/drawing/2014/main" id="{3320F578-21AE-488B-C041-448D1EA82ACA}"/>
                </a:ext>
              </a:extLst>
            </p:cNvPr>
            <p:cNvSpPr/>
            <p:nvPr/>
          </p:nvSpPr>
          <p:spPr>
            <a:xfrm flipH="1">
              <a:off x="6777887" y="2100446"/>
              <a:ext cx="3130536" cy="847913"/>
            </a:xfrm>
            <a:custGeom>
              <a:avLst/>
              <a:gdLst>
                <a:gd name="connsiteX0" fmla="*/ 3299791 w 3424686"/>
                <a:gd name="connsiteY0" fmla="*/ 0 h 927652"/>
                <a:gd name="connsiteX1" fmla="*/ 463826 w 3424686"/>
                <a:gd name="connsiteY1" fmla="*/ 0 h 927652"/>
                <a:gd name="connsiteX2" fmla="*/ 0 w 3424686"/>
                <a:gd name="connsiteY2" fmla="*/ 463826 h 927652"/>
                <a:gd name="connsiteX3" fmla="*/ 463826 w 3424686"/>
                <a:gd name="connsiteY3" fmla="*/ 927652 h 927652"/>
                <a:gd name="connsiteX4" fmla="*/ 2338099 w 3424686"/>
                <a:gd name="connsiteY4" fmla="*/ 927652 h 927652"/>
                <a:gd name="connsiteX5" fmla="*/ 2347057 w 3424686"/>
                <a:gd name="connsiteY5" fmla="*/ 912907 h 927652"/>
                <a:gd name="connsiteX6" fmla="*/ 3225419 w 3424686"/>
                <a:gd name="connsiteY6" fmla="*/ 115168 h 927652"/>
                <a:gd name="connsiteX7" fmla="*/ 3424686 w 3424686"/>
                <a:gd name="connsiteY7" fmla="*/ 19176 h 927652"/>
                <a:gd name="connsiteX8" fmla="*/ 3393268 w 3424686"/>
                <a:gd name="connsiteY8" fmla="*/ 9423 h 927652"/>
                <a:gd name="connsiteX9" fmla="*/ 3299791 w 3424686"/>
                <a:gd name="connsiteY9" fmla="*/ 0 h 927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24686" h="927652">
                  <a:moveTo>
                    <a:pt x="3299791" y="0"/>
                  </a:moveTo>
                  <a:lnTo>
                    <a:pt x="463826" y="0"/>
                  </a:lnTo>
                  <a:cubicBezTo>
                    <a:pt x="207662" y="0"/>
                    <a:pt x="0" y="207662"/>
                    <a:pt x="0" y="463826"/>
                  </a:cubicBezTo>
                  <a:cubicBezTo>
                    <a:pt x="0" y="719990"/>
                    <a:pt x="207662" y="927652"/>
                    <a:pt x="463826" y="927652"/>
                  </a:cubicBezTo>
                  <a:lnTo>
                    <a:pt x="2338099" y="927652"/>
                  </a:lnTo>
                  <a:lnTo>
                    <a:pt x="2347057" y="912907"/>
                  </a:lnTo>
                  <a:cubicBezTo>
                    <a:pt x="2570919" y="581547"/>
                    <a:pt x="2872403" y="306938"/>
                    <a:pt x="3225419" y="115168"/>
                  </a:cubicBezTo>
                  <a:lnTo>
                    <a:pt x="3424686" y="19176"/>
                  </a:lnTo>
                  <a:lnTo>
                    <a:pt x="3393268" y="9423"/>
                  </a:lnTo>
                  <a:cubicBezTo>
                    <a:pt x="3363074" y="3245"/>
                    <a:pt x="3331812" y="0"/>
                    <a:pt x="3299791" y="0"/>
                  </a:cubicBez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27" name="TextBox 18">
              <a:extLst>
                <a:ext uri="{FF2B5EF4-FFF2-40B4-BE49-F238E27FC236}">
                  <a16:creationId xmlns:a16="http://schemas.microsoft.com/office/drawing/2014/main" id="{199E082C-8B1F-9B37-6CD3-F680C8B01EF1}"/>
                </a:ext>
              </a:extLst>
            </p:cNvPr>
            <p:cNvSpPr txBox="1">
              <a:spLocks noChangeArrowheads="1"/>
            </p:cNvSpPr>
            <p:nvPr/>
          </p:nvSpPr>
          <p:spPr bwMode="auto">
            <a:xfrm>
              <a:off x="7407486" y="2028114"/>
              <a:ext cx="2560623" cy="800330"/>
            </a:xfrm>
            <a:prstGeom prst="rect">
              <a:avLst/>
            </a:prstGeom>
          </p:spPr>
          <p:txBody>
            <a:bodyPr rot="0" vert="horz" wrap="square" lIns="0" tIns="45720" rIns="0" bIns="45720" anchor="b" anchorCtr="0" upright="1">
              <a:noAutofit/>
            </a:bodyPr>
            <a:lstStyle/>
            <a:p>
              <a:pPr algn="ctr" rtl="1">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الاستماع الفعّال</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7" name="رسم 10" descr="مراجعه العميل-من اليمين لليسار">
              <a:extLst>
                <a:ext uri="{FF2B5EF4-FFF2-40B4-BE49-F238E27FC236}">
                  <a16:creationId xmlns:a16="http://schemas.microsoft.com/office/drawing/2014/main" id="{64AF9601-2263-0069-613E-D411DD09B69F}"/>
                </a:ext>
              </a:extLst>
            </p:cNvPr>
            <p:cNvPicPr>
              <a:picLocks noChangeAspect="1"/>
            </p:cNvPicPr>
            <p:nvPr/>
          </p:nvPicPr>
          <p:blipFill>
            <a:blip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653835" y="2420992"/>
              <a:ext cx="523091" cy="523053"/>
            </a:xfrm>
            <a:prstGeom prst="rect">
              <a:avLst/>
            </a:prstGeom>
          </p:spPr>
        </p:pic>
      </p:grpSp>
      <p:grpSp>
        <p:nvGrpSpPr>
          <p:cNvPr id="37" name="Group 36">
            <a:extLst>
              <a:ext uri="{FF2B5EF4-FFF2-40B4-BE49-F238E27FC236}">
                <a16:creationId xmlns:a16="http://schemas.microsoft.com/office/drawing/2014/main" id="{B95714BE-6E18-6184-B662-C145DEB767A6}"/>
              </a:ext>
            </a:extLst>
          </p:cNvPr>
          <p:cNvGrpSpPr/>
          <p:nvPr/>
        </p:nvGrpSpPr>
        <p:grpSpPr>
          <a:xfrm>
            <a:off x="6468067" y="5318301"/>
            <a:ext cx="3440356" cy="997485"/>
            <a:chOff x="6468067" y="5318301"/>
            <a:chExt cx="3440356" cy="997485"/>
          </a:xfrm>
        </p:grpSpPr>
        <p:sp>
          <p:nvSpPr>
            <p:cNvPr id="20" name="Freeform: Shape 19">
              <a:extLst>
                <a:ext uri="{FF2B5EF4-FFF2-40B4-BE49-F238E27FC236}">
                  <a16:creationId xmlns:a16="http://schemas.microsoft.com/office/drawing/2014/main" id="{43CFF6A9-10F9-61D5-5C00-17D5E7BCE685}"/>
                </a:ext>
              </a:extLst>
            </p:cNvPr>
            <p:cNvSpPr/>
            <p:nvPr/>
          </p:nvSpPr>
          <p:spPr>
            <a:xfrm flipH="1">
              <a:off x="6468067" y="5467873"/>
              <a:ext cx="1303079" cy="830385"/>
            </a:xfrm>
            <a:custGeom>
              <a:avLst/>
              <a:gdLst>
                <a:gd name="connsiteX0" fmla="*/ 961692 w 1425518"/>
                <a:gd name="connsiteY0" fmla="*/ 0 h 908476"/>
                <a:gd name="connsiteX1" fmla="*/ 0 w 1425518"/>
                <a:gd name="connsiteY1" fmla="*/ 0 h 908476"/>
                <a:gd name="connsiteX2" fmla="*/ 8958 w 1425518"/>
                <a:gd name="connsiteY2" fmla="*/ 14745 h 908476"/>
                <a:gd name="connsiteX3" fmla="*/ 887320 w 1425518"/>
                <a:gd name="connsiteY3" fmla="*/ 812484 h 908476"/>
                <a:gd name="connsiteX4" fmla="*/ 1086587 w 1425518"/>
                <a:gd name="connsiteY4" fmla="*/ 908476 h 908476"/>
                <a:gd name="connsiteX5" fmla="*/ 1142234 w 1425518"/>
                <a:gd name="connsiteY5" fmla="*/ 891202 h 908476"/>
                <a:gd name="connsiteX6" fmla="*/ 1425518 w 1425518"/>
                <a:gd name="connsiteY6" fmla="*/ 463826 h 908476"/>
                <a:gd name="connsiteX7" fmla="*/ 961692 w 1425518"/>
                <a:gd name="connsiteY7" fmla="*/ 0 h 908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25518" h="908476">
                  <a:moveTo>
                    <a:pt x="961692" y="0"/>
                  </a:moveTo>
                  <a:lnTo>
                    <a:pt x="0" y="0"/>
                  </a:lnTo>
                  <a:lnTo>
                    <a:pt x="8958" y="14745"/>
                  </a:lnTo>
                  <a:cubicBezTo>
                    <a:pt x="232820" y="346105"/>
                    <a:pt x="534304" y="620715"/>
                    <a:pt x="887320" y="812484"/>
                  </a:cubicBezTo>
                  <a:lnTo>
                    <a:pt x="1086587" y="908476"/>
                  </a:lnTo>
                  <a:lnTo>
                    <a:pt x="1142234" y="891202"/>
                  </a:lnTo>
                  <a:cubicBezTo>
                    <a:pt x="1308708" y="820790"/>
                    <a:pt x="1425518" y="655949"/>
                    <a:pt x="1425518" y="463826"/>
                  </a:cubicBezTo>
                  <a:cubicBezTo>
                    <a:pt x="1425518" y="207662"/>
                    <a:pt x="1217856" y="0"/>
                    <a:pt x="961692" y="0"/>
                  </a:cubicBezTo>
                  <a:close/>
                </a:path>
              </a:pathLst>
            </a:custGeom>
            <a:solidFill>
              <a:srgbClr val="A0C9CA"/>
            </a:solidFill>
            <a:ln>
              <a:solidFill>
                <a:srgbClr val="99BCD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26" name="Freeform: Shape 25">
              <a:extLst>
                <a:ext uri="{FF2B5EF4-FFF2-40B4-BE49-F238E27FC236}">
                  <a16:creationId xmlns:a16="http://schemas.microsoft.com/office/drawing/2014/main" id="{ADE7F597-C589-DB03-F9A9-F0752A5CB2B5}"/>
                </a:ext>
              </a:extLst>
            </p:cNvPr>
            <p:cNvSpPr/>
            <p:nvPr/>
          </p:nvSpPr>
          <p:spPr>
            <a:xfrm flipH="1">
              <a:off x="6777887" y="5467873"/>
              <a:ext cx="3130536" cy="847913"/>
            </a:xfrm>
            <a:custGeom>
              <a:avLst/>
              <a:gdLst>
                <a:gd name="connsiteX0" fmla="*/ 2338099 w 3424686"/>
                <a:gd name="connsiteY0" fmla="*/ 0 h 927652"/>
                <a:gd name="connsiteX1" fmla="*/ 463826 w 3424686"/>
                <a:gd name="connsiteY1" fmla="*/ 0 h 927652"/>
                <a:gd name="connsiteX2" fmla="*/ 0 w 3424686"/>
                <a:gd name="connsiteY2" fmla="*/ 463826 h 927652"/>
                <a:gd name="connsiteX3" fmla="*/ 463826 w 3424686"/>
                <a:gd name="connsiteY3" fmla="*/ 927652 h 927652"/>
                <a:gd name="connsiteX4" fmla="*/ 3299791 w 3424686"/>
                <a:gd name="connsiteY4" fmla="*/ 927652 h 927652"/>
                <a:gd name="connsiteX5" fmla="*/ 3393268 w 3424686"/>
                <a:gd name="connsiteY5" fmla="*/ 918229 h 927652"/>
                <a:gd name="connsiteX6" fmla="*/ 3424686 w 3424686"/>
                <a:gd name="connsiteY6" fmla="*/ 908476 h 927652"/>
                <a:gd name="connsiteX7" fmla="*/ 3225419 w 3424686"/>
                <a:gd name="connsiteY7" fmla="*/ 812484 h 927652"/>
                <a:gd name="connsiteX8" fmla="*/ 2347057 w 3424686"/>
                <a:gd name="connsiteY8" fmla="*/ 14745 h 927652"/>
                <a:gd name="connsiteX9" fmla="*/ 2338099 w 3424686"/>
                <a:gd name="connsiteY9" fmla="*/ 0 h 927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24686" h="927652">
                  <a:moveTo>
                    <a:pt x="2338099" y="0"/>
                  </a:moveTo>
                  <a:lnTo>
                    <a:pt x="463826" y="0"/>
                  </a:lnTo>
                  <a:cubicBezTo>
                    <a:pt x="207662" y="0"/>
                    <a:pt x="0" y="207662"/>
                    <a:pt x="0" y="463826"/>
                  </a:cubicBezTo>
                  <a:cubicBezTo>
                    <a:pt x="0" y="719990"/>
                    <a:pt x="207662" y="927652"/>
                    <a:pt x="463826" y="927652"/>
                  </a:cubicBezTo>
                  <a:lnTo>
                    <a:pt x="3299791" y="927652"/>
                  </a:lnTo>
                  <a:cubicBezTo>
                    <a:pt x="3331812" y="927652"/>
                    <a:pt x="3363074" y="924408"/>
                    <a:pt x="3393268" y="918229"/>
                  </a:cubicBezTo>
                  <a:lnTo>
                    <a:pt x="3424686" y="908476"/>
                  </a:lnTo>
                  <a:lnTo>
                    <a:pt x="3225419" y="812484"/>
                  </a:lnTo>
                  <a:cubicBezTo>
                    <a:pt x="2872403" y="620715"/>
                    <a:pt x="2570919" y="346105"/>
                    <a:pt x="2347057" y="14745"/>
                  </a:cubicBezTo>
                  <a:lnTo>
                    <a:pt x="2338099" y="0"/>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29" name="TextBox 18">
              <a:extLst>
                <a:ext uri="{FF2B5EF4-FFF2-40B4-BE49-F238E27FC236}">
                  <a16:creationId xmlns:a16="http://schemas.microsoft.com/office/drawing/2014/main" id="{E3854DFA-F05B-E77C-E483-5EFCA495C60C}"/>
                </a:ext>
              </a:extLst>
            </p:cNvPr>
            <p:cNvSpPr txBox="1">
              <a:spLocks noChangeArrowheads="1"/>
            </p:cNvSpPr>
            <p:nvPr/>
          </p:nvSpPr>
          <p:spPr bwMode="auto">
            <a:xfrm>
              <a:off x="7551522" y="5318301"/>
              <a:ext cx="2335686" cy="897720"/>
            </a:xfrm>
            <a:prstGeom prst="rect">
              <a:avLst/>
            </a:prstGeom>
          </p:spPr>
          <p:txBody>
            <a:bodyPr rot="0" vert="horz" wrap="square" lIns="0" tIns="45720" rIns="0" bIns="45720" anchor="b" anchorCtr="0" upright="1">
              <a:noAutofit/>
            </a:bodyPr>
            <a:lstStyle/>
            <a:p>
              <a:pPr algn="ctr" rtl="1">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التغذية الراجعة البنّاءة</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0" name="Graphic 4239" descr="Connections with solid fill">
              <a:extLst>
                <a:ext uri="{FF2B5EF4-FFF2-40B4-BE49-F238E27FC236}">
                  <a16:creationId xmlns:a16="http://schemas.microsoft.com/office/drawing/2014/main" id="{A0C54D4C-0C9C-5DAF-0525-D829D9A6579F}"/>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616083" y="5546154"/>
              <a:ext cx="657631" cy="657584"/>
            </a:xfrm>
            <a:prstGeom prst="rect">
              <a:avLst/>
            </a:prstGeom>
          </p:spPr>
        </p:pic>
      </p:grpSp>
      <p:grpSp>
        <p:nvGrpSpPr>
          <p:cNvPr id="38" name="Group 37">
            <a:extLst>
              <a:ext uri="{FF2B5EF4-FFF2-40B4-BE49-F238E27FC236}">
                <a16:creationId xmlns:a16="http://schemas.microsoft.com/office/drawing/2014/main" id="{4FCCE9CD-FCFD-81B5-887E-91C21EA49213}"/>
              </a:ext>
            </a:extLst>
          </p:cNvPr>
          <p:cNvGrpSpPr/>
          <p:nvPr/>
        </p:nvGrpSpPr>
        <p:grpSpPr>
          <a:xfrm>
            <a:off x="2283576" y="5461331"/>
            <a:ext cx="3440356" cy="854455"/>
            <a:chOff x="2283576" y="5461331"/>
            <a:chExt cx="3440356" cy="854455"/>
          </a:xfrm>
        </p:grpSpPr>
        <p:sp>
          <p:nvSpPr>
            <p:cNvPr id="19" name="Freeform: Shape 18">
              <a:extLst>
                <a:ext uri="{FF2B5EF4-FFF2-40B4-BE49-F238E27FC236}">
                  <a16:creationId xmlns:a16="http://schemas.microsoft.com/office/drawing/2014/main" id="{58B1B1C6-91C2-20D6-65DC-8EBC72A36BCE}"/>
                </a:ext>
              </a:extLst>
            </p:cNvPr>
            <p:cNvSpPr/>
            <p:nvPr/>
          </p:nvSpPr>
          <p:spPr>
            <a:xfrm flipH="1">
              <a:off x="4420855" y="5467873"/>
              <a:ext cx="1303077" cy="830385"/>
            </a:xfrm>
            <a:custGeom>
              <a:avLst/>
              <a:gdLst>
                <a:gd name="connsiteX0" fmla="*/ 1425517 w 1425517"/>
                <a:gd name="connsiteY0" fmla="*/ 0 h 908476"/>
                <a:gd name="connsiteX1" fmla="*/ 463826 w 1425517"/>
                <a:gd name="connsiteY1" fmla="*/ 0 h 908476"/>
                <a:gd name="connsiteX2" fmla="*/ 0 w 1425517"/>
                <a:gd name="connsiteY2" fmla="*/ 463826 h 908476"/>
                <a:gd name="connsiteX3" fmla="*/ 283284 w 1425517"/>
                <a:gd name="connsiteY3" fmla="*/ 891202 h 908476"/>
                <a:gd name="connsiteX4" fmla="*/ 338931 w 1425517"/>
                <a:gd name="connsiteY4" fmla="*/ 908476 h 908476"/>
                <a:gd name="connsiteX5" fmla="*/ 538197 w 1425517"/>
                <a:gd name="connsiteY5" fmla="*/ 812484 h 908476"/>
                <a:gd name="connsiteX6" fmla="*/ 1416559 w 1425517"/>
                <a:gd name="connsiteY6" fmla="*/ 14745 h 908476"/>
                <a:gd name="connsiteX7" fmla="*/ 1425517 w 1425517"/>
                <a:gd name="connsiteY7" fmla="*/ 0 h 908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25517" h="908476">
                  <a:moveTo>
                    <a:pt x="1425517" y="0"/>
                  </a:moveTo>
                  <a:lnTo>
                    <a:pt x="463826" y="0"/>
                  </a:lnTo>
                  <a:cubicBezTo>
                    <a:pt x="207662" y="0"/>
                    <a:pt x="0" y="207662"/>
                    <a:pt x="0" y="463826"/>
                  </a:cubicBezTo>
                  <a:cubicBezTo>
                    <a:pt x="0" y="655949"/>
                    <a:pt x="116810" y="820790"/>
                    <a:pt x="283284" y="891202"/>
                  </a:cubicBezTo>
                  <a:lnTo>
                    <a:pt x="338931" y="908476"/>
                  </a:lnTo>
                  <a:lnTo>
                    <a:pt x="538197" y="812484"/>
                  </a:lnTo>
                  <a:cubicBezTo>
                    <a:pt x="891213" y="620715"/>
                    <a:pt x="1192697" y="346105"/>
                    <a:pt x="1416559" y="14745"/>
                  </a:cubicBezTo>
                  <a:lnTo>
                    <a:pt x="1425517" y="0"/>
                  </a:lnTo>
                  <a:close/>
                </a:path>
              </a:pathLst>
            </a:custGeom>
            <a:solidFill>
              <a:srgbClr val="A0C9CA"/>
            </a:solidFill>
            <a:ln>
              <a:solidFill>
                <a:srgbClr val="99BCD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25" name="Freeform: Shape 24">
              <a:extLst>
                <a:ext uri="{FF2B5EF4-FFF2-40B4-BE49-F238E27FC236}">
                  <a16:creationId xmlns:a16="http://schemas.microsoft.com/office/drawing/2014/main" id="{B50B5334-EFED-6CBC-A291-0F573867C209}"/>
                </a:ext>
              </a:extLst>
            </p:cNvPr>
            <p:cNvSpPr/>
            <p:nvPr/>
          </p:nvSpPr>
          <p:spPr>
            <a:xfrm flipH="1">
              <a:off x="2283576" y="5467873"/>
              <a:ext cx="3130536" cy="847913"/>
            </a:xfrm>
            <a:custGeom>
              <a:avLst/>
              <a:gdLst>
                <a:gd name="connsiteX0" fmla="*/ 2960860 w 3424686"/>
                <a:gd name="connsiteY0" fmla="*/ 0 h 927652"/>
                <a:gd name="connsiteX1" fmla="*/ 1086586 w 3424686"/>
                <a:gd name="connsiteY1" fmla="*/ 0 h 927652"/>
                <a:gd name="connsiteX2" fmla="*/ 1077628 w 3424686"/>
                <a:gd name="connsiteY2" fmla="*/ 14745 h 927652"/>
                <a:gd name="connsiteX3" fmla="*/ 199266 w 3424686"/>
                <a:gd name="connsiteY3" fmla="*/ 812484 h 927652"/>
                <a:gd name="connsiteX4" fmla="*/ 0 w 3424686"/>
                <a:gd name="connsiteY4" fmla="*/ 908476 h 927652"/>
                <a:gd name="connsiteX5" fmla="*/ 31418 w 3424686"/>
                <a:gd name="connsiteY5" fmla="*/ 918229 h 927652"/>
                <a:gd name="connsiteX6" fmla="*/ 124895 w 3424686"/>
                <a:gd name="connsiteY6" fmla="*/ 927652 h 927652"/>
                <a:gd name="connsiteX7" fmla="*/ 2960860 w 3424686"/>
                <a:gd name="connsiteY7" fmla="*/ 927652 h 927652"/>
                <a:gd name="connsiteX8" fmla="*/ 3424686 w 3424686"/>
                <a:gd name="connsiteY8" fmla="*/ 463826 h 927652"/>
                <a:gd name="connsiteX9" fmla="*/ 2960860 w 3424686"/>
                <a:gd name="connsiteY9" fmla="*/ 0 h 927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24686" h="927652">
                  <a:moveTo>
                    <a:pt x="2960860" y="0"/>
                  </a:moveTo>
                  <a:lnTo>
                    <a:pt x="1086586" y="0"/>
                  </a:lnTo>
                  <a:lnTo>
                    <a:pt x="1077628" y="14745"/>
                  </a:lnTo>
                  <a:cubicBezTo>
                    <a:pt x="853766" y="346105"/>
                    <a:pt x="552282" y="620715"/>
                    <a:pt x="199266" y="812484"/>
                  </a:cubicBezTo>
                  <a:lnTo>
                    <a:pt x="0" y="908476"/>
                  </a:lnTo>
                  <a:lnTo>
                    <a:pt x="31418" y="918229"/>
                  </a:lnTo>
                  <a:cubicBezTo>
                    <a:pt x="61612" y="924408"/>
                    <a:pt x="92875" y="927652"/>
                    <a:pt x="124895" y="927652"/>
                  </a:cubicBezTo>
                  <a:lnTo>
                    <a:pt x="2960860" y="927652"/>
                  </a:lnTo>
                  <a:cubicBezTo>
                    <a:pt x="3217024" y="927652"/>
                    <a:pt x="3424686" y="719990"/>
                    <a:pt x="3424686" y="463826"/>
                  </a:cubicBezTo>
                  <a:cubicBezTo>
                    <a:pt x="3424686" y="207662"/>
                    <a:pt x="3217024" y="0"/>
                    <a:pt x="2960860" y="0"/>
                  </a:cubicBez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30" name="TextBox 18">
              <a:extLst>
                <a:ext uri="{FF2B5EF4-FFF2-40B4-BE49-F238E27FC236}">
                  <a16:creationId xmlns:a16="http://schemas.microsoft.com/office/drawing/2014/main" id="{D2BDCA09-C771-6F71-6904-7D04E72C0797}"/>
                </a:ext>
              </a:extLst>
            </p:cNvPr>
            <p:cNvSpPr txBox="1">
              <a:spLocks noChangeArrowheads="1"/>
            </p:cNvSpPr>
            <p:nvPr/>
          </p:nvSpPr>
          <p:spPr bwMode="auto">
            <a:xfrm>
              <a:off x="2422139" y="5461331"/>
              <a:ext cx="1929865" cy="754690"/>
            </a:xfrm>
            <a:prstGeom prst="rect">
              <a:avLst/>
            </a:prstGeom>
          </p:spPr>
          <p:txBody>
            <a:bodyPr rot="0" vert="horz" wrap="square" lIns="0" tIns="45720" rIns="0" bIns="45720" anchor="b" anchorCtr="0" upright="1">
              <a:noAutofit/>
            </a:bodyPr>
            <a:lstStyle/>
            <a:p>
              <a:pPr algn="ctr" rtl="1">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إدارة الاجتماعات</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1" name="Graphic 75" descr="Classroom with solid fill">
              <a:extLst>
                <a:ext uri="{FF2B5EF4-FFF2-40B4-BE49-F238E27FC236}">
                  <a16:creationId xmlns:a16="http://schemas.microsoft.com/office/drawing/2014/main" id="{F3C35E3A-EEB4-D34B-7B5A-99FB06224BA6}"/>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065389" y="5660170"/>
              <a:ext cx="463346" cy="463312"/>
            </a:xfrm>
            <a:prstGeom prst="rect">
              <a:avLst/>
            </a:prstGeom>
          </p:spPr>
        </p:pic>
      </p:grpSp>
      <p:grpSp>
        <p:nvGrpSpPr>
          <p:cNvPr id="35" name="Group 34">
            <a:extLst>
              <a:ext uri="{FF2B5EF4-FFF2-40B4-BE49-F238E27FC236}">
                <a16:creationId xmlns:a16="http://schemas.microsoft.com/office/drawing/2014/main" id="{C6773181-7CB3-7A5F-399E-373A47C65735}"/>
              </a:ext>
            </a:extLst>
          </p:cNvPr>
          <p:cNvGrpSpPr/>
          <p:nvPr/>
        </p:nvGrpSpPr>
        <p:grpSpPr>
          <a:xfrm>
            <a:off x="1520399" y="3784160"/>
            <a:ext cx="3440357" cy="847913"/>
            <a:chOff x="1520399" y="3784160"/>
            <a:chExt cx="3440357" cy="847913"/>
          </a:xfrm>
        </p:grpSpPr>
        <p:sp>
          <p:nvSpPr>
            <p:cNvPr id="17" name="Freeform: Shape 16">
              <a:extLst>
                <a:ext uri="{FF2B5EF4-FFF2-40B4-BE49-F238E27FC236}">
                  <a16:creationId xmlns:a16="http://schemas.microsoft.com/office/drawing/2014/main" id="{E5CC06B5-2343-A6A1-4FBE-B6CE678A443B}"/>
                </a:ext>
              </a:extLst>
            </p:cNvPr>
            <p:cNvSpPr/>
            <p:nvPr/>
          </p:nvSpPr>
          <p:spPr>
            <a:xfrm flipH="1">
              <a:off x="4040096" y="3784160"/>
              <a:ext cx="920660" cy="847913"/>
            </a:xfrm>
            <a:custGeom>
              <a:avLst/>
              <a:gdLst>
                <a:gd name="connsiteX0" fmla="*/ 962391 w 1007166"/>
                <a:gd name="connsiteY0" fmla="*/ 0 h 927652"/>
                <a:gd name="connsiteX1" fmla="*/ 463826 w 1007166"/>
                <a:gd name="connsiteY1" fmla="*/ 0 h 927652"/>
                <a:gd name="connsiteX2" fmla="*/ 0 w 1007166"/>
                <a:gd name="connsiteY2" fmla="*/ 463826 h 927652"/>
                <a:gd name="connsiteX3" fmla="*/ 463826 w 1007166"/>
                <a:gd name="connsiteY3" fmla="*/ 927652 h 927652"/>
                <a:gd name="connsiteX4" fmla="*/ 962391 w 1007166"/>
                <a:gd name="connsiteY4" fmla="*/ 927652 h 927652"/>
                <a:gd name="connsiteX5" fmla="*/ 994303 w 1007166"/>
                <a:gd name="connsiteY5" fmla="*/ 718558 h 927652"/>
                <a:gd name="connsiteX6" fmla="*/ 1007166 w 1007166"/>
                <a:gd name="connsiteY6" fmla="*/ 463826 h 927652"/>
                <a:gd name="connsiteX7" fmla="*/ 994303 w 1007166"/>
                <a:gd name="connsiteY7" fmla="*/ 209094 h 927652"/>
                <a:gd name="connsiteX8" fmla="*/ 962391 w 1007166"/>
                <a:gd name="connsiteY8" fmla="*/ 0 h 927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7166" h="927652">
                  <a:moveTo>
                    <a:pt x="962391" y="0"/>
                  </a:moveTo>
                  <a:lnTo>
                    <a:pt x="463826" y="0"/>
                  </a:lnTo>
                  <a:cubicBezTo>
                    <a:pt x="207662" y="0"/>
                    <a:pt x="0" y="207662"/>
                    <a:pt x="0" y="463826"/>
                  </a:cubicBezTo>
                  <a:cubicBezTo>
                    <a:pt x="0" y="719990"/>
                    <a:pt x="207662" y="927652"/>
                    <a:pt x="463826" y="927652"/>
                  </a:cubicBezTo>
                  <a:lnTo>
                    <a:pt x="962391" y="927652"/>
                  </a:lnTo>
                  <a:lnTo>
                    <a:pt x="994303" y="718558"/>
                  </a:lnTo>
                  <a:cubicBezTo>
                    <a:pt x="1002809" y="634804"/>
                    <a:pt x="1007166" y="549824"/>
                    <a:pt x="1007166" y="463826"/>
                  </a:cubicBezTo>
                  <a:cubicBezTo>
                    <a:pt x="1007166" y="377828"/>
                    <a:pt x="1002809" y="292848"/>
                    <a:pt x="994303" y="209094"/>
                  </a:cubicBezTo>
                  <a:lnTo>
                    <a:pt x="962391" y="0"/>
                  </a:lnTo>
                  <a:close/>
                </a:path>
              </a:pathLst>
            </a:custGeom>
            <a:solidFill>
              <a:srgbClr val="168489"/>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23" name="Freeform: Shape 22">
              <a:extLst>
                <a:ext uri="{FF2B5EF4-FFF2-40B4-BE49-F238E27FC236}">
                  <a16:creationId xmlns:a16="http://schemas.microsoft.com/office/drawing/2014/main" id="{29C55858-8AD8-7309-5BF5-A877B3B7C0C0}"/>
                </a:ext>
              </a:extLst>
            </p:cNvPr>
            <p:cNvSpPr/>
            <p:nvPr/>
          </p:nvSpPr>
          <p:spPr>
            <a:xfrm flipH="1">
              <a:off x="1520399" y="3784160"/>
              <a:ext cx="2560626" cy="847913"/>
            </a:xfrm>
            <a:custGeom>
              <a:avLst/>
              <a:gdLst>
                <a:gd name="connsiteX0" fmla="*/ 2337400 w 2801226"/>
                <a:gd name="connsiteY0" fmla="*/ 0 h 927652"/>
                <a:gd name="connsiteX1" fmla="*/ 0 w 2801226"/>
                <a:gd name="connsiteY1" fmla="*/ 0 h 927652"/>
                <a:gd name="connsiteX2" fmla="*/ 31912 w 2801226"/>
                <a:gd name="connsiteY2" fmla="*/ 209094 h 927652"/>
                <a:gd name="connsiteX3" fmla="*/ 44775 w 2801226"/>
                <a:gd name="connsiteY3" fmla="*/ 463826 h 927652"/>
                <a:gd name="connsiteX4" fmla="*/ 31912 w 2801226"/>
                <a:gd name="connsiteY4" fmla="*/ 718558 h 927652"/>
                <a:gd name="connsiteX5" fmla="*/ 0 w 2801226"/>
                <a:gd name="connsiteY5" fmla="*/ 927652 h 927652"/>
                <a:gd name="connsiteX6" fmla="*/ 2337400 w 2801226"/>
                <a:gd name="connsiteY6" fmla="*/ 927652 h 927652"/>
                <a:gd name="connsiteX7" fmla="*/ 2801226 w 2801226"/>
                <a:gd name="connsiteY7" fmla="*/ 463826 h 927652"/>
                <a:gd name="connsiteX8" fmla="*/ 2337400 w 2801226"/>
                <a:gd name="connsiteY8" fmla="*/ 0 h 927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01226" h="927652">
                  <a:moveTo>
                    <a:pt x="2337400" y="0"/>
                  </a:moveTo>
                  <a:lnTo>
                    <a:pt x="0" y="0"/>
                  </a:lnTo>
                  <a:lnTo>
                    <a:pt x="31912" y="209094"/>
                  </a:lnTo>
                  <a:cubicBezTo>
                    <a:pt x="40418" y="292848"/>
                    <a:pt x="44775" y="377828"/>
                    <a:pt x="44775" y="463826"/>
                  </a:cubicBezTo>
                  <a:cubicBezTo>
                    <a:pt x="44775" y="549824"/>
                    <a:pt x="40418" y="634804"/>
                    <a:pt x="31912" y="718558"/>
                  </a:cubicBezTo>
                  <a:lnTo>
                    <a:pt x="0" y="927652"/>
                  </a:lnTo>
                  <a:lnTo>
                    <a:pt x="2337400" y="927652"/>
                  </a:lnTo>
                  <a:cubicBezTo>
                    <a:pt x="2593564" y="927652"/>
                    <a:pt x="2801226" y="719990"/>
                    <a:pt x="2801226" y="463826"/>
                  </a:cubicBezTo>
                  <a:cubicBezTo>
                    <a:pt x="2801226" y="207662"/>
                    <a:pt x="2593564" y="0"/>
                    <a:pt x="2337400" y="0"/>
                  </a:cubicBez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32" name="TextBox 18">
              <a:extLst>
                <a:ext uri="{FF2B5EF4-FFF2-40B4-BE49-F238E27FC236}">
                  <a16:creationId xmlns:a16="http://schemas.microsoft.com/office/drawing/2014/main" id="{6233B525-B34D-1132-0EA8-3A8830D1E563}"/>
                </a:ext>
              </a:extLst>
            </p:cNvPr>
            <p:cNvSpPr txBox="1">
              <a:spLocks noChangeArrowheads="1"/>
            </p:cNvSpPr>
            <p:nvPr/>
          </p:nvSpPr>
          <p:spPr bwMode="auto">
            <a:xfrm>
              <a:off x="1630911" y="3817532"/>
              <a:ext cx="2359282" cy="649881"/>
            </a:xfrm>
            <a:prstGeom prst="rect">
              <a:avLst/>
            </a:prstGeom>
          </p:spPr>
          <p:txBody>
            <a:bodyPr rot="0" vert="horz" wrap="square" lIns="0" tIns="45720" rIns="0" bIns="45720" anchor="b" anchorCtr="0" upright="1">
              <a:noAutofit/>
            </a:bodyPr>
            <a:lstStyle/>
            <a:p>
              <a:pPr algn="ctr" rtl="1">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التواصل غير اللفظي</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2" name="Graphic 21" descr="Group brainstorm with solid fill">
              <a:extLst>
                <a:ext uri="{FF2B5EF4-FFF2-40B4-BE49-F238E27FC236}">
                  <a16:creationId xmlns:a16="http://schemas.microsoft.com/office/drawing/2014/main" id="{79660C9A-F015-5D6A-A50B-31055CF9A360}"/>
                </a:ext>
              </a:extLst>
            </p:cNvPr>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164901" y="3918846"/>
              <a:ext cx="667198" cy="639852"/>
            </a:xfrm>
            <a:prstGeom prst="rect">
              <a:avLst/>
            </a:prstGeom>
          </p:spPr>
        </p:pic>
      </p:grpSp>
      <p:grpSp>
        <p:nvGrpSpPr>
          <p:cNvPr id="36" name="Group 35">
            <a:extLst>
              <a:ext uri="{FF2B5EF4-FFF2-40B4-BE49-F238E27FC236}">
                <a16:creationId xmlns:a16="http://schemas.microsoft.com/office/drawing/2014/main" id="{CD1ED516-3E07-4494-3A8E-98CDF91A5F7A}"/>
              </a:ext>
            </a:extLst>
          </p:cNvPr>
          <p:cNvGrpSpPr/>
          <p:nvPr/>
        </p:nvGrpSpPr>
        <p:grpSpPr>
          <a:xfrm>
            <a:off x="7231244" y="3784160"/>
            <a:ext cx="3440357" cy="847913"/>
            <a:chOff x="7231244" y="3784160"/>
            <a:chExt cx="3440357" cy="847913"/>
          </a:xfrm>
        </p:grpSpPr>
        <p:sp>
          <p:nvSpPr>
            <p:cNvPr id="18" name="Freeform: Shape 17">
              <a:extLst>
                <a:ext uri="{FF2B5EF4-FFF2-40B4-BE49-F238E27FC236}">
                  <a16:creationId xmlns:a16="http://schemas.microsoft.com/office/drawing/2014/main" id="{E74A5750-1299-C4D6-40D7-438A6B62E5E0}"/>
                </a:ext>
              </a:extLst>
            </p:cNvPr>
            <p:cNvSpPr/>
            <p:nvPr/>
          </p:nvSpPr>
          <p:spPr>
            <a:xfrm flipH="1">
              <a:off x="7231244" y="3784160"/>
              <a:ext cx="920660" cy="847913"/>
            </a:xfrm>
            <a:custGeom>
              <a:avLst/>
              <a:gdLst>
                <a:gd name="connsiteX0" fmla="*/ 543341 w 1007167"/>
                <a:gd name="connsiteY0" fmla="*/ 0 h 927652"/>
                <a:gd name="connsiteX1" fmla="*/ 44775 w 1007167"/>
                <a:gd name="connsiteY1" fmla="*/ 0 h 927652"/>
                <a:gd name="connsiteX2" fmla="*/ 12863 w 1007167"/>
                <a:gd name="connsiteY2" fmla="*/ 209094 h 927652"/>
                <a:gd name="connsiteX3" fmla="*/ 0 w 1007167"/>
                <a:gd name="connsiteY3" fmla="*/ 463826 h 927652"/>
                <a:gd name="connsiteX4" fmla="*/ 12863 w 1007167"/>
                <a:gd name="connsiteY4" fmla="*/ 718558 h 927652"/>
                <a:gd name="connsiteX5" fmla="*/ 44775 w 1007167"/>
                <a:gd name="connsiteY5" fmla="*/ 927652 h 927652"/>
                <a:gd name="connsiteX6" fmla="*/ 543341 w 1007167"/>
                <a:gd name="connsiteY6" fmla="*/ 927652 h 927652"/>
                <a:gd name="connsiteX7" fmla="*/ 1007167 w 1007167"/>
                <a:gd name="connsiteY7" fmla="*/ 463826 h 927652"/>
                <a:gd name="connsiteX8" fmla="*/ 543341 w 1007167"/>
                <a:gd name="connsiteY8" fmla="*/ 0 h 927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7167" h="927652">
                  <a:moveTo>
                    <a:pt x="543341" y="0"/>
                  </a:moveTo>
                  <a:lnTo>
                    <a:pt x="44775" y="0"/>
                  </a:lnTo>
                  <a:lnTo>
                    <a:pt x="12863" y="209094"/>
                  </a:lnTo>
                  <a:cubicBezTo>
                    <a:pt x="4357" y="292848"/>
                    <a:pt x="0" y="377828"/>
                    <a:pt x="0" y="463826"/>
                  </a:cubicBezTo>
                  <a:cubicBezTo>
                    <a:pt x="0" y="549824"/>
                    <a:pt x="4357" y="634804"/>
                    <a:pt x="12863" y="718558"/>
                  </a:cubicBezTo>
                  <a:lnTo>
                    <a:pt x="44775" y="927652"/>
                  </a:lnTo>
                  <a:lnTo>
                    <a:pt x="543341" y="927652"/>
                  </a:lnTo>
                  <a:cubicBezTo>
                    <a:pt x="799505" y="927652"/>
                    <a:pt x="1007167" y="719990"/>
                    <a:pt x="1007167" y="463826"/>
                  </a:cubicBezTo>
                  <a:cubicBezTo>
                    <a:pt x="1007167" y="207662"/>
                    <a:pt x="799505" y="0"/>
                    <a:pt x="543341" y="0"/>
                  </a:cubicBezTo>
                  <a:close/>
                </a:path>
              </a:pathLst>
            </a:custGeom>
            <a:solidFill>
              <a:srgbClr val="168489"/>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24" name="Freeform: Shape 23">
              <a:extLst>
                <a:ext uri="{FF2B5EF4-FFF2-40B4-BE49-F238E27FC236}">
                  <a16:creationId xmlns:a16="http://schemas.microsoft.com/office/drawing/2014/main" id="{E10F9A71-059B-8C90-2222-B5E453D0136D}"/>
                </a:ext>
              </a:extLst>
            </p:cNvPr>
            <p:cNvSpPr/>
            <p:nvPr/>
          </p:nvSpPr>
          <p:spPr>
            <a:xfrm flipH="1">
              <a:off x="8110976" y="3784160"/>
              <a:ext cx="2560625" cy="847913"/>
            </a:xfrm>
            <a:custGeom>
              <a:avLst/>
              <a:gdLst>
                <a:gd name="connsiteX0" fmla="*/ 2801225 w 2801225"/>
                <a:gd name="connsiteY0" fmla="*/ 0 h 927652"/>
                <a:gd name="connsiteX1" fmla="*/ 463826 w 2801225"/>
                <a:gd name="connsiteY1" fmla="*/ 0 h 927652"/>
                <a:gd name="connsiteX2" fmla="*/ 0 w 2801225"/>
                <a:gd name="connsiteY2" fmla="*/ 463826 h 927652"/>
                <a:gd name="connsiteX3" fmla="*/ 463826 w 2801225"/>
                <a:gd name="connsiteY3" fmla="*/ 927652 h 927652"/>
                <a:gd name="connsiteX4" fmla="*/ 2801225 w 2801225"/>
                <a:gd name="connsiteY4" fmla="*/ 927652 h 927652"/>
                <a:gd name="connsiteX5" fmla="*/ 2769313 w 2801225"/>
                <a:gd name="connsiteY5" fmla="*/ 718558 h 927652"/>
                <a:gd name="connsiteX6" fmla="*/ 2756450 w 2801225"/>
                <a:gd name="connsiteY6" fmla="*/ 463826 h 927652"/>
                <a:gd name="connsiteX7" fmla="*/ 2769313 w 2801225"/>
                <a:gd name="connsiteY7" fmla="*/ 209094 h 927652"/>
                <a:gd name="connsiteX8" fmla="*/ 2801225 w 2801225"/>
                <a:gd name="connsiteY8" fmla="*/ 0 h 927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01225" h="927652">
                  <a:moveTo>
                    <a:pt x="2801225" y="0"/>
                  </a:moveTo>
                  <a:lnTo>
                    <a:pt x="463826" y="0"/>
                  </a:lnTo>
                  <a:cubicBezTo>
                    <a:pt x="207662" y="0"/>
                    <a:pt x="0" y="207662"/>
                    <a:pt x="0" y="463826"/>
                  </a:cubicBezTo>
                  <a:cubicBezTo>
                    <a:pt x="0" y="719990"/>
                    <a:pt x="207662" y="927652"/>
                    <a:pt x="463826" y="927652"/>
                  </a:cubicBezTo>
                  <a:lnTo>
                    <a:pt x="2801225" y="927652"/>
                  </a:lnTo>
                  <a:lnTo>
                    <a:pt x="2769313" y="718558"/>
                  </a:lnTo>
                  <a:cubicBezTo>
                    <a:pt x="2760807" y="634804"/>
                    <a:pt x="2756450" y="549824"/>
                    <a:pt x="2756450" y="463826"/>
                  </a:cubicBezTo>
                  <a:cubicBezTo>
                    <a:pt x="2756450" y="377828"/>
                    <a:pt x="2760807" y="292848"/>
                    <a:pt x="2769313" y="209094"/>
                  </a:cubicBezTo>
                  <a:lnTo>
                    <a:pt x="2801225" y="0"/>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31" name="TextBox 18">
              <a:extLst>
                <a:ext uri="{FF2B5EF4-FFF2-40B4-BE49-F238E27FC236}">
                  <a16:creationId xmlns:a16="http://schemas.microsoft.com/office/drawing/2014/main" id="{A6C23560-37E1-CFB4-F92B-36CA638BEAEC}"/>
                </a:ext>
              </a:extLst>
            </p:cNvPr>
            <p:cNvSpPr txBox="1">
              <a:spLocks noChangeArrowheads="1"/>
            </p:cNvSpPr>
            <p:nvPr/>
          </p:nvSpPr>
          <p:spPr bwMode="auto">
            <a:xfrm>
              <a:off x="8104910" y="3871265"/>
              <a:ext cx="2552994" cy="596150"/>
            </a:xfrm>
            <a:prstGeom prst="rect">
              <a:avLst/>
            </a:prstGeom>
          </p:spPr>
          <p:txBody>
            <a:bodyPr rot="0" vert="horz" wrap="square" lIns="0" tIns="45720" rIns="0" bIns="45720" anchor="b" anchorCtr="0" upright="1">
              <a:noAutofit/>
            </a:bodyPr>
            <a:lstStyle/>
            <a:p>
              <a:pPr algn="ctr" rtl="1">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اختيار الوسيلة المناسبة</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3" name="Graphic 4180" descr="Document with solid fill">
              <a:extLst>
                <a:ext uri="{FF2B5EF4-FFF2-40B4-BE49-F238E27FC236}">
                  <a16:creationId xmlns:a16="http://schemas.microsoft.com/office/drawing/2014/main" id="{6C08E17E-839C-2EC3-A464-C623090B82D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467982" y="3944728"/>
              <a:ext cx="486785" cy="486750"/>
            </a:xfrm>
            <a:prstGeom prst="rect">
              <a:avLst/>
            </a:prstGeom>
          </p:spPr>
        </p:pic>
      </p:grpSp>
      <p:grpSp>
        <p:nvGrpSpPr>
          <p:cNvPr id="34" name="Group 33">
            <a:extLst>
              <a:ext uri="{FF2B5EF4-FFF2-40B4-BE49-F238E27FC236}">
                <a16:creationId xmlns:a16="http://schemas.microsoft.com/office/drawing/2014/main" id="{E95C505E-9A1B-157B-AE2D-40DD457F8BFC}"/>
              </a:ext>
            </a:extLst>
          </p:cNvPr>
          <p:cNvGrpSpPr/>
          <p:nvPr/>
        </p:nvGrpSpPr>
        <p:grpSpPr>
          <a:xfrm>
            <a:off x="2283576" y="2100446"/>
            <a:ext cx="3440356" cy="886938"/>
            <a:chOff x="2283576" y="2100446"/>
            <a:chExt cx="3440356" cy="886938"/>
          </a:xfrm>
        </p:grpSpPr>
        <p:sp>
          <p:nvSpPr>
            <p:cNvPr id="16" name="Freeform: Shape 15">
              <a:extLst>
                <a:ext uri="{FF2B5EF4-FFF2-40B4-BE49-F238E27FC236}">
                  <a16:creationId xmlns:a16="http://schemas.microsoft.com/office/drawing/2014/main" id="{1E242F2C-1A79-5920-9BAC-492F4687ED04}"/>
                </a:ext>
              </a:extLst>
            </p:cNvPr>
            <p:cNvSpPr/>
            <p:nvPr/>
          </p:nvSpPr>
          <p:spPr>
            <a:xfrm flipH="1">
              <a:off x="4420855" y="2117974"/>
              <a:ext cx="1303077" cy="830385"/>
            </a:xfrm>
            <a:custGeom>
              <a:avLst/>
              <a:gdLst>
                <a:gd name="connsiteX0" fmla="*/ 338931 w 1425517"/>
                <a:gd name="connsiteY0" fmla="*/ 0 h 908476"/>
                <a:gd name="connsiteX1" fmla="*/ 283284 w 1425517"/>
                <a:gd name="connsiteY1" fmla="*/ 17274 h 908476"/>
                <a:gd name="connsiteX2" fmla="*/ 0 w 1425517"/>
                <a:gd name="connsiteY2" fmla="*/ 444650 h 908476"/>
                <a:gd name="connsiteX3" fmla="*/ 463826 w 1425517"/>
                <a:gd name="connsiteY3" fmla="*/ 908476 h 908476"/>
                <a:gd name="connsiteX4" fmla="*/ 1425517 w 1425517"/>
                <a:gd name="connsiteY4" fmla="*/ 908476 h 908476"/>
                <a:gd name="connsiteX5" fmla="*/ 1416559 w 1425517"/>
                <a:gd name="connsiteY5" fmla="*/ 893731 h 908476"/>
                <a:gd name="connsiteX6" fmla="*/ 538197 w 1425517"/>
                <a:gd name="connsiteY6" fmla="*/ 95992 h 908476"/>
                <a:gd name="connsiteX7" fmla="*/ 338931 w 1425517"/>
                <a:gd name="connsiteY7" fmla="*/ 0 h 908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25517" h="908476">
                  <a:moveTo>
                    <a:pt x="338931" y="0"/>
                  </a:moveTo>
                  <a:lnTo>
                    <a:pt x="283284" y="17274"/>
                  </a:lnTo>
                  <a:cubicBezTo>
                    <a:pt x="116810" y="87686"/>
                    <a:pt x="0" y="252527"/>
                    <a:pt x="0" y="444650"/>
                  </a:cubicBezTo>
                  <a:cubicBezTo>
                    <a:pt x="0" y="700814"/>
                    <a:pt x="207662" y="908476"/>
                    <a:pt x="463826" y="908476"/>
                  </a:cubicBezTo>
                  <a:lnTo>
                    <a:pt x="1425517" y="908476"/>
                  </a:lnTo>
                  <a:lnTo>
                    <a:pt x="1416559" y="893731"/>
                  </a:lnTo>
                  <a:cubicBezTo>
                    <a:pt x="1192697" y="562371"/>
                    <a:pt x="891213" y="287762"/>
                    <a:pt x="538197" y="95992"/>
                  </a:cubicBezTo>
                  <a:lnTo>
                    <a:pt x="338931" y="0"/>
                  </a:lnTo>
                  <a:close/>
                </a:path>
              </a:pathLst>
            </a:custGeom>
            <a:solidFill>
              <a:srgbClr val="A0C9CA"/>
            </a:solidFill>
            <a:ln>
              <a:solidFill>
                <a:srgbClr val="99BCD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21" name="Freeform: Shape 20">
              <a:extLst>
                <a:ext uri="{FF2B5EF4-FFF2-40B4-BE49-F238E27FC236}">
                  <a16:creationId xmlns:a16="http://schemas.microsoft.com/office/drawing/2014/main" id="{1D01D80F-AAF6-E21F-E837-A4C26A6F57B7}"/>
                </a:ext>
              </a:extLst>
            </p:cNvPr>
            <p:cNvSpPr/>
            <p:nvPr/>
          </p:nvSpPr>
          <p:spPr>
            <a:xfrm flipH="1">
              <a:off x="2283576" y="2100446"/>
              <a:ext cx="3130536" cy="847913"/>
            </a:xfrm>
            <a:custGeom>
              <a:avLst/>
              <a:gdLst>
                <a:gd name="connsiteX0" fmla="*/ 2960860 w 3424686"/>
                <a:gd name="connsiteY0" fmla="*/ 0 h 927652"/>
                <a:gd name="connsiteX1" fmla="*/ 124895 w 3424686"/>
                <a:gd name="connsiteY1" fmla="*/ 0 h 927652"/>
                <a:gd name="connsiteX2" fmla="*/ 31418 w 3424686"/>
                <a:gd name="connsiteY2" fmla="*/ 9423 h 927652"/>
                <a:gd name="connsiteX3" fmla="*/ 0 w 3424686"/>
                <a:gd name="connsiteY3" fmla="*/ 19176 h 927652"/>
                <a:gd name="connsiteX4" fmla="*/ 199266 w 3424686"/>
                <a:gd name="connsiteY4" fmla="*/ 115168 h 927652"/>
                <a:gd name="connsiteX5" fmla="*/ 1077628 w 3424686"/>
                <a:gd name="connsiteY5" fmla="*/ 912907 h 927652"/>
                <a:gd name="connsiteX6" fmla="*/ 1086586 w 3424686"/>
                <a:gd name="connsiteY6" fmla="*/ 927652 h 927652"/>
                <a:gd name="connsiteX7" fmla="*/ 2960860 w 3424686"/>
                <a:gd name="connsiteY7" fmla="*/ 927652 h 927652"/>
                <a:gd name="connsiteX8" fmla="*/ 3424686 w 3424686"/>
                <a:gd name="connsiteY8" fmla="*/ 463826 h 927652"/>
                <a:gd name="connsiteX9" fmla="*/ 2960860 w 3424686"/>
                <a:gd name="connsiteY9" fmla="*/ 0 h 927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24686" h="927652">
                  <a:moveTo>
                    <a:pt x="2960860" y="0"/>
                  </a:moveTo>
                  <a:lnTo>
                    <a:pt x="124895" y="0"/>
                  </a:lnTo>
                  <a:cubicBezTo>
                    <a:pt x="92875" y="0"/>
                    <a:pt x="61612" y="3245"/>
                    <a:pt x="31418" y="9423"/>
                  </a:cubicBezTo>
                  <a:lnTo>
                    <a:pt x="0" y="19176"/>
                  </a:lnTo>
                  <a:lnTo>
                    <a:pt x="199266" y="115168"/>
                  </a:lnTo>
                  <a:cubicBezTo>
                    <a:pt x="552282" y="306938"/>
                    <a:pt x="853766" y="581547"/>
                    <a:pt x="1077628" y="912907"/>
                  </a:cubicBezTo>
                  <a:lnTo>
                    <a:pt x="1086586" y="927652"/>
                  </a:lnTo>
                  <a:lnTo>
                    <a:pt x="2960860" y="927652"/>
                  </a:lnTo>
                  <a:cubicBezTo>
                    <a:pt x="3217024" y="927652"/>
                    <a:pt x="3424686" y="719990"/>
                    <a:pt x="3424686" y="463826"/>
                  </a:cubicBezTo>
                  <a:cubicBezTo>
                    <a:pt x="3424686" y="207662"/>
                    <a:pt x="3217024" y="0"/>
                    <a:pt x="2960860" y="0"/>
                  </a:cubicBez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2800"/>
            </a:p>
          </p:txBody>
        </p:sp>
        <p:sp>
          <p:nvSpPr>
            <p:cNvPr id="28" name="TextBox 18">
              <a:extLst>
                <a:ext uri="{FF2B5EF4-FFF2-40B4-BE49-F238E27FC236}">
                  <a16:creationId xmlns:a16="http://schemas.microsoft.com/office/drawing/2014/main" id="{EFAF867F-ED8C-9601-3FBA-EBB0076BD679}"/>
                </a:ext>
              </a:extLst>
            </p:cNvPr>
            <p:cNvSpPr txBox="1">
              <a:spLocks noChangeArrowheads="1"/>
            </p:cNvSpPr>
            <p:nvPr/>
          </p:nvSpPr>
          <p:spPr bwMode="auto">
            <a:xfrm>
              <a:off x="2362710" y="2131053"/>
              <a:ext cx="2266319" cy="620869"/>
            </a:xfrm>
            <a:prstGeom prst="rect">
              <a:avLst/>
            </a:prstGeom>
          </p:spPr>
          <p:txBody>
            <a:bodyPr rot="0" vert="horz" wrap="square" lIns="0" tIns="45720" rIns="0" bIns="45720" anchor="b" anchorCtr="0" upright="1">
              <a:noAutofit/>
            </a:bodyPr>
            <a:lstStyle/>
            <a:p>
              <a:pPr algn="ctr" rtl="1">
                <a:lnSpc>
                  <a:spcPct val="115000"/>
                </a:lnSpc>
              </a:pPr>
              <a:r>
                <a:rPr lang="ar-EG" sz="28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التواصل الواضح والدقيق</a:t>
              </a:r>
              <a:endParaRPr lang="en-US"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4" name="رسم 6" descr="مصافحة باليد">
              <a:extLst>
                <a:ext uri="{FF2B5EF4-FFF2-40B4-BE49-F238E27FC236}">
                  <a16:creationId xmlns:a16="http://schemas.microsoft.com/office/drawing/2014/main" id="{628F5494-B7AE-A4E0-35B5-545B954560FF}"/>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4884589" y="2293708"/>
              <a:ext cx="693726" cy="693676"/>
            </a:xfrm>
            <a:prstGeom prst="rect">
              <a:avLst/>
            </a:prstGeom>
          </p:spPr>
        </p:pic>
      </p:grpSp>
    </p:spTree>
    <p:extLst>
      <p:ext uri="{BB962C8B-B14F-4D97-AF65-F5344CB8AC3E}">
        <p14:creationId xmlns:p14="http://schemas.microsoft.com/office/powerpoint/2010/main" val="388037267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 presetClass="entr" presetSubtype="4" fill="hold" nodeType="withEffect">
                                  <p:stCondLst>
                                    <p:cond delay="0"/>
                                  </p:stCondLst>
                                  <p:childTnLst>
                                    <p:set>
                                      <p:cBhvr>
                                        <p:cTn id="9" dur="1" fill="hold">
                                          <p:stCondLst>
                                            <p:cond delay="0"/>
                                          </p:stCondLst>
                                        </p:cTn>
                                        <p:tgtEl>
                                          <p:spTgt spid="33"/>
                                        </p:tgtEl>
                                        <p:attrNameLst>
                                          <p:attrName>style.visibility</p:attrName>
                                        </p:attrNameLst>
                                      </p:cBhvr>
                                      <p:to>
                                        <p:strVal val="visible"/>
                                      </p:to>
                                    </p:set>
                                    <p:anim calcmode="lin" valueType="num">
                                      <p:cBhvr additive="base">
                                        <p:cTn id="10" dur="500" fill="hold"/>
                                        <p:tgtEl>
                                          <p:spTgt spid="33"/>
                                        </p:tgtEl>
                                        <p:attrNameLst>
                                          <p:attrName>ppt_x</p:attrName>
                                        </p:attrNameLst>
                                      </p:cBhvr>
                                      <p:tavLst>
                                        <p:tav tm="0">
                                          <p:val>
                                            <p:strVal val="#ppt_x"/>
                                          </p:val>
                                        </p:tav>
                                        <p:tav tm="100000">
                                          <p:val>
                                            <p:strVal val="#ppt_x"/>
                                          </p:val>
                                        </p:tav>
                                      </p:tavLst>
                                    </p:anim>
                                    <p:anim calcmode="lin" valueType="num">
                                      <p:cBhvr additive="base">
                                        <p:cTn id="11"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34"/>
                                        </p:tgtEl>
                                        <p:attrNameLst>
                                          <p:attrName>style.visibility</p:attrName>
                                        </p:attrNameLst>
                                      </p:cBhvr>
                                      <p:to>
                                        <p:strVal val="visible"/>
                                      </p:to>
                                    </p:set>
                                    <p:anim calcmode="lin" valueType="num">
                                      <p:cBhvr additive="base">
                                        <p:cTn id="16" dur="500" fill="hold"/>
                                        <p:tgtEl>
                                          <p:spTgt spid="34"/>
                                        </p:tgtEl>
                                        <p:attrNameLst>
                                          <p:attrName>ppt_x</p:attrName>
                                        </p:attrNameLst>
                                      </p:cBhvr>
                                      <p:tavLst>
                                        <p:tav tm="0">
                                          <p:val>
                                            <p:strVal val="#ppt_x"/>
                                          </p:val>
                                        </p:tav>
                                        <p:tav tm="100000">
                                          <p:val>
                                            <p:strVal val="#ppt_x"/>
                                          </p:val>
                                        </p:tav>
                                      </p:tavLst>
                                    </p:anim>
                                    <p:anim calcmode="lin" valueType="num">
                                      <p:cBhvr additive="base">
                                        <p:cTn id="17"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36"/>
                                        </p:tgtEl>
                                        <p:attrNameLst>
                                          <p:attrName>style.visibility</p:attrName>
                                        </p:attrNameLst>
                                      </p:cBhvr>
                                      <p:to>
                                        <p:strVal val="visible"/>
                                      </p:to>
                                    </p:set>
                                    <p:anim calcmode="lin" valueType="num">
                                      <p:cBhvr additive="base">
                                        <p:cTn id="22" dur="500" fill="hold"/>
                                        <p:tgtEl>
                                          <p:spTgt spid="36"/>
                                        </p:tgtEl>
                                        <p:attrNameLst>
                                          <p:attrName>ppt_x</p:attrName>
                                        </p:attrNameLst>
                                      </p:cBhvr>
                                      <p:tavLst>
                                        <p:tav tm="0">
                                          <p:val>
                                            <p:strVal val="#ppt_x"/>
                                          </p:val>
                                        </p:tav>
                                        <p:tav tm="100000">
                                          <p:val>
                                            <p:strVal val="#ppt_x"/>
                                          </p:val>
                                        </p:tav>
                                      </p:tavLst>
                                    </p:anim>
                                    <p:anim calcmode="lin" valueType="num">
                                      <p:cBhvr additive="base">
                                        <p:cTn id="23"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35"/>
                                        </p:tgtEl>
                                        <p:attrNameLst>
                                          <p:attrName>style.visibility</p:attrName>
                                        </p:attrNameLst>
                                      </p:cBhvr>
                                      <p:to>
                                        <p:strVal val="visible"/>
                                      </p:to>
                                    </p:set>
                                    <p:anim calcmode="lin" valueType="num">
                                      <p:cBhvr additive="base">
                                        <p:cTn id="28" dur="500" fill="hold"/>
                                        <p:tgtEl>
                                          <p:spTgt spid="35"/>
                                        </p:tgtEl>
                                        <p:attrNameLst>
                                          <p:attrName>ppt_x</p:attrName>
                                        </p:attrNameLst>
                                      </p:cBhvr>
                                      <p:tavLst>
                                        <p:tav tm="0">
                                          <p:val>
                                            <p:strVal val="#ppt_x"/>
                                          </p:val>
                                        </p:tav>
                                        <p:tav tm="100000">
                                          <p:val>
                                            <p:strVal val="#ppt_x"/>
                                          </p:val>
                                        </p:tav>
                                      </p:tavLst>
                                    </p:anim>
                                    <p:anim calcmode="lin" valueType="num">
                                      <p:cBhvr additive="base">
                                        <p:cTn id="29"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37"/>
                                        </p:tgtEl>
                                        <p:attrNameLst>
                                          <p:attrName>style.visibility</p:attrName>
                                        </p:attrNameLst>
                                      </p:cBhvr>
                                      <p:to>
                                        <p:strVal val="visible"/>
                                      </p:to>
                                    </p:set>
                                    <p:anim calcmode="lin" valueType="num">
                                      <p:cBhvr additive="base">
                                        <p:cTn id="34" dur="500" fill="hold"/>
                                        <p:tgtEl>
                                          <p:spTgt spid="37"/>
                                        </p:tgtEl>
                                        <p:attrNameLst>
                                          <p:attrName>ppt_x</p:attrName>
                                        </p:attrNameLst>
                                      </p:cBhvr>
                                      <p:tavLst>
                                        <p:tav tm="0">
                                          <p:val>
                                            <p:strVal val="#ppt_x"/>
                                          </p:val>
                                        </p:tav>
                                        <p:tav tm="100000">
                                          <p:val>
                                            <p:strVal val="#ppt_x"/>
                                          </p:val>
                                        </p:tav>
                                      </p:tavLst>
                                    </p:anim>
                                    <p:anim calcmode="lin" valueType="num">
                                      <p:cBhvr additive="base">
                                        <p:cTn id="35"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nodeType="clickEffect">
                                  <p:stCondLst>
                                    <p:cond delay="0"/>
                                  </p:stCondLst>
                                  <p:childTnLst>
                                    <p:set>
                                      <p:cBhvr>
                                        <p:cTn id="39" dur="1" fill="hold">
                                          <p:stCondLst>
                                            <p:cond delay="0"/>
                                          </p:stCondLst>
                                        </p:cTn>
                                        <p:tgtEl>
                                          <p:spTgt spid="38"/>
                                        </p:tgtEl>
                                        <p:attrNameLst>
                                          <p:attrName>style.visibility</p:attrName>
                                        </p:attrNameLst>
                                      </p:cBhvr>
                                      <p:to>
                                        <p:strVal val="visible"/>
                                      </p:to>
                                    </p:set>
                                    <p:anim calcmode="lin" valueType="num">
                                      <p:cBhvr additive="base">
                                        <p:cTn id="40" dur="500" fill="hold"/>
                                        <p:tgtEl>
                                          <p:spTgt spid="38"/>
                                        </p:tgtEl>
                                        <p:attrNameLst>
                                          <p:attrName>ppt_x</p:attrName>
                                        </p:attrNameLst>
                                      </p:cBhvr>
                                      <p:tavLst>
                                        <p:tav tm="0">
                                          <p:val>
                                            <p:strVal val="#ppt_x"/>
                                          </p:val>
                                        </p:tav>
                                        <p:tav tm="100000">
                                          <p:val>
                                            <p:strVal val="#ppt_x"/>
                                          </p:val>
                                        </p:tav>
                                      </p:tavLst>
                                    </p:anim>
                                    <p:anim calcmode="lin" valueType="num">
                                      <p:cBhvr additive="base">
                                        <p:cTn id="41"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5E6B9C-277E-EDC9-3C93-835CF4154F27}"/>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9CEEA2B9-497F-5F70-2375-14C26C08F597}"/>
              </a:ext>
            </a:extLst>
          </p:cNvPr>
          <p:cNvSpPr txBox="1"/>
          <p:nvPr/>
        </p:nvSpPr>
        <p:spPr>
          <a:xfrm>
            <a:off x="2779494" y="-70085"/>
            <a:ext cx="6633012"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مهارات الاتصال والتواصل في الإشراف الإداري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EEA810F5-8A26-3151-CA42-27F736CC07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a16="http://schemas.microsoft.com/office/drawing/2014/main" id="{F708E3A7-34E9-39AB-1711-FA9F3EC54F42}"/>
              </a:ext>
            </a:extLst>
          </p:cNvPr>
          <p:cNvSpPr txBox="1"/>
          <p:nvPr/>
        </p:nvSpPr>
        <p:spPr>
          <a:xfrm>
            <a:off x="5535526" y="1007450"/>
            <a:ext cx="5843587"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التواصل عبر الثقافات المختلفة:</a:t>
            </a:r>
            <a:endParaRPr lang="en-US" dirty="0"/>
          </a:p>
        </p:txBody>
      </p:sp>
      <p:pic>
        <p:nvPicPr>
          <p:cNvPr id="3" name="Picture 2" descr="Meeting ">
            <a:extLst>
              <a:ext uri="{FF2B5EF4-FFF2-40B4-BE49-F238E27FC236}">
                <a16:creationId xmlns:a16="http://schemas.microsoft.com/office/drawing/2014/main" id="{8B9D0C6F-752C-FB87-427C-A586C151375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45844" y="1799617"/>
            <a:ext cx="4152900" cy="4152900"/>
          </a:xfrm>
          <a:prstGeom prst="rect">
            <a:avLst/>
          </a:prstGeom>
          <a:noFill/>
          <a:ln>
            <a:noFill/>
          </a:ln>
        </p:spPr>
      </p:pic>
      <p:sp>
        <p:nvSpPr>
          <p:cNvPr id="4" name="TextBox 3">
            <a:extLst>
              <a:ext uri="{FF2B5EF4-FFF2-40B4-BE49-F238E27FC236}">
                <a16:creationId xmlns:a16="http://schemas.microsoft.com/office/drawing/2014/main" id="{6B38D8FD-0D68-F945-375F-60D1796FE1F0}"/>
              </a:ext>
            </a:extLst>
          </p:cNvPr>
          <p:cNvSpPr txBox="1"/>
          <p:nvPr/>
        </p:nvSpPr>
        <p:spPr>
          <a:xfrm>
            <a:off x="5014452" y="1638890"/>
            <a:ext cx="6364661" cy="1014380"/>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مع تزايد التنوّع في بيئات العمل، أصبح التواصل عبر الثقافات مهارة أساسية للمشرف.</a:t>
            </a:r>
            <a:endParaRPr lang="en-US"/>
          </a:p>
        </p:txBody>
      </p:sp>
      <p:sp>
        <p:nvSpPr>
          <p:cNvPr id="5" name="TextBox 4">
            <a:extLst>
              <a:ext uri="{FF2B5EF4-FFF2-40B4-BE49-F238E27FC236}">
                <a16:creationId xmlns:a16="http://schemas.microsoft.com/office/drawing/2014/main" id="{B163AD5D-CB02-F66B-93B9-5386A79C3576}"/>
              </a:ext>
            </a:extLst>
          </p:cNvPr>
          <p:cNvSpPr txBox="1"/>
          <p:nvPr/>
        </p:nvSpPr>
        <p:spPr>
          <a:xfrm>
            <a:off x="5014452" y="2761490"/>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الوعي بالاختلافات الثقافية: فهم كيف تؤثّر الثقافات المختلفة على أساليب التواصل</a:t>
            </a:r>
            <a:endParaRPr lang="en-US" dirty="0"/>
          </a:p>
        </p:txBody>
      </p:sp>
      <p:sp>
        <p:nvSpPr>
          <p:cNvPr id="6" name="TextBox 5">
            <a:extLst>
              <a:ext uri="{FF2B5EF4-FFF2-40B4-BE49-F238E27FC236}">
                <a16:creationId xmlns:a16="http://schemas.microsoft.com/office/drawing/2014/main" id="{407598DD-D5BE-06D5-D674-1263340965B6}"/>
              </a:ext>
            </a:extLst>
          </p:cNvPr>
          <p:cNvSpPr txBox="1"/>
          <p:nvPr/>
        </p:nvSpPr>
        <p:spPr>
          <a:xfrm>
            <a:off x="5014452" y="3884090"/>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تجنّب الافتراضات: عدم افتراض أنّ الجميع يفهم الرسائل بنفس الطريقة</a:t>
            </a:r>
            <a:endParaRPr lang="en-US" dirty="0"/>
          </a:p>
        </p:txBody>
      </p:sp>
      <p:sp>
        <p:nvSpPr>
          <p:cNvPr id="39" name="TextBox 38">
            <a:extLst>
              <a:ext uri="{FF2B5EF4-FFF2-40B4-BE49-F238E27FC236}">
                <a16:creationId xmlns:a16="http://schemas.microsoft.com/office/drawing/2014/main" id="{ABAB59B5-4173-ADCB-F9E5-FF0BE1B17C20}"/>
              </a:ext>
            </a:extLst>
          </p:cNvPr>
          <p:cNvSpPr txBox="1"/>
          <p:nvPr/>
        </p:nvSpPr>
        <p:spPr>
          <a:xfrm>
            <a:off x="5014452" y="5006690"/>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الاستيضاح: طلب التوضيح والتأكيد على الفهم المشترك</a:t>
            </a:r>
            <a:endParaRPr lang="en-US" dirty="0"/>
          </a:p>
        </p:txBody>
      </p:sp>
      <p:sp>
        <p:nvSpPr>
          <p:cNvPr id="41" name="TextBox 40">
            <a:extLst>
              <a:ext uri="{FF2B5EF4-FFF2-40B4-BE49-F238E27FC236}">
                <a16:creationId xmlns:a16="http://schemas.microsoft.com/office/drawing/2014/main" id="{9EEF46F2-F18D-2121-1723-7A598207874F}"/>
              </a:ext>
            </a:extLst>
          </p:cNvPr>
          <p:cNvSpPr txBox="1"/>
          <p:nvPr/>
        </p:nvSpPr>
        <p:spPr>
          <a:xfrm>
            <a:off x="5014452" y="5668266"/>
            <a:ext cx="6364661" cy="1014380"/>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نحن نملك أذنين وفماً واحداً لنستمع أكثر ممّا نتكلّم." - زينون الرواقي</a:t>
            </a:r>
            <a:endParaRPr lang="en-US"/>
          </a:p>
        </p:txBody>
      </p:sp>
    </p:spTree>
    <p:extLst>
      <p:ext uri="{BB962C8B-B14F-4D97-AF65-F5344CB8AC3E}">
        <p14:creationId xmlns:p14="http://schemas.microsoft.com/office/powerpoint/2010/main" val="330083784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anim calcmode="lin" valueType="num">
                                      <p:cBhvr>
                                        <p:cTn id="11" dur="1000" fill="hold"/>
                                        <p:tgtEl>
                                          <p:spTgt spid="4"/>
                                        </p:tgtEl>
                                        <p:attrNameLst>
                                          <p:attrName>ppt_x</p:attrName>
                                        </p:attrNameLst>
                                      </p:cBhvr>
                                      <p:tavLst>
                                        <p:tav tm="0">
                                          <p:val>
                                            <p:strVal val="#ppt_x"/>
                                          </p:val>
                                        </p:tav>
                                        <p:tav tm="100000">
                                          <p:val>
                                            <p:strVal val="#ppt_x"/>
                                          </p:val>
                                        </p:tav>
                                      </p:tavLst>
                                    </p:anim>
                                    <p:anim calcmode="lin" valueType="num">
                                      <p:cBhvr>
                                        <p:cTn id="12"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anim calcmode="lin" valueType="num">
                                      <p:cBhvr>
                                        <p:cTn id="25" dur="1000" fill="hold"/>
                                        <p:tgtEl>
                                          <p:spTgt spid="6"/>
                                        </p:tgtEl>
                                        <p:attrNameLst>
                                          <p:attrName>ppt_x</p:attrName>
                                        </p:attrNameLst>
                                      </p:cBhvr>
                                      <p:tavLst>
                                        <p:tav tm="0">
                                          <p:val>
                                            <p:strVal val="#ppt_x"/>
                                          </p:val>
                                        </p:tav>
                                        <p:tav tm="100000">
                                          <p:val>
                                            <p:strVal val="#ppt_x"/>
                                          </p:val>
                                        </p:tav>
                                      </p:tavLst>
                                    </p:anim>
                                    <p:anim calcmode="lin" valueType="num">
                                      <p:cBhvr>
                                        <p:cTn id="2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fade">
                                      <p:cBhvr>
                                        <p:cTn id="31" dur="1000"/>
                                        <p:tgtEl>
                                          <p:spTgt spid="39"/>
                                        </p:tgtEl>
                                      </p:cBhvr>
                                    </p:animEffect>
                                    <p:anim calcmode="lin" valueType="num">
                                      <p:cBhvr>
                                        <p:cTn id="32" dur="1000" fill="hold"/>
                                        <p:tgtEl>
                                          <p:spTgt spid="39"/>
                                        </p:tgtEl>
                                        <p:attrNameLst>
                                          <p:attrName>ppt_x</p:attrName>
                                        </p:attrNameLst>
                                      </p:cBhvr>
                                      <p:tavLst>
                                        <p:tav tm="0">
                                          <p:val>
                                            <p:strVal val="#ppt_x"/>
                                          </p:val>
                                        </p:tav>
                                        <p:tav tm="100000">
                                          <p:val>
                                            <p:strVal val="#ppt_x"/>
                                          </p:val>
                                        </p:tav>
                                      </p:tavLst>
                                    </p:anim>
                                    <p:anim calcmode="lin" valueType="num">
                                      <p:cBhvr>
                                        <p:cTn id="33"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41"/>
                                        </p:tgtEl>
                                        <p:attrNameLst>
                                          <p:attrName>style.visibility</p:attrName>
                                        </p:attrNameLst>
                                      </p:cBhvr>
                                      <p:to>
                                        <p:strVal val="visible"/>
                                      </p:to>
                                    </p:set>
                                    <p:animEffect transition="in" filter="fade">
                                      <p:cBhvr>
                                        <p:cTn id="38" dur="1000"/>
                                        <p:tgtEl>
                                          <p:spTgt spid="41"/>
                                        </p:tgtEl>
                                      </p:cBhvr>
                                    </p:animEffect>
                                    <p:anim calcmode="lin" valueType="num">
                                      <p:cBhvr>
                                        <p:cTn id="39" dur="1000" fill="hold"/>
                                        <p:tgtEl>
                                          <p:spTgt spid="41"/>
                                        </p:tgtEl>
                                        <p:attrNameLst>
                                          <p:attrName>ppt_x</p:attrName>
                                        </p:attrNameLst>
                                      </p:cBhvr>
                                      <p:tavLst>
                                        <p:tav tm="0">
                                          <p:val>
                                            <p:strVal val="#ppt_x"/>
                                          </p:val>
                                        </p:tav>
                                        <p:tav tm="100000">
                                          <p:val>
                                            <p:strVal val="#ppt_x"/>
                                          </p:val>
                                        </p:tav>
                                      </p:tavLst>
                                    </p:anim>
                                    <p:anim calcmode="lin" valueType="num">
                                      <p:cBhvr>
                                        <p:cTn id="40"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P spid="39" grpId="0"/>
      <p:bldP spid="41"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63BDBA-D628-2B55-7CAF-C94ED9A45014}"/>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6C718025-4EB7-30B3-57CF-CFE9AC15C276}"/>
              </a:ext>
            </a:extLst>
          </p:cNvPr>
          <p:cNvSpPr txBox="1"/>
          <p:nvPr/>
        </p:nvSpPr>
        <p:spPr>
          <a:xfrm>
            <a:off x="2779494" y="-146285"/>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أساليب التأثير في المرؤوسين وتحفيزهم</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919A0000-A90C-C892-A76A-2BD4A0C35E8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a16="http://schemas.microsoft.com/office/drawing/2014/main" id="{32AE2D73-9A37-4BF1-25E5-B9EB01F3B09D}"/>
              </a:ext>
            </a:extLst>
          </p:cNvPr>
          <p:cNvSpPr txBox="1"/>
          <p:nvPr/>
        </p:nvSpPr>
        <p:spPr>
          <a:xfrm>
            <a:off x="5535526" y="1007450"/>
            <a:ext cx="5843587"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فهم الدوافع المختلفة:</a:t>
            </a:r>
            <a:endParaRPr lang="en-US"/>
          </a:p>
        </p:txBody>
      </p:sp>
      <p:sp>
        <p:nvSpPr>
          <p:cNvPr id="4" name="TextBox 3">
            <a:extLst>
              <a:ext uri="{FF2B5EF4-FFF2-40B4-BE49-F238E27FC236}">
                <a16:creationId xmlns:a16="http://schemas.microsoft.com/office/drawing/2014/main" id="{C79AB3D6-DEE4-9C48-E7E9-8D110D12741F}"/>
              </a:ext>
            </a:extLst>
          </p:cNvPr>
          <p:cNvSpPr txBox="1"/>
          <p:nvPr/>
        </p:nvSpPr>
        <p:spPr>
          <a:xfrm>
            <a:off x="5014452" y="1981759"/>
            <a:ext cx="6364661" cy="1014380"/>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وفقاً لنظرية دانيال بينك، هناك ثلاثة دوافع رئيسية تحرّك الأشخاص في العمل الحديث:</a:t>
            </a:r>
            <a:endParaRPr lang="en-US"/>
          </a:p>
        </p:txBody>
      </p:sp>
      <p:sp>
        <p:nvSpPr>
          <p:cNvPr id="5" name="TextBox 4">
            <a:extLst>
              <a:ext uri="{FF2B5EF4-FFF2-40B4-BE49-F238E27FC236}">
                <a16:creationId xmlns:a16="http://schemas.microsoft.com/office/drawing/2014/main" id="{17374BE9-D808-A352-29F1-12832A92F79B}"/>
              </a:ext>
            </a:extLst>
          </p:cNvPr>
          <p:cNvSpPr txBox="1"/>
          <p:nvPr/>
        </p:nvSpPr>
        <p:spPr>
          <a:xfrm>
            <a:off x="5014452" y="3447228"/>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الاستقلالية: الرغبة في توجيه حياتنا الخاصّة</a:t>
            </a:r>
            <a:endParaRPr lang="en-US" dirty="0"/>
          </a:p>
        </p:txBody>
      </p:sp>
      <p:sp>
        <p:nvSpPr>
          <p:cNvPr id="6" name="TextBox 5">
            <a:extLst>
              <a:ext uri="{FF2B5EF4-FFF2-40B4-BE49-F238E27FC236}">
                <a16:creationId xmlns:a16="http://schemas.microsoft.com/office/drawing/2014/main" id="{96634502-76DD-C782-0770-1DC573461730}"/>
              </a:ext>
            </a:extLst>
          </p:cNvPr>
          <p:cNvSpPr txBox="1"/>
          <p:nvPr/>
        </p:nvSpPr>
        <p:spPr>
          <a:xfrm>
            <a:off x="5014452" y="4451674"/>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الإتقان: الرغبة في أن نصبح أفضل في أمر ذي أهمّية</a:t>
            </a:r>
            <a:endParaRPr lang="en-US" dirty="0"/>
          </a:p>
        </p:txBody>
      </p:sp>
      <p:sp>
        <p:nvSpPr>
          <p:cNvPr id="39" name="TextBox 38">
            <a:extLst>
              <a:ext uri="{FF2B5EF4-FFF2-40B4-BE49-F238E27FC236}">
                <a16:creationId xmlns:a16="http://schemas.microsoft.com/office/drawing/2014/main" id="{7D17C8A5-6A94-E916-0ABE-ECEE66C72BF6}"/>
              </a:ext>
            </a:extLst>
          </p:cNvPr>
          <p:cNvSpPr txBox="1"/>
          <p:nvPr/>
        </p:nvSpPr>
        <p:spPr>
          <a:xfrm>
            <a:off x="5014452" y="5456118"/>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الهدف: الرغبة في خدمة شيء أكبر من أنفسنا</a:t>
            </a:r>
            <a:endParaRPr lang="en-US" dirty="0"/>
          </a:p>
        </p:txBody>
      </p:sp>
      <p:pic>
        <p:nvPicPr>
          <p:cNvPr id="7" name="Picture 6" descr="Business idea ">
            <a:extLst>
              <a:ext uri="{FF2B5EF4-FFF2-40B4-BE49-F238E27FC236}">
                <a16:creationId xmlns:a16="http://schemas.microsoft.com/office/drawing/2014/main" id="{344F0894-3C77-29BA-40C9-8C358350F802}"/>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12837" y="1841423"/>
            <a:ext cx="4085334" cy="4085334"/>
          </a:xfrm>
          <a:prstGeom prst="rect">
            <a:avLst/>
          </a:prstGeom>
          <a:noFill/>
          <a:ln>
            <a:noFill/>
          </a:ln>
        </p:spPr>
      </p:pic>
    </p:spTree>
    <p:extLst>
      <p:ext uri="{BB962C8B-B14F-4D97-AF65-F5344CB8AC3E}">
        <p14:creationId xmlns:p14="http://schemas.microsoft.com/office/powerpoint/2010/main" val="171246107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anim calcmode="lin" valueType="num">
                                      <p:cBhvr>
                                        <p:cTn id="11" dur="1000" fill="hold"/>
                                        <p:tgtEl>
                                          <p:spTgt spid="4"/>
                                        </p:tgtEl>
                                        <p:attrNameLst>
                                          <p:attrName>ppt_x</p:attrName>
                                        </p:attrNameLst>
                                      </p:cBhvr>
                                      <p:tavLst>
                                        <p:tav tm="0">
                                          <p:val>
                                            <p:strVal val="#ppt_x"/>
                                          </p:val>
                                        </p:tav>
                                        <p:tav tm="100000">
                                          <p:val>
                                            <p:strVal val="#ppt_x"/>
                                          </p:val>
                                        </p:tav>
                                      </p:tavLst>
                                    </p:anim>
                                    <p:anim calcmode="lin" valueType="num">
                                      <p:cBhvr>
                                        <p:cTn id="12"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anim calcmode="lin" valueType="num">
                                      <p:cBhvr>
                                        <p:cTn id="25" dur="1000" fill="hold"/>
                                        <p:tgtEl>
                                          <p:spTgt spid="6"/>
                                        </p:tgtEl>
                                        <p:attrNameLst>
                                          <p:attrName>ppt_x</p:attrName>
                                        </p:attrNameLst>
                                      </p:cBhvr>
                                      <p:tavLst>
                                        <p:tav tm="0">
                                          <p:val>
                                            <p:strVal val="#ppt_x"/>
                                          </p:val>
                                        </p:tav>
                                        <p:tav tm="100000">
                                          <p:val>
                                            <p:strVal val="#ppt_x"/>
                                          </p:val>
                                        </p:tav>
                                      </p:tavLst>
                                    </p:anim>
                                    <p:anim calcmode="lin" valueType="num">
                                      <p:cBhvr>
                                        <p:cTn id="2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fade">
                                      <p:cBhvr>
                                        <p:cTn id="31" dur="1000"/>
                                        <p:tgtEl>
                                          <p:spTgt spid="39"/>
                                        </p:tgtEl>
                                      </p:cBhvr>
                                    </p:animEffect>
                                    <p:anim calcmode="lin" valueType="num">
                                      <p:cBhvr>
                                        <p:cTn id="32" dur="1000" fill="hold"/>
                                        <p:tgtEl>
                                          <p:spTgt spid="39"/>
                                        </p:tgtEl>
                                        <p:attrNameLst>
                                          <p:attrName>ppt_x</p:attrName>
                                        </p:attrNameLst>
                                      </p:cBhvr>
                                      <p:tavLst>
                                        <p:tav tm="0">
                                          <p:val>
                                            <p:strVal val="#ppt_x"/>
                                          </p:val>
                                        </p:tav>
                                        <p:tav tm="100000">
                                          <p:val>
                                            <p:strVal val="#ppt_x"/>
                                          </p:val>
                                        </p:tav>
                                      </p:tavLst>
                                    </p:anim>
                                    <p:anim calcmode="lin" valueType="num">
                                      <p:cBhvr>
                                        <p:cTn id="33"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P spid="39"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B2229-99C8-06BD-8E37-7ABE3ABB14AA}"/>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9B5A4C84-3D3E-4B16-8437-F157E8886DDE}"/>
              </a:ext>
            </a:extLst>
          </p:cNvPr>
          <p:cNvSpPr txBox="1"/>
          <p:nvPr/>
        </p:nvSpPr>
        <p:spPr>
          <a:xfrm>
            <a:off x="2779494" y="-146285"/>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أساليب التأثير في المرؤوسين وتحفيزهم</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4AB62866-B308-1F8A-686A-58BD478093A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a16="http://schemas.microsoft.com/office/drawing/2014/main" id="{C0A5ACF7-4FA2-9F3A-DFFD-6316F6ABF88C}"/>
              </a:ext>
            </a:extLst>
          </p:cNvPr>
          <p:cNvSpPr txBox="1"/>
          <p:nvPr/>
        </p:nvSpPr>
        <p:spPr>
          <a:xfrm>
            <a:off x="5535526" y="1007450"/>
            <a:ext cx="5843587" cy="523220"/>
          </a:xfrm>
          <a:prstGeom prst="rect">
            <a:avLst/>
          </a:prstGeom>
          <a:noFill/>
        </p:spPr>
        <p:txBody>
          <a:bodyPr wrap="square">
            <a:spAutoFit/>
          </a:bodyPr>
          <a:lstStyle>
            <a:defPPr>
              <a:defRPr lang="en-US"/>
            </a:defPPr>
            <a:lvl1pPr algn="just" rtl="1">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استراتيجيات التأثير والتحفيز:</a:t>
            </a:r>
            <a:endParaRPr lang="en-US"/>
          </a:p>
        </p:txBody>
      </p:sp>
      <p:grpSp>
        <p:nvGrpSpPr>
          <p:cNvPr id="64" name="Group 63">
            <a:extLst>
              <a:ext uri="{FF2B5EF4-FFF2-40B4-BE49-F238E27FC236}">
                <a16:creationId xmlns:a16="http://schemas.microsoft.com/office/drawing/2014/main" id="{9BBC7D36-92EB-D461-030A-38A7342CC151}"/>
              </a:ext>
            </a:extLst>
          </p:cNvPr>
          <p:cNvGrpSpPr/>
          <p:nvPr/>
        </p:nvGrpSpPr>
        <p:grpSpPr>
          <a:xfrm>
            <a:off x="6096000" y="4897503"/>
            <a:ext cx="5543550" cy="1437180"/>
            <a:chOff x="6096000" y="4897503"/>
            <a:chExt cx="5543550" cy="1437180"/>
          </a:xfrm>
        </p:grpSpPr>
        <p:grpSp>
          <p:nvGrpSpPr>
            <p:cNvPr id="10" name="Group 9">
              <a:extLst>
                <a:ext uri="{FF2B5EF4-FFF2-40B4-BE49-F238E27FC236}">
                  <a16:creationId xmlns:a16="http://schemas.microsoft.com/office/drawing/2014/main" id="{167E9843-1E72-22D4-5CA2-813658BD2976}"/>
                </a:ext>
              </a:extLst>
            </p:cNvPr>
            <p:cNvGrpSpPr/>
            <p:nvPr/>
          </p:nvGrpSpPr>
          <p:grpSpPr>
            <a:xfrm>
              <a:off x="6096000" y="4897503"/>
              <a:ext cx="5543550" cy="1437180"/>
              <a:chOff x="2937076" y="1559048"/>
              <a:chExt cx="3021605" cy="783380"/>
            </a:xfrm>
          </p:grpSpPr>
          <p:grpSp>
            <p:nvGrpSpPr>
              <p:cNvPr id="56" name="Group 55">
                <a:extLst>
                  <a:ext uri="{FF2B5EF4-FFF2-40B4-BE49-F238E27FC236}">
                    <a16:creationId xmlns:a16="http://schemas.microsoft.com/office/drawing/2014/main" id="{7032514E-C0EC-3C3A-DB3A-B674C000AF90}"/>
                  </a:ext>
                </a:extLst>
              </p:cNvPr>
              <p:cNvGrpSpPr/>
              <p:nvPr/>
            </p:nvGrpSpPr>
            <p:grpSpPr>
              <a:xfrm>
                <a:off x="2937076" y="1597777"/>
                <a:ext cx="2578490" cy="704145"/>
                <a:chOff x="2937076" y="1597777"/>
                <a:chExt cx="2578490" cy="704145"/>
              </a:xfrm>
            </p:grpSpPr>
            <p:sp>
              <p:nvSpPr>
                <p:cNvPr id="60" name="Freeform: Shape 59">
                  <a:extLst>
                    <a:ext uri="{FF2B5EF4-FFF2-40B4-BE49-F238E27FC236}">
                      <a16:creationId xmlns:a16="http://schemas.microsoft.com/office/drawing/2014/main" id="{E7380803-C02A-317B-DF0D-BE10DF6591C6}"/>
                    </a:ext>
                  </a:extLst>
                </p:cNvPr>
                <p:cNvSpPr/>
                <p:nvPr/>
              </p:nvSpPr>
              <p:spPr>
                <a:xfrm rot="5400000">
                  <a:off x="3842391" y="692462"/>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61" name="Freeform: Shape 60">
                  <a:extLst>
                    <a:ext uri="{FF2B5EF4-FFF2-40B4-BE49-F238E27FC236}">
                      <a16:creationId xmlns:a16="http://schemas.microsoft.com/office/drawing/2014/main" id="{EE64FBBB-C5AC-CB99-776D-D52CF65F241D}"/>
                    </a:ext>
                  </a:extLst>
                </p:cNvPr>
                <p:cNvSpPr/>
                <p:nvPr/>
              </p:nvSpPr>
              <p:spPr>
                <a:xfrm rot="5400000">
                  <a:off x="3906106" y="692462"/>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57" name="Oval 56">
                <a:extLst>
                  <a:ext uri="{FF2B5EF4-FFF2-40B4-BE49-F238E27FC236}">
                    <a16:creationId xmlns:a16="http://schemas.microsoft.com/office/drawing/2014/main" id="{095B7A94-0517-6A6C-337C-531A76EB51EA}"/>
                  </a:ext>
                </a:extLst>
              </p:cNvPr>
              <p:cNvSpPr/>
              <p:nvPr/>
            </p:nvSpPr>
            <p:spPr>
              <a:xfrm>
                <a:off x="5175301" y="1559048"/>
                <a:ext cx="783380" cy="783380"/>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58" name="Oval 57">
                <a:extLst>
                  <a:ext uri="{FF2B5EF4-FFF2-40B4-BE49-F238E27FC236}">
                    <a16:creationId xmlns:a16="http://schemas.microsoft.com/office/drawing/2014/main" id="{9544BCC4-48B1-3C61-8C34-090E8FC0DC21}"/>
                  </a:ext>
                </a:extLst>
              </p:cNvPr>
              <p:cNvSpPr/>
              <p:nvPr/>
            </p:nvSpPr>
            <p:spPr>
              <a:xfrm>
                <a:off x="5216244" y="1599554"/>
                <a:ext cx="702368" cy="702368"/>
              </a:xfrm>
              <a:prstGeom prst="ellipse">
                <a:avLst/>
              </a:prstGeom>
              <a:solidFill>
                <a:schemeClr val="bg1"/>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59" name="TextBox 166">
                <a:extLst>
                  <a:ext uri="{FF2B5EF4-FFF2-40B4-BE49-F238E27FC236}">
                    <a16:creationId xmlns:a16="http://schemas.microsoft.com/office/drawing/2014/main" id="{D8E0AE16-980F-B9BD-3053-CADC6A7DEBE0}"/>
                  </a:ext>
                </a:extLst>
              </p:cNvPr>
              <p:cNvSpPr txBox="1"/>
              <p:nvPr/>
            </p:nvSpPr>
            <p:spPr>
              <a:xfrm>
                <a:off x="3340912" y="1732239"/>
                <a:ext cx="1800427" cy="348947"/>
              </a:xfrm>
              <a:prstGeom prst="rect">
                <a:avLst/>
              </a:prstGeom>
              <a:noFill/>
            </p:spPr>
            <p:txBody>
              <a:bodyPr wrap="square" rtlCol="0">
                <a:spAutoFit/>
              </a:bodyPr>
              <a:lstStyle/>
              <a:p>
                <a:pPr algn="ctr" rtl="0">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القيادة بالقدوة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2" name="TextBox 6">
              <a:extLst>
                <a:ext uri="{FF2B5EF4-FFF2-40B4-BE49-F238E27FC236}">
                  <a16:creationId xmlns:a16="http://schemas.microsoft.com/office/drawing/2014/main" id="{3677D2E0-7032-F69A-BAC8-79CCC3C94CAC}"/>
                </a:ext>
              </a:extLst>
            </p:cNvPr>
            <p:cNvSpPr txBox="1"/>
            <p:nvPr/>
          </p:nvSpPr>
          <p:spPr>
            <a:xfrm>
              <a:off x="10353770" y="4914446"/>
              <a:ext cx="1120819" cy="1285864"/>
            </a:xfrm>
            <a:prstGeom prst="rect">
              <a:avLst/>
            </a:prstGeom>
            <a:noFill/>
          </p:spPr>
          <p:txBody>
            <a:bodyPr wrap="none" rtlCol="0">
              <a:spAutoFit/>
            </a:bodyPr>
            <a:lstStyle/>
            <a:p>
              <a:pPr algn="just" rtl="0">
                <a:lnSpc>
                  <a:spcPct val="115000"/>
                </a:lnSpc>
              </a:pPr>
              <a:r>
                <a:rPr lang="en-US" sz="7200" b="1" kern="1200">
                  <a:solidFill>
                    <a:srgbClr val="168489"/>
                  </a:solidFill>
                  <a:effectLst/>
                  <a:latin typeface="Calibri" panose="020F0502020204030204" pitchFamily="34" charset="0"/>
                  <a:ea typeface="Calibri" panose="020F0502020204030204" pitchFamily="34" charset="0"/>
                  <a:cs typeface="Activist Light"/>
                </a:rPr>
                <a:t>05</a:t>
              </a:r>
              <a:endParaRPr lang="en-US" sz="7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63" name="Group 62">
            <a:extLst>
              <a:ext uri="{FF2B5EF4-FFF2-40B4-BE49-F238E27FC236}">
                <a16:creationId xmlns:a16="http://schemas.microsoft.com/office/drawing/2014/main" id="{406B4C98-9596-E415-1EF2-C742917B4716}"/>
              </a:ext>
            </a:extLst>
          </p:cNvPr>
          <p:cNvGrpSpPr/>
          <p:nvPr/>
        </p:nvGrpSpPr>
        <p:grpSpPr>
          <a:xfrm>
            <a:off x="6096000" y="3424893"/>
            <a:ext cx="5543550" cy="1437180"/>
            <a:chOff x="6096000" y="3424893"/>
            <a:chExt cx="5543550" cy="1437180"/>
          </a:xfrm>
        </p:grpSpPr>
        <p:grpSp>
          <p:nvGrpSpPr>
            <p:cNvPr id="15" name="Group 14">
              <a:extLst>
                <a:ext uri="{FF2B5EF4-FFF2-40B4-BE49-F238E27FC236}">
                  <a16:creationId xmlns:a16="http://schemas.microsoft.com/office/drawing/2014/main" id="{17DC91CB-87C4-D6AB-E744-5975F705D190}"/>
                </a:ext>
              </a:extLst>
            </p:cNvPr>
            <p:cNvGrpSpPr/>
            <p:nvPr/>
          </p:nvGrpSpPr>
          <p:grpSpPr>
            <a:xfrm>
              <a:off x="6096000" y="3424893"/>
              <a:ext cx="5543550" cy="1437180"/>
              <a:chOff x="2937076" y="778811"/>
              <a:chExt cx="3021605" cy="783380"/>
            </a:xfrm>
          </p:grpSpPr>
          <p:grpSp>
            <p:nvGrpSpPr>
              <p:cNvPr id="44" name="Group 43">
                <a:extLst>
                  <a:ext uri="{FF2B5EF4-FFF2-40B4-BE49-F238E27FC236}">
                    <a16:creationId xmlns:a16="http://schemas.microsoft.com/office/drawing/2014/main" id="{59A80621-D100-B984-70D8-19B1A52E9C5B}"/>
                  </a:ext>
                </a:extLst>
              </p:cNvPr>
              <p:cNvGrpSpPr/>
              <p:nvPr/>
            </p:nvGrpSpPr>
            <p:grpSpPr>
              <a:xfrm>
                <a:off x="2937076" y="817540"/>
                <a:ext cx="2578490" cy="704145"/>
                <a:chOff x="2937076" y="817540"/>
                <a:chExt cx="2578490" cy="704145"/>
              </a:xfrm>
            </p:grpSpPr>
            <p:sp>
              <p:nvSpPr>
                <p:cNvPr id="48" name="Freeform: Shape 47">
                  <a:extLst>
                    <a:ext uri="{FF2B5EF4-FFF2-40B4-BE49-F238E27FC236}">
                      <a16:creationId xmlns:a16="http://schemas.microsoft.com/office/drawing/2014/main" id="{0F0D81EC-8BEA-FA7C-9399-A21EE7A85740}"/>
                    </a:ext>
                  </a:extLst>
                </p:cNvPr>
                <p:cNvSpPr/>
                <p:nvPr/>
              </p:nvSpPr>
              <p:spPr>
                <a:xfrm rot="5400000">
                  <a:off x="3842391" y="-87775"/>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49" name="Freeform: Shape 48">
                  <a:extLst>
                    <a:ext uri="{FF2B5EF4-FFF2-40B4-BE49-F238E27FC236}">
                      <a16:creationId xmlns:a16="http://schemas.microsoft.com/office/drawing/2014/main" id="{F3E5AB66-A305-8D53-CC51-0C791F31E136}"/>
                    </a:ext>
                  </a:extLst>
                </p:cNvPr>
                <p:cNvSpPr/>
                <p:nvPr/>
              </p:nvSpPr>
              <p:spPr>
                <a:xfrm rot="5400000">
                  <a:off x="3906106" y="-87775"/>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45" name="Oval 44">
                <a:extLst>
                  <a:ext uri="{FF2B5EF4-FFF2-40B4-BE49-F238E27FC236}">
                    <a16:creationId xmlns:a16="http://schemas.microsoft.com/office/drawing/2014/main" id="{D0B7F278-4A37-531C-17BE-ECE69EE57D5B}"/>
                  </a:ext>
                </a:extLst>
              </p:cNvPr>
              <p:cNvSpPr/>
              <p:nvPr/>
            </p:nvSpPr>
            <p:spPr>
              <a:xfrm>
                <a:off x="5175301" y="778811"/>
                <a:ext cx="783380" cy="783380"/>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6" name="Oval 45">
                <a:extLst>
                  <a:ext uri="{FF2B5EF4-FFF2-40B4-BE49-F238E27FC236}">
                    <a16:creationId xmlns:a16="http://schemas.microsoft.com/office/drawing/2014/main" id="{BA21485F-FE05-167D-3BE5-D767E7A5BDD6}"/>
                  </a:ext>
                </a:extLst>
              </p:cNvPr>
              <p:cNvSpPr/>
              <p:nvPr/>
            </p:nvSpPr>
            <p:spPr>
              <a:xfrm>
                <a:off x="5216244" y="819317"/>
                <a:ext cx="702368" cy="702368"/>
              </a:xfrm>
              <a:prstGeom prst="ellipse">
                <a:avLst/>
              </a:prstGeom>
              <a:solidFill>
                <a:schemeClr val="bg1"/>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7" name="TextBox 104">
                <a:extLst>
                  <a:ext uri="{FF2B5EF4-FFF2-40B4-BE49-F238E27FC236}">
                    <a16:creationId xmlns:a16="http://schemas.microsoft.com/office/drawing/2014/main" id="{5AEAC314-9B96-889E-1788-E154B1BBF848}"/>
                  </a:ext>
                </a:extLst>
              </p:cNvPr>
              <p:cNvSpPr txBox="1"/>
              <p:nvPr/>
            </p:nvSpPr>
            <p:spPr>
              <a:xfrm>
                <a:off x="3176347" y="990007"/>
                <a:ext cx="1940881" cy="348947"/>
              </a:xfrm>
              <a:prstGeom prst="rect">
                <a:avLst/>
              </a:prstGeom>
              <a:noFill/>
            </p:spPr>
            <p:txBody>
              <a:bodyPr wrap="square" rtlCol="0">
                <a:spAutoFit/>
              </a:bodyPr>
              <a:lstStyle/>
              <a:p>
                <a:pPr algn="ctr" rtl="0">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الاعتراف والتقدير</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7" name="TextBox 6">
              <a:extLst>
                <a:ext uri="{FF2B5EF4-FFF2-40B4-BE49-F238E27FC236}">
                  <a16:creationId xmlns:a16="http://schemas.microsoft.com/office/drawing/2014/main" id="{372435E6-4829-4474-7B1A-614A6C8DF0ED}"/>
                </a:ext>
              </a:extLst>
            </p:cNvPr>
            <p:cNvSpPr txBox="1"/>
            <p:nvPr/>
          </p:nvSpPr>
          <p:spPr>
            <a:xfrm>
              <a:off x="10353770" y="3464391"/>
              <a:ext cx="1120819" cy="1285866"/>
            </a:xfrm>
            <a:prstGeom prst="rect">
              <a:avLst/>
            </a:prstGeom>
            <a:noFill/>
          </p:spPr>
          <p:txBody>
            <a:bodyPr wrap="none" rtlCol="0">
              <a:spAutoFit/>
            </a:bodyPr>
            <a:lstStyle/>
            <a:p>
              <a:pPr algn="just" rtl="0">
                <a:lnSpc>
                  <a:spcPct val="115000"/>
                </a:lnSpc>
              </a:pPr>
              <a:r>
                <a:rPr lang="en-US" sz="7200" b="1" kern="1200">
                  <a:solidFill>
                    <a:srgbClr val="168489"/>
                  </a:solidFill>
                  <a:effectLst/>
                  <a:latin typeface="Calibri" panose="020F0502020204030204" pitchFamily="34" charset="0"/>
                  <a:ea typeface="Calibri" panose="020F0502020204030204" pitchFamily="34" charset="0"/>
                  <a:cs typeface="Activist Light"/>
                </a:rPr>
                <a:t>03</a:t>
              </a:r>
              <a:endParaRPr lang="en-US" sz="7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62" name="Group 61">
            <a:extLst>
              <a:ext uri="{FF2B5EF4-FFF2-40B4-BE49-F238E27FC236}">
                <a16:creationId xmlns:a16="http://schemas.microsoft.com/office/drawing/2014/main" id="{EF5E189D-3471-8CBD-C8AC-F629AFD8BE70}"/>
              </a:ext>
            </a:extLst>
          </p:cNvPr>
          <p:cNvGrpSpPr/>
          <p:nvPr/>
        </p:nvGrpSpPr>
        <p:grpSpPr>
          <a:xfrm>
            <a:off x="6096000" y="1954975"/>
            <a:ext cx="5543550" cy="1437180"/>
            <a:chOff x="6096000" y="1954975"/>
            <a:chExt cx="5543550" cy="1437180"/>
          </a:xfrm>
        </p:grpSpPr>
        <p:grpSp>
          <p:nvGrpSpPr>
            <p:cNvPr id="23" name="Group 22">
              <a:extLst>
                <a:ext uri="{FF2B5EF4-FFF2-40B4-BE49-F238E27FC236}">
                  <a16:creationId xmlns:a16="http://schemas.microsoft.com/office/drawing/2014/main" id="{B290774A-1BC4-D4E6-E8C4-3917D5E213BC}"/>
                </a:ext>
              </a:extLst>
            </p:cNvPr>
            <p:cNvGrpSpPr/>
            <p:nvPr/>
          </p:nvGrpSpPr>
          <p:grpSpPr>
            <a:xfrm>
              <a:off x="6096000" y="1954975"/>
              <a:ext cx="5543550" cy="1437180"/>
              <a:chOff x="3021605" y="0"/>
              <a:chExt cx="3021605" cy="783380"/>
            </a:xfrm>
          </p:grpSpPr>
          <p:grpSp>
            <p:nvGrpSpPr>
              <p:cNvPr id="31" name="Group 30">
                <a:extLst>
                  <a:ext uri="{FF2B5EF4-FFF2-40B4-BE49-F238E27FC236}">
                    <a16:creationId xmlns:a16="http://schemas.microsoft.com/office/drawing/2014/main" id="{8E2FE404-9536-2B4C-839C-D59961F4224E}"/>
                  </a:ext>
                </a:extLst>
              </p:cNvPr>
              <p:cNvGrpSpPr/>
              <p:nvPr/>
            </p:nvGrpSpPr>
            <p:grpSpPr>
              <a:xfrm>
                <a:off x="3021605" y="38729"/>
                <a:ext cx="2578490" cy="704145"/>
                <a:chOff x="3021605" y="38729"/>
                <a:chExt cx="2578490" cy="704145"/>
              </a:xfrm>
            </p:grpSpPr>
            <p:sp>
              <p:nvSpPr>
                <p:cNvPr id="35" name="Freeform: Shape 34">
                  <a:extLst>
                    <a:ext uri="{FF2B5EF4-FFF2-40B4-BE49-F238E27FC236}">
                      <a16:creationId xmlns:a16="http://schemas.microsoft.com/office/drawing/2014/main" id="{9BCF1D2A-66EF-9CA6-363A-9C859A9EB848}"/>
                    </a:ext>
                  </a:extLst>
                </p:cNvPr>
                <p:cNvSpPr/>
                <p:nvPr/>
              </p:nvSpPr>
              <p:spPr>
                <a:xfrm rot="5400000">
                  <a:off x="3926920" y="-866586"/>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36" name="Freeform: Shape 35">
                  <a:extLst>
                    <a:ext uri="{FF2B5EF4-FFF2-40B4-BE49-F238E27FC236}">
                      <a16:creationId xmlns:a16="http://schemas.microsoft.com/office/drawing/2014/main" id="{2B633FFC-02B7-97F7-2198-97C15C1704AC}"/>
                    </a:ext>
                  </a:extLst>
                </p:cNvPr>
                <p:cNvSpPr/>
                <p:nvPr/>
              </p:nvSpPr>
              <p:spPr>
                <a:xfrm rot="5400000">
                  <a:off x="3990635" y="-866586"/>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32" name="Oval 31">
                <a:extLst>
                  <a:ext uri="{FF2B5EF4-FFF2-40B4-BE49-F238E27FC236}">
                    <a16:creationId xmlns:a16="http://schemas.microsoft.com/office/drawing/2014/main" id="{2ECD24FD-3A73-4F17-D48B-A9254125D02A}"/>
                  </a:ext>
                </a:extLst>
              </p:cNvPr>
              <p:cNvSpPr/>
              <p:nvPr/>
            </p:nvSpPr>
            <p:spPr>
              <a:xfrm>
                <a:off x="5259830" y="0"/>
                <a:ext cx="783380" cy="783380"/>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3" name="Oval 32">
                <a:extLst>
                  <a:ext uri="{FF2B5EF4-FFF2-40B4-BE49-F238E27FC236}">
                    <a16:creationId xmlns:a16="http://schemas.microsoft.com/office/drawing/2014/main" id="{DC26732A-F3BB-88AF-D204-2C177915BE6A}"/>
                  </a:ext>
                </a:extLst>
              </p:cNvPr>
              <p:cNvSpPr/>
              <p:nvPr/>
            </p:nvSpPr>
            <p:spPr>
              <a:xfrm>
                <a:off x="5300773" y="40506"/>
                <a:ext cx="702368" cy="702368"/>
              </a:xfrm>
              <a:prstGeom prst="ellipse">
                <a:avLst/>
              </a:prstGeom>
              <a:solidFill>
                <a:schemeClr val="bg1"/>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4" name="TextBox 143">
                <a:extLst>
                  <a:ext uri="{FF2B5EF4-FFF2-40B4-BE49-F238E27FC236}">
                    <a16:creationId xmlns:a16="http://schemas.microsoft.com/office/drawing/2014/main" id="{1442A0AC-2B7A-B3BA-5F56-3531E0FFB23C}"/>
                  </a:ext>
                </a:extLst>
              </p:cNvPr>
              <p:cNvSpPr txBox="1"/>
              <p:nvPr/>
            </p:nvSpPr>
            <p:spPr>
              <a:xfrm>
                <a:off x="3339172" y="169794"/>
                <a:ext cx="1971585" cy="348947"/>
              </a:xfrm>
              <a:prstGeom prst="rect">
                <a:avLst/>
              </a:prstGeom>
              <a:noFill/>
            </p:spPr>
            <p:txBody>
              <a:bodyPr wrap="square" rtlCol="0">
                <a:spAutoFit/>
              </a:bodyPr>
              <a:lstStyle/>
              <a:p>
                <a:pPr algn="ctr" rtl="0">
                  <a:lnSpc>
                    <a:spcPct val="115000"/>
                  </a:lnSpc>
                </a:pPr>
                <a:r>
                  <a:rPr lang="ar-SA"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ربط المهام بالأهداف الكبرى</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21" name="TextBox 6">
              <a:extLst>
                <a:ext uri="{FF2B5EF4-FFF2-40B4-BE49-F238E27FC236}">
                  <a16:creationId xmlns:a16="http://schemas.microsoft.com/office/drawing/2014/main" id="{C9F17D8A-E74F-CE22-6563-3D55F472C217}"/>
                </a:ext>
              </a:extLst>
            </p:cNvPr>
            <p:cNvSpPr txBox="1"/>
            <p:nvPr/>
          </p:nvSpPr>
          <p:spPr>
            <a:xfrm>
              <a:off x="10353772" y="2014335"/>
              <a:ext cx="1120819" cy="1285864"/>
            </a:xfrm>
            <a:prstGeom prst="rect">
              <a:avLst/>
            </a:prstGeom>
            <a:noFill/>
          </p:spPr>
          <p:txBody>
            <a:bodyPr wrap="none" rtlCol="0">
              <a:spAutoFit/>
            </a:bodyPr>
            <a:lstStyle/>
            <a:p>
              <a:pPr algn="just" rtl="1">
                <a:lnSpc>
                  <a:spcPct val="115000"/>
                </a:lnSpc>
              </a:pPr>
              <a:r>
                <a:rPr lang="en-US" sz="7200" b="1" kern="1200" dirty="0">
                  <a:solidFill>
                    <a:srgbClr val="168489"/>
                  </a:solidFill>
                  <a:effectLst/>
                  <a:latin typeface="Calibri" panose="020F0502020204030204" pitchFamily="34" charset="0"/>
                  <a:ea typeface="Calibri" panose="020F0502020204030204" pitchFamily="34" charset="0"/>
                  <a:cs typeface="Activist Light"/>
                </a:rPr>
                <a:t>01</a:t>
              </a:r>
              <a:endParaRPr lang="en-US" sz="7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67" name="Group 66">
            <a:extLst>
              <a:ext uri="{FF2B5EF4-FFF2-40B4-BE49-F238E27FC236}">
                <a16:creationId xmlns:a16="http://schemas.microsoft.com/office/drawing/2014/main" id="{678EF296-27A9-6E72-FD3F-BE3819D8AABA}"/>
              </a:ext>
            </a:extLst>
          </p:cNvPr>
          <p:cNvGrpSpPr/>
          <p:nvPr/>
        </p:nvGrpSpPr>
        <p:grpSpPr>
          <a:xfrm>
            <a:off x="552450" y="1954975"/>
            <a:ext cx="5543550" cy="1437180"/>
            <a:chOff x="552450" y="1954975"/>
            <a:chExt cx="5543550" cy="1437180"/>
          </a:xfrm>
        </p:grpSpPr>
        <p:grpSp>
          <p:nvGrpSpPr>
            <p:cNvPr id="24" name="Group 23">
              <a:extLst>
                <a:ext uri="{FF2B5EF4-FFF2-40B4-BE49-F238E27FC236}">
                  <a16:creationId xmlns:a16="http://schemas.microsoft.com/office/drawing/2014/main" id="{29B1B7E8-0788-2EAE-572A-A27D7EDA8134}"/>
                </a:ext>
              </a:extLst>
            </p:cNvPr>
            <p:cNvGrpSpPr/>
            <p:nvPr/>
          </p:nvGrpSpPr>
          <p:grpSpPr>
            <a:xfrm flipH="1">
              <a:off x="552450" y="1954975"/>
              <a:ext cx="5543550" cy="1437180"/>
              <a:chOff x="0" y="0"/>
              <a:chExt cx="3021605" cy="783380"/>
            </a:xfrm>
          </p:grpSpPr>
          <p:grpSp>
            <p:nvGrpSpPr>
              <p:cNvPr id="25" name="Group 24">
                <a:extLst>
                  <a:ext uri="{FF2B5EF4-FFF2-40B4-BE49-F238E27FC236}">
                    <a16:creationId xmlns:a16="http://schemas.microsoft.com/office/drawing/2014/main" id="{5CD3BDE1-0FB6-E261-FA43-FCD4FD8B5A25}"/>
                  </a:ext>
                </a:extLst>
              </p:cNvPr>
              <p:cNvGrpSpPr/>
              <p:nvPr/>
            </p:nvGrpSpPr>
            <p:grpSpPr>
              <a:xfrm>
                <a:off x="0" y="38729"/>
                <a:ext cx="2578490" cy="704145"/>
                <a:chOff x="0" y="38729"/>
                <a:chExt cx="2578490" cy="704145"/>
              </a:xfrm>
            </p:grpSpPr>
            <p:sp>
              <p:nvSpPr>
                <p:cNvPr id="29" name="Freeform: Shape 28">
                  <a:extLst>
                    <a:ext uri="{FF2B5EF4-FFF2-40B4-BE49-F238E27FC236}">
                      <a16:creationId xmlns:a16="http://schemas.microsoft.com/office/drawing/2014/main" id="{DE33196B-1BB6-252D-E0D4-46FCA8EF38E2}"/>
                    </a:ext>
                  </a:extLst>
                </p:cNvPr>
                <p:cNvSpPr/>
                <p:nvPr/>
              </p:nvSpPr>
              <p:spPr>
                <a:xfrm rot="5400000">
                  <a:off x="905315" y="-866586"/>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30" name="Freeform: Shape 29">
                  <a:extLst>
                    <a:ext uri="{FF2B5EF4-FFF2-40B4-BE49-F238E27FC236}">
                      <a16:creationId xmlns:a16="http://schemas.microsoft.com/office/drawing/2014/main" id="{AB14C822-CECE-824E-8F43-41BB6794491D}"/>
                    </a:ext>
                  </a:extLst>
                </p:cNvPr>
                <p:cNvSpPr/>
                <p:nvPr/>
              </p:nvSpPr>
              <p:spPr>
                <a:xfrm rot="5400000">
                  <a:off x="969030" y="-866586"/>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26" name="Oval 25">
                <a:extLst>
                  <a:ext uri="{FF2B5EF4-FFF2-40B4-BE49-F238E27FC236}">
                    <a16:creationId xmlns:a16="http://schemas.microsoft.com/office/drawing/2014/main" id="{7BE50FC6-EF36-9456-1973-5C15EE623635}"/>
                  </a:ext>
                </a:extLst>
              </p:cNvPr>
              <p:cNvSpPr/>
              <p:nvPr/>
            </p:nvSpPr>
            <p:spPr>
              <a:xfrm>
                <a:off x="2238225" y="0"/>
                <a:ext cx="783380" cy="783380"/>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7" name="Oval 26">
                <a:extLst>
                  <a:ext uri="{FF2B5EF4-FFF2-40B4-BE49-F238E27FC236}">
                    <a16:creationId xmlns:a16="http://schemas.microsoft.com/office/drawing/2014/main" id="{885A2780-4F1A-6AD5-F92B-B6307B46E442}"/>
                  </a:ext>
                </a:extLst>
              </p:cNvPr>
              <p:cNvSpPr/>
              <p:nvPr/>
            </p:nvSpPr>
            <p:spPr>
              <a:xfrm>
                <a:off x="2279168" y="40506"/>
                <a:ext cx="702368" cy="702368"/>
              </a:xfrm>
              <a:prstGeom prst="ellipse">
                <a:avLst/>
              </a:prstGeom>
              <a:solidFill>
                <a:schemeClr val="bg1"/>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8" name="TextBox 124">
                <a:extLst>
                  <a:ext uri="{FF2B5EF4-FFF2-40B4-BE49-F238E27FC236}">
                    <a16:creationId xmlns:a16="http://schemas.microsoft.com/office/drawing/2014/main" id="{08844437-DB85-1395-CBA3-67676B4FA297}"/>
                  </a:ext>
                </a:extLst>
              </p:cNvPr>
              <p:cNvSpPr txBox="1"/>
              <p:nvPr/>
            </p:nvSpPr>
            <p:spPr>
              <a:xfrm>
                <a:off x="191697" y="180213"/>
                <a:ext cx="2080029" cy="348947"/>
              </a:xfrm>
              <a:prstGeom prst="rect">
                <a:avLst/>
              </a:prstGeom>
            </p:spPr>
            <p:txBody>
              <a:bodyPr wrap="square" rtlCol="0">
                <a:spAutoFit/>
              </a:bodyPr>
              <a:lstStyle/>
              <a:p>
                <a:pPr algn="ctr" rtl="0">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التفويض المدروس</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22" name="TextBox 6">
              <a:extLst>
                <a:ext uri="{FF2B5EF4-FFF2-40B4-BE49-F238E27FC236}">
                  <a16:creationId xmlns:a16="http://schemas.microsoft.com/office/drawing/2014/main" id="{D7BE165B-B05E-6F5A-1313-2093474B5EE7}"/>
                </a:ext>
              </a:extLst>
            </p:cNvPr>
            <p:cNvSpPr txBox="1"/>
            <p:nvPr/>
          </p:nvSpPr>
          <p:spPr>
            <a:xfrm>
              <a:off x="691762" y="2014335"/>
              <a:ext cx="1120819" cy="1285864"/>
            </a:xfrm>
            <a:prstGeom prst="rect">
              <a:avLst/>
            </a:prstGeom>
            <a:noFill/>
          </p:spPr>
          <p:txBody>
            <a:bodyPr wrap="none" rtlCol="0">
              <a:spAutoFit/>
            </a:bodyPr>
            <a:lstStyle/>
            <a:p>
              <a:pPr algn="just" rtl="1">
                <a:lnSpc>
                  <a:spcPct val="115000"/>
                </a:lnSpc>
              </a:pPr>
              <a:r>
                <a:rPr lang="en-US" sz="7200" b="1" kern="1200">
                  <a:solidFill>
                    <a:srgbClr val="168489"/>
                  </a:solidFill>
                  <a:effectLst/>
                  <a:latin typeface="Calibri" panose="020F0502020204030204" pitchFamily="34" charset="0"/>
                  <a:ea typeface="Calibri" panose="020F0502020204030204" pitchFamily="34" charset="0"/>
                  <a:cs typeface="Activist Light"/>
                </a:rPr>
                <a:t>02</a:t>
              </a:r>
              <a:endParaRPr lang="en-US" sz="7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66" name="Group 65">
            <a:extLst>
              <a:ext uri="{FF2B5EF4-FFF2-40B4-BE49-F238E27FC236}">
                <a16:creationId xmlns:a16="http://schemas.microsoft.com/office/drawing/2014/main" id="{39009537-F860-4E64-F311-D0C9FB40087B}"/>
              </a:ext>
            </a:extLst>
          </p:cNvPr>
          <p:cNvGrpSpPr/>
          <p:nvPr/>
        </p:nvGrpSpPr>
        <p:grpSpPr>
          <a:xfrm>
            <a:off x="552450" y="3424893"/>
            <a:ext cx="5543550" cy="1437180"/>
            <a:chOff x="552450" y="3424893"/>
            <a:chExt cx="5543550" cy="1437180"/>
          </a:xfrm>
        </p:grpSpPr>
        <p:grpSp>
          <p:nvGrpSpPr>
            <p:cNvPr id="16" name="Group 15">
              <a:extLst>
                <a:ext uri="{FF2B5EF4-FFF2-40B4-BE49-F238E27FC236}">
                  <a16:creationId xmlns:a16="http://schemas.microsoft.com/office/drawing/2014/main" id="{41CBE6A2-182C-F4AA-9C39-33CC4EF46F8F}"/>
                </a:ext>
              </a:extLst>
            </p:cNvPr>
            <p:cNvGrpSpPr/>
            <p:nvPr/>
          </p:nvGrpSpPr>
          <p:grpSpPr>
            <a:xfrm flipH="1">
              <a:off x="552450" y="3424893"/>
              <a:ext cx="5543550" cy="1437180"/>
              <a:chOff x="0" y="778811"/>
              <a:chExt cx="3021605" cy="783380"/>
            </a:xfrm>
          </p:grpSpPr>
          <p:grpSp>
            <p:nvGrpSpPr>
              <p:cNvPr id="37" name="Group 36">
                <a:extLst>
                  <a:ext uri="{FF2B5EF4-FFF2-40B4-BE49-F238E27FC236}">
                    <a16:creationId xmlns:a16="http://schemas.microsoft.com/office/drawing/2014/main" id="{FEF9EDFF-8ACD-E4CE-AC4D-E2DFE6A15ED2}"/>
                  </a:ext>
                </a:extLst>
              </p:cNvPr>
              <p:cNvGrpSpPr/>
              <p:nvPr/>
            </p:nvGrpSpPr>
            <p:grpSpPr>
              <a:xfrm>
                <a:off x="0" y="817540"/>
                <a:ext cx="2578490" cy="704145"/>
                <a:chOff x="0" y="817540"/>
                <a:chExt cx="2578490" cy="704145"/>
              </a:xfrm>
            </p:grpSpPr>
            <p:sp>
              <p:nvSpPr>
                <p:cNvPr id="42" name="Freeform: Shape 41">
                  <a:extLst>
                    <a:ext uri="{FF2B5EF4-FFF2-40B4-BE49-F238E27FC236}">
                      <a16:creationId xmlns:a16="http://schemas.microsoft.com/office/drawing/2014/main" id="{3EF1E065-F2F9-F9BB-EFA3-187A2ABF1DF3}"/>
                    </a:ext>
                  </a:extLst>
                </p:cNvPr>
                <p:cNvSpPr/>
                <p:nvPr/>
              </p:nvSpPr>
              <p:spPr>
                <a:xfrm rot="5400000">
                  <a:off x="905315" y="-87775"/>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43" name="Freeform: Shape 42">
                  <a:extLst>
                    <a:ext uri="{FF2B5EF4-FFF2-40B4-BE49-F238E27FC236}">
                      <a16:creationId xmlns:a16="http://schemas.microsoft.com/office/drawing/2014/main" id="{6665DEA4-E515-44DF-E9BB-09EA3F28A43A}"/>
                    </a:ext>
                  </a:extLst>
                </p:cNvPr>
                <p:cNvSpPr/>
                <p:nvPr/>
              </p:nvSpPr>
              <p:spPr>
                <a:xfrm rot="5400000">
                  <a:off x="969030" y="-87775"/>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38" name="Oval 37">
                <a:extLst>
                  <a:ext uri="{FF2B5EF4-FFF2-40B4-BE49-F238E27FC236}">
                    <a16:creationId xmlns:a16="http://schemas.microsoft.com/office/drawing/2014/main" id="{A071577E-E473-5F64-9200-AD1C0B3F76E7}"/>
                  </a:ext>
                </a:extLst>
              </p:cNvPr>
              <p:cNvSpPr/>
              <p:nvPr/>
            </p:nvSpPr>
            <p:spPr>
              <a:xfrm>
                <a:off x="2238225" y="778811"/>
                <a:ext cx="783380" cy="783380"/>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0" name="Oval 39">
                <a:extLst>
                  <a:ext uri="{FF2B5EF4-FFF2-40B4-BE49-F238E27FC236}">
                    <a16:creationId xmlns:a16="http://schemas.microsoft.com/office/drawing/2014/main" id="{2BB978D0-3F48-6224-8866-3B8E2740D769}"/>
                  </a:ext>
                </a:extLst>
              </p:cNvPr>
              <p:cNvSpPr/>
              <p:nvPr/>
            </p:nvSpPr>
            <p:spPr>
              <a:xfrm>
                <a:off x="2279168" y="819317"/>
                <a:ext cx="702368" cy="702368"/>
              </a:xfrm>
              <a:prstGeom prst="ellipse">
                <a:avLst/>
              </a:prstGeom>
              <a:solidFill>
                <a:schemeClr val="bg1"/>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1" name="TextBox 87">
                <a:extLst>
                  <a:ext uri="{FF2B5EF4-FFF2-40B4-BE49-F238E27FC236}">
                    <a16:creationId xmlns:a16="http://schemas.microsoft.com/office/drawing/2014/main" id="{9010934C-C9B7-CE27-DA81-2EEDF0458688}"/>
                  </a:ext>
                </a:extLst>
              </p:cNvPr>
              <p:cNvSpPr txBox="1"/>
              <p:nvPr/>
            </p:nvSpPr>
            <p:spPr>
              <a:xfrm>
                <a:off x="210773" y="969269"/>
                <a:ext cx="2071536" cy="348947"/>
              </a:xfrm>
              <a:prstGeom prst="rect">
                <a:avLst/>
              </a:prstGeom>
            </p:spPr>
            <p:txBody>
              <a:bodyPr wrap="square" rtlCol="0">
                <a:spAutoFit/>
              </a:bodyPr>
              <a:lstStyle/>
              <a:p>
                <a:pPr algn="ctr" rtl="0">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التطوير المستمرّ</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9" name="TextBox 6">
              <a:extLst>
                <a:ext uri="{FF2B5EF4-FFF2-40B4-BE49-F238E27FC236}">
                  <a16:creationId xmlns:a16="http://schemas.microsoft.com/office/drawing/2014/main" id="{3EC7B62D-4AFD-3DC9-DF99-9E371B6EE1AB}"/>
                </a:ext>
              </a:extLst>
            </p:cNvPr>
            <p:cNvSpPr txBox="1"/>
            <p:nvPr/>
          </p:nvSpPr>
          <p:spPr>
            <a:xfrm>
              <a:off x="691760" y="3464391"/>
              <a:ext cx="1120819" cy="1285866"/>
            </a:xfrm>
            <a:prstGeom prst="rect">
              <a:avLst/>
            </a:prstGeom>
            <a:noFill/>
          </p:spPr>
          <p:txBody>
            <a:bodyPr wrap="none" rtlCol="0">
              <a:spAutoFit/>
            </a:bodyPr>
            <a:lstStyle/>
            <a:p>
              <a:pPr algn="just" rtl="0">
                <a:lnSpc>
                  <a:spcPct val="115000"/>
                </a:lnSpc>
              </a:pPr>
              <a:r>
                <a:rPr lang="en-US" sz="7200" b="1" kern="1200">
                  <a:solidFill>
                    <a:srgbClr val="168489"/>
                  </a:solidFill>
                  <a:effectLst/>
                  <a:latin typeface="Calibri" panose="020F0502020204030204" pitchFamily="34" charset="0"/>
                  <a:ea typeface="Calibri" panose="020F0502020204030204" pitchFamily="34" charset="0"/>
                  <a:cs typeface="Activist Light"/>
                </a:rPr>
                <a:t>04</a:t>
              </a:r>
              <a:endParaRPr lang="en-US" sz="7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65" name="Group 64">
            <a:extLst>
              <a:ext uri="{FF2B5EF4-FFF2-40B4-BE49-F238E27FC236}">
                <a16:creationId xmlns:a16="http://schemas.microsoft.com/office/drawing/2014/main" id="{E7D43E36-E1A6-3899-5A16-6D7AE8CDDB99}"/>
              </a:ext>
            </a:extLst>
          </p:cNvPr>
          <p:cNvGrpSpPr/>
          <p:nvPr/>
        </p:nvGrpSpPr>
        <p:grpSpPr>
          <a:xfrm>
            <a:off x="552450" y="4897503"/>
            <a:ext cx="5543550" cy="1437180"/>
            <a:chOff x="552450" y="4897503"/>
            <a:chExt cx="5543550" cy="1437180"/>
          </a:xfrm>
        </p:grpSpPr>
        <p:grpSp>
          <p:nvGrpSpPr>
            <p:cNvPr id="11" name="Group 10">
              <a:extLst>
                <a:ext uri="{FF2B5EF4-FFF2-40B4-BE49-F238E27FC236}">
                  <a16:creationId xmlns:a16="http://schemas.microsoft.com/office/drawing/2014/main" id="{D51BAB66-035E-6D3A-B939-EA09D4E77AAF}"/>
                </a:ext>
              </a:extLst>
            </p:cNvPr>
            <p:cNvGrpSpPr/>
            <p:nvPr/>
          </p:nvGrpSpPr>
          <p:grpSpPr>
            <a:xfrm flipH="1">
              <a:off x="552450" y="4897503"/>
              <a:ext cx="5543550" cy="1437180"/>
              <a:chOff x="0" y="1559048"/>
              <a:chExt cx="3021605" cy="783380"/>
            </a:xfrm>
          </p:grpSpPr>
          <p:grpSp>
            <p:nvGrpSpPr>
              <p:cNvPr id="50" name="Group 49">
                <a:extLst>
                  <a:ext uri="{FF2B5EF4-FFF2-40B4-BE49-F238E27FC236}">
                    <a16:creationId xmlns:a16="http://schemas.microsoft.com/office/drawing/2014/main" id="{A0364326-5567-7D67-4F42-7280DCF5F391}"/>
                  </a:ext>
                </a:extLst>
              </p:cNvPr>
              <p:cNvGrpSpPr/>
              <p:nvPr/>
            </p:nvGrpSpPr>
            <p:grpSpPr>
              <a:xfrm>
                <a:off x="0" y="1597777"/>
                <a:ext cx="2578490" cy="704145"/>
                <a:chOff x="0" y="1597777"/>
                <a:chExt cx="2578490" cy="704145"/>
              </a:xfrm>
            </p:grpSpPr>
            <p:sp>
              <p:nvSpPr>
                <p:cNvPr id="54" name="Freeform: Shape 53">
                  <a:extLst>
                    <a:ext uri="{FF2B5EF4-FFF2-40B4-BE49-F238E27FC236}">
                      <a16:creationId xmlns:a16="http://schemas.microsoft.com/office/drawing/2014/main" id="{54AF13BE-BEAC-F8A7-3ADC-C4D9C83E897B}"/>
                    </a:ext>
                  </a:extLst>
                </p:cNvPr>
                <p:cNvSpPr/>
                <p:nvPr/>
              </p:nvSpPr>
              <p:spPr>
                <a:xfrm rot="5400000">
                  <a:off x="905315" y="692462"/>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55" name="Freeform: Shape 54">
                  <a:extLst>
                    <a:ext uri="{FF2B5EF4-FFF2-40B4-BE49-F238E27FC236}">
                      <a16:creationId xmlns:a16="http://schemas.microsoft.com/office/drawing/2014/main" id="{7890BF72-A8CB-8E94-A008-8E758138BF3E}"/>
                    </a:ext>
                  </a:extLst>
                </p:cNvPr>
                <p:cNvSpPr/>
                <p:nvPr/>
              </p:nvSpPr>
              <p:spPr>
                <a:xfrm rot="5400000">
                  <a:off x="969030" y="692462"/>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51" name="Oval 50">
                <a:extLst>
                  <a:ext uri="{FF2B5EF4-FFF2-40B4-BE49-F238E27FC236}">
                    <a16:creationId xmlns:a16="http://schemas.microsoft.com/office/drawing/2014/main" id="{7EE7E8C2-5E2A-904D-9678-B056034C3B37}"/>
                  </a:ext>
                </a:extLst>
              </p:cNvPr>
              <p:cNvSpPr/>
              <p:nvPr/>
            </p:nvSpPr>
            <p:spPr>
              <a:xfrm>
                <a:off x="2238225" y="1559048"/>
                <a:ext cx="783380" cy="783380"/>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52" name="Oval 51">
                <a:extLst>
                  <a:ext uri="{FF2B5EF4-FFF2-40B4-BE49-F238E27FC236}">
                    <a16:creationId xmlns:a16="http://schemas.microsoft.com/office/drawing/2014/main" id="{1508E9A0-B2BE-B896-01CA-2F2569432EA8}"/>
                  </a:ext>
                </a:extLst>
              </p:cNvPr>
              <p:cNvSpPr/>
              <p:nvPr/>
            </p:nvSpPr>
            <p:spPr>
              <a:xfrm>
                <a:off x="2279168" y="1599554"/>
                <a:ext cx="702368" cy="702368"/>
              </a:xfrm>
              <a:prstGeom prst="ellipse">
                <a:avLst/>
              </a:prstGeom>
              <a:solidFill>
                <a:schemeClr val="bg1"/>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53" name="TextBox 160">
                <a:extLst>
                  <a:ext uri="{FF2B5EF4-FFF2-40B4-BE49-F238E27FC236}">
                    <a16:creationId xmlns:a16="http://schemas.microsoft.com/office/drawing/2014/main" id="{97CED117-B782-A37C-8676-AC7D5D803170}"/>
                  </a:ext>
                </a:extLst>
              </p:cNvPr>
              <p:cNvSpPr txBox="1"/>
              <p:nvPr/>
            </p:nvSpPr>
            <p:spPr>
              <a:xfrm>
                <a:off x="191556" y="1747025"/>
                <a:ext cx="2139477" cy="348947"/>
              </a:xfrm>
              <a:prstGeom prst="rect">
                <a:avLst/>
              </a:prstGeom>
            </p:spPr>
            <p:txBody>
              <a:bodyPr wrap="square" rtlCol="0">
                <a:spAutoFit/>
              </a:bodyPr>
              <a:lstStyle/>
              <a:p>
                <a:pPr algn="ctr" rtl="0">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التحفيز الشخصي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4" name="TextBox 6">
              <a:extLst>
                <a:ext uri="{FF2B5EF4-FFF2-40B4-BE49-F238E27FC236}">
                  <a16:creationId xmlns:a16="http://schemas.microsoft.com/office/drawing/2014/main" id="{7101990F-3FB9-5817-F514-D107476ED4B0}"/>
                </a:ext>
              </a:extLst>
            </p:cNvPr>
            <p:cNvSpPr txBox="1"/>
            <p:nvPr/>
          </p:nvSpPr>
          <p:spPr>
            <a:xfrm>
              <a:off x="691760" y="4914446"/>
              <a:ext cx="1120819" cy="1285864"/>
            </a:xfrm>
            <a:prstGeom prst="rect">
              <a:avLst/>
            </a:prstGeom>
            <a:noFill/>
          </p:spPr>
          <p:txBody>
            <a:bodyPr wrap="none" rtlCol="0">
              <a:spAutoFit/>
            </a:bodyPr>
            <a:lstStyle/>
            <a:p>
              <a:pPr algn="just" rtl="0">
                <a:lnSpc>
                  <a:spcPct val="115000"/>
                </a:lnSpc>
              </a:pPr>
              <a:r>
                <a:rPr lang="en-US" sz="7200" b="1" kern="1200">
                  <a:solidFill>
                    <a:srgbClr val="168489"/>
                  </a:solidFill>
                  <a:effectLst/>
                  <a:latin typeface="Calibri" panose="020F0502020204030204" pitchFamily="34" charset="0"/>
                  <a:ea typeface="Calibri" panose="020F0502020204030204" pitchFamily="34" charset="0"/>
                  <a:cs typeface="Activist Light"/>
                </a:rPr>
                <a:t>06</a:t>
              </a:r>
              <a:endParaRPr lang="en-US" sz="7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235106954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 presetClass="entr" presetSubtype="4" fill="hold" nodeType="withEffect">
                                  <p:stCondLst>
                                    <p:cond delay="0"/>
                                  </p:stCondLst>
                                  <p:childTnLst>
                                    <p:set>
                                      <p:cBhvr>
                                        <p:cTn id="9" dur="1" fill="hold">
                                          <p:stCondLst>
                                            <p:cond delay="0"/>
                                          </p:stCondLst>
                                        </p:cTn>
                                        <p:tgtEl>
                                          <p:spTgt spid="62"/>
                                        </p:tgtEl>
                                        <p:attrNameLst>
                                          <p:attrName>style.visibility</p:attrName>
                                        </p:attrNameLst>
                                      </p:cBhvr>
                                      <p:to>
                                        <p:strVal val="visible"/>
                                      </p:to>
                                    </p:set>
                                    <p:anim calcmode="lin" valueType="num">
                                      <p:cBhvr additive="base">
                                        <p:cTn id="10" dur="500" fill="hold"/>
                                        <p:tgtEl>
                                          <p:spTgt spid="62"/>
                                        </p:tgtEl>
                                        <p:attrNameLst>
                                          <p:attrName>ppt_x</p:attrName>
                                        </p:attrNameLst>
                                      </p:cBhvr>
                                      <p:tavLst>
                                        <p:tav tm="0">
                                          <p:val>
                                            <p:strVal val="#ppt_x"/>
                                          </p:val>
                                        </p:tav>
                                        <p:tav tm="100000">
                                          <p:val>
                                            <p:strVal val="#ppt_x"/>
                                          </p:val>
                                        </p:tav>
                                      </p:tavLst>
                                    </p:anim>
                                    <p:anim calcmode="lin" valueType="num">
                                      <p:cBhvr additive="base">
                                        <p:cTn id="11" dur="500" fill="hold"/>
                                        <p:tgtEl>
                                          <p:spTgt spid="62"/>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67"/>
                                        </p:tgtEl>
                                        <p:attrNameLst>
                                          <p:attrName>style.visibility</p:attrName>
                                        </p:attrNameLst>
                                      </p:cBhvr>
                                      <p:to>
                                        <p:strVal val="visible"/>
                                      </p:to>
                                    </p:set>
                                    <p:anim calcmode="lin" valueType="num">
                                      <p:cBhvr additive="base">
                                        <p:cTn id="16" dur="500" fill="hold"/>
                                        <p:tgtEl>
                                          <p:spTgt spid="67"/>
                                        </p:tgtEl>
                                        <p:attrNameLst>
                                          <p:attrName>ppt_x</p:attrName>
                                        </p:attrNameLst>
                                      </p:cBhvr>
                                      <p:tavLst>
                                        <p:tav tm="0">
                                          <p:val>
                                            <p:strVal val="#ppt_x"/>
                                          </p:val>
                                        </p:tav>
                                        <p:tav tm="100000">
                                          <p:val>
                                            <p:strVal val="#ppt_x"/>
                                          </p:val>
                                        </p:tav>
                                      </p:tavLst>
                                    </p:anim>
                                    <p:anim calcmode="lin" valueType="num">
                                      <p:cBhvr additive="base">
                                        <p:cTn id="17" dur="500" fill="hold"/>
                                        <p:tgtEl>
                                          <p:spTgt spid="67"/>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63"/>
                                        </p:tgtEl>
                                        <p:attrNameLst>
                                          <p:attrName>style.visibility</p:attrName>
                                        </p:attrNameLst>
                                      </p:cBhvr>
                                      <p:to>
                                        <p:strVal val="visible"/>
                                      </p:to>
                                    </p:set>
                                    <p:anim calcmode="lin" valueType="num">
                                      <p:cBhvr additive="base">
                                        <p:cTn id="22" dur="500" fill="hold"/>
                                        <p:tgtEl>
                                          <p:spTgt spid="63"/>
                                        </p:tgtEl>
                                        <p:attrNameLst>
                                          <p:attrName>ppt_x</p:attrName>
                                        </p:attrNameLst>
                                      </p:cBhvr>
                                      <p:tavLst>
                                        <p:tav tm="0">
                                          <p:val>
                                            <p:strVal val="#ppt_x"/>
                                          </p:val>
                                        </p:tav>
                                        <p:tav tm="100000">
                                          <p:val>
                                            <p:strVal val="#ppt_x"/>
                                          </p:val>
                                        </p:tav>
                                      </p:tavLst>
                                    </p:anim>
                                    <p:anim calcmode="lin" valueType="num">
                                      <p:cBhvr additive="base">
                                        <p:cTn id="23" dur="500" fill="hold"/>
                                        <p:tgtEl>
                                          <p:spTgt spid="63"/>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66"/>
                                        </p:tgtEl>
                                        <p:attrNameLst>
                                          <p:attrName>style.visibility</p:attrName>
                                        </p:attrNameLst>
                                      </p:cBhvr>
                                      <p:to>
                                        <p:strVal val="visible"/>
                                      </p:to>
                                    </p:set>
                                    <p:anim calcmode="lin" valueType="num">
                                      <p:cBhvr additive="base">
                                        <p:cTn id="28" dur="500" fill="hold"/>
                                        <p:tgtEl>
                                          <p:spTgt spid="66"/>
                                        </p:tgtEl>
                                        <p:attrNameLst>
                                          <p:attrName>ppt_x</p:attrName>
                                        </p:attrNameLst>
                                      </p:cBhvr>
                                      <p:tavLst>
                                        <p:tav tm="0">
                                          <p:val>
                                            <p:strVal val="#ppt_x"/>
                                          </p:val>
                                        </p:tav>
                                        <p:tav tm="100000">
                                          <p:val>
                                            <p:strVal val="#ppt_x"/>
                                          </p:val>
                                        </p:tav>
                                      </p:tavLst>
                                    </p:anim>
                                    <p:anim calcmode="lin" valueType="num">
                                      <p:cBhvr additive="base">
                                        <p:cTn id="29" dur="500" fill="hold"/>
                                        <p:tgtEl>
                                          <p:spTgt spid="66"/>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64"/>
                                        </p:tgtEl>
                                        <p:attrNameLst>
                                          <p:attrName>style.visibility</p:attrName>
                                        </p:attrNameLst>
                                      </p:cBhvr>
                                      <p:to>
                                        <p:strVal val="visible"/>
                                      </p:to>
                                    </p:set>
                                    <p:anim calcmode="lin" valueType="num">
                                      <p:cBhvr additive="base">
                                        <p:cTn id="34" dur="500" fill="hold"/>
                                        <p:tgtEl>
                                          <p:spTgt spid="64"/>
                                        </p:tgtEl>
                                        <p:attrNameLst>
                                          <p:attrName>ppt_x</p:attrName>
                                        </p:attrNameLst>
                                      </p:cBhvr>
                                      <p:tavLst>
                                        <p:tav tm="0">
                                          <p:val>
                                            <p:strVal val="#ppt_x"/>
                                          </p:val>
                                        </p:tav>
                                        <p:tav tm="100000">
                                          <p:val>
                                            <p:strVal val="#ppt_x"/>
                                          </p:val>
                                        </p:tav>
                                      </p:tavLst>
                                    </p:anim>
                                    <p:anim calcmode="lin" valueType="num">
                                      <p:cBhvr additive="base">
                                        <p:cTn id="35" dur="500" fill="hold"/>
                                        <p:tgtEl>
                                          <p:spTgt spid="64"/>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nodeType="clickEffect">
                                  <p:stCondLst>
                                    <p:cond delay="0"/>
                                  </p:stCondLst>
                                  <p:childTnLst>
                                    <p:set>
                                      <p:cBhvr>
                                        <p:cTn id="39" dur="1" fill="hold">
                                          <p:stCondLst>
                                            <p:cond delay="0"/>
                                          </p:stCondLst>
                                        </p:cTn>
                                        <p:tgtEl>
                                          <p:spTgt spid="65"/>
                                        </p:tgtEl>
                                        <p:attrNameLst>
                                          <p:attrName>style.visibility</p:attrName>
                                        </p:attrNameLst>
                                      </p:cBhvr>
                                      <p:to>
                                        <p:strVal val="visible"/>
                                      </p:to>
                                    </p:set>
                                    <p:anim calcmode="lin" valueType="num">
                                      <p:cBhvr additive="base">
                                        <p:cTn id="40" dur="500" fill="hold"/>
                                        <p:tgtEl>
                                          <p:spTgt spid="65"/>
                                        </p:tgtEl>
                                        <p:attrNameLst>
                                          <p:attrName>ppt_x</p:attrName>
                                        </p:attrNameLst>
                                      </p:cBhvr>
                                      <p:tavLst>
                                        <p:tav tm="0">
                                          <p:val>
                                            <p:strVal val="#ppt_x"/>
                                          </p:val>
                                        </p:tav>
                                        <p:tav tm="100000">
                                          <p:val>
                                            <p:strVal val="#ppt_x"/>
                                          </p:val>
                                        </p:tav>
                                      </p:tavLst>
                                    </p:anim>
                                    <p:anim calcmode="lin" valueType="num">
                                      <p:cBhvr additive="base">
                                        <p:cTn id="41" dur="500" fill="hold"/>
                                        <p:tgtEl>
                                          <p:spTgt spid="6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43299C-1728-20AB-9855-60D08832B3BF}"/>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971CC52A-8DB2-F1C9-7CFF-27E3046B15D3}"/>
              </a:ext>
            </a:extLst>
          </p:cNvPr>
          <p:cNvSpPr txBox="1"/>
          <p:nvPr/>
        </p:nvSpPr>
        <p:spPr>
          <a:xfrm>
            <a:off x="2779494" y="-146285"/>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دراسة حالة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6B0DEF75-D7D7-1906-95A6-898E17E046B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3" name="Picture 2" descr="Retailer ">
            <a:extLst>
              <a:ext uri="{FF2B5EF4-FFF2-40B4-BE49-F238E27FC236}">
                <a16:creationId xmlns:a16="http://schemas.microsoft.com/office/drawing/2014/main" id="{ED7C1E83-233F-E197-198D-67AF057DF4F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50694" y="2147119"/>
            <a:ext cx="3926106" cy="3926106"/>
          </a:xfrm>
          <a:prstGeom prst="rect">
            <a:avLst/>
          </a:prstGeom>
          <a:noFill/>
          <a:ln>
            <a:noFill/>
          </a:ln>
        </p:spPr>
      </p:pic>
      <p:sp>
        <p:nvSpPr>
          <p:cNvPr id="4" name="TextBox 3">
            <a:extLst>
              <a:ext uri="{FF2B5EF4-FFF2-40B4-BE49-F238E27FC236}">
                <a16:creationId xmlns:a16="http://schemas.microsoft.com/office/drawing/2014/main" id="{3588B086-7CBE-0C3F-C6D3-49E051720B52}"/>
              </a:ext>
            </a:extLst>
          </p:cNvPr>
          <p:cNvSpPr txBox="1"/>
          <p:nvPr/>
        </p:nvSpPr>
        <p:spPr>
          <a:xfrm>
            <a:off x="5535525" y="2555901"/>
            <a:ext cx="5843587" cy="3108543"/>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شركة صغيرة كانت تعاني من انخفاض الروح المعنوية وارتفاع معدّل دوران الموظّفين. قام المدير الجديد بإجراء مقابلات فردية مع جميع الموظّفين لفهم دوافعهم وتطلّعاتهم. ثمّ قام بتطبيق نظام للاعتراف والتقدير، وإنشاء خطط تطوير فردية، ومنح المزيد من الاستقلالية في تنفيذ المشاريع. خلال عام واحد، انخفض معدّل دوران الموظّفين بنسبة 40% وارتفعت الإنتاجية بنسبة 25%.</a:t>
            </a:r>
            <a:endParaRPr lang="en-US"/>
          </a:p>
        </p:txBody>
      </p:sp>
    </p:spTree>
    <p:extLst>
      <p:ext uri="{BB962C8B-B14F-4D97-AF65-F5344CB8AC3E}">
        <p14:creationId xmlns:p14="http://schemas.microsoft.com/office/powerpoint/2010/main" val="267639377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127785-5A38-EB89-52FE-8750165E4193}"/>
            </a:ext>
          </a:extLst>
        </p:cNvPr>
        <p:cNvGrpSpPr/>
        <p:nvPr/>
      </p:nvGrpSpPr>
      <p:grpSpPr>
        <a:xfrm>
          <a:off x="0" y="0"/>
          <a:ext cx="0" cy="0"/>
          <a:chOff x="0" y="0"/>
          <a:chExt cx="0" cy="0"/>
        </a:xfrm>
      </p:grpSpPr>
      <p:sp>
        <p:nvSpPr>
          <p:cNvPr id="29" name="TextBox 28">
            <a:extLst>
              <a:ext uri="{FF2B5EF4-FFF2-40B4-BE49-F238E27FC236}">
                <a16:creationId xmlns:a16="http://schemas.microsoft.com/office/drawing/2014/main" id="{B07577B7-1EE1-FA5F-8ABE-2603CC1CE7AC}"/>
              </a:ext>
            </a:extLst>
          </p:cNvPr>
          <p:cNvSpPr txBox="1"/>
          <p:nvPr/>
        </p:nvSpPr>
        <p:spPr>
          <a:xfrm>
            <a:off x="1002401" y="3768213"/>
            <a:ext cx="5009702" cy="41088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EG"/>
              <a:t>محاكاة المواقف الإشرافية الصعبة</a:t>
            </a:r>
            <a:endParaRPr lang="en-US" dirty="0"/>
          </a:p>
        </p:txBody>
      </p:sp>
      <p:sp>
        <p:nvSpPr>
          <p:cNvPr id="8" name="TextBox 7">
            <a:extLst>
              <a:ext uri="{FF2B5EF4-FFF2-40B4-BE49-F238E27FC236}">
                <a16:creationId xmlns:a16="http://schemas.microsoft.com/office/drawing/2014/main" id="{EB6357EC-8D6F-20A5-E5AD-2F05A713AC46}"/>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 تدريبي</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117F90A8-2D7B-1551-B8A1-3F3A199800D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3" name="Picture 2">
            <a:extLst>
              <a:ext uri="{FF2B5EF4-FFF2-40B4-BE49-F238E27FC236}">
                <a16:creationId xmlns:a16="http://schemas.microsoft.com/office/drawing/2014/main" id="{E5B275CF-8D53-3421-4BEA-BCC2D345953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79898" y="1386963"/>
            <a:ext cx="4762500" cy="4762500"/>
          </a:xfrm>
          <a:prstGeom prst="rect">
            <a:avLst/>
          </a:prstGeom>
        </p:spPr>
      </p:pic>
    </p:spTree>
    <p:extLst>
      <p:ext uri="{BB962C8B-B14F-4D97-AF65-F5344CB8AC3E}">
        <p14:creationId xmlns:p14="http://schemas.microsoft.com/office/powerpoint/2010/main" val="2644473278"/>
      </p:ext>
    </p:extLst>
  </p:cSld>
  <p:clrMapOvr>
    <a:masterClrMapping/>
  </p:clrMapOvr>
  <p:transition spd="slow">
    <p:wip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DE7D9A-1771-457F-EC2B-D8F49B63752C}"/>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9C168576-39A0-7C12-B95A-E848DBA69388}"/>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 تدريبي</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627C39F2-0663-3CF4-BA37-F531054B20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a:extLst>
              <a:ext uri="{FF2B5EF4-FFF2-40B4-BE49-F238E27FC236}">
                <a16:creationId xmlns:a16="http://schemas.microsoft.com/office/drawing/2014/main" id="{FED50A6A-F3A1-487A-4719-38DE1D14618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27099" y="1386962"/>
            <a:ext cx="4762500" cy="4762500"/>
          </a:xfrm>
          <a:prstGeom prst="rect">
            <a:avLst/>
          </a:prstGeom>
        </p:spPr>
      </p:pic>
      <p:sp>
        <p:nvSpPr>
          <p:cNvPr id="6" name="TextBox 5">
            <a:extLst>
              <a:ext uri="{FF2B5EF4-FFF2-40B4-BE49-F238E27FC236}">
                <a16:creationId xmlns:a16="http://schemas.microsoft.com/office/drawing/2014/main" id="{D9D1AB8B-E734-21A3-6718-6F5C4FC0F6AB}"/>
              </a:ext>
            </a:extLst>
          </p:cNvPr>
          <p:cNvSpPr txBox="1"/>
          <p:nvPr/>
        </p:nvSpPr>
        <p:spPr>
          <a:xfrm>
            <a:off x="369647" y="976124"/>
            <a:ext cx="5726353" cy="587853"/>
          </a:xfrm>
          <a:prstGeom prst="rect">
            <a:avLst/>
          </a:prstGeom>
          <a:noFill/>
        </p:spPr>
        <p:txBody>
          <a:bodyPr wrap="square">
            <a:spAutoFit/>
          </a:bodyPr>
          <a:lstStyle>
            <a:defPPr>
              <a:defRPr lang="en-US"/>
            </a:defPPr>
            <a:lvl1pPr marR="0" algn="just" rtl="1">
              <a:lnSpc>
                <a:spcPct val="115000"/>
              </a:lnSpc>
              <a:spcBef>
                <a:spcPts val="0"/>
              </a:spcBef>
              <a:spcAft>
                <a:spcPts val="0"/>
              </a:spcAft>
              <a:defRPr sz="2800" b="1">
                <a:solidFill>
                  <a:srgbClr val="168489"/>
                </a:solidFill>
                <a:latin typeface="Adobe Arabic" panose="02040503050201020203" pitchFamily="18" charset="-78"/>
                <a:cs typeface="Adobe Arabic" panose="02040503050201020203" pitchFamily="18" charset="-78"/>
              </a:defRPr>
            </a:lvl1pPr>
          </a:lstStyle>
          <a:p>
            <a:r>
              <a:rPr lang="ar-SA"/>
              <a:t> أمثلة للمواقف الإشرافية:</a:t>
            </a:r>
            <a:endParaRPr lang="en-US"/>
          </a:p>
        </p:txBody>
      </p:sp>
      <p:sp>
        <p:nvSpPr>
          <p:cNvPr id="2" name="TextBox 1">
            <a:extLst>
              <a:ext uri="{FF2B5EF4-FFF2-40B4-BE49-F238E27FC236}">
                <a16:creationId xmlns:a16="http://schemas.microsoft.com/office/drawing/2014/main" id="{9D1FE3BB-6A2D-363B-BDD9-2F9F10AEA21D}"/>
              </a:ext>
            </a:extLst>
          </p:cNvPr>
          <p:cNvSpPr txBox="1"/>
          <p:nvPr/>
        </p:nvSpPr>
        <p:spPr>
          <a:xfrm>
            <a:off x="369646" y="1662003"/>
            <a:ext cx="5726353" cy="941796"/>
          </a:xfrm>
          <a:prstGeom prst="rect">
            <a:avLst/>
          </a:prstGeom>
          <a:noFill/>
        </p:spPr>
        <p:txBody>
          <a:bodyPr wrap="square">
            <a:spAutoFit/>
          </a:bodyPr>
          <a:lstStyle>
            <a:defPPr>
              <a:defRPr lang="en-US"/>
            </a:defPPr>
            <a:lvl1pPr marR="0" algn="just" rtl="1">
              <a:lnSpc>
                <a:spcPct val="115000"/>
              </a:lnSpc>
              <a:spcBef>
                <a:spcPts val="0"/>
              </a:spcBef>
              <a:spcAft>
                <a:spcPts val="0"/>
              </a:spcAft>
              <a:defRPr sz="2400" b="0">
                <a:latin typeface="Adobe Arabic" panose="02040503050201020203" pitchFamily="18" charset="-78"/>
                <a:cs typeface="Adobe Arabic" panose="02040503050201020203" pitchFamily="18" charset="-78"/>
              </a:defRPr>
            </a:lvl1pPr>
          </a:lstStyle>
          <a:p>
            <a:r>
              <a:rPr lang="ar-SA"/>
              <a:t>1. التعامل مع موظّف متكرّر الغياب: مواجهة موظّف لديه سجلّ غياب متكرّر خلال الشهر الماضي، مع العلم أنّ أداءه جيّد عندما يحضر.</a:t>
            </a:r>
            <a:endParaRPr lang="en-US"/>
          </a:p>
        </p:txBody>
      </p:sp>
      <p:sp>
        <p:nvSpPr>
          <p:cNvPr id="5" name="TextBox 4">
            <a:extLst>
              <a:ext uri="{FF2B5EF4-FFF2-40B4-BE49-F238E27FC236}">
                <a16:creationId xmlns:a16="http://schemas.microsoft.com/office/drawing/2014/main" id="{9044D20B-B84D-E7CB-C184-73B766D4C6BA}"/>
              </a:ext>
            </a:extLst>
          </p:cNvPr>
          <p:cNvSpPr txBox="1"/>
          <p:nvPr/>
        </p:nvSpPr>
        <p:spPr>
          <a:xfrm>
            <a:off x="369646" y="2666143"/>
            <a:ext cx="5726353" cy="941796"/>
          </a:xfrm>
          <a:prstGeom prst="rect">
            <a:avLst/>
          </a:prstGeom>
          <a:noFill/>
        </p:spPr>
        <p:txBody>
          <a:bodyPr wrap="square">
            <a:spAutoFit/>
          </a:bodyPr>
          <a:lstStyle>
            <a:defPPr>
              <a:defRPr lang="en-US"/>
            </a:defPPr>
            <a:lvl1pPr marR="0" algn="just" rtl="1">
              <a:lnSpc>
                <a:spcPct val="115000"/>
              </a:lnSpc>
              <a:spcBef>
                <a:spcPts val="0"/>
              </a:spcBef>
              <a:spcAft>
                <a:spcPts val="0"/>
              </a:spcAft>
              <a:defRPr sz="2400" b="0">
                <a:latin typeface="Adobe Arabic" panose="02040503050201020203" pitchFamily="18" charset="-78"/>
                <a:cs typeface="Adobe Arabic" panose="02040503050201020203" pitchFamily="18" charset="-78"/>
              </a:defRPr>
            </a:lvl1pPr>
          </a:lstStyle>
          <a:p>
            <a:r>
              <a:rPr lang="ar-SA"/>
              <a:t>2. تقديم تغذية راجعة سلبية: إعطاء تغذية راجعة لموظّف حول مشروع قدّمه بجودة متدنّية وقبل الموعد النهائي بقليل.</a:t>
            </a:r>
            <a:endParaRPr lang="en-US"/>
          </a:p>
        </p:txBody>
      </p:sp>
      <p:sp>
        <p:nvSpPr>
          <p:cNvPr id="10" name="TextBox 9">
            <a:extLst>
              <a:ext uri="{FF2B5EF4-FFF2-40B4-BE49-F238E27FC236}">
                <a16:creationId xmlns:a16="http://schemas.microsoft.com/office/drawing/2014/main" id="{FA7540A6-DD83-FCC3-F382-690E3C8A5D46}"/>
              </a:ext>
            </a:extLst>
          </p:cNvPr>
          <p:cNvSpPr txBox="1"/>
          <p:nvPr/>
        </p:nvSpPr>
        <p:spPr>
          <a:xfrm>
            <a:off x="369646" y="3670283"/>
            <a:ext cx="5726353" cy="941796"/>
          </a:xfrm>
          <a:prstGeom prst="rect">
            <a:avLst/>
          </a:prstGeom>
          <a:noFill/>
        </p:spPr>
        <p:txBody>
          <a:bodyPr wrap="square">
            <a:spAutoFit/>
          </a:bodyPr>
          <a:lstStyle>
            <a:defPPr>
              <a:defRPr lang="en-US"/>
            </a:defPPr>
            <a:lvl1pPr marR="0" algn="just" rtl="1">
              <a:lnSpc>
                <a:spcPct val="115000"/>
              </a:lnSpc>
              <a:spcBef>
                <a:spcPts val="0"/>
              </a:spcBef>
              <a:spcAft>
                <a:spcPts val="0"/>
              </a:spcAft>
              <a:defRPr sz="2400" b="0">
                <a:latin typeface="Adobe Arabic" panose="02040503050201020203" pitchFamily="18" charset="-78"/>
                <a:cs typeface="Adobe Arabic" panose="02040503050201020203" pitchFamily="18" charset="-78"/>
              </a:defRPr>
            </a:lvl1pPr>
          </a:lstStyle>
          <a:p>
            <a:r>
              <a:rPr lang="ar-SA"/>
              <a:t>3. حلّ نزاع بين موظّفين: التدخّل لحلّ خلاف بين موظّفين يعملان معاً في مشروع مهمّ ويؤثّر خلافهما على سير العمل.</a:t>
            </a:r>
            <a:endParaRPr lang="en-US"/>
          </a:p>
        </p:txBody>
      </p:sp>
      <p:sp>
        <p:nvSpPr>
          <p:cNvPr id="11" name="TextBox 10">
            <a:extLst>
              <a:ext uri="{FF2B5EF4-FFF2-40B4-BE49-F238E27FC236}">
                <a16:creationId xmlns:a16="http://schemas.microsoft.com/office/drawing/2014/main" id="{B4CB46FC-C742-B663-F9F2-1E460E7BB3CB}"/>
              </a:ext>
            </a:extLst>
          </p:cNvPr>
          <p:cNvSpPr txBox="1"/>
          <p:nvPr/>
        </p:nvSpPr>
        <p:spPr>
          <a:xfrm>
            <a:off x="369646" y="4674423"/>
            <a:ext cx="5726353" cy="941796"/>
          </a:xfrm>
          <a:prstGeom prst="rect">
            <a:avLst/>
          </a:prstGeom>
          <a:noFill/>
        </p:spPr>
        <p:txBody>
          <a:bodyPr wrap="square">
            <a:spAutoFit/>
          </a:bodyPr>
          <a:lstStyle>
            <a:defPPr>
              <a:defRPr lang="en-US"/>
            </a:defPPr>
            <a:lvl1pPr marR="0" algn="just" rtl="1">
              <a:lnSpc>
                <a:spcPct val="115000"/>
              </a:lnSpc>
              <a:spcBef>
                <a:spcPts val="0"/>
              </a:spcBef>
              <a:spcAft>
                <a:spcPts val="0"/>
              </a:spcAft>
              <a:defRPr sz="2400" b="0">
                <a:latin typeface="Adobe Arabic" panose="02040503050201020203" pitchFamily="18" charset="-78"/>
                <a:cs typeface="Adobe Arabic" panose="02040503050201020203" pitchFamily="18" charset="-78"/>
              </a:defRPr>
            </a:lvl1pPr>
          </a:lstStyle>
          <a:p>
            <a:r>
              <a:rPr lang="ar-SA" dirty="0"/>
              <a:t>4. رفض طلب ترقية: إخبار موظّف متحمّس بأنّه لم يتمّ اختياره للترقية التي تقدّم لها.</a:t>
            </a:r>
            <a:endParaRPr lang="en-US" dirty="0"/>
          </a:p>
        </p:txBody>
      </p:sp>
      <p:sp>
        <p:nvSpPr>
          <p:cNvPr id="3" name="TextBox 2">
            <a:extLst>
              <a:ext uri="{FF2B5EF4-FFF2-40B4-BE49-F238E27FC236}">
                <a16:creationId xmlns:a16="http://schemas.microsoft.com/office/drawing/2014/main" id="{FFEE9A5C-EE50-390A-E0C1-DA36A8EEE57E}"/>
              </a:ext>
            </a:extLst>
          </p:cNvPr>
          <p:cNvSpPr txBox="1"/>
          <p:nvPr/>
        </p:nvSpPr>
        <p:spPr>
          <a:xfrm>
            <a:off x="369646" y="5678564"/>
            <a:ext cx="5726353" cy="941796"/>
          </a:xfrm>
          <a:prstGeom prst="rect">
            <a:avLst/>
          </a:prstGeom>
          <a:noFill/>
        </p:spPr>
        <p:txBody>
          <a:bodyPr wrap="square">
            <a:spAutoFit/>
          </a:bodyPr>
          <a:lstStyle>
            <a:defPPr>
              <a:defRPr lang="en-US"/>
            </a:defPPr>
            <a:lvl1pPr marR="0" algn="just" rtl="1">
              <a:lnSpc>
                <a:spcPct val="115000"/>
              </a:lnSpc>
              <a:spcBef>
                <a:spcPts val="0"/>
              </a:spcBef>
              <a:spcAft>
                <a:spcPts val="0"/>
              </a:spcAft>
              <a:defRPr sz="2400" b="0">
                <a:latin typeface="Adobe Arabic" panose="02040503050201020203" pitchFamily="18" charset="-78"/>
                <a:cs typeface="Adobe Arabic" panose="02040503050201020203" pitchFamily="18" charset="-78"/>
              </a:defRPr>
            </a:lvl1pPr>
          </a:lstStyle>
          <a:p>
            <a:r>
              <a:rPr lang="ar-SA"/>
              <a:t>5. التعامل مع مقاومة التغيير: إدارة فريق يُبدي مقاومة لتغييرات تقنية جديدة تمّ إدخالها للقسم.</a:t>
            </a:r>
            <a:endParaRPr lang="en-US"/>
          </a:p>
        </p:txBody>
      </p:sp>
    </p:spTree>
    <p:extLst>
      <p:ext uri="{BB962C8B-B14F-4D97-AF65-F5344CB8AC3E}">
        <p14:creationId xmlns:p14="http://schemas.microsoft.com/office/powerpoint/2010/main" val="422447471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down)">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down)">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wipe(down)">
                                      <p:cBhvr>
                                        <p:cTn id="3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P spid="5" grpId="0"/>
      <p:bldP spid="10" grpId="0"/>
      <p:bldP spid="11" grpId="0"/>
      <p:bldP spid="3"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927278-8A25-D4C2-88D0-A7F1022775D7}"/>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8C23883B-4774-CDAE-08A5-684CC4338F82}"/>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 تدريبي</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C486A7E3-9851-4131-02D1-4E65D681147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a:extLst>
              <a:ext uri="{FF2B5EF4-FFF2-40B4-BE49-F238E27FC236}">
                <a16:creationId xmlns:a16="http://schemas.microsoft.com/office/drawing/2014/main" id="{FFC14E4B-8FC8-4082-93D2-481AA65B6C4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27099" y="1386962"/>
            <a:ext cx="4762500" cy="4762500"/>
          </a:xfrm>
          <a:prstGeom prst="rect">
            <a:avLst/>
          </a:prstGeom>
        </p:spPr>
      </p:pic>
      <p:sp>
        <p:nvSpPr>
          <p:cNvPr id="6" name="TextBox 5">
            <a:extLst>
              <a:ext uri="{FF2B5EF4-FFF2-40B4-BE49-F238E27FC236}">
                <a16:creationId xmlns:a16="http://schemas.microsoft.com/office/drawing/2014/main" id="{D95470BE-DCEC-12E7-91FB-69AC4C72572B}"/>
              </a:ext>
            </a:extLst>
          </p:cNvPr>
          <p:cNvSpPr txBox="1"/>
          <p:nvPr/>
        </p:nvSpPr>
        <p:spPr>
          <a:xfrm>
            <a:off x="369647" y="976124"/>
            <a:ext cx="5726353" cy="587853"/>
          </a:xfrm>
          <a:prstGeom prst="rect">
            <a:avLst/>
          </a:prstGeom>
          <a:noFill/>
        </p:spPr>
        <p:txBody>
          <a:bodyPr wrap="square">
            <a:spAutoFit/>
          </a:bodyPr>
          <a:lstStyle>
            <a:defPPr>
              <a:defRPr lang="en-US"/>
            </a:defPPr>
            <a:lvl1pPr marR="0" algn="just" rtl="1">
              <a:lnSpc>
                <a:spcPct val="115000"/>
              </a:lnSpc>
              <a:spcBef>
                <a:spcPts val="0"/>
              </a:spcBef>
              <a:spcAft>
                <a:spcPts val="0"/>
              </a:spcAft>
              <a:defRPr sz="2800" b="1">
                <a:solidFill>
                  <a:srgbClr val="168489"/>
                </a:solidFill>
                <a:latin typeface="Adobe Arabic" panose="02040503050201020203" pitchFamily="18" charset="-78"/>
                <a:cs typeface="Adobe Arabic" panose="02040503050201020203" pitchFamily="18" charset="-78"/>
              </a:defRPr>
            </a:lvl1pPr>
          </a:lstStyle>
          <a:p>
            <a:r>
              <a:rPr lang="ar-SA"/>
              <a:t> نموذج التقييم:</a:t>
            </a:r>
            <a:endParaRPr lang="en-US"/>
          </a:p>
        </p:txBody>
      </p:sp>
      <p:sp>
        <p:nvSpPr>
          <p:cNvPr id="2" name="TextBox 1">
            <a:extLst>
              <a:ext uri="{FF2B5EF4-FFF2-40B4-BE49-F238E27FC236}">
                <a16:creationId xmlns:a16="http://schemas.microsoft.com/office/drawing/2014/main" id="{8ABDB0C1-A9FC-6FB5-DA0E-1447C7A5F868}"/>
              </a:ext>
            </a:extLst>
          </p:cNvPr>
          <p:cNvSpPr txBox="1"/>
          <p:nvPr/>
        </p:nvSpPr>
        <p:spPr>
          <a:xfrm>
            <a:off x="369646" y="1973242"/>
            <a:ext cx="5726353" cy="517065"/>
          </a:xfrm>
          <a:prstGeom prst="rect">
            <a:avLst/>
          </a:prstGeom>
          <a:noFill/>
        </p:spPr>
        <p:txBody>
          <a:bodyPr wrap="square">
            <a:spAutoFit/>
          </a:bodyPr>
          <a:lstStyle>
            <a:defPPr>
              <a:defRPr lang="en-US"/>
            </a:defPPr>
            <a:lvl1pPr marR="0" algn="just" rtl="1">
              <a:lnSpc>
                <a:spcPct val="115000"/>
              </a:lnSpc>
              <a:spcBef>
                <a:spcPts val="0"/>
              </a:spcBef>
              <a:spcAft>
                <a:spcPts val="0"/>
              </a:spcAft>
              <a:defRPr sz="2400" b="0">
                <a:latin typeface="Adobe Arabic" panose="02040503050201020203" pitchFamily="18" charset="-78"/>
                <a:cs typeface="Adobe Arabic" panose="02040503050201020203" pitchFamily="18" charset="-78"/>
              </a:defRPr>
            </a:lvl1pPr>
          </a:lstStyle>
          <a:p>
            <a:r>
              <a:rPr lang="ar-SA"/>
              <a:t>مدى فعالية المهارات التواصلية المستخدمة</a:t>
            </a:r>
            <a:endParaRPr lang="en-US"/>
          </a:p>
        </p:txBody>
      </p:sp>
      <p:sp>
        <p:nvSpPr>
          <p:cNvPr id="5" name="TextBox 4">
            <a:extLst>
              <a:ext uri="{FF2B5EF4-FFF2-40B4-BE49-F238E27FC236}">
                <a16:creationId xmlns:a16="http://schemas.microsoft.com/office/drawing/2014/main" id="{0E6FDCED-B808-BFE3-0913-4C081A704DC9}"/>
              </a:ext>
            </a:extLst>
          </p:cNvPr>
          <p:cNvSpPr txBox="1"/>
          <p:nvPr/>
        </p:nvSpPr>
        <p:spPr>
          <a:xfrm>
            <a:off x="369646" y="2899572"/>
            <a:ext cx="5726353" cy="517065"/>
          </a:xfrm>
          <a:prstGeom prst="rect">
            <a:avLst/>
          </a:prstGeom>
          <a:noFill/>
        </p:spPr>
        <p:txBody>
          <a:bodyPr wrap="square">
            <a:spAutoFit/>
          </a:bodyPr>
          <a:lstStyle>
            <a:defPPr>
              <a:defRPr lang="en-US"/>
            </a:defPPr>
            <a:lvl1pPr marR="0" algn="just" rtl="1">
              <a:lnSpc>
                <a:spcPct val="115000"/>
              </a:lnSpc>
              <a:spcBef>
                <a:spcPts val="0"/>
              </a:spcBef>
              <a:spcAft>
                <a:spcPts val="0"/>
              </a:spcAft>
              <a:defRPr sz="2400" b="0">
                <a:latin typeface="Adobe Arabic" panose="02040503050201020203" pitchFamily="18" charset="-78"/>
                <a:cs typeface="Adobe Arabic" panose="02040503050201020203" pitchFamily="18" charset="-78"/>
              </a:defRPr>
            </a:lvl1pPr>
          </a:lstStyle>
          <a:p>
            <a:r>
              <a:rPr lang="ar-SA"/>
              <a:t>القدرة على ضبط الانفعالات والتعامل بمهنية</a:t>
            </a:r>
            <a:endParaRPr lang="en-US"/>
          </a:p>
        </p:txBody>
      </p:sp>
      <p:sp>
        <p:nvSpPr>
          <p:cNvPr id="10" name="TextBox 9">
            <a:extLst>
              <a:ext uri="{FF2B5EF4-FFF2-40B4-BE49-F238E27FC236}">
                <a16:creationId xmlns:a16="http://schemas.microsoft.com/office/drawing/2014/main" id="{BA90E6F8-F397-A11D-4344-20A20A995ECC}"/>
              </a:ext>
            </a:extLst>
          </p:cNvPr>
          <p:cNvSpPr txBox="1"/>
          <p:nvPr/>
        </p:nvSpPr>
        <p:spPr>
          <a:xfrm>
            <a:off x="369646" y="3825902"/>
            <a:ext cx="5726353" cy="517065"/>
          </a:xfrm>
          <a:prstGeom prst="rect">
            <a:avLst/>
          </a:prstGeom>
          <a:noFill/>
        </p:spPr>
        <p:txBody>
          <a:bodyPr wrap="square">
            <a:spAutoFit/>
          </a:bodyPr>
          <a:lstStyle>
            <a:defPPr>
              <a:defRPr lang="en-US"/>
            </a:defPPr>
            <a:lvl1pPr marR="0" algn="just" rtl="1">
              <a:lnSpc>
                <a:spcPct val="115000"/>
              </a:lnSpc>
              <a:spcBef>
                <a:spcPts val="0"/>
              </a:spcBef>
              <a:spcAft>
                <a:spcPts val="0"/>
              </a:spcAft>
              <a:defRPr sz="2400" b="0">
                <a:latin typeface="Adobe Arabic" panose="02040503050201020203" pitchFamily="18" charset="-78"/>
                <a:cs typeface="Adobe Arabic" panose="02040503050201020203" pitchFamily="18" charset="-78"/>
              </a:defRPr>
            </a:lvl1pPr>
          </a:lstStyle>
          <a:p>
            <a:r>
              <a:rPr lang="ar-SA"/>
              <a:t>القدرة على ضبط الانفعالات والتعامل بمهنية</a:t>
            </a:r>
            <a:endParaRPr lang="en-US"/>
          </a:p>
        </p:txBody>
      </p:sp>
      <p:sp>
        <p:nvSpPr>
          <p:cNvPr id="11" name="TextBox 10">
            <a:extLst>
              <a:ext uri="{FF2B5EF4-FFF2-40B4-BE49-F238E27FC236}">
                <a16:creationId xmlns:a16="http://schemas.microsoft.com/office/drawing/2014/main" id="{F70BC715-04D7-CA90-3878-8B6E756819CF}"/>
              </a:ext>
            </a:extLst>
          </p:cNvPr>
          <p:cNvSpPr txBox="1"/>
          <p:nvPr/>
        </p:nvSpPr>
        <p:spPr>
          <a:xfrm>
            <a:off x="369646" y="4752232"/>
            <a:ext cx="5726353" cy="517065"/>
          </a:xfrm>
          <a:prstGeom prst="rect">
            <a:avLst/>
          </a:prstGeom>
          <a:noFill/>
        </p:spPr>
        <p:txBody>
          <a:bodyPr wrap="square">
            <a:spAutoFit/>
          </a:bodyPr>
          <a:lstStyle>
            <a:defPPr>
              <a:defRPr lang="en-US"/>
            </a:defPPr>
            <a:lvl1pPr marR="0" algn="just" rtl="1">
              <a:lnSpc>
                <a:spcPct val="115000"/>
              </a:lnSpc>
              <a:spcBef>
                <a:spcPts val="0"/>
              </a:spcBef>
              <a:spcAft>
                <a:spcPts val="0"/>
              </a:spcAft>
              <a:defRPr sz="2400" b="0">
                <a:latin typeface="Adobe Arabic" panose="02040503050201020203" pitchFamily="18" charset="-78"/>
                <a:cs typeface="Adobe Arabic" panose="02040503050201020203" pitchFamily="18" charset="-78"/>
              </a:defRPr>
            </a:lvl1pPr>
          </a:lstStyle>
          <a:p>
            <a:r>
              <a:rPr lang="ar-SA"/>
              <a:t>الموازنة بين الحزم والمرونة في التعامل</a:t>
            </a:r>
            <a:endParaRPr lang="en-US" dirty="0"/>
          </a:p>
        </p:txBody>
      </p:sp>
      <p:sp>
        <p:nvSpPr>
          <p:cNvPr id="3" name="TextBox 2">
            <a:extLst>
              <a:ext uri="{FF2B5EF4-FFF2-40B4-BE49-F238E27FC236}">
                <a16:creationId xmlns:a16="http://schemas.microsoft.com/office/drawing/2014/main" id="{2D119D43-CFC6-A1D8-311A-AD1F95E16C3F}"/>
              </a:ext>
            </a:extLst>
          </p:cNvPr>
          <p:cNvSpPr txBox="1"/>
          <p:nvPr/>
        </p:nvSpPr>
        <p:spPr>
          <a:xfrm>
            <a:off x="369646" y="5678564"/>
            <a:ext cx="5726353" cy="517065"/>
          </a:xfrm>
          <a:prstGeom prst="rect">
            <a:avLst/>
          </a:prstGeom>
          <a:noFill/>
        </p:spPr>
        <p:txBody>
          <a:bodyPr wrap="square">
            <a:spAutoFit/>
          </a:bodyPr>
          <a:lstStyle>
            <a:defPPr>
              <a:defRPr lang="en-US"/>
            </a:defPPr>
            <a:lvl1pPr marR="0" algn="just" rtl="1">
              <a:lnSpc>
                <a:spcPct val="115000"/>
              </a:lnSpc>
              <a:spcBef>
                <a:spcPts val="0"/>
              </a:spcBef>
              <a:spcAft>
                <a:spcPts val="0"/>
              </a:spcAft>
              <a:defRPr sz="2400" b="0">
                <a:latin typeface="Adobe Arabic" panose="02040503050201020203" pitchFamily="18" charset="-78"/>
                <a:cs typeface="Adobe Arabic" panose="02040503050201020203" pitchFamily="18" charset="-78"/>
              </a:defRPr>
            </a:lvl1pPr>
          </a:lstStyle>
          <a:p>
            <a:r>
              <a:rPr lang="ar-SA"/>
              <a:t>مراعاة مشاعر واحتياجات الطرف الآخر</a:t>
            </a:r>
            <a:endParaRPr lang="en-US"/>
          </a:p>
        </p:txBody>
      </p:sp>
    </p:spTree>
    <p:extLst>
      <p:ext uri="{BB962C8B-B14F-4D97-AF65-F5344CB8AC3E}">
        <p14:creationId xmlns:p14="http://schemas.microsoft.com/office/powerpoint/2010/main" val="6885027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down)">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down)">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wipe(down)">
                                      <p:cBhvr>
                                        <p:cTn id="3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P spid="5" grpId="0"/>
      <p:bldP spid="10" grpId="0"/>
      <p:bldP spid="11" grpId="0"/>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AD247D-8052-8C8B-118E-646901CB8BEB}"/>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B91AB89F-DAFB-75B9-1D65-81002763CF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C81F56ED-61C6-E113-7008-456C3276DCDF}"/>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المقدمة</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6" name="Picture 5">
            <a:extLst>
              <a:ext uri="{FF2B5EF4-FFF2-40B4-BE49-F238E27FC236}">
                <a16:creationId xmlns:a16="http://schemas.microsoft.com/office/drawing/2014/main" id="{CE341141-7ACE-F8B8-114A-EE576FFFB21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454046" y="2358016"/>
            <a:ext cx="2962301" cy="2860940"/>
          </a:xfrm>
          <a:prstGeom prst="rect">
            <a:avLst/>
          </a:prstGeom>
          <a:noFill/>
          <a:ln>
            <a:noFill/>
          </a:ln>
        </p:spPr>
      </p:pic>
      <p:sp>
        <p:nvSpPr>
          <p:cNvPr id="8" name="TextBox 7">
            <a:extLst>
              <a:ext uri="{FF2B5EF4-FFF2-40B4-BE49-F238E27FC236}">
                <a16:creationId xmlns:a16="http://schemas.microsoft.com/office/drawing/2014/main" id="{F753C2F1-B10D-461B-6C21-6909EA9029BA}"/>
              </a:ext>
            </a:extLst>
          </p:cNvPr>
          <p:cNvSpPr txBox="1"/>
          <p:nvPr/>
        </p:nvSpPr>
        <p:spPr>
          <a:xfrm>
            <a:off x="5351490" y="1366375"/>
            <a:ext cx="6027624" cy="1815882"/>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dirty="0"/>
              <a:t>أهلاً ومرحباً بكم في الجلسة الأولى من دورتنا التدريبيّة حول الإشراف الإداري. يُعدّ الإشراف الإداري من أهمّ الوظائف التي تساهم في نجاح المؤسّسات وتطويرها، خاصّة في ظلّ التحدّيات المتزايدة التي تواجه بيئة العمل المعاصرة</a:t>
            </a:r>
            <a:endParaRPr lang="en-US" dirty="0"/>
          </a:p>
        </p:txBody>
      </p:sp>
      <p:sp>
        <p:nvSpPr>
          <p:cNvPr id="2" name="TextBox 1">
            <a:extLst>
              <a:ext uri="{FF2B5EF4-FFF2-40B4-BE49-F238E27FC236}">
                <a16:creationId xmlns:a16="http://schemas.microsoft.com/office/drawing/2014/main" id="{C458FF26-AE4D-5B44-1FE4-FA997A51F0DC}"/>
              </a:ext>
            </a:extLst>
          </p:cNvPr>
          <p:cNvSpPr txBox="1"/>
          <p:nvPr/>
        </p:nvSpPr>
        <p:spPr>
          <a:xfrm>
            <a:off x="5351490" y="4000537"/>
            <a:ext cx="6027624" cy="2246769"/>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dirty="0"/>
              <a:t>يُمثّل المشرف الإداري حلقة الوصل بين الإدارة العليا والموظّفين، وهو المسؤول عن ترجمة الخطط والاستراتيجيّات إلى واقع ملموس. في هذه الجلسة، سنتعرّف على مفهوم الإشراف الإداري وأهميّته ومجالاته والمهارات الأساسيّة للمشرف الناجح</a:t>
            </a:r>
            <a:endParaRPr lang="en-US" dirty="0"/>
          </a:p>
        </p:txBody>
      </p:sp>
    </p:spTree>
    <p:extLst>
      <p:ext uri="{BB962C8B-B14F-4D97-AF65-F5344CB8AC3E}">
        <p14:creationId xmlns:p14="http://schemas.microsoft.com/office/powerpoint/2010/main" val="128742664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60.xml><?xml version="1.0" encoding="utf-8"?>
<p:sld xmlns:a="http://schemas.openxmlformats.org/drawingml/2006/main" xmlns:r="http://schemas.openxmlformats.org/officeDocument/2006/relationships" xmlns:p="http://schemas.openxmlformats.org/presentationml/2006/main">
  <p:cSld>
    <p:bg>
      <p:bgPr>
        <a:solidFill>
          <a:srgbClr val="A0C9CA"/>
        </a:solidFill>
        <a:effectLst/>
      </p:bgPr>
    </p:bg>
    <p:spTree>
      <p:nvGrpSpPr>
        <p:cNvPr id="1" name="">
          <a:extLst>
            <a:ext uri="{FF2B5EF4-FFF2-40B4-BE49-F238E27FC236}">
              <a16:creationId xmlns:a16="http://schemas.microsoft.com/office/drawing/2014/main" id="{5FEAFB3E-BFDF-5139-0BC3-61CCCD9AB574}"/>
            </a:ext>
          </a:extLst>
        </p:cNvPr>
        <p:cNvGrpSpPr/>
        <p:nvPr/>
      </p:nvGrpSpPr>
      <p:grpSpPr>
        <a:xfrm>
          <a:off x="0" y="0"/>
          <a:ext cx="0" cy="0"/>
          <a:chOff x="0" y="0"/>
          <a:chExt cx="0" cy="0"/>
        </a:xfrm>
      </p:grpSpPr>
      <p:sp>
        <p:nvSpPr>
          <p:cNvPr id="35" name="Rectangle: Rounded Corners 34">
            <a:extLst>
              <a:ext uri="{FF2B5EF4-FFF2-40B4-BE49-F238E27FC236}">
                <a16:creationId xmlns:a16="http://schemas.microsoft.com/office/drawing/2014/main" id="{7897A334-9D4B-922A-4E31-2C8C620AB565}"/>
              </a:ext>
            </a:extLst>
          </p:cNvPr>
          <p:cNvSpPr/>
          <p:nvPr/>
        </p:nvSpPr>
        <p:spPr>
          <a:xfrm>
            <a:off x="4739621" y="1447801"/>
            <a:ext cx="7650048" cy="8235084"/>
          </a:xfrm>
          <a:prstGeom prst="roundRect">
            <a:avLst>
              <a:gd name="adj" fmla="val 6240"/>
            </a:avLst>
          </a:prstGeom>
          <a:solidFill>
            <a:schemeClr val="bg1"/>
          </a:solidFill>
          <a:ln>
            <a:noFill/>
          </a:ln>
          <a:scene3d>
            <a:camera prst="isometricTopUp"/>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9" name="Rectangle: Rounded Corners 98">
            <a:extLst>
              <a:ext uri="{FF2B5EF4-FFF2-40B4-BE49-F238E27FC236}">
                <a16:creationId xmlns:a16="http://schemas.microsoft.com/office/drawing/2014/main" id="{F1656E18-0174-CB35-2D9E-8CA073A3E2C1}"/>
              </a:ext>
            </a:extLst>
          </p:cNvPr>
          <p:cNvSpPr/>
          <p:nvPr/>
        </p:nvSpPr>
        <p:spPr>
          <a:xfrm>
            <a:off x="4737292" y="2162437"/>
            <a:ext cx="7860092" cy="6964236"/>
          </a:xfrm>
          <a:prstGeom prst="roundRect">
            <a:avLst>
              <a:gd name="adj" fmla="val 3329"/>
            </a:avLst>
          </a:prstGeom>
          <a:noFill/>
          <a:ln w="28575">
            <a:solidFill>
              <a:schemeClr val="bg1">
                <a:lumMod val="65000"/>
              </a:schemeClr>
            </a:solidFill>
            <a:prstDash val="dash"/>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50" name="Group 49">
            <a:extLst>
              <a:ext uri="{FF2B5EF4-FFF2-40B4-BE49-F238E27FC236}">
                <a16:creationId xmlns:a16="http://schemas.microsoft.com/office/drawing/2014/main" id="{05346D62-4E2D-ED8A-FD07-BECE33BC7DE3}"/>
              </a:ext>
            </a:extLst>
          </p:cNvPr>
          <p:cNvGrpSpPr/>
          <p:nvPr/>
        </p:nvGrpSpPr>
        <p:grpSpPr>
          <a:xfrm>
            <a:off x="7979267" y="-972868"/>
            <a:ext cx="5613451" cy="4492039"/>
            <a:chOff x="8034976" y="-699337"/>
            <a:chExt cx="5613451" cy="4492039"/>
          </a:xfrm>
        </p:grpSpPr>
        <p:sp>
          <p:nvSpPr>
            <p:cNvPr id="46" name="Rectangle: Rounded Corners 45">
              <a:extLst>
                <a:ext uri="{FF2B5EF4-FFF2-40B4-BE49-F238E27FC236}">
                  <a16:creationId xmlns:a16="http://schemas.microsoft.com/office/drawing/2014/main" id="{B6930E27-5BFD-6069-83A4-7E7FAB5EFD23}"/>
                </a:ext>
              </a:extLst>
            </p:cNvPr>
            <p:cNvSpPr/>
            <p:nvPr/>
          </p:nvSpPr>
          <p:spPr>
            <a:xfrm>
              <a:off x="9169208" y="-699337"/>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7" name="Rectangle: Rounded Corners 46">
              <a:extLst>
                <a:ext uri="{FF2B5EF4-FFF2-40B4-BE49-F238E27FC236}">
                  <a16:creationId xmlns:a16="http://schemas.microsoft.com/office/drawing/2014/main" id="{C21269B4-D891-A4BC-5FC6-E4A6A9F40F35}"/>
                </a:ext>
              </a:extLst>
            </p:cNvPr>
            <p:cNvSpPr/>
            <p:nvPr/>
          </p:nvSpPr>
          <p:spPr>
            <a:xfrm>
              <a:off x="8803305" y="-424622"/>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8" name="Rectangle: Rounded Corners 47">
              <a:extLst>
                <a:ext uri="{FF2B5EF4-FFF2-40B4-BE49-F238E27FC236}">
                  <a16:creationId xmlns:a16="http://schemas.microsoft.com/office/drawing/2014/main" id="{E418E3AA-9332-F6BB-1CBE-E04BA99E8153}"/>
                </a:ext>
              </a:extLst>
            </p:cNvPr>
            <p:cNvSpPr/>
            <p:nvPr/>
          </p:nvSpPr>
          <p:spPr>
            <a:xfrm>
              <a:off x="8437402" y="-175427"/>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9" name="Rectangle: Rounded Corners 48">
              <a:extLst>
                <a:ext uri="{FF2B5EF4-FFF2-40B4-BE49-F238E27FC236}">
                  <a16:creationId xmlns:a16="http://schemas.microsoft.com/office/drawing/2014/main" id="{5262C2A9-C422-FFA5-0FB5-C0661410E213}"/>
                </a:ext>
              </a:extLst>
            </p:cNvPr>
            <p:cNvSpPr/>
            <p:nvPr/>
          </p:nvSpPr>
          <p:spPr>
            <a:xfrm>
              <a:off x="8034976" y="76904"/>
              <a:ext cx="4479219" cy="3715798"/>
            </a:xfrm>
            <a:prstGeom prst="roundRect">
              <a:avLst>
                <a:gd name="adj" fmla="val 6240"/>
              </a:avLst>
            </a:prstGeom>
            <a:gradFill flip="none" rotWithShape="1">
              <a:gsLst>
                <a:gs pos="0">
                  <a:srgbClr val="168489"/>
                </a:gs>
                <a:gs pos="58000">
                  <a:srgbClr val="82ADD1"/>
                </a:gs>
                <a:gs pos="100000">
                  <a:srgbClr val="A0C9CA"/>
                </a:gs>
              </a:gsLst>
              <a:lin ang="2700000" scaled="1"/>
              <a:tileRect/>
            </a:gra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pic>
        <p:nvPicPr>
          <p:cNvPr id="9" name="Picture 8">
            <a:extLst>
              <a:ext uri="{FF2B5EF4-FFF2-40B4-BE49-F238E27FC236}">
                <a16:creationId xmlns:a16="http://schemas.microsoft.com/office/drawing/2014/main" id="{35FBDC87-82FA-E10A-0EC8-D16179DF1F36}"/>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100000"/>
                    </a14:imgEffect>
                  </a14:imgLayer>
                </a14:imgProps>
              </a:ext>
            </a:extLst>
          </a:blip>
          <a:stretch>
            <a:fillRect/>
          </a:stretch>
        </p:blipFill>
        <p:spPr>
          <a:xfrm>
            <a:off x="6260762" y="3379748"/>
            <a:ext cx="4102964" cy="2365453"/>
          </a:xfrm>
          <a:prstGeom prst="rect">
            <a:avLst/>
          </a:prstGeom>
        </p:spPr>
      </p:pic>
      <p:sp>
        <p:nvSpPr>
          <p:cNvPr id="4" name="Rectangle: Rounded Corners 3">
            <a:extLst>
              <a:ext uri="{FF2B5EF4-FFF2-40B4-BE49-F238E27FC236}">
                <a16:creationId xmlns:a16="http://schemas.microsoft.com/office/drawing/2014/main" id="{FE770D0D-DBDC-FF92-FEEF-8C554722DDCF}"/>
              </a:ext>
            </a:extLst>
          </p:cNvPr>
          <p:cNvSpPr/>
          <p:nvPr/>
        </p:nvSpPr>
        <p:spPr>
          <a:xfrm>
            <a:off x="6877051" y="2790825"/>
            <a:ext cx="2876550" cy="2876550"/>
          </a:xfrm>
          <a:prstGeom prst="roundRect">
            <a:avLst>
              <a:gd name="adj" fmla="val 6240"/>
            </a:avLst>
          </a:prstGeom>
          <a:gradFill flip="none" rotWithShape="1">
            <a:gsLst>
              <a:gs pos="0">
                <a:srgbClr val="168489"/>
              </a:gs>
              <a:gs pos="43000">
                <a:srgbClr val="A0C9CA"/>
              </a:gs>
              <a:gs pos="100000">
                <a:srgbClr val="82ADD1"/>
              </a:gs>
            </a:gsLst>
            <a:path path="circle">
              <a:fillToRect l="100000" t="100000"/>
            </a:path>
            <a:tileRect r="-100000" b="-100000"/>
          </a:gradFill>
          <a:ln>
            <a:noFill/>
          </a:ln>
          <a:scene3d>
            <a:camera prst="isometricTopUp"/>
            <a:lightRig rig="threePt" dir="t"/>
          </a:scene3d>
          <a:sp3d extrusionH="20955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Freeform: Shape 6">
            <a:extLst>
              <a:ext uri="{FF2B5EF4-FFF2-40B4-BE49-F238E27FC236}">
                <a16:creationId xmlns:a16="http://schemas.microsoft.com/office/drawing/2014/main" id="{1ACD7E69-38C5-A10C-4D92-977D37277733}"/>
              </a:ext>
            </a:extLst>
          </p:cNvPr>
          <p:cNvSpPr/>
          <p:nvPr/>
        </p:nvSpPr>
        <p:spPr>
          <a:xfrm>
            <a:off x="6880412" y="2790825"/>
            <a:ext cx="2863664" cy="2876550"/>
          </a:xfrm>
          <a:custGeom>
            <a:avLst/>
            <a:gdLst>
              <a:gd name="connsiteX0" fmla="*/ 179497 w 2863664"/>
              <a:gd name="connsiteY0" fmla="*/ 0 h 2876550"/>
              <a:gd name="connsiteX1" fmla="*/ 2697053 w 2863664"/>
              <a:gd name="connsiteY1" fmla="*/ 0 h 2876550"/>
              <a:gd name="connsiteX2" fmla="*/ 2862444 w 2863664"/>
              <a:gd name="connsiteY2" fmla="*/ 109629 h 2876550"/>
              <a:gd name="connsiteX3" fmla="*/ 2863664 w 2863664"/>
              <a:gd name="connsiteY3" fmla="*/ 115668 h 2876550"/>
              <a:gd name="connsiteX4" fmla="*/ 2647949 w 2863664"/>
              <a:gd name="connsiteY4" fmla="*/ 104775 h 2876550"/>
              <a:gd name="connsiteX5" fmla="*/ 209549 w 2863664"/>
              <a:gd name="connsiteY5" fmla="*/ 2543175 h 2876550"/>
              <a:gd name="connsiteX6" fmla="*/ 222138 w 2863664"/>
              <a:gd name="connsiteY6" fmla="*/ 2792487 h 2876550"/>
              <a:gd name="connsiteX7" fmla="*/ 234968 w 2863664"/>
              <a:gd name="connsiteY7" fmla="*/ 2876550 h 2876550"/>
              <a:gd name="connsiteX8" fmla="*/ 179497 w 2863664"/>
              <a:gd name="connsiteY8" fmla="*/ 2876550 h 2876550"/>
              <a:gd name="connsiteX9" fmla="*/ 0 w 2863664"/>
              <a:gd name="connsiteY9" fmla="*/ 2697053 h 2876550"/>
              <a:gd name="connsiteX10" fmla="*/ 0 w 2863664"/>
              <a:gd name="connsiteY10" fmla="*/ 179497 h 2876550"/>
              <a:gd name="connsiteX11" fmla="*/ 179497 w 2863664"/>
              <a:gd name="connsiteY11" fmla="*/ 0 h 287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63664" h="2876550">
                <a:moveTo>
                  <a:pt x="179497" y="0"/>
                </a:moveTo>
                <a:lnTo>
                  <a:pt x="2697053" y="0"/>
                </a:lnTo>
                <a:cubicBezTo>
                  <a:pt x="2771403" y="0"/>
                  <a:pt x="2835195" y="45205"/>
                  <a:pt x="2862444" y="109629"/>
                </a:cubicBezTo>
                <a:lnTo>
                  <a:pt x="2863664" y="115668"/>
                </a:lnTo>
                <a:lnTo>
                  <a:pt x="2647949" y="104775"/>
                </a:lnTo>
                <a:cubicBezTo>
                  <a:pt x="1301258" y="104775"/>
                  <a:pt x="209549" y="1196484"/>
                  <a:pt x="209549" y="2543175"/>
                </a:cubicBezTo>
                <a:cubicBezTo>
                  <a:pt x="209549" y="2627343"/>
                  <a:pt x="213814" y="2710516"/>
                  <a:pt x="222138" y="2792487"/>
                </a:cubicBezTo>
                <a:lnTo>
                  <a:pt x="234968" y="2876550"/>
                </a:lnTo>
                <a:lnTo>
                  <a:pt x="179497" y="2876550"/>
                </a:lnTo>
                <a:cubicBezTo>
                  <a:pt x="80364" y="2876550"/>
                  <a:pt x="0" y="2796186"/>
                  <a:pt x="0" y="2697053"/>
                </a:cubicBezTo>
                <a:lnTo>
                  <a:pt x="0" y="179497"/>
                </a:lnTo>
                <a:cubicBezTo>
                  <a:pt x="0" y="80364"/>
                  <a:pt x="80364" y="0"/>
                  <a:pt x="179497" y="0"/>
                </a:cubicBezTo>
                <a:close/>
              </a:path>
            </a:pathLst>
          </a:custGeom>
          <a:solidFill>
            <a:schemeClr val="bg1">
              <a:alpha val="26000"/>
            </a:schemeClr>
          </a:solidFill>
          <a:ln>
            <a:noFill/>
          </a:ln>
          <a:scene3d>
            <a:camera prst="isometricTopUp"/>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Oval 15">
            <a:extLst>
              <a:ext uri="{FF2B5EF4-FFF2-40B4-BE49-F238E27FC236}">
                <a16:creationId xmlns:a16="http://schemas.microsoft.com/office/drawing/2014/main" id="{5A13C0A7-9E53-974C-715E-2049C623CEDF}"/>
              </a:ext>
            </a:extLst>
          </p:cNvPr>
          <p:cNvSpPr/>
          <p:nvPr/>
        </p:nvSpPr>
        <p:spPr>
          <a:xfrm>
            <a:off x="6698914" y="1428752"/>
            <a:ext cx="3223300" cy="3124196"/>
          </a:xfrm>
          <a:prstGeom prst="ellipse">
            <a:avLst/>
          </a:prstGeom>
          <a:gradFill>
            <a:gsLst>
              <a:gs pos="57000">
                <a:schemeClr val="bg1">
                  <a:lumMod val="95000"/>
                  <a:alpha val="87000"/>
                </a:schemeClr>
              </a:gs>
              <a:gs pos="100000">
                <a:schemeClr val="tx2">
                  <a:lumMod val="40000"/>
                  <a:lumOff val="60000"/>
                </a:schemeClr>
              </a:gs>
            </a:gsLst>
            <a:path path="circle">
              <a:fillToRect l="100000" t="100000"/>
            </a:path>
          </a:gradFill>
          <a:ln>
            <a:solidFill>
              <a:schemeClr val="accent1">
                <a:shade val="50000"/>
              </a:schemeClr>
            </a:solidFill>
          </a:ln>
          <a:scene3d>
            <a:camera prst="isometricLeftDown"/>
            <a:lightRig rig="threePt" dir="t"/>
          </a:scene3d>
          <a:sp3d extrusionH="2095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2" name="TextBox 111">
            <a:extLst>
              <a:ext uri="{FF2B5EF4-FFF2-40B4-BE49-F238E27FC236}">
                <a16:creationId xmlns:a16="http://schemas.microsoft.com/office/drawing/2014/main" id="{C86528BE-C0C7-E75B-AA0E-7E57E184799C}"/>
              </a:ext>
            </a:extLst>
          </p:cNvPr>
          <p:cNvSpPr txBox="1"/>
          <p:nvPr/>
        </p:nvSpPr>
        <p:spPr>
          <a:xfrm>
            <a:off x="8776490" y="1033767"/>
            <a:ext cx="3167751" cy="1200329"/>
          </a:xfrm>
          <a:prstGeom prst="rect">
            <a:avLst/>
          </a:prstGeom>
          <a:noFill/>
        </p:spPr>
        <p:txBody>
          <a:bodyPr wrap="square" rtlCol="0">
            <a:spAutoFit/>
            <a:scene3d>
              <a:camera prst="isometricLeftDown"/>
              <a:lightRig rig="threePt" dir="t"/>
            </a:scene3d>
            <a:sp3d extrusionH="31750" prstMaterial="metal"/>
          </a:bodyPr>
          <a:lstStyle/>
          <a:p>
            <a:pPr algn="ctr"/>
            <a:r>
              <a:rPr lang="ar-SY" sz="3600" dirty="0">
                <a:latin typeface="Adobe Arabic" panose="02040503050201020203" pitchFamily="18" charset="-78"/>
                <a:cs typeface="Adobe Arabic" panose="02040503050201020203" pitchFamily="18" charset="-78"/>
              </a:rPr>
              <a:t>مفهوم التنظيم الإداري وأهدافه</a:t>
            </a:r>
            <a:endParaRPr lang="en-US" sz="3600" dirty="0">
              <a:latin typeface="Adobe Arabic" panose="02040503050201020203" pitchFamily="18" charset="-78"/>
              <a:cs typeface="Adobe Arabic" panose="02040503050201020203" pitchFamily="18" charset="-78"/>
            </a:endParaRPr>
          </a:p>
        </p:txBody>
      </p:sp>
      <p:grpSp>
        <p:nvGrpSpPr>
          <p:cNvPr id="28" name="Group 27">
            <a:extLst>
              <a:ext uri="{FF2B5EF4-FFF2-40B4-BE49-F238E27FC236}">
                <a16:creationId xmlns:a16="http://schemas.microsoft.com/office/drawing/2014/main" id="{859B05E4-F09D-3CAE-1EDE-B983FAC4C174}"/>
              </a:ext>
            </a:extLst>
          </p:cNvPr>
          <p:cNvGrpSpPr/>
          <p:nvPr/>
        </p:nvGrpSpPr>
        <p:grpSpPr>
          <a:xfrm>
            <a:off x="6945835" y="5057528"/>
            <a:ext cx="7105650" cy="1543500"/>
            <a:chOff x="6945835" y="5057528"/>
            <a:chExt cx="7105650" cy="1543500"/>
          </a:xfrm>
        </p:grpSpPr>
        <p:grpSp>
          <p:nvGrpSpPr>
            <p:cNvPr id="78" name="Group 77">
              <a:extLst>
                <a:ext uri="{FF2B5EF4-FFF2-40B4-BE49-F238E27FC236}">
                  <a16:creationId xmlns:a16="http://schemas.microsoft.com/office/drawing/2014/main" id="{3076F649-45BD-384C-67F4-84D60DCA3859}"/>
                </a:ext>
              </a:extLst>
            </p:cNvPr>
            <p:cNvGrpSpPr/>
            <p:nvPr/>
          </p:nvGrpSpPr>
          <p:grpSpPr>
            <a:xfrm>
              <a:off x="9172624" y="5057528"/>
              <a:ext cx="2738477" cy="1543500"/>
              <a:chOff x="5099804" y="4684840"/>
              <a:chExt cx="2738477" cy="1543500"/>
            </a:xfrm>
          </p:grpSpPr>
          <p:sp>
            <p:nvSpPr>
              <p:cNvPr id="79" name="Rectangle: Rounded Corners 78">
                <a:extLst>
                  <a:ext uri="{FF2B5EF4-FFF2-40B4-BE49-F238E27FC236}">
                    <a16:creationId xmlns:a16="http://schemas.microsoft.com/office/drawing/2014/main" id="{D16ABB71-9CA1-E810-30DF-8225C803BB3C}"/>
                  </a:ext>
                </a:extLst>
              </p:cNvPr>
              <p:cNvSpPr/>
              <p:nvPr/>
            </p:nvSpPr>
            <p:spPr>
              <a:xfrm>
                <a:off x="5099804" y="4783195"/>
                <a:ext cx="2733715" cy="1445145"/>
              </a:xfrm>
              <a:prstGeom prst="roundRect">
                <a:avLst/>
              </a:prstGeom>
              <a:gradFill flip="none" rotWithShape="1">
                <a:gsLst>
                  <a:gs pos="0">
                    <a:srgbClr val="168489"/>
                  </a:gs>
                  <a:gs pos="85000">
                    <a:srgbClr val="168489"/>
                  </a:gs>
                </a:gsLst>
                <a:lin ang="2700000" scaled="1"/>
                <a:tileRect/>
              </a:gra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0" name="Rectangle: Rounded Corners 79">
                <a:extLst>
                  <a:ext uri="{FF2B5EF4-FFF2-40B4-BE49-F238E27FC236}">
                    <a16:creationId xmlns:a16="http://schemas.microsoft.com/office/drawing/2014/main" id="{9B4F6E6B-D925-8105-D75F-6CE45FF0E528}"/>
                  </a:ext>
                </a:extLst>
              </p:cNvPr>
              <p:cNvSpPr/>
              <p:nvPr/>
            </p:nvSpPr>
            <p:spPr>
              <a:xfrm>
                <a:off x="5104566" y="4684840"/>
                <a:ext cx="2733715" cy="1445145"/>
              </a:xfrm>
              <a:prstGeom prst="roundRect">
                <a:avLst/>
              </a:prstGeom>
              <a:solidFill>
                <a:schemeClr val="bg1">
                  <a:alpha val="74000"/>
                </a:schemeClr>
              </a:soli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25" name="TextBox 124">
              <a:extLst>
                <a:ext uri="{FF2B5EF4-FFF2-40B4-BE49-F238E27FC236}">
                  <a16:creationId xmlns:a16="http://schemas.microsoft.com/office/drawing/2014/main" id="{20E4F72C-FF28-F936-2545-6FF7C5A088EA}"/>
                </a:ext>
              </a:extLst>
            </p:cNvPr>
            <p:cNvSpPr txBox="1"/>
            <p:nvPr/>
          </p:nvSpPr>
          <p:spPr>
            <a:xfrm>
              <a:off x="6945835" y="5124817"/>
              <a:ext cx="7105650" cy="800219"/>
            </a:xfrm>
            <a:prstGeom prst="rect">
              <a:avLst/>
            </a:prstGeom>
            <a:noFill/>
            <a:scene3d>
              <a:camera prst="isometricLeftDown"/>
              <a:lightRig rig="threePt" dir="t"/>
            </a:scene3d>
          </p:spPr>
          <p:txBody>
            <a:bodyPr wrap="square">
              <a:spAutoFit/>
              <a:scene3d>
                <a:camera prst="isometricTopUp"/>
                <a:lightRig rig="threePt" dir="t"/>
              </a:scene3d>
            </a:bodyPr>
            <a:lstStyle/>
            <a:p>
              <a:pPr algn="ctr">
                <a:lnSpc>
                  <a:spcPct val="115000"/>
                </a:lnSpc>
                <a:spcAft>
                  <a:spcPts val="800"/>
                </a:spcAft>
              </a:pPr>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اليوم </a:t>
              </a:r>
              <a:r>
                <a:rPr lang="ar-SA" sz="4000" b="1" dirty="0">
                  <a:latin typeface="Adobe Arabic" panose="02040503050201020203" pitchFamily="18" charset="-78"/>
                  <a:ea typeface="GE Dinar Two Medium" panose="020A0503020102020204" pitchFamily="18" charset="-78"/>
                  <a:cs typeface="Adobe Arabic" panose="02040503050201020203" pitchFamily="18" charset="-78"/>
                </a:rPr>
                <a:t>الثاني</a:t>
              </a:r>
              <a:endParaRPr lang="ar-SY"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17" name="Group 16">
            <a:extLst>
              <a:ext uri="{FF2B5EF4-FFF2-40B4-BE49-F238E27FC236}">
                <a16:creationId xmlns:a16="http://schemas.microsoft.com/office/drawing/2014/main" id="{A8E6573A-B3D4-BDCA-6067-8177E2A4F624}"/>
              </a:ext>
            </a:extLst>
          </p:cNvPr>
          <p:cNvGrpSpPr/>
          <p:nvPr/>
        </p:nvGrpSpPr>
        <p:grpSpPr>
          <a:xfrm>
            <a:off x="6790840" y="1447801"/>
            <a:ext cx="3039448" cy="3095622"/>
            <a:chOff x="1216363" y="952500"/>
            <a:chExt cx="4276725" cy="4276725"/>
          </a:xfrm>
          <a:scene3d>
            <a:camera prst="isometricLeftDown"/>
            <a:lightRig rig="threePt" dir="t"/>
          </a:scene3d>
        </p:grpSpPr>
        <p:sp>
          <p:nvSpPr>
            <p:cNvPr id="10" name="Oval 9">
              <a:extLst>
                <a:ext uri="{FF2B5EF4-FFF2-40B4-BE49-F238E27FC236}">
                  <a16:creationId xmlns:a16="http://schemas.microsoft.com/office/drawing/2014/main" id="{51FFD152-CCAE-7217-EB76-B8DFE3980C4F}"/>
                </a:ext>
              </a:extLst>
            </p:cNvPr>
            <p:cNvSpPr/>
            <p:nvPr/>
          </p:nvSpPr>
          <p:spPr>
            <a:xfrm>
              <a:off x="1216363" y="952500"/>
              <a:ext cx="4276725" cy="4276725"/>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Oval 10">
              <a:extLst>
                <a:ext uri="{FF2B5EF4-FFF2-40B4-BE49-F238E27FC236}">
                  <a16:creationId xmlns:a16="http://schemas.microsoft.com/office/drawing/2014/main" id="{495D66C1-8D34-BA05-24FE-51D1EE256211}"/>
                </a:ext>
              </a:extLst>
            </p:cNvPr>
            <p:cNvSpPr/>
            <p:nvPr/>
          </p:nvSpPr>
          <p:spPr>
            <a:xfrm>
              <a:off x="1487825" y="1223962"/>
              <a:ext cx="3733800" cy="3733800"/>
            </a:xfrm>
            <a:prstGeom prst="ellipse">
              <a:avLst/>
            </a:prstGeom>
            <a:gradFill>
              <a:gsLst>
                <a:gs pos="0">
                  <a:srgbClr val="168489"/>
                </a:gs>
                <a:gs pos="43000">
                  <a:srgbClr val="82ADD1"/>
                </a:gs>
                <a:gs pos="100000">
                  <a:srgbClr val="A0C9CA"/>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Oval 11">
              <a:extLst>
                <a:ext uri="{FF2B5EF4-FFF2-40B4-BE49-F238E27FC236}">
                  <a16:creationId xmlns:a16="http://schemas.microsoft.com/office/drawing/2014/main" id="{7131B5EE-689A-6C97-FEE1-9129771E32B7}"/>
                </a:ext>
              </a:extLst>
            </p:cNvPr>
            <p:cNvSpPr/>
            <p:nvPr/>
          </p:nvSpPr>
          <p:spPr>
            <a:xfrm>
              <a:off x="1854537" y="1590674"/>
              <a:ext cx="3000376" cy="300037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Oval 12">
              <a:extLst>
                <a:ext uri="{FF2B5EF4-FFF2-40B4-BE49-F238E27FC236}">
                  <a16:creationId xmlns:a16="http://schemas.microsoft.com/office/drawing/2014/main" id="{2B935B22-4867-DBA1-6CDE-DE9D6C31087E}"/>
                </a:ext>
              </a:extLst>
            </p:cNvPr>
            <p:cNvSpPr/>
            <p:nvPr/>
          </p:nvSpPr>
          <p:spPr>
            <a:xfrm>
              <a:off x="2162295" y="1904999"/>
              <a:ext cx="2372400" cy="2371726"/>
            </a:xfrm>
            <a:prstGeom prst="ellipse">
              <a:avLst/>
            </a:prstGeom>
            <a:gradFill>
              <a:gsLst>
                <a:gs pos="0">
                  <a:srgbClr val="168489"/>
                </a:gs>
                <a:gs pos="43000">
                  <a:srgbClr val="A0C9CA"/>
                </a:gs>
                <a:gs pos="100000">
                  <a:srgbClr val="82ADD1"/>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Oval 13">
              <a:extLst>
                <a:ext uri="{FF2B5EF4-FFF2-40B4-BE49-F238E27FC236}">
                  <a16:creationId xmlns:a16="http://schemas.microsoft.com/office/drawing/2014/main" id="{0C4566DB-A369-07B3-A66F-FE469851FDDD}"/>
                </a:ext>
              </a:extLst>
            </p:cNvPr>
            <p:cNvSpPr/>
            <p:nvPr/>
          </p:nvSpPr>
          <p:spPr>
            <a:xfrm>
              <a:off x="2582190" y="2325371"/>
              <a:ext cx="1532610" cy="15309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Oval 14">
              <a:extLst>
                <a:ext uri="{FF2B5EF4-FFF2-40B4-BE49-F238E27FC236}">
                  <a16:creationId xmlns:a16="http://schemas.microsoft.com/office/drawing/2014/main" id="{4D59A747-516D-6E22-88A2-965D24C082D3}"/>
                </a:ext>
              </a:extLst>
            </p:cNvPr>
            <p:cNvSpPr/>
            <p:nvPr/>
          </p:nvSpPr>
          <p:spPr>
            <a:xfrm>
              <a:off x="2895576" y="2638424"/>
              <a:ext cx="905838" cy="904876"/>
            </a:xfrm>
            <a:prstGeom prst="ellipse">
              <a:avLst/>
            </a:prstGeom>
            <a:gradFill>
              <a:gsLst>
                <a:gs pos="0">
                  <a:srgbClr val="168489"/>
                </a:gs>
                <a:gs pos="43000">
                  <a:srgbClr val="82ADD1"/>
                </a:gs>
                <a:gs pos="100000">
                  <a:srgbClr val="A0C9CA"/>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130" name="Group 129">
            <a:extLst>
              <a:ext uri="{FF2B5EF4-FFF2-40B4-BE49-F238E27FC236}">
                <a16:creationId xmlns:a16="http://schemas.microsoft.com/office/drawing/2014/main" id="{BD732DE5-4FD9-0007-52EC-312CC80EC72B}"/>
              </a:ext>
            </a:extLst>
          </p:cNvPr>
          <p:cNvGrpSpPr/>
          <p:nvPr/>
        </p:nvGrpSpPr>
        <p:grpSpPr>
          <a:xfrm>
            <a:off x="8681899" y="1820062"/>
            <a:ext cx="1300101" cy="1108933"/>
            <a:chOff x="8752423" y="2038437"/>
            <a:chExt cx="1300101" cy="1108933"/>
          </a:xfrm>
        </p:grpSpPr>
        <p:sp>
          <p:nvSpPr>
            <p:cNvPr id="27" name="Rectangle: Rounded Corners 26">
              <a:extLst>
                <a:ext uri="{FF2B5EF4-FFF2-40B4-BE49-F238E27FC236}">
                  <a16:creationId xmlns:a16="http://schemas.microsoft.com/office/drawing/2014/main" id="{0665BEAB-B8A8-2ADF-F9D3-62AC3A7C977E}"/>
                </a:ext>
              </a:extLst>
            </p:cNvPr>
            <p:cNvSpPr/>
            <p:nvPr/>
          </p:nvSpPr>
          <p:spPr>
            <a:xfrm>
              <a:off x="8752423" y="2038437"/>
              <a:ext cx="1300101" cy="1108933"/>
            </a:xfrm>
            <a:prstGeom prst="roundRect">
              <a:avLst>
                <a:gd name="adj" fmla="val 24190"/>
              </a:avLst>
            </a:prstGeom>
            <a:solidFill>
              <a:schemeClr val="bg1">
                <a:alpha val="91000"/>
              </a:schemeClr>
            </a:solidFill>
            <a:ln>
              <a:gradFill>
                <a:gsLst>
                  <a:gs pos="0">
                    <a:srgbClr val="0066FF"/>
                  </a:gs>
                  <a:gs pos="100000">
                    <a:srgbClr val="0000FF"/>
                  </a:gs>
                </a:gsLst>
                <a:lin ang="5400000" scaled="1"/>
              </a:gradFill>
            </a:ln>
            <a:effectLst>
              <a:reflection blurRad="38100" stA="45000" endPos="65000" dist="50800" dir="5400000" sy="-100000" algn="bl" rotWithShape="0"/>
            </a:effectLst>
            <a:scene3d>
              <a:camera prst="isometricLeftDown"/>
              <a:lightRig rig="threePt" dir="t"/>
            </a:scene3d>
            <a:sp3d extrusionH="15240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0" name="Graphic 29" descr="Checkmark with solid fill">
              <a:extLst>
                <a:ext uri="{FF2B5EF4-FFF2-40B4-BE49-F238E27FC236}">
                  <a16:creationId xmlns:a16="http://schemas.microsoft.com/office/drawing/2014/main" id="{D6202B0E-43C8-BD6E-C8E8-439A984EB10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919540" y="2179148"/>
              <a:ext cx="914400" cy="914400"/>
            </a:xfrm>
            <a:prstGeom prst="rect">
              <a:avLst/>
            </a:prstGeom>
            <a:scene3d>
              <a:camera prst="isometricLeftDown"/>
              <a:lightRig rig="threePt" dir="t"/>
            </a:scene3d>
          </p:spPr>
        </p:pic>
      </p:grpSp>
      <p:grpSp>
        <p:nvGrpSpPr>
          <p:cNvPr id="2" name="Group 1">
            <a:extLst>
              <a:ext uri="{FF2B5EF4-FFF2-40B4-BE49-F238E27FC236}">
                <a16:creationId xmlns:a16="http://schemas.microsoft.com/office/drawing/2014/main" id="{3E9BAF7C-CB4B-274D-601B-850FABAE679C}"/>
              </a:ext>
            </a:extLst>
          </p:cNvPr>
          <p:cNvGrpSpPr/>
          <p:nvPr/>
        </p:nvGrpSpPr>
        <p:grpSpPr>
          <a:xfrm>
            <a:off x="5032937" y="4236812"/>
            <a:ext cx="3115326" cy="2024047"/>
            <a:chOff x="5222454" y="4201683"/>
            <a:chExt cx="3115326" cy="2024047"/>
          </a:xfrm>
        </p:grpSpPr>
        <p:grpSp>
          <p:nvGrpSpPr>
            <p:cNvPr id="3" name="Group 2">
              <a:extLst>
                <a:ext uri="{FF2B5EF4-FFF2-40B4-BE49-F238E27FC236}">
                  <a16:creationId xmlns:a16="http://schemas.microsoft.com/office/drawing/2014/main" id="{F3B93614-3D4E-2B57-B14E-C091D82A68DB}"/>
                </a:ext>
              </a:extLst>
            </p:cNvPr>
            <p:cNvGrpSpPr/>
            <p:nvPr/>
          </p:nvGrpSpPr>
          <p:grpSpPr>
            <a:xfrm>
              <a:off x="5318415" y="4435758"/>
              <a:ext cx="411011" cy="411011"/>
              <a:chOff x="5318415" y="4435758"/>
              <a:chExt cx="411011" cy="411011"/>
            </a:xfrm>
          </p:grpSpPr>
          <p:sp>
            <p:nvSpPr>
              <p:cNvPr id="6" name="Oval 5">
                <a:extLst>
                  <a:ext uri="{FF2B5EF4-FFF2-40B4-BE49-F238E27FC236}">
                    <a16:creationId xmlns:a16="http://schemas.microsoft.com/office/drawing/2014/main" id="{DD0D14BF-9FF0-233F-CB74-2F64EFA5B76F}"/>
                  </a:ext>
                </a:extLst>
              </p:cNvPr>
              <p:cNvSpPr/>
              <p:nvPr/>
            </p:nvSpPr>
            <p:spPr>
              <a:xfrm>
                <a:off x="5538447" y="4455558"/>
                <a:ext cx="175729" cy="175729"/>
              </a:xfrm>
              <a:prstGeom prst="ellipse">
                <a:avLst/>
              </a:prstGeom>
              <a:gradFill>
                <a:gsLst>
                  <a:gs pos="0">
                    <a:srgbClr val="168489"/>
                  </a:gs>
                  <a:gs pos="48000">
                    <a:srgbClr val="A0C9CA"/>
                  </a:gs>
                  <a:gs pos="100000">
                    <a:srgbClr val="82ADD1"/>
                  </a:gs>
                </a:gsLst>
                <a:path path="circle">
                  <a:fillToRect l="100000" t="100000"/>
                </a:path>
              </a:gradFill>
              <a:ln>
                <a:noFill/>
              </a:ln>
              <a:scene3d>
                <a:camera prst="isometricLeftDown"/>
                <a:lightRig rig="threePt" dir="t">
                  <a:rot lat="0" lon="0" rev="7200000"/>
                </a:lightRig>
              </a:scene3d>
              <a:sp3d extrusionH="3048000">
                <a:bevelT w="38100" h="127000" prst="relaxedInset"/>
                <a:bevelB h="6096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Arrow: Chevron 7">
                <a:extLst>
                  <a:ext uri="{FF2B5EF4-FFF2-40B4-BE49-F238E27FC236}">
                    <a16:creationId xmlns:a16="http://schemas.microsoft.com/office/drawing/2014/main" id="{E930CBFF-8F05-8276-F75C-AA0B18A4215B}"/>
                  </a:ext>
                </a:extLst>
              </p:cNvPr>
              <p:cNvSpPr/>
              <p:nvPr/>
            </p:nvSpPr>
            <p:spPr>
              <a:xfrm>
                <a:off x="5318415" y="4435758"/>
                <a:ext cx="411011" cy="411011"/>
              </a:xfrm>
              <a:prstGeom prst="chevron">
                <a:avLst/>
              </a:prstGeom>
              <a:gradFill>
                <a:gsLst>
                  <a:gs pos="0">
                    <a:srgbClr val="0000FF"/>
                  </a:gs>
                  <a:gs pos="48000">
                    <a:srgbClr val="0066FF"/>
                  </a:gs>
                  <a:gs pos="100000">
                    <a:srgbClr val="6600CC"/>
                  </a:gs>
                </a:gsLst>
                <a:path path="circle">
                  <a:fillToRect l="100000" t="100000"/>
                </a:path>
              </a:gradFill>
              <a:ln>
                <a:noFill/>
              </a:ln>
              <a:scene3d>
                <a:camera prst="isometricRightUp"/>
                <a:lightRig rig="threePt" dir="t"/>
              </a:scene3d>
              <a:sp3d extrusionH="139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pic>
          <p:nvPicPr>
            <p:cNvPr id="5" name="Picture 4">
              <a:extLst>
                <a:ext uri="{FF2B5EF4-FFF2-40B4-BE49-F238E27FC236}">
                  <a16:creationId xmlns:a16="http://schemas.microsoft.com/office/drawing/2014/main" id="{979C74F5-04B0-EA6E-A41E-AE586686DF42}"/>
                </a:ext>
              </a:extLst>
            </p:cNvPr>
            <p:cNvPicPr>
              <a:picLocks noChangeAspect="1"/>
            </p:cNvPicPr>
            <p:nvPr/>
          </p:nvPicPr>
          <p:blipFill>
            <a:blip r:embed="rId6">
              <a:alphaModFix amt="16000"/>
              <a:extLst>
                <a:ext uri="{BEBA8EAE-BF5A-486C-A8C5-ECC9F3942E4B}">
                  <a14:imgProps xmlns:a14="http://schemas.microsoft.com/office/drawing/2010/main">
                    <a14:imgLayer r:embed="rId7">
                      <a14:imgEffect>
                        <a14:sharpenSoften amount="-100000"/>
                      </a14:imgEffect>
                    </a14:imgLayer>
                  </a14:imgProps>
                </a:ext>
              </a:extLst>
            </a:blip>
            <a:stretch>
              <a:fillRect/>
            </a:stretch>
          </p:blipFill>
          <p:spPr>
            <a:xfrm>
              <a:off x="5222454" y="4201683"/>
              <a:ext cx="3115326" cy="2024047"/>
            </a:xfrm>
            <a:prstGeom prst="rect">
              <a:avLst/>
            </a:prstGeom>
          </p:spPr>
        </p:pic>
      </p:grpSp>
      <p:grpSp>
        <p:nvGrpSpPr>
          <p:cNvPr id="29" name="Group 28">
            <a:extLst>
              <a:ext uri="{FF2B5EF4-FFF2-40B4-BE49-F238E27FC236}">
                <a16:creationId xmlns:a16="http://schemas.microsoft.com/office/drawing/2014/main" id="{1B637198-359C-E878-F23D-A1AB73D1C4D3}"/>
              </a:ext>
            </a:extLst>
          </p:cNvPr>
          <p:cNvGrpSpPr/>
          <p:nvPr/>
        </p:nvGrpSpPr>
        <p:grpSpPr>
          <a:xfrm>
            <a:off x="3869882" y="3797084"/>
            <a:ext cx="7697281" cy="1672015"/>
            <a:chOff x="6945835" y="5057528"/>
            <a:chExt cx="7105650" cy="1543500"/>
          </a:xfrm>
        </p:grpSpPr>
        <p:grpSp>
          <p:nvGrpSpPr>
            <p:cNvPr id="31" name="Group 30">
              <a:extLst>
                <a:ext uri="{FF2B5EF4-FFF2-40B4-BE49-F238E27FC236}">
                  <a16:creationId xmlns:a16="http://schemas.microsoft.com/office/drawing/2014/main" id="{75A40D1F-86EF-FEE7-2E46-3252D341A18B}"/>
                </a:ext>
              </a:extLst>
            </p:cNvPr>
            <p:cNvGrpSpPr/>
            <p:nvPr/>
          </p:nvGrpSpPr>
          <p:grpSpPr>
            <a:xfrm>
              <a:off x="9172624" y="5057528"/>
              <a:ext cx="2738477" cy="1543500"/>
              <a:chOff x="5099804" y="4684840"/>
              <a:chExt cx="2738477" cy="1543500"/>
            </a:xfrm>
          </p:grpSpPr>
          <p:sp>
            <p:nvSpPr>
              <p:cNvPr id="33" name="Rectangle: Rounded Corners 32">
                <a:extLst>
                  <a:ext uri="{FF2B5EF4-FFF2-40B4-BE49-F238E27FC236}">
                    <a16:creationId xmlns:a16="http://schemas.microsoft.com/office/drawing/2014/main" id="{3BB677BB-DA4B-C7EA-1A0D-204B3B23FEBD}"/>
                  </a:ext>
                </a:extLst>
              </p:cNvPr>
              <p:cNvSpPr/>
              <p:nvPr/>
            </p:nvSpPr>
            <p:spPr>
              <a:xfrm>
                <a:off x="5099804" y="4783195"/>
                <a:ext cx="2733715" cy="1445145"/>
              </a:xfrm>
              <a:prstGeom prst="roundRect">
                <a:avLst/>
              </a:prstGeom>
              <a:gradFill flip="none" rotWithShape="1">
                <a:gsLst>
                  <a:gs pos="0">
                    <a:srgbClr val="168489"/>
                  </a:gs>
                  <a:gs pos="85000">
                    <a:srgbClr val="168489"/>
                  </a:gs>
                </a:gsLst>
                <a:lin ang="2700000" scaled="1"/>
                <a:tileRect/>
              </a:gra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Rectangle: Rounded Corners 33">
                <a:extLst>
                  <a:ext uri="{FF2B5EF4-FFF2-40B4-BE49-F238E27FC236}">
                    <a16:creationId xmlns:a16="http://schemas.microsoft.com/office/drawing/2014/main" id="{7DBCCEDF-FDE1-C3C8-25FC-8549FC784FAC}"/>
                  </a:ext>
                </a:extLst>
              </p:cNvPr>
              <p:cNvSpPr/>
              <p:nvPr/>
            </p:nvSpPr>
            <p:spPr>
              <a:xfrm>
                <a:off x="5104566" y="4684840"/>
                <a:ext cx="2733715" cy="1445145"/>
              </a:xfrm>
              <a:prstGeom prst="roundRect">
                <a:avLst/>
              </a:prstGeom>
              <a:solidFill>
                <a:schemeClr val="bg1">
                  <a:alpha val="74000"/>
                </a:schemeClr>
              </a:soli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32" name="TextBox 31">
              <a:extLst>
                <a:ext uri="{FF2B5EF4-FFF2-40B4-BE49-F238E27FC236}">
                  <a16:creationId xmlns:a16="http://schemas.microsoft.com/office/drawing/2014/main" id="{366BF412-F23B-A9A4-0FDA-20D8AC5FCE42}"/>
                </a:ext>
              </a:extLst>
            </p:cNvPr>
            <p:cNvSpPr txBox="1"/>
            <p:nvPr/>
          </p:nvSpPr>
          <p:spPr>
            <a:xfrm>
              <a:off x="6945835" y="5124817"/>
              <a:ext cx="7105650" cy="738712"/>
            </a:xfrm>
            <a:prstGeom prst="rect">
              <a:avLst/>
            </a:prstGeom>
            <a:noFill/>
            <a:scene3d>
              <a:camera prst="isometricLeftDown"/>
              <a:lightRig rig="threePt" dir="t"/>
            </a:scene3d>
          </p:spPr>
          <p:txBody>
            <a:bodyPr wrap="square">
              <a:spAutoFit/>
              <a:scene3d>
                <a:camera prst="isometricTopUp"/>
                <a:lightRig rig="threePt" dir="t"/>
              </a:scene3d>
            </a:bodyPr>
            <a:lstStyle/>
            <a:p>
              <a:pPr algn="ctr">
                <a:lnSpc>
                  <a:spcPct val="115000"/>
                </a:lnSpc>
                <a:spcAft>
                  <a:spcPts val="800"/>
                </a:spcAft>
              </a:pPr>
              <a:r>
                <a:rPr lang="ar-SA" sz="4000" b="1" dirty="0">
                  <a:latin typeface="Adobe Arabic" panose="02040503050201020203" pitchFamily="18" charset="-78"/>
                  <a:ea typeface="GE Dinar Two Medium" panose="020A0503020102020204" pitchFamily="18" charset="-78"/>
                  <a:cs typeface="Adobe Arabic" panose="02040503050201020203" pitchFamily="18" charset="-78"/>
                </a:rPr>
                <a:t>الجلسة الأولى</a:t>
              </a:r>
              <a:endParaRPr lang="ar-SY"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40" name="Group 39">
            <a:extLst>
              <a:ext uri="{FF2B5EF4-FFF2-40B4-BE49-F238E27FC236}">
                <a16:creationId xmlns:a16="http://schemas.microsoft.com/office/drawing/2014/main" id="{FF4EC51D-2EAE-3FA5-2914-325CEC2D5277}"/>
              </a:ext>
            </a:extLst>
          </p:cNvPr>
          <p:cNvGrpSpPr/>
          <p:nvPr/>
        </p:nvGrpSpPr>
        <p:grpSpPr>
          <a:xfrm>
            <a:off x="-285750" y="145668"/>
            <a:ext cx="5722544" cy="584775"/>
            <a:chOff x="-140537" y="1183413"/>
            <a:chExt cx="5722544" cy="584775"/>
          </a:xfrm>
        </p:grpSpPr>
        <p:sp>
          <p:nvSpPr>
            <p:cNvPr id="18" name="TextBox 17">
              <a:extLst>
                <a:ext uri="{FF2B5EF4-FFF2-40B4-BE49-F238E27FC236}">
                  <a16:creationId xmlns:a16="http://schemas.microsoft.com/office/drawing/2014/main" id="{E846360E-D7F3-3FFC-47E2-46119D4F571C}"/>
                </a:ext>
              </a:extLst>
            </p:cNvPr>
            <p:cNvSpPr txBox="1"/>
            <p:nvPr/>
          </p:nvSpPr>
          <p:spPr>
            <a:xfrm>
              <a:off x="-140537" y="1183413"/>
              <a:ext cx="4989270" cy="584775"/>
            </a:xfrm>
            <a:prstGeom prst="rect">
              <a:avLst/>
            </a:prstGeom>
          </p:spPr>
          <p:txBody>
            <a:bodyPr wrap="square" rtlCol="0">
              <a:spAutoFit/>
            </a:bodyPr>
            <a:lstStyle/>
            <a:p>
              <a:pPr algn="r"/>
              <a:r>
                <a:rPr lang="ar-SY" sz="3200" b="1" dirty="0">
                  <a:solidFill>
                    <a:schemeClr val="bg1"/>
                  </a:solidFill>
                  <a:latin typeface="Adobe Arabic" panose="02040503050201020203" pitchFamily="18" charset="-78"/>
                  <a:cs typeface="Adobe Arabic" panose="02040503050201020203" pitchFamily="18" charset="-78"/>
                </a:rPr>
                <a:t>تعريف التنظيم الإداري وأهميته في المؤسسات</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39" name="Picture 38">
              <a:extLst>
                <a:ext uri="{FF2B5EF4-FFF2-40B4-BE49-F238E27FC236}">
                  <a16:creationId xmlns:a16="http://schemas.microsoft.com/office/drawing/2014/main" id="{E5F1261B-7DD3-42F7-FD9B-672A307F53C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067939" y="1218766"/>
              <a:ext cx="514068" cy="514068"/>
            </a:xfrm>
            <a:prstGeom prst="rect">
              <a:avLst/>
            </a:prstGeom>
          </p:spPr>
        </p:pic>
      </p:grpSp>
      <p:grpSp>
        <p:nvGrpSpPr>
          <p:cNvPr id="57" name="Group 56">
            <a:extLst>
              <a:ext uri="{FF2B5EF4-FFF2-40B4-BE49-F238E27FC236}">
                <a16:creationId xmlns:a16="http://schemas.microsoft.com/office/drawing/2014/main" id="{3FAA0BDB-5D5D-498D-60B7-369F55A7B456}"/>
              </a:ext>
            </a:extLst>
          </p:cNvPr>
          <p:cNvGrpSpPr/>
          <p:nvPr/>
        </p:nvGrpSpPr>
        <p:grpSpPr>
          <a:xfrm>
            <a:off x="717622" y="712358"/>
            <a:ext cx="4719172" cy="584775"/>
            <a:chOff x="862835" y="1053289"/>
            <a:chExt cx="4719172" cy="584775"/>
          </a:xfrm>
        </p:grpSpPr>
        <p:sp>
          <p:nvSpPr>
            <p:cNvPr id="58" name="TextBox 57">
              <a:extLst>
                <a:ext uri="{FF2B5EF4-FFF2-40B4-BE49-F238E27FC236}">
                  <a16:creationId xmlns:a16="http://schemas.microsoft.com/office/drawing/2014/main" id="{9C5261BA-4769-17F6-10D9-06B7067FBE05}"/>
                </a:ext>
              </a:extLst>
            </p:cNvPr>
            <p:cNvSpPr txBox="1"/>
            <p:nvPr/>
          </p:nvSpPr>
          <p:spPr>
            <a:xfrm>
              <a:off x="862835" y="1053289"/>
              <a:ext cx="3985898" cy="584775"/>
            </a:xfrm>
            <a:prstGeom prst="rect">
              <a:avLst/>
            </a:prstGeom>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المبادئ الأساسية للتنظيم الجيد</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59" name="Picture 58">
              <a:extLst>
                <a:ext uri="{FF2B5EF4-FFF2-40B4-BE49-F238E27FC236}">
                  <a16:creationId xmlns:a16="http://schemas.microsoft.com/office/drawing/2014/main" id="{3593699E-0820-9E4A-0545-CA5754A5836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067939" y="1088642"/>
              <a:ext cx="514068" cy="514068"/>
            </a:xfrm>
            <a:prstGeom prst="rect">
              <a:avLst/>
            </a:prstGeom>
          </p:spPr>
        </p:pic>
      </p:grpSp>
      <p:grpSp>
        <p:nvGrpSpPr>
          <p:cNvPr id="60" name="Group 59">
            <a:extLst>
              <a:ext uri="{FF2B5EF4-FFF2-40B4-BE49-F238E27FC236}">
                <a16:creationId xmlns:a16="http://schemas.microsoft.com/office/drawing/2014/main" id="{4F29C952-2D57-C76D-A442-0F04574157B4}"/>
              </a:ext>
            </a:extLst>
          </p:cNvPr>
          <p:cNvGrpSpPr/>
          <p:nvPr/>
        </p:nvGrpSpPr>
        <p:grpSpPr>
          <a:xfrm>
            <a:off x="717622" y="1279048"/>
            <a:ext cx="4719172" cy="1077218"/>
            <a:chOff x="862835" y="1414267"/>
            <a:chExt cx="4719172" cy="1077218"/>
          </a:xfrm>
        </p:grpSpPr>
        <p:sp>
          <p:nvSpPr>
            <p:cNvPr id="61" name="TextBox 60">
              <a:extLst>
                <a:ext uri="{FF2B5EF4-FFF2-40B4-BE49-F238E27FC236}">
                  <a16:creationId xmlns:a16="http://schemas.microsoft.com/office/drawing/2014/main" id="{5915CA97-AE66-5CC4-5724-3011DC088E15}"/>
                </a:ext>
              </a:extLst>
            </p:cNvPr>
            <p:cNvSpPr txBox="1"/>
            <p:nvPr/>
          </p:nvSpPr>
          <p:spPr>
            <a:xfrm>
              <a:off x="862835" y="1414267"/>
              <a:ext cx="3985898" cy="1077218"/>
            </a:xfrm>
            <a:prstGeom prst="rect">
              <a:avLst/>
            </a:prstGeom>
            <a:noFill/>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وظائف التنظيم (التقسيم، التنسيق، التفويض، الرقابة)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62" name="Picture 61">
              <a:extLst>
                <a:ext uri="{FF2B5EF4-FFF2-40B4-BE49-F238E27FC236}">
                  <a16:creationId xmlns:a16="http://schemas.microsoft.com/office/drawing/2014/main" id="{7D32EE28-7D86-9776-1014-FC63DC92B55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067939" y="1695842"/>
              <a:ext cx="514068" cy="514068"/>
            </a:xfrm>
            <a:prstGeom prst="rect">
              <a:avLst/>
            </a:prstGeom>
          </p:spPr>
        </p:pic>
      </p:grpSp>
      <p:grpSp>
        <p:nvGrpSpPr>
          <p:cNvPr id="19" name="Group 18">
            <a:extLst>
              <a:ext uri="{FF2B5EF4-FFF2-40B4-BE49-F238E27FC236}">
                <a16:creationId xmlns:a16="http://schemas.microsoft.com/office/drawing/2014/main" id="{2FFD8044-7F22-5F88-D227-E611DC95CAB9}"/>
              </a:ext>
            </a:extLst>
          </p:cNvPr>
          <p:cNvGrpSpPr/>
          <p:nvPr/>
        </p:nvGrpSpPr>
        <p:grpSpPr>
          <a:xfrm>
            <a:off x="436098" y="2338182"/>
            <a:ext cx="5000696" cy="1077218"/>
            <a:chOff x="581311" y="1313843"/>
            <a:chExt cx="5000696" cy="1077218"/>
          </a:xfrm>
        </p:grpSpPr>
        <p:sp>
          <p:nvSpPr>
            <p:cNvPr id="20" name="TextBox 19">
              <a:extLst>
                <a:ext uri="{FF2B5EF4-FFF2-40B4-BE49-F238E27FC236}">
                  <a16:creationId xmlns:a16="http://schemas.microsoft.com/office/drawing/2014/main" id="{09A69B4D-9328-897E-27DA-77F9C8BA852A}"/>
                </a:ext>
              </a:extLst>
            </p:cNvPr>
            <p:cNvSpPr txBox="1"/>
            <p:nvPr/>
          </p:nvSpPr>
          <p:spPr>
            <a:xfrm>
              <a:off x="581311" y="1313843"/>
              <a:ext cx="4267422" cy="1077218"/>
            </a:xfrm>
            <a:prstGeom prst="rect">
              <a:avLst/>
            </a:prstGeom>
            <a:noFill/>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وظائف التنظيم (التقسيم، التنسيق، التفويض، الرقابة)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21" name="Picture 20">
              <a:extLst>
                <a:ext uri="{FF2B5EF4-FFF2-40B4-BE49-F238E27FC236}">
                  <a16:creationId xmlns:a16="http://schemas.microsoft.com/office/drawing/2014/main" id="{4C276B7F-EC6F-C73C-74FC-BA5BED0E8DC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067939" y="1595418"/>
              <a:ext cx="514068" cy="514068"/>
            </a:xfrm>
            <a:prstGeom prst="rect">
              <a:avLst/>
            </a:prstGeom>
          </p:spPr>
        </p:pic>
      </p:grpSp>
      <p:grpSp>
        <p:nvGrpSpPr>
          <p:cNvPr id="22" name="Group 21">
            <a:extLst>
              <a:ext uri="{FF2B5EF4-FFF2-40B4-BE49-F238E27FC236}">
                <a16:creationId xmlns:a16="http://schemas.microsoft.com/office/drawing/2014/main" id="{33B944B1-49D6-4822-2261-C2756FE840B5}"/>
              </a:ext>
            </a:extLst>
          </p:cNvPr>
          <p:cNvGrpSpPr/>
          <p:nvPr/>
        </p:nvGrpSpPr>
        <p:grpSpPr>
          <a:xfrm>
            <a:off x="228600" y="3397316"/>
            <a:ext cx="5208194" cy="584775"/>
            <a:chOff x="373813" y="1414267"/>
            <a:chExt cx="5208194" cy="584775"/>
          </a:xfrm>
        </p:grpSpPr>
        <p:sp>
          <p:nvSpPr>
            <p:cNvPr id="23" name="TextBox 22">
              <a:extLst>
                <a:ext uri="{FF2B5EF4-FFF2-40B4-BE49-F238E27FC236}">
                  <a16:creationId xmlns:a16="http://schemas.microsoft.com/office/drawing/2014/main" id="{8DDAAEE0-551E-4E49-92C5-7C4ED9BD65C7}"/>
                </a:ext>
              </a:extLst>
            </p:cNvPr>
            <p:cNvSpPr txBox="1"/>
            <p:nvPr/>
          </p:nvSpPr>
          <p:spPr>
            <a:xfrm>
              <a:off x="373813" y="1414267"/>
              <a:ext cx="4474920" cy="584775"/>
            </a:xfrm>
            <a:prstGeom prst="rect">
              <a:avLst/>
            </a:prstGeom>
            <a:noFill/>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أثر التنظيم الإداري على رفع كفاءة العمل</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24" name="Picture 23">
              <a:extLst>
                <a:ext uri="{FF2B5EF4-FFF2-40B4-BE49-F238E27FC236}">
                  <a16:creationId xmlns:a16="http://schemas.microsoft.com/office/drawing/2014/main" id="{151E698C-C790-2893-FF01-89C24F201B2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067939" y="1449620"/>
              <a:ext cx="514068" cy="514068"/>
            </a:xfrm>
            <a:prstGeom prst="rect">
              <a:avLst/>
            </a:prstGeom>
          </p:spPr>
        </p:pic>
      </p:grpSp>
    </p:spTree>
    <p:extLst>
      <p:ext uri="{BB962C8B-B14F-4D97-AF65-F5344CB8AC3E}">
        <p14:creationId xmlns:p14="http://schemas.microsoft.com/office/powerpoint/2010/main" val="247005101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path" presetSubtype="0" repeatCount="indefinite" accel="50000" decel="50000" autoRev="1" fill="hold" nodeType="withEffect">
                                  <p:stCondLst>
                                    <p:cond delay="0"/>
                                  </p:stCondLst>
                                  <p:childTnLst>
                                    <p:animMotion origin="layout" path="M 0 0 L 0.25 0.25 E" pathEditMode="relative" ptsTypes="">
                                      <p:cBhvr>
                                        <p:cTn id="6" dur="5750" fill="hold"/>
                                        <p:tgtEl>
                                          <p:spTgt spid="130"/>
                                        </p:tgtEl>
                                        <p:attrNameLst>
                                          <p:attrName>ppt_x</p:attrName>
                                          <p:attrName>ppt_y</p:attrName>
                                        </p:attrNameLst>
                                      </p:cBhvr>
                                    </p:animMotion>
                                  </p:childTnLst>
                                </p:cTn>
                              </p:par>
                              <p:par>
                                <p:cTn id="7" presetID="56" presetClass="path" presetSubtype="0" repeatCount="indefinite" accel="50000" decel="50000" autoRev="1" fill="hold" grpId="0" nodeType="withEffect">
                                  <p:stCondLst>
                                    <p:cond delay="0"/>
                                  </p:stCondLst>
                                  <p:childTnLst>
                                    <p:animMotion origin="layout" path="M 4.16667E-7 -4.44444E-6 L 0.02214 -0.0287 " pathEditMode="relative" rAng="0" ptsTypes="AA">
                                      <p:cBhvr>
                                        <p:cTn id="8" dur="9000" fill="hold"/>
                                        <p:tgtEl>
                                          <p:spTgt spid="112"/>
                                        </p:tgtEl>
                                        <p:attrNameLst>
                                          <p:attrName>ppt_x</p:attrName>
                                          <p:attrName>ppt_y</p:attrName>
                                        </p:attrNameLst>
                                      </p:cBhvr>
                                      <p:rCtr x="1107" y="-1435"/>
                                    </p:animMotion>
                                  </p:childTnLst>
                                </p:cTn>
                              </p:par>
                            </p:childTnLst>
                          </p:cTn>
                        </p:par>
                        <p:par>
                          <p:cTn id="9" fill="hold">
                            <p:stCondLst>
                              <p:cond delay="18000"/>
                            </p:stCondLst>
                            <p:childTnLst>
                              <p:par>
                                <p:cTn id="10" presetID="0" presetClass="path" presetSubtype="0" repeatCount="indefinite" accel="50000" decel="50000" autoRev="1" fill="hold" nodeType="afterEffect">
                                  <p:stCondLst>
                                    <p:cond delay="0"/>
                                  </p:stCondLst>
                                  <p:childTnLst>
                                    <p:animMotion origin="layout" path="M -0.00403 -0.00162 L -0.00403 -0.0007 C 0.00248 -0.00834 0.00951 -0.01459 0.01615 -0.02222 C 0.02344 -0.03056 0.02982 -0.04144 0.03737 -0.04931 C 0.05352 -0.06551 0.0474 -0.06528 0.05443 -0.06528 L 0.05443 -0.06505 " pathEditMode="relative" rAng="0" ptsTypes="AAAAAA">
                                      <p:cBhvr>
                                        <p:cTn id="11" dur="2000" fill="hold"/>
                                        <p:tgtEl>
                                          <p:spTgt spid="2"/>
                                        </p:tgtEl>
                                        <p:attrNameLst>
                                          <p:attrName>ppt_x</p:attrName>
                                          <p:attrName>ppt_y</p:attrName>
                                        </p:attrNameLst>
                                      </p:cBhvr>
                                      <p:rCtr x="2917" y="-31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9CAA38-4A08-1315-9EA0-4C05BFB4EA7C}"/>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FB1E6E74-C01E-A3D6-0552-C7B9BDCDCD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F6D0FC1F-3352-7510-126B-D182C0A0ED03}"/>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المقدمة</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6" name="Picture 5">
            <a:extLst>
              <a:ext uri="{FF2B5EF4-FFF2-40B4-BE49-F238E27FC236}">
                <a16:creationId xmlns:a16="http://schemas.microsoft.com/office/drawing/2014/main" id="{0EB7E147-79D5-0A2A-9D3D-FA653D823B7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454046" y="2358016"/>
            <a:ext cx="2962301" cy="2860940"/>
          </a:xfrm>
          <a:prstGeom prst="rect">
            <a:avLst/>
          </a:prstGeom>
          <a:noFill/>
          <a:ln>
            <a:noFill/>
          </a:ln>
        </p:spPr>
      </p:pic>
      <p:sp>
        <p:nvSpPr>
          <p:cNvPr id="8" name="TextBox 7">
            <a:extLst>
              <a:ext uri="{FF2B5EF4-FFF2-40B4-BE49-F238E27FC236}">
                <a16:creationId xmlns:a16="http://schemas.microsoft.com/office/drawing/2014/main" id="{29B537A1-60FF-EBD0-C7C4-931B6E164C77}"/>
              </a:ext>
            </a:extLst>
          </p:cNvPr>
          <p:cNvSpPr txBox="1"/>
          <p:nvPr/>
        </p:nvSpPr>
        <p:spPr>
          <a:xfrm>
            <a:off x="5351490" y="1366375"/>
            <a:ext cx="6027624" cy="1384995"/>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مرحباً بكم في الجلسة الأولى من اليوم الثاني للدورة التدريبية. تركّز جلستنا اليوم على أحد أهمّ أركان العملية الإدارية وهو التنظيم الإداري</a:t>
            </a:r>
            <a:endParaRPr lang="en-US" dirty="0"/>
          </a:p>
        </p:txBody>
      </p:sp>
      <p:sp>
        <p:nvSpPr>
          <p:cNvPr id="2" name="TextBox 1">
            <a:extLst>
              <a:ext uri="{FF2B5EF4-FFF2-40B4-BE49-F238E27FC236}">
                <a16:creationId xmlns:a16="http://schemas.microsoft.com/office/drawing/2014/main" id="{1052C9F3-081B-6CFE-9365-B88DED786339}"/>
              </a:ext>
            </a:extLst>
          </p:cNvPr>
          <p:cNvSpPr txBox="1"/>
          <p:nvPr/>
        </p:nvSpPr>
        <p:spPr>
          <a:xfrm>
            <a:off x="5351490" y="3114950"/>
            <a:ext cx="6027624" cy="1815882"/>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يُعتبر التنظيم الإداري حجر الزاوية في نجاح أيّ مؤسّسة، فهو بمثابة الهيكل العظمي الذي يحدّد شكل المؤسّسة ويضمن تناسق جميع أجزائها للعمل نحو تحقيق الأهداف المشتركة</a:t>
            </a:r>
            <a:endParaRPr lang="en-US" dirty="0"/>
          </a:p>
        </p:txBody>
      </p:sp>
      <p:sp>
        <p:nvSpPr>
          <p:cNvPr id="4" name="TextBox 3">
            <a:extLst>
              <a:ext uri="{FF2B5EF4-FFF2-40B4-BE49-F238E27FC236}">
                <a16:creationId xmlns:a16="http://schemas.microsoft.com/office/drawing/2014/main" id="{259DBDC9-A1F9-151D-6A31-12DBC6FE8FA2}"/>
              </a:ext>
            </a:extLst>
          </p:cNvPr>
          <p:cNvSpPr txBox="1"/>
          <p:nvPr/>
        </p:nvSpPr>
        <p:spPr>
          <a:xfrm>
            <a:off x="5351490" y="5294412"/>
            <a:ext cx="6027624" cy="954107"/>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سنتعرّف معاً على مفهوم التنظيم الإداري وأهمّيته ومبادئه وكيفية تأثيره على أداء المؤسّسات بشكل عام</a:t>
            </a:r>
            <a:endParaRPr lang="en-US" dirty="0"/>
          </a:p>
        </p:txBody>
      </p:sp>
    </p:spTree>
    <p:extLst>
      <p:ext uri="{BB962C8B-B14F-4D97-AF65-F5344CB8AC3E}">
        <p14:creationId xmlns:p14="http://schemas.microsoft.com/office/powerpoint/2010/main" val="150364801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00"/>
                                        <p:tgtEl>
                                          <p:spTgt spid="2"/>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down)">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P spid="4"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D5A56D-2F47-B462-468B-056C4C97517B}"/>
            </a:ext>
          </a:extLst>
        </p:cNvPr>
        <p:cNvGrpSpPr/>
        <p:nvPr/>
      </p:nvGrpSpPr>
      <p:grpSpPr>
        <a:xfrm>
          <a:off x="0" y="0"/>
          <a:ext cx="0" cy="0"/>
          <a:chOff x="0" y="0"/>
          <a:chExt cx="0" cy="0"/>
        </a:xfrm>
      </p:grpSpPr>
      <p:sp>
        <p:nvSpPr>
          <p:cNvPr id="29" name="TextBox 28">
            <a:extLst>
              <a:ext uri="{FF2B5EF4-FFF2-40B4-BE49-F238E27FC236}">
                <a16:creationId xmlns:a16="http://schemas.microsoft.com/office/drawing/2014/main" id="{7A53F6A4-BBAE-2EED-30F6-AE0EBC6FE396}"/>
              </a:ext>
            </a:extLst>
          </p:cNvPr>
          <p:cNvSpPr txBox="1"/>
          <p:nvPr/>
        </p:nvSpPr>
        <p:spPr>
          <a:xfrm>
            <a:off x="1002402" y="3768213"/>
            <a:ext cx="5009702" cy="65864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rtl="1">
              <a:lnSpc>
                <a:spcPct val="115000"/>
              </a:lnSpc>
            </a:pPr>
            <a:r>
              <a:rPr lang="ar-SA" dirty="0"/>
              <a:t>نشاط العصف الذهني</a:t>
            </a:r>
            <a:endParaRPr lang="en-US" dirty="0"/>
          </a:p>
        </p:txBody>
      </p:sp>
      <p:sp>
        <p:nvSpPr>
          <p:cNvPr id="8" name="TextBox 7">
            <a:extLst>
              <a:ext uri="{FF2B5EF4-FFF2-40B4-BE49-F238E27FC236}">
                <a16:creationId xmlns:a16="http://schemas.microsoft.com/office/drawing/2014/main" id="{A50DCEC6-DEB0-6B15-1C48-385880FE7FAB}"/>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E799CEBC-2E75-4D36-A655-F2CC7002CC5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a:extLst>
              <a:ext uri="{FF2B5EF4-FFF2-40B4-BE49-F238E27FC236}">
                <a16:creationId xmlns:a16="http://schemas.microsoft.com/office/drawing/2014/main" id="{273314F6-DA13-6D2A-7277-A9A4E7FC829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35663" y="1725809"/>
            <a:ext cx="4743450" cy="4743450"/>
          </a:xfrm>
          <a:prstGeom prst="rect">
            <a:avLst/>
          </a:prstGeom>
        </p:spPr>
      </p:pic>
    </p:spTree>
    <p:extLst>
      <p:ext uri="{BB962C8B-B14F-4D97-AF65-F5344CB8AC3E}">
        <p14:creationId xmlns:p14="http://schemas.microsoft.com/office/powerpoint/2010/main" val="1436198953"/>
      </p:ext>
    </p:extLst>
  </p:cSld>
  <p:clrMapOvr>
    <a:masterClrMapping/>
  </p:clrMapOvr>
  <p:transition spd="slow">
    <p:wipe/>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44E89F-5491-2874-EDEB-62B39220F98B}"/>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66E3D25F-E049-12E7-A419-5689991D48BE}"/>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69BC296B-287E-7FCE-27E4-38A8BA47B5A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3" name="Picture 2">
            <a:extLst>
              <a:ext uri="{FF2B5EF4-FFF2-40B4-BE49-F238E27FC236}">
                <a16:creationId xmlns:a16="http://schemas.microsoft.com/office/drawing/2014/main" id="{1B623FAD-5565-9FB2-5BCF-860DFBFBABF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27113" y="1428750"/>
            <a:ext cx="4762500" cy="4762500"/>
          </a:xfrm>
          <a:prstGeom prst="rect">
            <a:avLst/>
          </a:prstGeom>
        </p:spPr>
      </p:pic>
      <p:sp>
        <p:nvSpPr>
          <p:cNvPr id="5" name="TextBox 4">
            <a:extLst>
              <a:ext uri="{FF2B5EF4-FFF2-40B4-BE49-F238E27FC236}">
                <a16:creationId xmlns:a16="http://schemas.microsoft.com/office/drawing/2014/main" id="{A597DEFC-722C-E8F4-63FC-BB76503480F8}"/>
              </a:ext>
            </a:extLst>
          </p:cNvPr>
          <p:cNvSpPr txBox="1"/>
          <p:nvPr/>
        </p:nvSpPr>
        <p:spPr>
          <a:xfrm>
            <a:off x="785156" y="3429000"/>
            <a:ext cx="5444194" cy="1224951"/>
          </a:xfrm>
          <a:prstGeom prst="rect">
            <a:avLst/>
          </a:prstGeom>
          <a:noFill/>
        </p:spPr>
        <p:txBody>
          <a:bodyPr wrap="square">
            <a:spAutoFit/>
          </a:bodyPr>
          <a:lstStyle>
            <a:defPPr>
              <a:defRPr lang="en-US"/>
            </a:defPPr>
            <a:lvl1pPr marR="0" algn="ctr" rtl="1">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A"/>
              <a:t>ما هي مؤشّرات التنظيم الإداري الضعيف في المؤسّسة، وكيف تنعكس على أدائها؟</a:t>
            </a:r>
            <a:endParaRPr lang="en-US" dirty="0"/>
          </a:p>
        </p:txBody>
      </p:sp>
    </p:spTree>
    <p:extLst>
      <p:ext uri="{BB962C8B-B14F-4D97-AF65-F5344CB8AC3E}">
        <p14:creationId xmlns:p14="http://schemas.microsoft.com/office/powerpoint/2010/main" val="4270521118"/>
      </p:ext>
    </p:extLst>
  </p:cSld>
  <p:clrMapOvr>
    <a:masterClrMapping/>
  </p:clrMapOvr>
  <p:transition spd="slow">
    <p:wipe/>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56D45A-90E6-32F0-AFE9-48317B929EFE}"/>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066374BB-7B37-8361-F8EA-0D162A0DA0DC}"/>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cs typeface="Adobe Arabic" panose="02040503050201020203" pitchFamily="18" charset="-78"/>
              </a:rPr>
              <a:t>الإجابات النموذجية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D66256FC-2B38-4A2F-F998-CEFC67BF3CF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Brainstorming ">
            <a:extLst>
              <a:ext uri="{FF2B5EF4-FFF2-40B4-BE49-F238E27FC236}">
                <a16:creationId xmlns:a16="http://schemas.microsoft.com/office/drawing/2014/main" id="{F4E7EC32-757E-1547-CFC9-90AA6047692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714501" y="2605002"/>
            <a:ext cx="2551112" cy="2551112"/>
          </a:xfrm>
          <a:prstGeom prst="rect">
            <a:avLst/>
          </a:prstGeom>
          <a:noFill/>
          <a:ln>
            <a:noFill/>
          </a:ln>
        </p:spPr>
      </p:pic>
      <p:sp>
        <p:nvSpPr>
          <p:cNvPr id="7" name="TextBox 6">
            <a:extLst>
              <a:ext uri="{FF2B5EF4-FFF2-40B4-BE49-F238E27FC236}">
                <a16:creationId xmlns:a16="http://schemas.microsoft.com/office/drawing/2014/main" id="{9D0DC3D0-85FD-B428-5206-22C49099557E}"/>
              </a:ext>
            </a:extLst>
          </p:cNvPr>
          <p:cNvSpPr txBox="1"/>
          <p:nvPr/>
        </p:nvSpPr>
        <p:spPr>
          <a:xfrm>
            <a:off x="5435453" y="1128849"/>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تداخل الصلاحيات والمسؤوليات بين الإدارات المختلفة، ممّا يؤدّي إلى التضارب في القرارات</a:t>
            </a:r>
            <a:endParaRPr lang="en-US" dirty="0"/>
          </a:p>
        </p:txBody>
      </p:sp>
      <p:sp>
        <p:nvSpPr>
          <p:cNvPr id="12" name="TextBox 11">
            <a:extLst>
              <a:ext uri="{FF2B5EF4-FFF2-40B4-BE49-F238E27FC236}">
                <a16:creationId xmlns:a16="http://schemas.microsoft.com/office/drawing/2014/main" id="{C8D9F9F9-8127-F114-E0FD-A5BE14160B70}"/>
              </a:ext>
            </a:extLst>
          </p:cNvPr>
          <p:cNvSpPr txBox="1"/>
          <p:nvPr/>
        </p:nvSpPr>
        <p:spPr>
          <a:xfrm>
            <a:off x="5435453" y="2551387"/>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بطء عملية اتّخاذ القرار بسبب الإجراءات البيروقراطية المعقّدة</a:t>
            </a:r>
            <a:endParaRPr lang="en-US"/>
          </a:p>
        </p:txBody>
      </p:sp>
      <p:sp>
        <p:nvSpPr>
          <p:cNvPr id="13" name="TextBox 12">
            <a:extLst>
              <a:ext uri="{FF2B5EF4-FFF2-40B4-BE49-F238E27FC236}">
                <a16:creationId xmlns:a16="http://schemas.microsoft.com/office/drawing/2014/main" id="{34CEF96A-0F1D-4A67-7958-D716A503D585}"/>
              </a:ext>
            </a:extLst>
          </p:cNvPr>
          <p:cNvSpPr txBox="1"/>
          <p:nvPr/>
        </p:nvSpPr>
        <p:spPr>
          <a:xfrm>
            <a:off x="5435453" y="3512902"/>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انخفاض معنويات الموظّفين نتيجة عدم وضوح المهام والأدوار</a:t>
            </a:r>
            <a:endParaRPr lang="en-US" dirty="0"/>
          </a:p>
        </p:txBody>
      </p:sp>
      <p:sp>
        <p:nvSpPr>
          <p:cNvPr id="14" name="TextBox 13">
            <a:extLst>
              <a:ext uri="{FF2B5EF4-FFF2-40B4-BE49-F238E27FC236}">
                <a16:creationId xmlns:a16="http://schemas.microsoft.com/office/drawing/2014/main" id="{1389E772-99B1-23DF-AC9B-1AB14C6FB04A}"/>
              </a:ext>
            </a:extLst>
          </p:cNvPr>
          <p:cNvSpPr txBox="1"/>
          <p:nvPr/>
        </p:nvSpPr>
        <p:spPr>
          <a:xfrm>
            <a:off x="5435453" y="4474417"/>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تكرار الأعمال وازدواجية الجهود ممّا يهدر الموارد</a:t>
            </a:r>
            <a:endParaRPr lang="en-US"/>
          </a:p>
        </p:txBody>
      </p:sp>
      <p:sp>
        <p:nvSpPr>
          <p:cNvPr id="15" name="TextBox 14">
            <a:extLst>
              <a:ext uri="{FF2B5EF4-FFF2-40B4-BE49-F238E27FC236}">
                <a16:creationId xmlns:a16="http://schemas.microsoft.com/office/drawing/2014/main" id="{E3495545-E17B-1C46-90A9-10C7ACBFB51A}"/>
              </a:ext>
            </a:extLst>
          </p:cNvPr>
          <p:cNvSpPr txBox="1"/>
          <p:nvPr/>
        </p:nvSpPr>
        <p:spPr>
          <a:xfrm>
            <a:off x="5435453" y="5435934"/>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ضعف التنسيق بين الأقسام المختلفة ممّا يؤثّر سلباً على تكامل العمليات</a:t>
            </a:r>
            <a:endParaRPr lang="en-US" dirty="0"/>
          </a:p>
        </p:txBody>
      </p:sp>
    </p:spTree>
    <p:extLst>
      <p:ext uri="{BB962C8B-B14F-4D97-AF65-F5344CB8AC3E}">
        <p14:creationId xmlns:p14="http://schemas.microsoft.com/office/powerpoint/2010/main" val="276067134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1000"/>
                                        <p:tgtEl>
                                          <p:spTgt spid="14"/>
                                        </p:tgtEl>
                                      </p:cBhvr>
                                    </p:animEffect>
                                    <p:anim calcmode="lin" valueType="num">
                                      <p:cBhvr>
                                        <p:cTn id="29" dur="1000" fill="hold"/>
                                        <p:tgtEl>
                                          <p:spTgt spid="14"/>
                                        </p:tgtEl>
                                        <p:attrNameLst>
                                          <p:attrName>ppt_x</p:attrName>
                                        </p:attrNameLst>
                                      </p:cBhvr>
                                      <p:tavLst>
                                        <p:tav tm="0">
                                          <p:val>
                                            <p:strVal val="#ppt_x"/>
                                          </p:val>
                                        </p:tav>
                                        <p:tav tm="100000">
                                          <p:val>
                                            <p:strVal val="#ppt_x"/>
                                          </p:val>
                                        </p:tav>
                                      </p:tavLst>
                                    </p:anim>
                                    <p:anim calcmode="lin" valueType="num">
                                      <p:cBhvr>
                                        <p:cTn id="30"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1000"/>
                                        <p:tgtEl>
                                          <p:spTgt spid="15"/>
                                        </p:tgtEl>
                                      </p:cBhvr>
                                    </p:animEffect>
                                    <p:anim calcmode="lin" valueType="num">
                                      <p:cBhvr>
                                        <p:cTn id="36" dur="1000" fill="hold"/>
                                        <p:tgtEl>
                                          <p:spTgt spid="15"/>
                                        </p:tgtEl>
                                        <p:attrNameLst>
                                          <p:attrName>ppt_x</p:attrName>
                                        </p:attrNameLst>
                                      </p:cBhvr>
                                      <p:tavLst>
                                        <p:tav tm="0">
                                          <p:val>
                                            <p:strVal val="#ppt_x"/>
                                          </p:val>
                                        </p:tav>
                                        <p:tav tm="100000">
                                          <p:val>
                                            <p:strVal val="#ppt_x"/>
                                          </p:val>
                                        </p:tav>
                                      </p:tavLst>
                                    </p:anim>
                                    <p:anim calcmode="lin" valueType="num">
                                      <p:cBhvr>
                                        <p:cTn id="37"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P spid="13" grpId="0"/>
      <p:bldP spid="14" grpId="0"/>
      <p:bldP spid="15"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F1391C-0486-D66F-7537-0E6ADF67696D}"/>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25C3C7F3-DBDC-65A9-F903-F8D8E0B95D92}"/>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cs typeface="Adobe Arabic" panose="02040503050201020203" pitchFamily="18" charset="-78"/>
              </a:rPr>
              <a:t>الإجابات النموذجية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3CDC2FC3-8286-ECF5-60DB-FB930D664D9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Brainstorming ">
            <a:extLst>
              <a:ext uri="{FF2B5EF4-FFF2-40B4-BE49-F238E27FC236}">
                <a16:creationId xmlns:a16="http://schemas.microsoft.com/office/drawing/2014/main" id="{B0B46062-A072-16D3-3F2F-C6E4CF21AD8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714501" y="2605002"/>
            <a:ext cx="2551112" cy="2551112"/>
          </a:xfrm>
          <a:prstGeom prst="rect">
            <a:avLst/>
          </a:prstGeom>
          <a:noFill/>
          <a:ln>
            <a:noFill/>
          </a:ln>
        </p:spPr>
      </p:pic>
      <p:sp>
        <p:nvSpPr>
          <p:cNvPr id="7" name="TextBox 6">
            <a:extLst>
              <a:ext uri="{FF2B5EF4-FFF2-40B4-BE49-F238E27FC236}">
                <a16:creationId xmlns:a16="http://schemas.microsoft.com/office/drawing/2014/main" id="{2C7F0105-98B5-922F-F41D-AC3D9E5FAE00}"/>
              </a:ext>
            </a:extLst>
          </p:cNvPr>
          <p:cNvSpPr txBox="1"/>
          <p:nvPr/>
        </p:nvSpPr>
        <p:spPr>
          <a:xfrm>
            <a:off x="5435453" y="1281841"/>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ارتفاع معدّل دوران الموظّفين نتيجة الإحباط من البيئة التنظيمية</a:t>
            </a:r>
            <a:endParaRPr lang="en-US" dirty="0"/>
          </a:p>
        </p:txBody>
      </p:sp>
      <p:sp>
        <p:nvSpPr>
          <p:cNvPr id="12" name="TextBox 11">
            <a:extLst>
              <a:ext uri="{FF2B5EF4-FFF2-40B4-BE49-F238E27FC236}">
                <a16:creationId xmlns:a16="http://schemas.microsoft.com/office/drawing/2014/main" id="{B1BCC40F-2D90-5472-0B49-E0B176FE0083}"/>
              </a:ext>
            </a:extLst>
          </p:cNvPr>
          <p:cNvSpPr txBox="1"/>
          <p:nvPr/>
        </p:nvSpPr>
        <p:spPr>
          <a:xfrm>
            <a:off x="5435453" y="2672051"/>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صعوبة قياس الأداء وتقييمه بسبب غياب المعايير الواضحة</a:t>
            </a:r>
            <a:endParaRPr lang="en-US" dirty="0"/>
          </a:p>
        </p:txBody>
      </p:sp>
      <p:sp>
        <p:nvSpPr>
          <p:cNvPr id="13" name="TextBox 12">
            <a:extLst>
              <a:ext uri="{FF2B5EF4-FFF2-40B4-BE49-F238E27FC236}">
                <a16:creationId xmlns:a16="http://schemas.microsoft.com/office/drawing/2014/main" id="{204D10A7-E8EC-3E81-2DB3-AAA8C43CE16B}"/>
              </a:ext>
            </a:extLst>
          </p:cNvPr>
          <p:cNvSpPr txBox="1"/>
          <p:nvPr/>
        </p:nvSpPr>
        <p:spPr>
          <a:xfrm>
            <a:off x="5435453" y="4062261"/>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انتشار المركزية الشديدة وضعف تفويض الصلاحيات</a:t>
            </a:r>
            <a:endParaRPr lang="en-US" dirty="0"/>
          </a:p>
        </p:txBody>
      </p:sp>
      <p:sp>
        <p:nvSpPr>
          <p:cNvPr id="15" name="TextBox 14">
            <a:extLst>
              <a:ext uri="{FF2B5EF4-FFF2-40B4-BE49-F238E27FC236}">
                <a16:creationId xmlns:a16="http://schemas.microsoft.com/office/drawing/2014/main" id="{534DF6C2-EFA8-C469-E981-8B6520BA6120}"/>
              </a:ext>
            </a:extLst>
          </p:cNvPr>
          <p:cNvSpPr txBox="1"/>
          <p:nvPr/>
        </p:nvSpPr>
        <p:spPr>
          <a:xfrm>
            <a:off x="5435453" y="5452472"/>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تأخّر تنفيذ المشاريع وتجاوز الميزانيات المخصّصة</a:t>
            </a:r>
            <a:endParaRPr lang="en-US" dirty="0"/>
          </a:p>
        </p:txBody>
      </p:sp>
    </p:spTree>
    <p:extLst>
      <p:ext uri="{BB962C8B-B14F-4D97-AF65-F5344CB8AC3E}">
        <p14:creationId xmlns:p14="http://schemas.microsoft.com/office/powerpoint/2010/main" val="385778610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1000"/>
                                        <p:tgtEl>
                                          <p:spTgt spid="15"/>
                                        </p:tgtEl>
                                      </p:cBhvr>
                                    </p:animEffect>
                                    <p:anim calcmode="lin" valueType="num">
                                      <p:cBhvr>
                                        <p:cTn id="29" dur="1000" fill="hold"/>
                                        <p:tgtEl>
                                          <p:spTgt spid="15"/>
                                        </p:tgtEl>
                                        <p:attrNameLst>
                                          <p:attrName>ppt_x</p:attrName>
                                        </p:attrNameLst>
                                      </p:cBhvr>
                                      <p:tavLst>
                                        <p:tav tm="0">
                                          <p:val>
                                            <p:strVal val="#ppt_x"/>
                                          </p:val>
                                        </p:tav>
                                        <p:tav tm="100000">
                                          <p:val>
                                            <p:strVal val="#ppt_x"/>
                                          </p:val>
                                        </p:tav>
                                      </p:tavLst>
                                    </p:anim>
                                    <p:anim calcmode="lin" valueType="num">
                                      <p:cBhvr>
                                        <p:cTn id="30"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P spid="13" grpId="0"/>
      <p:bldP spid="15"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BDBD6E-B0E3-576E-0FE5-5FF469B072E5}"/>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60DF1ED1-EEE7-A665-219F-814A87E2A8C8}"/>
              </a:ext>
            </a:extLst>
          </p:cNvPr>
          <p:cNvSpPr txBox="1"/>
          <p:nvPr/>
        </p:nvSpPr>
        <p:spPr>
          <a:xfrm>
            <a:off x="2779494" y="-132677"/>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تعريف التنظيم الإداري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57F08B52-62D5-DE87-BEA1-8EE9D5D5F0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Planning ">
            <a:extLst>
              <a:ext uri="{FF2B5EF4-FFF2-40B4-BE49-F238E27FC236}">
                <a16:creationId xmlns:a16="http://schemas.microsoft.com/office/drawing/2014/main" id="{13B7EFAE-209F-DB6A-F816-65ACC9042D7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90550" y="1943100"/>
            <a:ext cx="3790950" cy="3790950"/>
          </a:xfrm>
          <a:prstGeom prst="rect">
            <a:avLst/>
          </a:prstGeom>
          <a:noFill/>
          <a:ln>
            <a:noFill/>
          </a:ln>
        </p:spPr>
      </p:pic>
      <p:sp>
        <p:nvSpPr>
          <p:cNvPr id="4" name="TextBox 3">
            <a:extLst>
              <a:ext uri="{FF2B5EF4-FFF2-40B4-BE49-F238E27FC236}">
                <a16:creationId xmlns:a16="http://schemas.microsoft.com/office/drawing/2014/main" id="{AB97A5B5-8AC2-4C6D-A4AF-65019A32C3F0}"/>
              </a:ext>
            </a:extLst>
          </p:cNvPr>
          <p:cNvSpPr txBox="1"/>
          <p:nvPr/>
        </p:nvSpPr>
        <p:spPr>
          <a:xfrm>
            <a:off x="5535525" y="1591806"/>
            <a:ext cx="5843587" cy="2246769"/>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dirty="0"/>
              <a:t>التنظيم الإداري هو عملية تقسيم وترتيب الأنشطة والموارد اللازمة لتحقيق أهداف المؤسّسة، وتوزيع المهام والمسؤوليات، وتحديد العلاقات بين مختلف الوحدات والأفراد، وتنسيق جهودهم نحو تحقيق الأهداف المشتركة بكفاءة وفعالية</a:t>
            </a:r>
            <a:endParaRPr lang="en-US" dirty="0"/>
          </a:p>
        </p:txBody>
      </p:sp>
      <p:sp>
        <p:nvSpPr>
          <p:cNvPr id="5" name="TextBox 4">
            <a:extLst>
              <a:ext uri="{FF2B5EF4-FFF2-40B4-BE49-F238E27FC236}">
                <a16:creationId xmlns:a16="http://schemas.microsoft.com/office/drawing/2014/main" id="{05FEE74D-66F9-0BBA-A158-5D52C16FA1EE}"/>
              </a:ext>
            </a:extLst>
          </p:cNvPr>
          <p:cNvSpPr txBox="1"/>
          <p:nvPr/>
        </p:nvSpPr>
        <p:spPr>
          <a:xfrm>
            <a:off x="5535525" y="4845561"/>
            <a:ext cx="5843587" cy="1384995"/>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وفقاً للعالم هنري فايول، أحد روّاد الفكر الإداري، فإنّ "التنظيم هو تزويد المؤسّسة بكلّ ما يساعدها على تأدية وظيفتها من المواد الأوّلية والأدوات والأموال والموظّفين."</a:t>
            </a:r>
            <a:endParaRPr lang="en-US"/>
          </a:p>
        </p:txBody>
      </p:sp>
    </p:spTree>
    <p:extLst>
      <p:ext uri="{BB962C8B-B14F-4D97-AF65-F5344CB8AC3E}">
        <p14:creationId xmlns:p14="http://schemas.microsoft.com/office/powerpoint/2010/main" val="423477639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8D5E02-F35F-E410-56C4-BFB3211C6211}"/>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4C232CE2-304C-E5EA-A6B8-2417DF9B9300}"/>
              </a:ext>
            </a:extLst>
          </p:cNvPr>
          <p:cNvSpPr txBox="1"/>
          <p:nvPr/>
        </p:nvSpPr>
        <p:spPr>
          <a:xfrm>
            <a:off x="2779494" y="-132677"/>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أهمّية التنظيم الإداري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E00AD0A8-C1CF-F4EE-81EF-E9834C13EF9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32" name="Group 31">
            <a:extLst>
              <a:ext uri="{FF2B5EF4-FFF2-40B4-BE49-F238E27FC236}">
                <a16:creationId xmlns:a16="http://schemas.microsoft.com/office/drawing/2014/main" id="{580F6009-9FF8-DA3C-5C00-2DBE0C4CC165}"/>
              </a:ext>
            </a:extLst>
          </p:cNvPr>
          <p:cNvGrpSpPr/>
          <p:nvPr/>
        </p:nvGrpSpPr>
        <p:grpSpPr>
          <a:xfrm>
            <a:off x="5845416" y="1112219"/>
            <a:ext cx="5612908" cy="1380695"/>
            <a:chOff x="5845416" y="1112219"/>
            <a:chExt cx="5612908" cy="1380695"/>
          </a:xfrm>
        </p:grpSpPr>
        <p:sp>
          <p:nvSpPr>
            <p:cNvPr id="14" name="Freeform: Shape 13">
              <a:extLst>
                <a:ext uri="{FF2B5EF4-FFF2-40B4-BE49-F238E27FC236}">
                  <a16:creationId xmlns:a16="http://schemas.microsoft.com/office/drawing/2014/main" id="{3D3EB599-EC0C-7BDB-E97C-6054717ECCA1}"/>
                </a:ext>
              </a:extLst>
            </p:cNvPr>
            <p:cNvSpPr>
              <a:spLocks/>
            </p:cNvSpPr>
            <p:nvPr/>
          </p:nvSpPr>
          <p:spPr bwMode="auto">
            <a:xfrm>
              <a:off x="5845416" y="1818454"/>
              <a:ext cx="1216778" cy="262776"/>
            </a:xfrm>
            <a:custGeom>
              <a:avLst/>
              <a:gdLst>
                <a:gd name="connsiteX0" fmla="*/ 874547 w 1322388"/>
                <a:gd name="connsiteY0" fmla="*/ 123825 h 285750"/>
                <a:gd name="connsiteX1" fmla="*/ 865104 w 1322388"/>
                <a:gd name="connsiteY1" fmla="*/ 137666 h 285750"/>
                <a:gd name="connsiteX2" fmla="*/ 856711 w 1322388"/>
                <a:gd name="connsiteY2" fmla="*/ 159492 h 285750"/>
                <a:gd name="connsiteX3" fmla="*/ 855662 w 1322388"/>
                <a:gd name="connsiteY3" fmla="*/ 175994 h 285750"/>
                <a:gd name="connsiteX4" fmla="*/ 857236 w 1322388"/>
                <a:gd name="connsiteY4" fmla="*/ 183979 h 285750"/>
                <a:gd name="connsiteX5" fmla="*/ 862482 w 1322388"/>
                <a:gd name="connsiteY5" fmla="*/ 195690 h 285750"/>
                <a:gd name="connsiteX6" fmla="*/ 876120 w 1322388"/>
                <a:gd name="connsiteY6" fmla="*/ 208466 h 285750"/>
                <a:gd name="connsiteX7" fmla="*/ 887661 w 1322388"/>
                <a:gd name="connsiteY7" fmla="*/ 212725 h 285750"/>
                <a:gd name="connsiteX8" fmla="*/ 894480 w 1322388"/>
                <a:gd name="connsiteY8" fmla="*/ 211660 h 285750"/>
                <a:gd name="connsiteX9" fmla="*/ 902349 w 1322388"/>
                <a:gd name="connsiteY9" fmla="*/ 207934 h 285750"/>
                <a:gd name="connsiteX10" fmla="*/ 914938 w 1322388"/>
                <a:gd name="connsiteY10" fmla="*/ 193561 h 285750"/>
                <a:gd name="connsiteX11" fmla="*/ 915987 w 1322388"/>
                <a:gd name="connsiteY11" fmla="*/ 183979 h 285750"/>
                <a:gd name="connsiteX12" fmla="*/ 915463 w 1322388"/>
                <a:gd name="connsiteY12" fmla="*/ 183447 h 285750"/>
                <a:gd name="connsiteX13" fmla="*/ 914938 w 1322388"/>
                <a:gd name="connsiteY13" fmla="*/ 182914 h 285750"/>
                <a:gd name="connsiteX14" fmla="*/ 896578 w 1322388"/>
                <a:gd name="connsiteY14" fmla="*/ 151507 h 285750"/>
                <a:gd name="connsiteX15" fmla="*/ 384474 w 1322388"/>
                <a:gd name="connsiteY15" fmla="*/ 117475 h 285750"/>
                <a:gd name="connsiteX16" fmla="*/ 383409 w 1322388"/>
                <a:gd name="connsiteY16" fmla="*/ 120107 h 285750"/>
                <a:gd name="connsiteX17" fmla="*/ 381277 w 1322388"/>
                <a:gd name="connsiteY17" fmla="*/ 122213 h 285750"/>
                <a:gd name="connsiteX18" fmla="*/ 364226 w 1322388"/>
                <a:gd name="connsiteY18" fmla="*/ 134321 h 285750"/>
                <a:gd name="connsiteX19" fmla="*/ 345042 w 1322388"/>
                <a:gd name="connsiteY19" fmla="*/ 158536 h 285750"/>
                <a:gd name="connsiteX20" fmla="*/ 341312 w 1322388"/>
                <a:gd name="connsiteY20" fmla="*/ 178014 h 285750"/>
                <a:gd name="connsiteX21" fmla="*/ 343444 w 1322388"/>
                <a:gd name="connsiteY21" fmla="*/ 189069 h 285750"/>
                <a:gd name="connsiteX22" fmla="*/ 347707 w 1322388"/>
                <a:gd name="connsiteY22" fmla="*/ 200124 h 285750"/>
                <a:gd name="connsiteX23" fmla="*/ 363693 w 1322388"/>
                <a:gd name="connsiteY23" fmla="*/ 214337 h 285750"/>
                <a:gd name="connsiteX24" fmla="*/ 384474 w 1322388"/>
                <a:gd name="connsiteY24" fmla="*/ 219075 h 285750"/>
                <a:gd name="connsiteX25" fmla="*/ 404191 w 1322388"/>
                <a:gd name="connsiteY25" fmla="*/ 211705 h 285750"/>
                <a:gd name="connsiteX26" fmla="*/ 411118 w 1322388"/>
                <a:gd name="connsiteY26" fmla="*/ 201703 h 285750"/>
                <a:gd name="connsiteX27" fmla="*/ 414315 w 1322388"/>
                <a:gd name="connsiteY27" fmla="*/ 199597 h 285750"/>
                <a:gd name="connsiteX28" fmla="*/ 417512 w 1322388"/>
                <a:gd name="connsiteY28" fmla="*/ 201703 h 285750"/>
                <a:gd name="connsiteX29" fmla="*/ 417512 w 1322388"/>
                <a:gd name="connsiteY29" fmla="*/ 187490 h 285750"/>
                <a:gd name="connsiteX30" fmla="*/ 412716 w 1322388"/>
                <a:gd name="connsiteY30" fmla="*/ 163274 h 285750"/>
                <a:gd name="connsiteX31" fmla="*/ 404191 w 1322388"/>
                <a:gd name="connsiteY31" fmla="*/ 141691 h 285750"/>
                <a:gd name="connsiteX32" fmla="*/ 391935 w 1322388"/>
                <a:gd name="connsiteY32" fmla="*/ 124319 h 285750"/>
                <a:gd name="connsiteX33" fmla="*/ 633137 w 1322388"/>
                <a:gd name="connsiteY33" fmla="*/ 0 h 285750"/>
                <a:gd name="connsiteX34" fmla="*/ 675487 w 1322388"/>
                <a:gd name="connsiteY34" fmla="*/ 0 h 285750"/>
                <a:gd name="connsiteX35" fmla="*/ 695604 w 1322388"/>
                <a:gd name="connsiteY35" fmla="*/ 2656 h 285750"/>
                <a:gd name="connsiteX36" fmla="*/ 722602 w 1322388"/>
                <a:gd name="connsiteY36" fmla="*/ 7436 h 285750"/>
                <a:gd name="connsiteX37" fmla="*/ 772893 w 1322388"/>
                <a:gd name="connsiteY37" fmla="*/ 24963 h 285750"/>
                <a:gd name="connsiteX38" fmla="*/ 820008 w 1322388"/>
                <a:gd name="connsiteY38" fmla="*/ 50458 h 285750"/>
                <a:gd name="connsiteX39" fmla="*/ 861829 w 1322388"/>
                <a:gd name="connsiteY39" fmla="*/ 83388 h 285750"/>
                <a:gd name="connsiteX40" fmla="*/ 880357 w 1322388"/>
                <a:gd name="connsiteY40" fmla="*/ 101978 h 285750"/>
                <a:gd name="connsiteX41" fmla="*/ 907885 w 1322388"/>
                <a:gd name="connsiteY41" fmla="*/ 83388 h 285750"/>
                <a:gd name="connsiteX42" fmla="*/ 965587 w 1322388"/>
                <a:gd name="connsiteY42" fmla="*/ 56300 h 285750"/>
                <a:gd name="connsiteX43" fmla="*/ 1027524 w 1322388"/>
                <a:gd name="connsiteY43" fmla="*/ 42491 h 285750"/>
                <a:gd name="connsiteX44" fmla="*/ 1089991 w 1322388"/>
                <a:gd name="connsiteY44" fmla="*/ 41960 h 285750"/>
                <a:gd name="connsiteX45" fmla="*/ 1150869 w 1322388"/>
                <a:gd name="connsiteY45" fmla="*/ 54176 h 285750"/>
                <a:gd name="connsiteX46" fmla="*/ 1208572 w 1322388"/>
                <a:gd name="connsiteY46" fmla="*/ 78608 h 285750"/>
                <a:gd name="connsiteX47" fmla="*/ 1259922 w 1322388"/>
                <a:gd name="connsiteY47" fmla="*/ 115787 h 285750"/>
                <a:gd name="connsiteX48" fmla="*/ 1303331 w 1322388"/>
                <a:gd name="connsiteY48" fmla="*/ 164652 h 285750"/>
                <a:gd name="connsiteX49" fmla="*/ 1320800 w 1322388"/>
                <a:gd name="connsiteY49" fmla="*/ 193864 h 285750"/>
                <a:gd name="connsiteX50" fmla="*/ 1322388 w 1322388"/>
                <a:gd name="connsiteY50" fmla="*/ 197582 h 285750"/>
                <a:gd name="connsiteX51" fmla="*/ 1319741 w 1322388"/>
                <a:gd name="connsiteY51" fmla="*/ 202893 h 285750"/>
                <a:gd name="connsiteX52" fmla="*/ 1314448 w 1322388"/>
                <a:gd name="connsiteY52" fmla="*/ 206080 h 285750"/>
                <a:gd name="connsiteX53" fmla="*/ 1308624 w 1322388"/>
                <a:gd name="connsiteY53" fmla="*/ 205549 h 285750"/>
                <a:gd name="connsiteX54" fmla="*/ 1305977 w 1322388"/>
                <a:gd name="connsiteY54" fmla="*/ 202362 h 285750"/>
                <a:gd name="connsiteX55" fmla="*/ 1287979 w 1322388"/>
                <a:gd name="connsiteY55" fmla="*/ 175805 h 285750"/>
                <a:gd name="connsiteX56" fmla="*/ 1245099 w 1322388"/>
                <a:gd name="connsiteY56" fmla="*/ 129597 h 285750"/>
                <a:gd name="connsiteX57" fmla="*/ 1196396 w 1322388"/>
                <a:gd name="connsiteY57" fmla="*/ 94542 h 285750"/>
                <a:gd name="connsiteX58" fmla="*/ 1142929 w 1322388"/>
                <a:gd name="connsiteY58" fmla="*/ 70641 h 285750"/>
                <a:gd name="connsiteX59" fmla="*/ 1086815 w 1322388"/>
                <a:gd name="connsiteY59" fmla="*/ 58425 h 285750"/>
                <a:gd name="connsiteX60" fmla="*/ 1029642 w 1322388"/>
                <a:gd name="connsiteY60" fmla="*/ 58425 h 285750"/>
                <a:gd name="connsiteX61" fmla="*/ 970881 w 1322388"/>
                <a:gd name="connsiteY61" fmla="*/ 69579 h 285750"/>
                <a:gd name="connsiteX62" fmla="*/ 914767 w 1322388"/>
                <a:gd name="connsiteY62" fmla="*/ 92948 h 285750"/>
                <a:gd name="connsiteX63" fmla="*/ 887239 w 1322388"/>
                <a:gd name="connsiteY63" fmla="*/ 109945 h 285750"/>
                <a:gd name="connsiteX64" fmla="*/ 898356 w 1322388"/>
                <a:gd name="connsiteY64" fmla="*/ 125348 h 285750"/>
                <a:gd name="connsiteX65" fmla="*/ 919002 w 1322388"/>
                <a:gd name="connsiteY65" fmla="*/ 157216 h 285750"/>
                <a:gd name="connsiteX66" fmla="*/ 927472 w 1322388"/>
                <a:gd name="connsiteY66" fmla="*/ 174743 h 285750"/>
                <a:gd name="connsiteX67" fmla="*/ 928001 w 1322388"/>
                <a:gd name="connsiteY67" fmla="*/ 180054 h 285750"/>
                <a:gd name="connsiteX68" fmla="*/ 925354 w 1322388"/>
                <a:gd name="connsiteY68" fmla="*/ 183772 h 285750"/>
                <a:gd name="connsiteX69" fmla="*/ 925884 w 1322388"/>
                <a:gd name="connsiteY69" fmla="*/ 194926 h 285750"/>
                <a:gd name="connsiteX70" fmla="*/ 916884 w 1322388"/>
                <a:gd name="connsiteY70" fmla="*/ 212985 h 285750"/>
                <a:gd name="connsiteX71" fmla="*/ 897826 w 1322388"/>
                <a:gd name="connsiteY71" fmla="*/ 224670 h 285750"/>
                <a:gd name="connsiteX72" fmla="*/ 875593 w 1322388"/>
                <a:gd name="connsiteY72" fmla="*/ 226263 h 285750"/>
                <a:gd name="connsiteX73" fmla="*/ 865005 w 1322388"/>
                <a:gd name="connsiteY73" fmla="*/ 220952 h 285750"/>
                <a:gd name="connsiteX74" fmla="*/ 857594 w 1322388"/>
                <a:gd name="connsiteY74" fmla="*/ 216172 h 285750"/>
                <a:gd name="connsiteX75" fmla="*/ 847536 w 1322388"/>
                <a:gd name="connsiteY75" fmla="*/ 204487 h 285750"/>
                <a:gd name="connsiteX76" fmla="*/ 839065 w 1322388"/>
                <a:gd name="connsiteY76" fmla="*/ 183772 h 285750"/>
                <a:gd name="connsiteX77" fmla="*/ 840654 w 1322388"/>
                <a:gd name="connsiteY77" fmla="*/ 153498 h 285750"/>
                <a:gd name="connsiteX78" fmla="*/ 854417 w 1322388"/>
                <a:gd name="connsiteY78" fmla="*/ 124285 h 285750"/>
                <a:gd name="connsiteX79" fmla="*/ 864476 w 1322388"/>
                <a:gd name="connsiteY79" fmla="*/ 113132 h 285750"/>
                <a:gd name="connsiteX80" fmla="*/ 845947 w 1322388"/>
                <a:gd name="connsiteY80" fmla="*/ 94011 h 285750"/>
                <a:gd name="connsiteX81" fmla="*/ 803068 w 1322388"/>
                <a:gd name="connsiteY81" fmla="*/ 61080 h 285750"/>
                <a:gd name="connsiteX82" fmla="*/ 757012 w 1322388"/>
                <a:gd name="connsiteY82" fmla="*/ 36648 h 285750"/>
                <a:gd name="connsiteX83" fmla="*/ 705133 w 1322388"/>
                <a:gd name="connsiteY83" fmla="*/ 20714 h 285750"/>
                <a:gd name="connsiteX84" fmla="*/ 676546 w 1322388"/>
                <a:gd name="connsiteY84" fmla="*/ 16465 h 285750"/>
                <a:gd name="connsiteX85" fmla="*/ 657489 w 1322388"/>
                <a:gd name="connsiteY85" fmla="*/ 14872 h 285750"/>
                <a:gd name="connsiteX86" fmla="*/ 619373 w 1322388"/>
                <a:gd name="connsiteY86" fmla="*/ 17527 h 285750"/>
                <a:gd name="connsiteX87" fmla="*/ 564847 w 1322388"/>
                <a:gd name="connsiteY87" fmla="*/ 28150 h 285750"/>
                <a:gd name="connsiteX88" fmla="*/ 457383 w 1322388"/>
                <a:gd name="connsiteY88" fmla="*/ 71703 h 285750"/>
                <a:gd name="connsiteX89" fmla="*/ 388564 w 1322388"/>
                <a:gd name="connsiteY89" fmla="*/ 105165 h 285750"/>
                <a:gd name="connsiteX90" fmla="*/ 398093 w 1322388"/>
                <a:gd name="connsiteY90" fmla="*/ 113663 h 285750"/>
                <a:gd name="connsiteX91" fmla="*/ 413974 w 1322388"/>
                <a:gd name="connsiteY91" fmla="*/ 134908 h 285750"/>
                <a:gd name="connsiteX92" fmla="*/ 423503 w 1322388"/>
                <a:gd name="connsiteY92" fmla="*/ 159340 h 285750"/>
                <a:gd name="connsiteX93" fmla="*/ 427738 w 1322388"/>
                <a:gd name="connsiteY93" fmla="*/ 189615 h 285750"/>
                <a:gd name="connsiteX94" fmla="*/ 426150 w 1322388"/>
                <a:gd name="connsiteY94" fmla="*/ 205549 h 285750"/>
                <a:gd name="connsiteX95" fmla="*/ 424562 w 1322388"/>
                <a:gd name="connsiteY95" fmla="*/ 209267 h 285750"/>
                <a:gd name="connsiteX96" fmla="*/ 417680 w 1322388"/>
                <a:gd name="connsiteY96" fmla="*/ 209267 h 285750"/>
                <a:gd name="connsiteX97" fmla="*/ 417151 w 1322388"/>
                <a:gd name="connsiteY97" fmla="*/ 205549 h 285750"/>
                <a:gd name="connsiteX98" fmla="*/ 410798 w 1322388"/>
                <a:gd name="connsiteY98" fmla="*/ 216703 h 285750"/>
                <a:gd name="connsiteX99" fmla="*/ 390152 w 1322388"/>
                <a:gd name="connsiteY99" fmla="*/ 230512 h 285750"/>
                <a:gd name="connsiteX100" fmla="*/ 366860 w 1322388"/>
                <a:gd name="connsiteY100" fmla="*/ 232106 h 285750"/>
                <a:gd name="connsiteX101" fmla="*/ 344626 w 1322388"/>
                <a:gd name="connsiteY101" fmla="*/ 220952 h 285750"/>
                <a:gd name="connsiteX102" fmla="*/ 336685 w 1322388"/>
                <a:gd name="connsiteY102" fmla="*/ 210860 h 285750"/>
                <a:gd name="connsiteX103" fmla="*/ 332450 w 1322388"/>
                <a:gd name="connsiteY103" fmla="*/ 202893 h 285750"/>
                <a:gd name="connsiteX104" fmla="*/ 327686 w 1322388"/>
                <a:gd name="connsiteY104" fmla="*/ 188553 h 285750"/>
                <a:gd name="connsiteX105" fmla="*/ 327686 w 1322388"/>
                <a:gd name="connsiteY105" fmla="*/ 166245 h 285750"/>
                <a:gd name="connsiteX106" fmla="*/ 339861 w 1322388"/>
                <a:gd name="connsiteY106" fmla="*/ 138095 h 285750"/>
                <a:gd name="connsiteX107" fmla="*/ 362095 w 1322388"/>
                <a:gd name="connsiteY107" fmla="*/ 117381 h 285750"/>
                <a:gd name="connsiteX108" fmla="*/ 376388 w 1322388"/>
                <a:gd name="connsiteY108" fmla="*/ 111538 h 285750"/>
                <a:gd name="connsiteX109" fmla="*/ 375859 w 1322388"/>
                <a:gd name="connsiteY109" fmla="*/ 110476 h 285750"/>
                <a:gd name="connsiteX110" fmla="*/ 366860 w 1322388"/>
                <a:gd name="connsiteY110" fmla="*/ 114725 h 285750"/>
                <a:gd name="connsiteX111" fmla="*/ 358390 w 1322388"/>
                <a:gd name="connsiteY111" fmla="*/ 118443 h 285750"/>
                <a:gd name="connsiteX112" fmla="*/ 355213 w 1322388"/>
                <a:gd name="connsiteY112" fmla="*/ 118974 h 285750"/>
                <a:gd name="connsiteX113" fmla="*/ 352037 w 1322388"/>
                <a:gd name="connsiteY113" fmla="*/ 114725 h 285750"/>
                <a:gd name="connsiteX114" fmla="*/ 354155 w 1322388"/>
                <a:gd name="connsiteY114" fmla="*/ 112069 h 285750"/>
                <a:gd name="connsiteX115" fmla="*/ 360507 w 1322388"/>
                <a:gd name="connsiteY115" fmla="*/ 108883 h 285750"/>
                <a:gd name="connsiteX116" fmla="*/ 367389 w 1322388"/>
                <a:gd name="connsiteY116" fmla="*/ 105165 h 285750"/>
                <a:gd name="connsiteX117" fmla="*/ 356801 w 1322388"/>
                <a:gd name="connsiteY117" fmla="*/ 99322 h 285750"/>
                <a:gd name="connsiteX118" fmla="*/ 332450 w 1322388"/>
                <a:gd name="connsiteY118" fmla="*/ 89762 h 285750"/>
                <a:gd name="connsiteX119" fmla="*/ 291688 w 1322388"/>
                <a:gd name="connsiteY119" fmla="*/ 83388 h 285750"/>
                <a:gd name="connsiteX120" fmla="*/ 234515 w 1322388"/>
                <a:gd name="connsiteY120" fmla="*/ 86044 h 285750"/>
                <a:gd name="connsiteX121" fmla="*/ 181577 w 1322388"/>
                <a:gd name="connsiteY121" fmla="*/ 99322 h 285750"/>
                <a:gd name="connsiteX122" fmla="*/ 157755 w 1322388"/>
                <a:gd name="connsiteY122" fmla="*/ 108883 h 285750"/>
                <a:gd name="connsiteX123" fmla="*/ 131286 w 1322388"/>
                <a:gd name="connsiteY123" fmla="*/ 122692 h 285750"/>
                <a:gd name="connsiteX124" fmla="*/ 84701 w 1322388"/>
                <a:gd name="connsiteY124" fmla="*/ 159340 h 285750"/>
                <a:gd name="connsiteX125" fmla="*/ 46586 w 1322388"/>
                <a:gd name="connsiteY125" fmla="*/ 203955 h 285750"/>
                <a:gd name="connsiteX126" fmla="*/ 17470 w 1322388"/>
                <a:gd name="connsiteY126" fmla="*/ 254944 h 285750"/>
                <a:gd name="connsiteX127" fmla="*/ 6882 w 1322388"/>
                <a:gd name="connsiteY127" fmla="*/ 283094 h 285750"/>
                <a:gd name="connsiteX128" fmla="*/ 4765 w 1322388"/>
                <a:gd name="connsiteY128" fmla="*/ 285750 h 285750"/>
                <a:gd name="connsiteX129" fmla="*/ 0 w 1322388"/>
                <a:gd name="connsiteY129" fmla="*/ 284157 h 285750"/>
                <a:gd name="connsiteX130" fmla="*/ 0 w 1322388"/>
                <a:gd name="connsiteY130" fmla="*/ 280970 h 285750"/>
                <a:gd name="connsiteX131" fmla="*/ 6353 w 1322388"/>
                <a:gd name="connsiteY131" fmla="*/ 261849 h 285750"/>
                <a:gd name="connsiteX132" fmla="*/ 22234 w 1322388"/>
                <a:gd name="connsiteY132" fmla="*/ 225201 h 285750"/>
                <a:gd name="connsiteX133" fmla="*/ 41821 w 1322388"/>
                <a:gd name="connsiteY133" fmla="*/ 191739 h 285750"/>
                <a:gd name="connsiteX134" fmla="*/ 67231 w 1322388"/>
                <a:gd name="connsiteY134" fmla="*/ 160402 h 285750"/>
                <a:gd name="connsiteX135" fmla="*/ 95288 w 1322388"/>
                <a:gd name="connsiteY135" fmla="*/ 132784 h 285750"/>
                <a:gd name="connsiteX136" fmla="*/ 127581 w 1322388"/>
                <a:gd name="connsiteY136" fmla="*/ 109945 h 285750"/>
                <a:gd name="connsiteX137" fmla="*/ 162520 w 1322388"/>
                <a:gd name="connsiteY137" fmla="*/ 90824 h 285750"/>
                <a:gd name="connsiteX138" fmla="*/ 199576 w 1322388"/>
                <a:gd name="connsiteY138" fmla="*/ 76483 h 285750"/>
                <a:gd name="connsiteX139" fmla="*/ 219692 w 1322388"/>
                <a:gd name="connsiteY139" fmla="*/ 71703 h 285750"/>
                <a:gd name="connsiteX140" fmla="*/ 239279 w 1322388"/>
                <a:gd name="connsiteY140" fmla="*/ 67985 h 285750"/>
                <a:gd name="connsiteX141" fmla="*/ 282159 w 1322388"/>
                <a:gd name="connsiteY141" fmla="*/ 66392 h 285750"/>
                <a:gd name="connsiteX142" fmla="*/ 323980 w 1322388"/>
                <a:gd name="connsiteY142" fmla="*/ 73297 h 285750"/>
                <a:gd name="connsiteX143" fmla="*/ 362625 w 1322388"/>
                <a:gd name="connsiteY143" fmla="*/ 87637 h 285750"/>
                <a:gd name="connsiteX144" fmla="*/ 379565 w 1322388"/>
                <a:gd name="connsiteY144" fmla="*/ 98260 h 285750"/>
                <a:gd name="connsiteX145" fmla="*/ 416092 w 1322388"/>
                <a:gd name="connsiteY145" fmla="*/ 77546 h 285750"/>
                <a:gd name="connsiteX146" fmla="*/ 492322 w 1322388"/>
                <a:gd name="connsiteY146" fmla="*/ 39835 h 285750"/>
                <a:gd name="connsiteX147" fmla="*/ 551613 w 1322388"/>
                <a:gd name="connsiteY147" fmla="*/ 16465 h 285750"/>
                <a:gd name="connsiteX148" fmla="*/ 592375 w 1322388"/>
                <a:gd name="connsiteY148" fmla="*/ 5843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Lst>
              <a:rect l="l" t="t" r="r" b="b"/>
              <a:pathLst>
                <a:path w="1322388" h="285750">
                  <a:moveTo>
                    <a:pt x="874547" y="123825"/>
                  </a:moveTo>
                  <a:lnTo>
                    <a:pt x="865104" y="137666"/>
                  </a:lnTo>
                  <a:lnTo>
                    <a:pt x="856711" y="159492"/>
                  </a:lnTo>
                  <a:lnTo>
                    <a:pt x="855662" y="175994"/>
                  </a:lnTo>
                  <a:lnTo>
                    <a:pt x="857236" y="183979"/>
                  </a:lnTo>
                  <a:lnTo>
                    <a:pt x="862482" y="195690"/>
                  </a:lnTo>
                  <a:lnTo>
                    <a:pt x="876120" y="208466"/>
                  </a:lnTo>
                  <a:lnTo>
                    <a:pt x="887661" y="212725"/>
                  </a:lnTo>
                  <a:lnTo>
                    <a:pt x="894480" y="211660"/>
                  </a:lnTo>
                  <a:lnTo>
                    <a:pt x="902349" y="207934"/>
                  </a:lnTo>
                  <a:lnTo>
                    <a:pt x="914938" y="193561"/>
                  </a:lnTo>
                  <a:lnTo>
                    <a:pt x="915987" y="183979"/>
                  </a:lnTo>
                  <a:lnTo>
                    <a:pt x="915463" y="183447"/>
                  </a:lnTo>
                  <a:lnTo>
                    <a:pt x="914938" y="182914"/>
                  </a:lnTo>
                  <a:lnTo>
                    <a:pt x="896578" y="151507"/>
                  </a:lnTo>
                  <a:close/>
                  <a:moveTo>
                    <a:pt x="384474" y="117475"/>
                  </a:moveTo>
                  <a:lnTo>
                    <a:pt x="383409" y="120107"/>
                  </a:lnTo>
                  <a:lnTo>
                    <a:pt x="381277" y="122213"/>
                  </a:lnTo>
                  <a:lnTo>
                    <a:pt x="364226" y="134321"/>
                  </a:lnTo>
                  <a:lnTo>
                    <a:pt x="345042" y="158536"/>
                  </a:lnTo>
                  <a:lnTo>
                    <a:pt x="341312" y="178014"/>
                  </a:lnTo>
                  <a:lnTo>
                    <a:pt x="343444" y="189069"/>
                  </a:lnTo>
                  <a:lnTo>
                    <a:pt x="347707" y="200124"/>
                  </a:lnTo>
                  <a:lnTo>
                    <a:pt x="363693" y="214337"/>
                  </a:lnTo>
                  <a:lnTo>
                    <a:pt x="384474" y="219075"/>
                  </a:lnTo>
                  <a:lnTo>
                    <a:pt x="404191" y="211705"/>
                  </a:lnTo>
                  <a:lnTo>
                    <a:pt x="411118" y="201703"/>
                  </a:lnTo>
                  <a:lnTo>
                    <a:pt x="414315" y="199597"/>
                  </a:lnTo>
                  <a:lnTo>
                    <a:pt x="417512" y="201703"/>
                  </a:lnTo>
                  <a:lnTo>
                    <a:pt x="417512" y="187490"/>
                  </a:lnTo>
                  <a:lnTo>
                    <a:pt x="412716" y="163274"/>
                  </a:lnTo>
                  <a:lnTo>
                    <a:pt x="404191" y="141691"/>
                  </a:lnTo>
                  <a:lnTo>
                    <a:pt x="391935" y="124319"/>
                  </a:lnTo>
                  <a:close/>
                  <a:moveTo>
                    <a:pt x="633137" y="0"/>
                  </a:moveTo>
                  <a:lnTo>
                    <a:pt x="675487" y="0"/>
                  </a:lnTo>
                  <a:lnTo>
                    <a:pt x="695604" y="2656"/>
                  </a:lnTo>
                  <a:lnTo>
                    <a:pt x="722602" y="7436"/>
                  </a:lnTo>
                  <a:lnTo>
                    <a:pt x="772893" y="24963"/>
                  </a:lnTo>
                  <a:lnTo>
                    <a:pt x="820008" y="50458"/>
                  </a:lnTo>
                  <a:lnTo>
                    <a:pt x="861829" y="83388"/>
                  </a:lnTo>
                  <a:lnTo>
                    <a:pt x="880357" y="101978"/>
                  </a:lnTo>
                  <a:lnTo>
                    <a:pt x="907885" y="83388"/>
                  </a:lnTo>
                  <a:lnTo>
                    <a:pt x="965587" y="56300"/>
                  </a:lnTo>
                  <a:lnTo>
                    <a:pt x="1027524" y="42491"/>
                  </a:lnTo>
                  <a:lnTo>
                    <a:pt x="1089991" y="41960"/>
                  </a:lnTo>
                  <a:lnTo>
                    <a:pt x="1150869" y="54176"/>
                  </a:lnTo>
                  <a:lnTo>
                    <a:pt x="1208572" y="78608"/>
                  </a:lnTo>
                  <a:lnTo>
                    <a:pt x="1259922" y="115787"/>
                  </a:lnTo>
                  <a:lnTo>
                    <a:pt x="1303331" y="164652"/>
                  </a:lnTo>
                  <a:lnTo>
                    <a:pt x="1320800" y="193864"/>
                  </a:lnTo>
                  <a:lnTo>
                    <a:pt x="1322388" y="197582"/>
                  </a:lnTo>
                  <a:lnTo>
                    <a:pt x="1319741" y="202893"/>
                  </a:lnTo>
                  <a:lnTo>
                    <a:pt x="1314448" y="206080"/>
                  </a:lnTo>
                  <a:lnTo>
                    <a:pt x="1308624" y="205549"/>
                  </a:lnTo>
                  <a:lnTo>
                    <a:pt x="1305977" y="202362"/>
                  </a:lnTo>
                  <a:lnTo>
                    <a:pt x="1287979" y="175805"/>
                  </a:lnTo>
                  <a:lnTo>
                    <a:pt x="1245099" y="129597"/>
                  </a:lnTo>
                  <a:lnTo>
                    <a:pt x="1196396" y="94542"/>
                  </a:lnTo>
                  <a:lnTo>
                    <a:pt x="1142929" y="70641"/>
                  </a:lnTo>
                  <a:lnTo>
                    <a:pt x="1086815" y="58425"/>
                  </a:lnTo>
                  <a:lnTo>
                    <a:pt x="1029642" y="58425"/>
                  </a:lnTo>
                  <a:lnTo>
                    <a:pt x="970881" y="69579"/>
                  </a:lnTo>
                  <a:lnTo>
                    <a:pt x="914767" y="92948"/>
                  </a:lnTo>
                  <a:lnTo>
                    <a:pt x="887239" y="109945"/>
                  </a:lnTo>
                  <a:lnTo>
                    <a:pt x="898356" y="125348"/>
                  </a:lnTo>
                  <a:lnTo>
                    <a:pt x="919002" y="157216"/>
                  </a:lnTo>
                  <a:lnTo>
                    <a:pt x="927472" y="174743"/>
                  </a:lnTo>
                  <a:lnTo>
                    <a:pt x="928001" y="180054"/>
                  </a:lnTo>
                  <a:lnTo>
                    <a:pt x="925354" y="183772"/>
                  </a:lnTo>
                  <a:lnTo>
                    <a:pt x="925884" y="194926"/>
                  </a:lnTo>
                  <a:lnTo>
                    <a:pt x="916884" y="212985"/>
                  </a:lnTo>
                  <a:lnTo>
                    <a:pt x="897826" y="224670"/>
                  </a:lnTo>
                  <a:lnTo>
                    <a:pt x="875593" y="226263"/>
                  </a:lnTo>
                  <a:lnTo>
                    <a:pt x="865005" y="220952"/>
                  </a:lnTo>
                  <a:lnTo>
                    <a:pt x="857594" y="216172"/>
                  </a:lnTo>
                  <a:lnTo>
                    <a:pt x="847536" y="204487"/>
                  </a:lnTo>
                  <a:lnTo>
                    <a:pt x="839065" y="183772"/>
                  </a:lnTo>
                  <a:lnTo>
                    <a:pt x="840654" y="153498"/>
                  </a:lnTo>
                  <a:lnTo>
                    <a:pt x="854417" y="124285"/>
                  </a:lnTo>
                  <a:lnTo>
                    <a:pt x="864476" y="113132"/>
                  </a:lnTo>
                  <a:lnTo>
                    <a:pt x="845947" y="94011"/>
                  </a:lnTo>
                  <a:lnTo>
                    <a:pt x="803068" y="61080"/>
                  </a:lnTo>
                  <a:lnTo>
                    <a:pt x="757012" y="36648"/>
                  </a:lnTo>
                  <a:lnTo>
                    <a:pt x="705133" y="20714"/>
                  </a:lnTo>
                  <a:lnTo>
                    <a:pt x="676546" y="16465"/>
                  </a:lnTo>
                  <a:lnTo>
                    <a:pt x="657489" y="14872"/>
                  </a:lnTo>
                  <a:lnTo>
                    <a:pt x="619373" y="17527"/>
                  </a:lnTo>
                  <a:lnTo>
                    <a:pt x="564847" y="28150"/>
                  </a:lnTo>
                  <a:lnTo>
                    <a:pt x="457383" y="71703"/>
                  </a:lnTo>
                  <a:lnTo>
                    <a:pt x="388564" y="105165"/>
                  </a:lnTo>
                  <a:lnTo>
                    <a:pt x="398093" y="113663"/>
                  </a:lnTo>
                  <a:lnTo>
                    <a:pt x="413974" y="134908"/>
                  </a:lnTo>
                  <a:lnTo>
                    <a:pt x="423503" y="159340"/>
                  </a:lnTo>
                  <a:lnTo>
                    <a:pt x="427738" y="189615"/>
                  </a:lnTo>
                  <a:lnTo>
                    <a:pt x="426150" y="205549"/>
                  </a:lnTo>
                  <a:lnTo>
                    <a:pt x="424562" y="209267"/>
                  </a:lnTo>
                  <a:lnTo>
                    <a:pt x="417680" y="209267"/>
                  </a:lnTo>
                  <a:lnTo>
                    <a:pt x="417151" y="205549"/>
                  </a:lnTo>
                  <a:lnTo>
                    <a:pt x="410798" y="216703"/>
                  </a:lnTo>
                  <a:lnTo>
                    <a:pt x="390152" y="230512"/>
                  </a:lnTo>
                  <a:lnTo>
                    <a:pt x="366860" y="232106"/>
                  </a:lnTo>
                  <a:lnTo>
                    <a:pt x="344626" y="220952"/>
                  </a:lnTo>
                  <a:lnTo>
                    <a:pt x="336685" y="210860"/>
                  </a:lnTo>
                  <a:lnTo>
                    <a:pt x="332450" y="202893"/>
                  </a:lnTo>
                  <a:lnTo>
                    <a:pt x="327686" y="188553"/>
                  </a:lnTo>
                  <a:lnTo>
                    <a:pt x="327686" y="166245"/>
                  </a:lnTo>
                  <a:lnTo>
                    <a:pt x="339861" y="138095"/>
                  </a:lnTo>
                  <a:lnTo>
                    <a:pt x="362095" y="117381"/>
                  </a:lnTo>
                  <a:lnTo>
                    <a:pt x="376388" y="111538"/>
                  </a:lnTo>
                  <a:lnTo>
                    <a:pt x="375859" y="110476"/>
                  </a:lnTo>
                  <a:lnTo>
                    <a:pt x="366860" y="114725"/>
                  </a:lnTo>
                  <a:lnTo>
                    <a:pt x="358390" y="118443"/>
                  </a:lnTo>
                  <a:lnTo>
                    <a:pt x="355213" y="118974"/>
                  </a:lnTo>
                  <a:lnTo>
                    <a:pt x="352037" y="114725"/>
                  </a:lnTo>
                  <a:lnTo>
                    <a:pt x="354155" y="112069"/>
                  </a:lnTo>
                  <a:lnTo>
                    <a:pt x="360507" y="108883"/>
                  </a:lnTo>
                  <a:lnTo>
                    <a:pt x="367389" y="105165"/>
                  </a:lnTo>
                  <a:lnTo>
                    <a:pt x="356801" y="99322"/>
                  </a:lnTo>
                  <a:lnTo>
                    <a:pt x="332450" y="89762"/>
                  </a:lnTo>
                  <a:lnTo>
                    <a:pt x="291688" y="83388"/>
                  </a:lnTo>
                  <a:lnTo>
                    <a:pt x="234515" y="86044"/>
                  </a:lnTo>
                  <a:lnTo>
                    <a:pt x="181577" y="99322"/>
                  </a:lnTo>
                  <a:lnTo>
                    <a:pt x="157755" y="108883"/>
                  </a:lnTo>
                  <a:lnTo>
                    <a:pt x="131286" y="122692"/>
                  </a:lnTo>
                  <a:lnTo>
                    <a:pt x="84701" y="159340"/>
                  </a:lnTo>
                  <a:lnTo>
                    <a:pt x="46586" y="203955"/>
                  </a:lnTo>
                  <a:lnTo>
                    <a:pt x="17470" y="254944"/>
                  </a:lnTo>
                  <a:lnTo>
                    <a:pt x="6882" y="283094"/>
                  </a:lnTo>
                  <a:lnTo>
                    <a:pt x="4765" y="285750"/>
                  </a:lnTo>
                  <a:lnTo>
                    <a:pt x="0" y="284157"/>
                  </a:lnTo>
                  <a:lnTo>
                    <a:pt x="0" y="280970"/>
                  </a:lnTo>
                  <a:lnTo>
                    <a:pt x="6353" y="261849"/>
                  </a:lnTo>
                  <a:lnTo>
                    <a:pt x="22234" y="225201"/>
                  </a:lnTo>
                  <a:lnTo>
                    <a:pt x="41821" y="191739"/>
                  </a:lnTo>
                  <a:lnTo>
                    <a:pt x="67231" y="160402"/>
                  </a:lnTo>
                  <a:lnTo>
                    <a:pt x="95288" y="132784"/>
                  </a:lnTo>
                  <a:lnTo>
                    <a:pt x="127581" y="109945"/>
                  </a:lnTo>
                  <a:lnTo>
                    <a:pt x="162520" y="90824"/>
                  </a:lnTo>
                  <a:lnTo>
                    <a:pt x="199576" y="76483"/>
                  </a:lnTo>
                  <a:lnTo>
                    <a:pt x="219692" y="71703"/>
                  </a:lnTo>
                  <a:lnTo>
                    <a:pt x="239279" y="67985"/>
                  </a:lnTo>
                  <a:lnTo>
                    <a:pt x="282159" y="66392"/>
                  </a:lnTo>
                  <a:lnTo>
                    <a:pt x="323980" y="73297"/>
                  </a:lnTo>
                  <a:lnTo>
                    <a:pt x="362625" y="87637"/>
                  </a:lnTo>
                  <a:lnTo>
                    <a:pt x="379565" y="98260"/>
                  </a:lnTo>
                  <a:lnTo>
                    <a:pt x="416092" y="77546"/>
                  </a:lnTo>
                  <a:lnTo>
                    <a:pt x="492322" y="39835"/>
                  </a:lnTo>
                  <a:lnTo>
                    <a:pt x="551613" y="16465"/>
                  </a:lnTo>
                  <a:lnTo>
                    <a:pt x="592375" y="5843"/>
                  </a:lnTo>
                  <a:close/>
                </a:path>
              </a:pathLst>
            </a:custGeom>
            <a:solidFill>
              <a:schemeClr val="tx2"/>
            </a:solidFill>
            <a:ln>
              <a:noFill/>
            </a:ln>
          </p:spPr>
          <p:txBody>
            <a:bodyPr vert="horz" wrap="square" lIns="91440" tIns="45720" rIns="91440" bIns="45720" numCol="1" anchor="t" anchorCtr="0" compatLnSpc="1">
              <a:prstTxWarp prst="textNoShape">
                <a:avLst/>
              </a:prstTxWarp>
              <a:noAutofit/>
            </a:bodyPr>
            <a:lstStyle/>
            <a:p>
              <a:endParaRPr lang="en-US" sz="3200"/>
            </a:p>
          </p:txBody>
        </p:sp>
        <p:sp>
          <p:nvSpPr>
            <p:cNvPr id="18" name="Freeform 56">
              <a:extLst>
                <a:ext uri="{FF2B5EF4-FFF2-40B4-BE49-F238E27FC236}">
                  <a16:creationId xmlns:a16="http://schemas.microsoft.com/office/drawing/2014/main" id="{8FAD28E3-08D8-90A0-EC99-B0D0BDE2F792}"/>
                </a:ext>
              </a:extLst>
            </p:cNvPr>
            <p:cNvSpPr>
              <a:spLocks/>
            </p:cNvSpPr>
            <p:nvPr/>
          </p:nvSpPr>
          <p:spPr bwMode="auto">
            <a:xfrm>
              <a:off x="6889829" y="1754220"/>
              <a:ext cx="1225542" cy="738694"/>
            </a:xfrm>
            <a:custGeom>
              <a:avLst/>
              <a:gdLst>
                <a:gd name="T0" fmla="*/ 2481 w 2517"/>
                <a:gd name="T1" fmla="*/ 586 h 1517"/>
                <a:gd name="T2" fmla="*/ 2401 w 2517"/>
                <a:gd name="T3" fmla="*/ 432 h 1517"/>
                <a:gd name="T4" fmla="*/ 2283 w 2517"/>
                <a:gd name="T5" fmla="*/ 311 h 1517"/>
                <a:gd name="T6" fmla="*/ 2137 w 2517"/>
                <a:gd name="T7" fmla="*/ 220 h 1517"/>
                <a:gd name="T8" fmla="*/ 2013 w 2517"/>
                <a:gd name="T9" fmla="*/ 170 h 1517"/>
                <a:gd name="T10" fmla="*/ 1701 w 2517"/>
                <a:gd name="T11" fmla="*/ 87 h 1517"/>
                <a:gd name="T12" fmla="*/ 1271 w 2517"/>
                <a:gd name="T13" fmla="*/ 19 h 1517"/>
                <a:gd name="T14" fmla="*/ 1081 w 2517"/>
                <a:gd name="T15" fmla="*/ 3 h 1517"/>
                <a:gd name="T16" fmla="*/ 715 w 2517"/>
                <a:gd name="T17" fmla="*/ 12 h 1517"/>
                <a:gd name="T18" fmla="*/ 405 w 2517"/>
                <a:gd name="T19" fmla="*/ 84 h 1517"/>
                <a:gd name="T20" fmla="*/ 254 w 2517"/>
                <a:gd name="T21" fmla="*/ 161 h 1517"/>
                <a:gd name="T22" fmla="*/ 133 w 2517"/>
                <a:gd name="T23" fmla="*/ 271 h 1517"/>
                <a:gd name="T24" fmla="*/ 51 w 2517"/>
                <a:gd name="T25" fmla="*/ 418 h 1517"/>
                <a:gd name="T26" fmla="*/ 23 w 2517"/>
                <a:gd name="T27" fmla="*/ 556 h 1517"/>
                <a:gd name="T28" fmla="*/ 1 w 2517"/>
                <a:gd name="T29" fmla="*/ 675 h 1517"/>
                <a:gd name="T30" fmla="*/ 7 w 2517"/>
                <a:gd name="T31" fmla="*/ 838 h 1517"/>
                <a:gd name="T32" fmla="*/ 54 w 2517"/>
                <a:gd name="T33" fmla="*/ 997 h 1517"/>
                <a:gd name="T34" fmla="*/ 142 w 2517"/>
                <a:gd name="T35" fmla="*/ 1148 h 1517"/>
                <a:gd name="T36" fmla="*/ 205 w 2517"/>
                <a:gd name="T37" fmla="*/ 1219 h 1517"/>
                <a:gd name="T38" fmla="*/ 361 w 2517"/>
                <a:gd name="T39" fmla="*/ 1333 h 1517"/>
                <a:gd name="T40" fmla="*/ 585 w 2517"/>
                <a:gd name="T41" fmla="*/ 1420 h 1517"/>
                <a:gd name="T42" fmla="*/ 870 w 2517"/>
                <a:gd name="T43" fmla="*/ 1475 h 1517"/>
                <a:gd name="T44" fmla="*/ 1196 w 2517"/>
                <a:gd name="T45" fmla="*/ 1510 h 1517"/>
                <a:gd name="T46" fmla="*/ 1632 w 2517"/>
                <a:gd name="T47" fmla="*/ 1508 h 1517"/>
                <a:gd name="T48" fmla="*/ 1823 w 2517"/>
                <a:gd name="T49" fmla="*/ 1484 h 1517"/>
                <a:gd name="T50" fmla="*/ 2107 w 2517"/>
                <a:gd name="T51" fmla="*/ 1402 h 1517"/>
                <a:gd name="T52" fmla="*/ 2254 w 2517"/>
                <a:gd name="T53" fmla="*/ 1320 h 1517"/>
                <a:gd name="T54" fmla="*/ 2349 w 2517"/>
                <a:gd name="T55" fmla="*/ 1236 h 1517"/>
                <a:gd name="T56" fmla="*/ 2424 w 2517"/>
                <a:gd name="T57" fmla="*/ 1138 h 1517"/>
                <a:gd name="T58" fmla="*/ 2490 w 2517"/>
                <a:gd name="T59" fmla="*/ 992 h 1517"/>
                <a:gd name="T60" fmla="*/ 2517 w 2517"/>
                <a:gd name="T61" fmla="*/ 832 h 1517"/>
                <a:gd name="T62" fmla="*/ 2504 w 2517"/>
                <a:gd name="T63" fmla="*/ 671 h 15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517" h="1517">
                  <a:moveTo>
                    <a:pt x="2494" y="631"/>
                  </a:moveTo>
                  <a:lnTo>
                    <a:pt x="2481" y="586"/>
                  </a:lnTo>
                  <a:lnTo>
                    <a:pt x="2445" y="505"/>
                  </a:lnTo>
                  <a:lnTo>
                    <a:pt x="2401" y="432"/>
                  </a:lnTo>
                  <a:lnTo>
                    <a:pt x="2346" y="369"/>
                  </a:lnTo>
                  <a:lnTo>
                    <a:pt x="2283" y="311"/>
                  </a:lnTo>
                  <a:lnTo>
                    <a:pt x="2214" y="262"/>
                  </a:lnTo>
                  <a:lnTo>
                    <a:pt x="2137" y="220"/>
                  </a:lnTo>
                  <a:lnTo>
                    <a:pt x="2057" y="184"/>
                  </a:lnTo>
                  <a:lnTo>
                    <a:pt x="2013" y="170"/>
                  </a:lnTo>
                  <a:lnTo>
                    <a:pt x="1911" y="138"/>
                  </a:lnTo>
                  <a:lnTo>
                    <a:pt x="1701" y="87"/>
                  </a:lnTo>
                  <a:lnTo>
                    <a:pt x="1487" y="48"/>
                  </a:lnTo>
                  <a:lnTo>
                    <a:pt x="1271" y="19"/>
                  </a:lnTo>
                  <a:lnTo>
                    <a:pt x="1164" y="9"/>
                  </a:lnTo>
                  <a:lnTo>
                    <a:pt x="1081" y="3"/>
                  </a:lnTo>
                  <a:lnTo>
                    <a:pt x="901" y="0"/>
                  </a:lnTo>
                  <a:lnTo>
                    <a:pt x="715" y="12"/>
                  </a:lnTo>
                  <a:lnTo>
                    <a:pt x="534" y="43"/>
                  </a:lnTo>
                  <a:lnTo>
                    <a:pt x="405" y="84"/>
                  </a:lnTo>
                  <a:lnTo>
                    <a:pt x="326" y="118"/>
                  </a:lnTo>
                  <a:lnTo>
                    <a:pt x="254" y="161"/>
                  </a:lnTo>
                  <a:lnTo>
                    <a:pt x="190" y="212"/>
                  </a:lnTo>
                  <a:lnTo>
                    <a:pt x="133" y="271"/>
                  </a:lnTo>
                  <a:lnTo>
                    <a:pt x="86" y="340"/>
                  </a:lnTo>
                  <a:lnTo>
                    <a:pt x="51" y="418"/>
                  </a:lnTo>
                  <a:lnTo>
                    <a:pt x="28" y="507"/>
                  </a:lnTo>
                  <a:lnTo>
                    <a:pt x="23" y="556"/>
                  </a:lnTo>
                  <a:lnTo>
                    <a:pt x="13" y="595"/>
                  </a:lnTo>
                  <a:lnTo>
                    <a:pt x="1" y="675"/>
                  </a:lnTo>
                  <a:lnTo>
                    <a:pt x="0" y="756"/>
                  </a:lnTo>
                  <a:lnTo>
                    <a:pt x="7" y="838"/>
                  </a:lnTo>
                  <a:lnTo>
                    <a:pt x="25" y="918"/>
                  </a:lnTo>
                  <a:lnTo>
                    <a:pt x="54" y="997"/>
                  </a:lnTo>
                  <a:lnTo>
                    <a:pt x="93" y="1075"/>
                  </a:lnTo>
                  <a:lnTo>
                    <a:pt x="142" y="1148"/>
                  </a:lnTo>
                  <a:lnTo>
                    <a:pt x="172" y="1183"/>
                  </a:lnTo>
                  <a:lnTo>
                    <a:pt x="205" y="1219"/>
                  </a:lnTo>
                  <a:lnTo>
                    <a:pt x="280" y="1281"/>
                  </a:lnTo>
                  <a:lnTo>
                    <a:pt x="361" y="1333"/>
                  </a:lnTo>
                  <a:lnTo>
                    <a:pt x="449" y="1373"/>
                  </a:lnTo>
                  <a:lnTo>
                    <a:pt x="585" y="1420"/>
                  </a:lnTo>
                  <a:lnTo>
                    <a:pt x="775" y="1462"/>
                  </a:lnTo>
                  <a:lnTo>
                    <a:pt x="870" y="1475"/>
                  </a:lnTo>
                  <a:lnTo>
                    <a:pt x="978" y="1491"/>
                  </a:lnTo>
                  <a:lnTo>
                    <a:pt x="1196" y="1510"/>
                  </a:lnTo>
                  <a:lnTo>
                    <a:pt x="1413" y="1517"/>
                  </a:lnTo>
                  <a:lnTo>
                    <a:pt x="1632" y="1508"/>
                  </a:lnTo>
                  <a:lnTo>
                    <a:pt x="1740" y="1495"/>
                  </a:lnTo>
                  <a:lnTo>
                    <a:pt x="1823" y="1484"/>
                  </a:lnTo>
                  <a:lnTo>
                    <a:pt x="1988" y="1446"/>
                  </a:lnTo>
                  <a:lnTo>
                    <a:pt x="2107" y="1402"/>
                  </a:lnTo>
                  <a:lnTo>
                    <a:pt x="2182" y="1364"/>
                  </a:lnTo>
                  <a:lnTo>
                    <a:pt x="2254" y="1320"/>
                  </a:lnTo>
                  <a:lnTo>
                    <a:pt x="2319" y="1266"/>
                  </a:lnTo>
                  <a:lnTo>
                    <a:pt x="2349" y="1236"/>
                  </a:lnTo>
                  <a:lnTo>
                    <a:pt x="2376" y="1206"/>
                  </a:lnTo>
                  <a:lnTo>
                    <a:pt x="2424" y="1138"/>
                  </a:lnTo>
                  <a:lnTo>
                    <a:pt x="2463" y="1068"/>
                  </a:lnTo>
                  <a:lnTo>
                    <a:pt x="2490" y="992"/>
                  </a:lnTo>
                  <a:lnTo>
                    <a:pt x="2509" y="913"/>
                  </a:lnTo>
                  <a:lnTo>
                    <a:pt x="2517" y="832"/>
                  </a:lnTo>
                  <a:lnTo>
                    <a:pt x="2516" y="751"/>
                  </a:lnTo>
                  <a:lnTo>
                    <a:pt x="2504" y="671"/>
                  </a:lnTo>
                  <a:lnTo>
                    <a:pt x="2494" y="631"/>
                  </a:lnTo>
                  <a:close/>
                </a:path>
              </a:pathLst>
            </a:custGeom>
            <a:solidFill>
              <a:srgbClr val="168489"/>
            </a:solidFill>
            <a:ln>
              <a:noFill/>
            </a:ln>
          </p:spPr>
          <p:txBody>
            <a:bodyPr vert="horz" wrap="square" lIns="91440" tIns="45720" rIns="91440" bIns="45720" numCol="1" anchor="ctr" anchorCtr="0" compatLnSpc="1">
              <a:prstTxWarp prst="textNoShape">
                <a:avLst/>
              </a:prstTxWarp>
            </a:bodyPr>
            <a:lstStyle/>
            <a:p>
              <a:pPr algn="ctr" rtl="1">
                <a:lnSpc>
                  <a:spcPct val="115000"/>
                </a:lnSpc>
              </a:pPr>
              <a:r>
                <a:rPr lang="en-US" sz="3200" b="1" kern="1200" cap="all" dirty="0">
                  <a:solidFill>
                    <a:srgbClr val="FFFFFF"/>
                  </a:solidFill>
                  <a:effectLst/>
                  <a:latin typeface="Calibri" panose="020F0502020204030204" pitchFamily="34" charset="0"/>
                  <a:ea typeface="Calibri" panose="020F0502020204030204" pitchFamily="34" charset="0"/>
                  <a:cs typeface="Arial" panose="020B0604020202020204" pitchFamily="34" charset="0"/>
                </a:rPr>
                <a:t>01</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5" name="TextBox 19">
              <a:extLst>
                <a:ext uri="{FF2B5EF4-FFF2-40B4-BE49-F238E27FC236}">
                  <a16:creationId xmlns:a16="http://schemas.microsoft.com/office/drawing/2014/main" id="{C713D5A0-8ECD-4AC4-3E36-D2D167151207}"/>
                </a:ext>
              </a:extLst>
            </p:cNvPr>
            <p:cNvSpPr txBox="1"/>
            <p:nvPr/>
          </p:nvSpPr>
          <p:spPr>
            <a:xfrm>
              <a:off x="8756177" y="1112219"/>
              <a:ext cx="2702147" cy="1092504"/>
            </a:xfrm>
            <a:prstGeom prst="rect">
              <a:avLst/>
            </a:prstGeom>
            <a:noFill/>
          </p:spPr>
          <p:txBody>
            <a:bodyPr wrap="square" lIns="0" rIns="0" rtlCol="0" anchor="ctr">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تحقيق التناسق والتكامل</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33" name="Group 32">
            <a:extLst>
              <a:ext uri="{FF2B5EF4-FFF2-40B4-BE49-F238E27FC236}">
                <a16:creationId xmlns:a16="http://schemas.microsoft.com/office/drawing/2014/main" id="{931EF862-648D-217C-8FAB-FC4EFAD1D2E8}"/>
              </a:ext>
            </a:extLst>
          </p:cNvPr>
          <p:cNvGrpSpPr/>
          <p:nvPr/>
        </p:nvGrpSpPr>
        <p:grpSpPr>
          <a:xfrm>
            <a:off x="804690" y="1047750"/>
            <a:ext cx="5118143" cy="2233495"/>
            <a:chOff x="804690" y="1047750"/>
            <a:chExt cx="5118143" cy="2233495"/>
          </a:xfrm>
        </p:grpSpPr>
        <p:sp>
          <p:nvSpPr>
            <p:cNvPr id="13" name="Freeform: Shape 12">
              <a:extLst>
                <a:ext uri="{FF2B5EF4-FFF2-40B4-BE49-F238E27FC236}">
                  <a16:creationId xmlns:a16="http://schemas.microsoft.com/office/drawing/2014/main" id="{9C77DF12-8F75-62EB-99E1-703911795B89}"/>
                </a:ext>
              </a:extLst>
            </p:cNvPr>
            <p:cNvSpPr>
              <a:spLocks/>
            </p:cNvSpPr>
            <p:nvPr/>
          </p:nvSpPr>
          <p:spPr bwMode="auto">
            <a:xfrm>
              <a:off x="3832548" y="2076852"/>
              <a:ext cx="885195" cy="1204393"/>
            </a:xfrm>
            <a:custGeom>
              <a:avLst/>
              <a:gdLst>
                <a:gd name="connsiteX0" fmla="*/ 452967 w 962025"/>
                <a:gd name="connsiteY0" fmla="*/ 989012 h 1309688"/>
                <a:gd name="connsiteX1" fmla="*/ 442912 w 962025"/>
                <a:gd name="connsiteY1" fmla="*/ 990590 h 1309688"/>
                <a:gd name="connsiteX2" fmla="*/ 443971 w 962025"/>
                <a:gd name="connsiteY2" fmla="*/ 994271 h 1309688"/>
                <a:gd name="connsiteX3" fmla="*/ 440796 w 962025"/>
                <a:gd name="connsiteY3" fmla="*/ 997426 h 1309688"/>
                <a:gd name="connsiteX4" fmla="*/ 430212 w 962025"/>
                <a:gd name="connsiteY4" fmla="*/ 1004788 h 1309688"/>
                <a:gd name="connsiteX5" fmla="*/ 413808 w 962025"/>
                <a:gd name="connsiteY5" fmla="*/ 1022141 h 1309688"/>
                <a:gd name="connsiteX6" fmla="*/ 402696 w 962025"/>
                <a:gd name="connsiteY6" fmla="*/ 1041073 h 1309688"/>
                <a:gd name="connsiteX7" fmla="*/ 396345 w 962025"/>
                <a:gd name="connsiteY7" fmla="*/ 1061581 h 1309688"/>
                <a:gd name="connsiteX8" fmla="*/ 395287 w 962025"/>
                <a:gd name="connsiteY8" fmla="*/ 1072098 h 1309688"/>
                <a:gd name="connsiteX9" fmla="*/ 397404 w 962025"/>
                <a:gd name="connsiteY9" fmla="*/ 1073150 h 1309688"/>
                <a:gd name="connsiteX10" fmla="*/ 399520 w 962025"/>
                <a:gd name="connsiteY10" fmla="*/ 1073150 h 1309688"/>
                <a:gd name="connsiteX11" fmla="*/ 395816 w 962025"/>
                <a:gd name="connsiteY11" fmla="*/ 1069469 h 1309688"/>
                <a:gd name="connsiteX12" fmla="*/ 399520 w 962025"/>
                <a:gd name="connsiteY12" fmla="*/ 1061055 h 1309688"/>
                <a:gd name="connsiteX13" fmla="*/ 404812 w 962025"/>
                <a:gd name="connsiteY13" fmla="*/ 1061055 h 1309688"/>
                <a:gd name="connsiteX14" fmla="*/ 425450 w 962025"/>
                <a:gd name="connsiteY14" fmla="*/ 1065262 h 1309688"/>
                <a:gd name="connsiteX15" fmla="*/ 446087 w 962025"/>
                <a:gd name="connsiteY15" fmla="*/ 1064736 h 1309688"/>
                <a:gd name="connsiteX16" fmla="*/ 456671 w 962025"/>
                <a:gd name="connsiteY16" fmla="*/ 1061581 h 1309688"/>
                <a:gd name="connsiteX17" fmla="*/ 473604 w 962025"/>
                <a:gd name="connsiteY17" fmla="*/ 1049486 h 1309688"/>
                <a:gd name="connsiteX18" fmla="*/ 479425 w 962025"/>
                <a:gd name="connsiteY18" fmla="*/ 1040547 h 1309688"/>
                <a:gd name="connsiteX19" fmla="*/ 482600 w 962025"/>
                <a:gd name="connsiteY19" fmla="*/ 1030555 h 1309688"/>
                <a:gd name="connsiteX20" fmla="*/ 481013 w 962025"/>
                <a:gd name="connsiteY20" fmla="*/ 1011624 h 1309688"/>
                <a:gd name="connsiteX21" fmla="*/ 470429 w 962025"/>
                <a:gd name="connsiteY21" fmla="*/ 995848 h 1309688"/>
                <a:gd name="connsiteX22" fmla="*/ 200132 w 962025"/>
                <a:gd name="connsiteY22" fmla="*/ 420687 h 1309688"/>
                <a:gd name="connsiteX23" fmla="*/ 176212 w 962025"/>
                <a:gd name="connsiteY23" fmla="*/ 425501 h 1309688"/>
                <a:gd name="connsiteX24" fmla="*/ 180465 w 962025"/>
                <a:gd name="connsiteY24" fmla="*/ 430316 h 1309688"/>
                <a:gd name="connsiteX25" fmla="*/ 184186 w 962025"/>
                <a:gd name="connsiteY25" fmla="*/ 434595 h 1309688"/>
                <a:gd name="connsiteX26" fmla="*/ 187906 w 962025"/>
                <a:gd name="connsiteY26" fmla="*/ 437805 h 1309688"/>
                <a:gd name="connsiteX27" fmla="*/ 192691 w 962025"/>
                <a:gd name="connsiteY27" fmla="*/ 439944 h 1309688"/>
                <a:gd name="connsiteX28" fmla="*/ 193754 w 962025"/>
                <a:gd name="connsiteY28" fmla="*/ 442619 h 1309688"/>
                <a:gd name="connsiteX29" fmla="*/ 192691 w 962025"/>
                <a:gd name="connsiteY29" fmla="*/ 443689 h 1309688"/>
                <a:gd name="connsiteX30" fmla="*/ 200132 w 962025"/>
                <a:gd name="connsiteY30" fmla="*/ 451713 h 1309688"/>
                <a:gd name="connsiteX31" fmla="*/ 219269 w 962025"/>
                <a:gd name="connsiteY31" fmla="*/ 462946 h 1309688"/>
                <a:gd name="connsiteX32" fmla="*/ 230963 w 962025"/>
                <a:gd name="connsiteY32" fmla="*/ 467225 h 1309688"/>
                <a:gd name="connsiteX33" fmla="*/ 240531 w 962025"/>
                <a:gd name="connsiteY33" fmla="*/ 469365 h 1309688"/>
                <a:gd name="connsiteX34" fmla="*/ 261262 w 962025"/>
                <a:gd name="connsiteY34" fmla="*/ 469900 h 1309688"/>
                <a:gd name="connsiteX35" fmla="*/ 271362 w 962025"/>
                <a:gd name="connsiteY35" fmla="*/ 467760 h 1309688"/>
                <a:gd name="connsiteX36" fmla="*/ 276677 w 962025"/>
                <a:gd name="connsiteY36" fmla="*/ 467225 h 1309688"/>
                <a:gd name="connsiteX37" fmla="*/ 289435 w 962025"/>
                <a:gd name="connsiteY37" fmla="*/ 460271 h 1309688"/>
                <a:gd name="connsiteX38" fmla="*/ 293687 w 962025"/>
                <a:gd name="connsiteY38" fmla="*/ 455457 h 1309688"/>
                <a:gd name="connsiteX39" fmla="*/ 292092 w 962025"/>
                <a:gd name="connsiteY39" fmla="*/ 441549 h 1309688"/>
                <a:gd name="connsiteX40" fmla="*/ 290498 w 962025"/>
                <a:gd name="connsiteY40" fmla="*/ 427641 h 1309688"/>
                <a:gd name="connsiteX41" fmla="*/ 286777 w 962025"/>
                <a:gd name="connsiteY41" fmla="*/ 427106 h 1309688"/>
                <a:gd name="connsiteX42" fmla="*/ 284119 w 962025"/>
                <a:gd name="connsiteY42" fmla="*/ 429246 h 1309688"/>
                <a:gd name="connsiteX43" fmla="*/ 280398 w 962025"/>
                <a:gd name="connsiteY43" fmla="*/ 429246 h 1309688"/>
                <a:gd name="connsiteX44" fmla="*/ 252225 w 962025"/>
                <a:gd name="connsiteY44" fmla="*/ 422292 h 1309688"/>
                <a:gd name="connsiteX45" fmla="*/ 548519 w 962025"/>
                <a:gd name="connsiteY45" fmla="*/ 0 h 1309688"/>
                <a:gd name="connsiteX46" fmla="*/ 617348 w 962025"/>
                <a:gd name="connsiteY46" fmla="*/ 10583 h 1309688"/>
                <a:gd name="connsiteX47" fmla="*/ 684589 w 962025"/>
                <a:gd name="connsiteY47" fmla="*/ 32808 h 1309688"/>
                <a:gd name="connsiteX48" fmla="*/ 747065 w 962025"/>
                <a:gd name="connsiteY48" fmla="*/ 66146 h 1309688"/>
                <a:gd name="connsiteX49" fmla="*/ 803188 w 962025"/>
                <a:gd name="connsiteY49" fmla="*/ 110596 h 1309688"/>
                <a:gd name="connsiteX50" fmla="*/ 829131 w 962025"/>
                <a:gd name="connsiteY50" fmla="*/ 137054 h 1309688"/>
                <a:gd name="connsiteX51" fmla="*/ 830720 w 962025"/>
                <a:gd name="connsiteY51" fmla="*/ 140229 h 1309688"/>
                <a:gd name="connsiteX52" fmla="*/ 827013 w 962025"/>
                <a:gd name="connsiteY52" fmla="*/ 143933 h 1309688"/>
                <a:gd name="connsiteX53" fmla="*/ 823837 w 962025"/>
                <a:gd name="connsiteY53" fmla="*/ 142346 h 1309688"/>
                <a:gd name="connsiteX54" fmla="*/ 802658 w 962025"/>
                <a:gd name="connsiteY54" fmla="*/ 122767 h 1309688"/>
                <a:gd name="connsiteX55" fmla="*/ 755007 w 962025"/>
                <a:gd name="connsiteY55" fmla="*/ 87842 h 1309688"/>
                <a:gd name="connsiteX56" fmla="*/ 704709 w 962025"/>
                <a:gd name="connsiteY56" fmla="*/ 59267 h 1309688"/>
                <a:gd name="connsiteX57" fmla="*/ 650704 w 962025"/>
                <a:gd name="connsiteY57" fmla="*/ 37571 h 1309688"/>
                <a:gd name="connsiteX58" fmla="*/ 595111 w 962025"/>
                <a:gd name="connsiteY58" fmla="*/ 23813 h 1309688"/>
                <a:gd name="connsiteX59" fmla="*/ 537929 w 962025"/>
                <a:gd name="connsiteY59" fmla="*/ 16933 h 1309688"/>
                <a:gd name="connsiteX60" fmla="*/ 480218 w 962025"/>
                <a:gd name="connsiteY60" fmla="*/ 19050 h 1309688"/>
                <a:gd name="connsiteX61" fmla="*/ 421978 w 962025"/>
                <a:gd name="connsiteY61" fmla="*/ 29633 h 1309688"/>
                <a:gd name="connsiteX62" fmla="*/ 393917 w 962025"/>
                <a:gd name="connsiteY62" fmla="*/ 39158 h 1309688"/>
                <a:gd name="connsiteX63" fmla="*/ 364267 w 962025"/>
                <a:gd name="connsiteY63" fmla="*/ 50271 h 1309688"/>
                <a:gd name="connsiteX64" fmla="*/ 308674 w 962025"/>
                <a:gd name="connsiteY64" fmla="*/ 79904 h 1309688"/>
                <a:gd name="connsiteX65" fmla="*/ 257317 w 962025"/>
                <a:gd name="connsiteY65" fmla="*/ 118004 h 1309688"/>
                <a:gd name="connsiteX66" fmla="*/ 213372 w 962025"/>
                <a:gd name="connsiteY66" fmla="*/ 164571 h 1309688"/>
                <a:gd name="connsiteX67" fmla="*/ 194311 w 962025"/>
                <a:gd name="connsiteY67" fmla="*/ 189442 h 1309688"/>
                <a:gd name="connsiteX68" fmla="*/ 180016 w 962025"/>
                <a:gd name="connsiteY68" fmla="*/ 213254 h 1309688"/>
                <a:gd name="connsiteX69" fmla="*/ 153013 w 962025"/>
                <a:gd name="connsiteY69" fmla="*/ 270404 h 1309688"/>
                <a:gd name="connsiteX70" fmla="*/ 141895 w 962025"/>
                <a:gd name="connsiteY70" fmla="*/ 316971 h 1309688"/>
                <a:gd name="connsiteX71" fmla="*/ 139248 w 962025"/>
                <a:gd name="connsiteY71" fmla="*/ 347134 h 1309688"/>
                <a:gd name="connsiteX72" fmla="*/ 142954 w 962025"/>
                <a:gd name="connsiteY72" fmla="*/ 376767 h 1309688"/>
                <a:gd name="connsiteX73" fmla="*/ 153013 w 962025"/>
                <a:gd name="connsiteY73" fmla="*/ 403754 h 1309688"/>
                <a:gd name="connsiteX74" fmla="*/ 161485 w 962025"/>
                <a:gd name="connsiteY74" fmla="*/ 414867 h 1309688"/>
                <a:gd name="connsiteX75" fmla="*/ 173662 w 962025"/>
                <a:gd name="connsiteY75" fmla="*/ 412221 h 1309688"/>
                <a:gd name="connsiteX76" fmla="*/ 199606 w 962025"/>
                <a:gd name="connsiteY76" fmla="*/ 407459 h 1309688"/>
                <a:gd name="connsiteX77" fmla="*/ 227138 w 962025"/>
                <a:gd name="connsiteY77" fmla="*/ 406400 h 1309688"/>
                <a:gd name="connsiteX78" fmla="*/ 255199 w 962025"/>
                <a:gd name="connsiteY78" fmla="*/ 410634 h 1309688"/>
                <a:gd name="connsiteX79" fmla="*/ 270553 w 962025"/>
                <a:gd name="connsiteY79" fmla="*/ 414338 h 1309688"/>
                <a:gd name="connsiteX80" fmla="*/ 277436 w 962025"/>
                <a:gd name="connsiteY80" fmla="*/ 413279 h 1309688"/>
                <a:gd name="connsiteX81" fmla="*/ 289614 w 962025"/>
                <a:gd name="connsiteY81" fmla="*/ 416454 h 1309688"/>
                <a:gd name="connsiteX82" fmla="*/ 298614 w 962025"/>
                <a:gd name="connsiteY82" fmla="*/ 423334 h 1309688"/>
                <a:gd name="connsiteX83" fmla="*/ 304968 w 962025"/>
                <a:gd name="connsiteY83" fmla="*/ 433388 h 1309688"/>
                <a:gd name="connsiteX84" fmla="*/ 307086 w 962025"/>
                <a:gd name="connsiteY84" fmla="*/ 444500 h 1309688"/>
                <a:gd name="connsiteX85" fmla="*/ 305497 w 962025"/>
                <a:gd name="connsiteY85" fmla="*/ 456671 h 1309688"/>
                <a:gd name="connsiteX86" fmla="*/ 300203 w 962025"/>
                <a:gd name="connsiteY86" fmla="*/ 467784 h 1309688"/>
                <a:gd name="connsiteX87" fmla="*/ 290143 w 962025"/>
                <a:gd name="connsiteY87" fmla="*/ 476779 h 1309688"/>
                <a:gd name="connsiteX88" fmla="*/ 283260 w 962025"/>
                <a:gd name="connsiteY88" fmla="*/ 480484 h 1309688"/>
                <a:gd name="connsiteX89" fmla="*/ 275318 w 962025"/>
                <a:gd name="connsiteY89" fmla="*/ 483659 h 1309688"/>
                <a:gd name="connsiteX90" fmla="*/ 257317 w 962025"/>
                <a:gd name="connsiteY90" fmla="*/ 485775 h 1309688"/>
                <a:gd name="connsiteX91" fmla="*/ 230844 w 962025"/>
                <a:gd name="connsiteY91" fmla="*/ 484188 h 1309688"/>
                <a:gd name="connsiteX92" fmla="*/ 196429 w 962025"/>
                <a:gd name="connsiteY92" fmla="*/ 469900 h 1309688"/>
                <a:gd name="connsiteX93" fmla="*/ 175780 w 962025"/>
                <a:gd name="connsiteY93" fmla="*/ 452438 h 1309688"/>
                <a:gd name="connsiteX94" fmla="*/ 166250 w 962025"/>
                <a:gd name="connsiteY94" fmla="*/ 437621 h 1309688"/>
                <a:gd name="connsiteX95" fmla="*/ 162014 w 962025"/>
                <a:gd name="connsiteY95" fmla="*/ 430213 h 1309688"/>
                <a:gd name="connsiteX96" fmla="*/ 139248 w 962025"/>
                <a:gd name="connsiteY96" fmla="*/ 438679 h 1309688"/>
                <a:gd name="connsiteX97" fmla="*/ 99538 w 962025"/>
                <a:gd name="connsiteY97" fmla="*/ 465138 h 1309688"/>
                <a:gd name="connsiteX98" fmla="*/ 67771 w 962025"/>
                <a:gd name="connsiteY98" fmla="*/ 501121 h 1309688"/>
                <a:gd name="connsiteX99" fmla="*/ 43416 w 962025"/>
                <a:gd name="connsiteY99" fmla="*/ 544513 h 1309688"/>
                <a:gd name="connsiteX100" fmla="*/ 26473 w 962025"/>
                <a:gd name="connsiteY100" fmla="*/ 592667 h 1309688"/>
                <a:gd name="connsiteX101" fmla="*/ 18002 w 962025"/>
                <a:gd name="connsiteY101" fmla="*/ 643467 h 1309688"/>
                <a:gd name="connsiteX102" fmla="*/ 19061 w 962025"/>
                <a:gd name="connsiteY102" fmla="*/ 695855 h 1309688"/>
                <a:gd name="connsiteX103" fmla="*/ 28061 w 962025"/>
                <a:gd name="connsiteY103" fmla="*/ 747713 h 1309688"/>
                <a:gd name="connsiteX104" fmla="*/ 36533 w 962025"/>
                <a:gd name="connsiteY104" fmla="*/ 772055 h 1309688"/>
                <a:gd name="connsiteX105" fmla="*/ 47122 w 962025"/>
                <a:gd name="connsiteY105" fmla="*/ 797984 h 1309688"/>
                <a:gd name="connsiteX106" fmla="*/ 74654 w 962025"/>
                <a:gd name="connsiteY106" fmla="*/ 848784 h 1309688"/>
                <a:gd name="connsiteX107" fmla="*/ 108010 w 962025"/>
                <a:gd name="connsiteY107" fmla="*/ 896938 h 1309688"/>
                <a:gd name="connsiteX108" fmla="*/ 147719 w 962025"/>
                <a:gd name="connsiteY108" fmla="*/ 942446 h 1309688"/>
                <a:gd name="connsiteX109" fmla="*/ 192723 w 962025"/>
                <a:gd name="connsiteY109" fmla="*/ 983192 h 1309688"/>
                <a:gd name="connsiteX110" fmla="*/ 241433 w 962025"/>
                <a:gd name="connsiteY110" fmla="*/ 1017059 h 1309688"/>
                <a:gd name="connsiteX111" fmla="*/ 293849 w 962025"/>
                <a:gd name="connsiteY111" fmla="*/ 1045634 h 1309688"/>
                <a:gd name="connsiteX112" fmla="*/ 348383 w 962025"/>
                <a:gd name="connsiteY112" fmla="*/ 1064684 h 1309688"/>
                <a:gd name="connsiteX113" fmla="*/ 376445 w 962025"/>
                <a:gd name="connsiteY113" fmla="*/ 1070505 h 1309688"/>
                <a:gd name="connsiteX114" fmla="*/ 378033 w 962025"/>
                <a:gd name="connsiteY114" fmla="*/ 1058334 h 1309688"/>
                <a:gd name="connsiteX115" fmla="*/ 384916 w 962025"/>
                <a:gd name="connsiteY115" fmla="*/ 1037167 h 1309688"/>
                <a:gd name="connsiteX116" fmla="*/ 397623 w 962025"/>
                <a:gd name="connsiteY116" fmla="*/ 1016530 h 1309688"/>
                <a:gd name="connsiteX117" fmla="*/ 417742 w 962025"/>
                <a:gd name="connsiteY117" fmla="*/ 998009 h 1309688"/>
                <a:gd name="connsiteX118" fmla="*/ 429920 w 962025"/>
                <a:gd name="connsiteY118" fmla="*/ 990601 h 1309688"/>
                <a:gd name="connsiteX119" fmla="*/ 429920 w 962025"/>
                <a:gd name="connsiteY119" fmla="*/ 989013 h 1309688"/>
                <a:gd name="connsiteX120" fmla="*/ 431508 w 962025"/>
                <a:gd name="connsiteY120" fmla="*/ 988484 h 1309688"/>
                <a:gd name="connsiteX121" fmla="*/ 437332 w 962025"/>
                <a:gd name="connsiteY121" fmla="*/ 983721 h 1309688"/>
                <a:gd name="connsiteX122" fmla="*/ 449510 w 962025"/>
                <a:gd name="connsiteY122" fmla="*/ 980017 h 1309688"/>
                <a:gd name="connsiteX123" fmla="*/ 468041 w 962025"/>
                <a:gd name="connsiteY123" fmla="*/ 981605 h 1309688"/>
                <a:gd name="connsiteX124" fmla="*/ 487631 w 962025"/>
                <a:gd name="connsiteY124" fmla="*/ 995892 h 1309688"/>
                <a:gd name="connsiteX125" fmla="*/ 497691 w 962025"/>
                <a:gd name="connsiteY125" fmla="*/ 1018646 h 1309688"/>
                <a:gd name="connsiteX126" fmla="*/ 496632 w 962025"/>
                <a:gd name="connsiteY126" fmla="*/ 1032405 h 1309688"/>
                <a:gd name="connsiteX127" fmla="*/ 494514 w 962025"/>
                <a:gd name="connsiteY127" fmla="*/ 1042988 h 1309688"/>
                <a:gd name="connsiteX128" fmla="*/ 482336 w 962025"/>
                <a:gd name="connsiteY128" fmla="*/ 1063096 h 1309688"/>
                <a:gd name="connsiteX129" fmla="*/ 463276 w 962025"/>
                <a:gd name="connsiteY129" fmla="*/ 1076855 h 1309688"/>
                <a:gd name="connsiteX130" fmla="*/ 441039 w 962025"/>
                <a:gd name="connsiteY130" fmla="*/ 1083734 h 1309688"/>
                <a:gd name="connsiteX131" fmla="*/ 429920 w 962025"/>
                <a:gd name="connsiteY131" fmla="*/ 1083734 h 1309688"/>
                <a:gd name="connsiteX132" fmla="*/ 412448 w 962025"/>
                <a:gd name="connsiteY132" fmla="*/ 1084792 h 1309688"/>
                <a:gd name="connsiteX133" fmla="*/ 394976 w 962025"/>
                <a:gd name="connsiteY133" fmla="*/ 1084263 h 1309688"/>
                <a:gd name="connsiteX134" fmla="*/ 395505 w 962025"/>
                <a:gd name="connsiteY134" fmla="*/ 1102784 h 1309688"/>
                <a:gd name="connsiteX135" fmla="*/ 405565 w 962025"/>
                <a:gd name="connsiteY135" fmla="*/ 1139296 h 1309688"/>
                <a:gd name="connsiteX136" fmla="*/ 423037 w 962025"/>
                <a:gd name="connsiteY136" fmla="*/ 1174221 h 1309688"/>
                <a:gd name="connsiteX137" fmla="*/ 445804 w 962025"/>
                <a:gd name="connsiteY137" fmla="*/ 1203855 h 1309688"/>
                <a:gd name="connsiteX138" fmla="*/ 458511 w 962025"/>
                <a:gd name="connsiteY138" fmla="*/ 1216026 h 1309688"/>
                <a:gd name="connsiteX139" fmla="*/ 477042 w 962025"/>
                <a:gd name="connsiteY139" fmla="*/ 1231371 h 1309688"/>
                <a:gd name="connsiteX140" fmla="*/ 518339 w 962025"/>
                <a:gd name="connsiteY140" fmla="*/ 1254126 h 1309688"/>
                <a:gd name="connsiteX141" fmla="*/ 563343 w 962025"/>
                <a:gd name="connsiteY141" fmla="*/ 1271059 h 1309688"/>
                <a:gd name="connsiteX142" fmla="*/ 609406 w 962025"/>
                <a:gd name="connsiteY142" fmla="*/ 1280584 h 1309688"/>
                <a:gd name="connsiteX143" fmla="*/ 632702 w 962025"/>
                <a:gd name="connsiteY143" fmla="*/ 1283759 h 1309688"/>
                <a:gd name="connsiteX144" fmla="*/ 673471 w 962025"/>
                <a:gd name="connsiteY144" fmla="*/ 1287463 h 1309688"/>
                <a:gd name="connsiteX145" fmla="*/ 756066 w 962025"/>
                <a:gd name="connsiteY145" fmla="*/ 1285347 h 1309688"/>
                <a:gd name="connsiteX146" fmla="*/ 836014 w 962025"/>
                <a:gd name="connsiteY146" fmla="*/ 1273705 h 1309688"/>
                <a:gd name="connsiteX147" fmla="*/ 915962 w 962025"/>
                <a:gd name="connsiteY147" fmla="*/ 1254126 h 1309688"/>
                <a:gd name="connsiteX148" fmla="*/ 955142 w 962025"/>
                <a:gd name="connsiteY148" fmla="*/ 1241955 h 1309688"/>
                <a:gd name="connsiteX149" fmla="*/ 958848 w 962025"/>
                <a:gd name="connsiteY149" fmla="*/ 1241955 h 1309688"/>
                <a:gd name="connsiteX150" fmla="*/ 962025 w 962025"/>
                <a:gd name="connsiteY150" fmla="*/ 1247776 h 1309688"/>
                <a:gd name="connsiteX151" fmla="*/ 958848 w 962025"/>
                <a:gd name="connsiteY151" fmla="*/ 1250421 h 1309688"/>
                <a:gd name="connsiteX152" fmla="*/ 933434 w 962025"/>
                <a:gd name="connsiteY152" fmla="*/ 1261534 h 1309688"/>
                <a:gd name="connsiteX153" fmla="*/ 879430 w 962025"/>
                <a:gd name="connsiteY153" fmla="*/ 1281642 h 1309688"/>
                <a:gd name="connsiteX154" fmla="*/ 822248 w 962025"/>
                <a:gd name="connsiteY154" fmla="*/ 1295930 h 1309688"/>
                <a:gd name="connsiteX155" fmla="*/ 762949 w 962025"/>
                <a:gd name="connsiteY155" fmla="*/ 1305984 h 1309688"/>
                <a:gd name="connsiteX156" fmla="*/ 702591 w 962025"/>
                <a:gd name="connsiteY156" fmla="*/ 1309688 h 1309688"/>
                <a:gd name="connsiteX157" fmla="*/ 643292 w 962025"/>
                <a:gd name="connsiteY157" fmla="*/ 1306513 h 1309688"/>
                <a:gd name="connsiteX158" fmla="*/ 585051 w 962025"/>
                <a:gd name="connsiteY158" fmla="*/ 1297517 h 1309688"/>
                <a:gd name="connsiteX159" fmla="*/ 530517 w 962025"/>
                <a:gd name="connsiteY159" fmla="*/ 1280055 h 1309688"/>
                <a:gd name="connsiteX160" fmla="*/ 504574 w 962025"/>
                <a:gd name="connsiteY160" fmla="*/ 1268413 h 1309688"/>
                <a:gd name="connsiteX161" fmla="*/ 481807 w 962025"/>
                <a:gd name="connsiteY161" fmla="*/ 1255713 h 1309688"/>
                <a:gd name="connsiteX162" fmla="*/ 438391 w 962025"/>
                <a:gd name="connsiteY162" fmla="*/ 1216555 h 1309688"/>
                <a:gd name="connsiteX163" fmla="*/ 401329 w 962025"/>
                <a:gd name="connsiteY163" fmla="*/ 1166284 h 1309688"/>
                <a:gd name="connsiteX164" fmla="*/ 383328 w 962025"/>
                <a:gd name="connsiteY164" fmla="*/ 1124480 h 1309688"/>
                <a:gd name="connsiteX165" fmla="*/ 376974 w 962025"/>
                <a:gd name="connsiteY165" fmla="*/ 1096963 h 1309688"/>
                <a:gd name="connsiteX166" fmla="*/ 376445 w 962025"/>
                <a:gd name="connsiteY166" fmla="*/ 1083734 h 1309688"/>
                <a:gd name="connsiteX167" fmla="*/ 343618 w 962025"/>
                <a:gd name="connsiteY167" fmla="*/ 1077913 h 1309688"/>
                <a:gd name="connsiteX168" fmla="*/ 279554 w 962025"/>
                <a:gd name="connsiteY168" fmla="*/ 1056746 h 1309688"/>
                <a:gd name="connsiteX169" fmla="*/ 218666 w 962025"/>
                <a:gd name="connsiteY169" fmla="*/ 1023938 h 1309688"/>
                <a:gd name="connsiteX170" fmla="*/ 161485 w 962025"/>
                <a:gd name="connsiteY170" fmla="*/ 980546 h 1309688"/>
                <a:gd name="connsiteX171" fmla="*/ 111186 w 962025"/>
                <a:gd name="connsiteY171" fmla="*/ 928688 h 1309688"/>
                <a:gd name="connsiteX172" fmla="*/ 67771 w 962025"/>
                <a:gd name="connsiteY172" fmla="*/ 872067 h 1309688"/>
                <a:gd name="connsiteX173" fmla="*/ 34415 w 962025"/>
                <a:gd name="connsiteY173" fmla="*/ 811742 h 1309688"/>
                <a:gd name="connsiteX174" fmla="*/ 10589 w 962025"/>
                <a:gd name="connsiteY174" fmla="*/ 749300 h 1309688"/>
                <a:gd name="connsiteX175" fmla="*/ 4236 w 962025"/>
                <a:gd name="connsiteY175" fmla="*/ 718609 h 1309688"/>
                <a:gd name="connsiteX176" fmla="*/ 530 w 962025"/>
                <a:gd name="connsiteY176" fmla="*/ 695855 h 1309688"/>
                <a:gd name="connsiteX177" fmla="*/ 0 w 962025"/>
                <a:gd name="connsiteY177" fmla="*/ 649288 h 1309688"/>
                <a:gd name="connsiteX178" fmla="*/ 6883 w 962025"/>
                <a:gd name="connsiteY178" fmla="*/ 603779 h 1309688"/>
                <a:gd name="connsiteX179" fmla="*/ 20649 w 962025"/>
                <a:gd name="connsiteY179" fmla="*/ 559859 h 1309688"/>
                <a:gd name="connsiteX180" fmla="*/ 39709 w 962025"/>
                <a:gd name="connsiteY180" fmla="*/ 518584 h 1309688"/>
                <a:gd name="connsiteX181" fmla="*/ 65653 w 962025"/>
                <a:gd name="connsiteY181" fmla="*/ 482071 h 1309688"/>
                <a:gd name="connsiteX182" fmla="*/ 95832 w 962025"/>
                <a:gd name="connsiteY182" fmla="*/ 450850 h 1309688"/>
                <a:gd name="connsiteX183" fmla="*/ 131835 w 962025"/>
                <a:gd name="connsiteY183" fmla="*/ 427038 h 1309688"/>
                <a:gd name="connsiteX184" fmla="*/ 151425 w 962025"/>
                <a:gd name="connsiteY184" fmla="*/ 419100 h 1309688"/>
                <a:gd name="connsiteX185" fmla="*/ 140836 w 962025"/>
                <a:gd name="connsiteY185" fmla="*/ 402696 h 1309688"/>
                <a:gd name="connsiteX186" fmla="*/ 128658 w 962025"/>
                <a:gd name="connsiteY186" fmla="*/ 365654 h 1309688"/>
                <a:gd name="connsiteX187" fmla="*/ 127070 w 962025"/>
                <a:gd name="connsiteY187" fmla="*/ 323850 h 1309688"/>
                <a:gd name="connsiteX188" fmla="*/ 133953 w 962025"/>
                <a:gd name="connsiteY188" fmla="*/ 283104 h 1309688"/>
                <a:gd name="connsiteX189" fmla="*/ 139248 w 962025"/>
                <a:gd name="connsiteY189" fmla="*/ 264054 h 1309688"/>
                <a:gd name="connsiteX190" fmla="*/ 151425 w 962025"/>
                <a:gd name="connsiteY190" fmla="*/ 232304 h 1309688"/>
                <a:gd name="connsiteX191" fmla="*/ 185310 w 962025"/>
                <a:gd name="connsiteY191" fmla="*/ 173567 h 1309688"/>
                <a:gd name="connsiteX192" fmla="*/ 228726 w 962025"/>
                <a:gd name="connsiteY192" fmla="*/ 121708 h 1309688"/>
                <a:gd name="connsiteX193" fmla="*/ 280613 w 962025"/>
                <a:gd name="connsiteY193" fmla="*/ 78317 h 1309688"/>
                <a:gd name="connsiteX194" fmla="*/ 308674 w 962025"/>
                <a:gd name="connsiteY194" fmla="*/ 60325 h 1309688"/>
                <a:gd name="connsiteX195" fmla="*/ 341500 w 962025"/>
                <a:gd name="connsiteY195" fmla="*/ 41275 h 1309688"/>
                <a:gd name="connsiteX196" fmla="*/ 408212 w 962025"/>
                <a:gd name="connsiteY196" fmla="*/ 15346 h 1309688"/>
                <a:gd name="connsiteX197" fmla="*/ 478630 w 962025"/>
                <a:gd name="connsiteY197" fmla="*/ 1588 h 1309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Lst>
              <a:rect l="l" t="t" r="r" b="b"/>
              <a:pathLst>
                <a:path w="962025" h="1309688">
                  <a:moveTo>
                    <a:pt x="452967" y="989012"/>
                  </a:moveTo>
                  <a:lnTo>
                    <a:pt x="442912" y="990590"/>
                  </a:lnTo>
                  <a:lnTo>
                    <a:pt x="443971" y="994271"/>
                  </a:lnTo>
                  <a:lnTo>
                    <a:pt x="440796" y="997426"/>
                  </a:lnTo>
                  <a:lnTo>
                    <a:pt x="430212" y="1004788"/>
                  </a:lnTo>
                  <a:lnTo>
                    <a:pt x="413808" y="1022141"/>
                  </a:lnTo>
                  <a:lnTo>
                    <a:pt x="402696" y="1041073"/>
                  </a:lnTo>
                  <a:lnTo>
                    <a:pt x="396345" y="1061581"/>
                  </a:lnTo>
                  <a:lnTo>
                    <a:pt x="395287" y="1072098"/>
                  </a:lnTo>
                  <a:lnTo>
                    <a:pt x="397404" y="1073150"/>
                  </a:lnTo>
                  <a:lnTo>
                    <a:pt x="399520" y="1073150"/>
                  </a:lnTo>
                  <a:lnTo>
                    <a:pt x="395816" y="1069469"/>
                  </a:lnTo>
                  <a:lnTo>
                    <a:pt x="399520" y="1061055"/>
                  </a:lnTo>
                  <a:lnTo>
                    <a:pt x="404812" y="1061055"/>
                  </a:lnTo>
                  <a:lnTo>
                    <a:pt x="425450" y="1065262"/>
                  </a:lnTo>
                  <a:lnTo>
                    <a:pt x="446087" y="1064736"/>
                  </a:lnTo>
                  <a:lnTo>
                    <a:pt x="456671" y="1061581"/>
                  </a:lnTo>
                  <a:lnTo>
                    <a:pt x="473604" y="1049486"/>
                  </a:lnTo>
                  <a:lnTo>
                    <a:pt x="479425" y="1040547"/>
                  </a:lnTo>
                  <a:lnTo>
                    <a:pt x="482600" y="1030555"/>
                  </a:lnTo>
                  <a:lnTo>
                    <a:pt x="481013" y="1011624"/>
                  </a:lnTo>
                  <a:lnTo>
                    <a:pt x="470429" y="995848"/>
                  </a:lnTo>
                  <a:close/>
                  <a:moveTo>
                    <a:pt x="200132" y="420687"/>
                  </a:moveTo>
                  <a:lnTo>
                    <a:pt x="176212" y="425501"/>
                  </a:lnTo>
                  <a:lnTo>
                    <a:pt x="180465" y="430316"/>
                  </a:lnTo>
                  <a:lnTo>
                    <a:pt x="184186" y="434595"/>
                  </a:lnTo>
                  <a:lnTo>
                    <a:pt x="187906" y="437805"/>
                  </a:lnTo>
                  <a:lnTo>
                    <a:pt x="192691" y="439944"/>
                  </a:lnTo>
                  <a:lnTo>
                    <a:pt x="193754" y="442619"/>
                  </a:lnTo>
                  <a:lnTo>
                    <a:pt x="192691" y="443689"/>
                  </a:lnTo>
                  <a:lnTo>
                    <a:pt x="200132" y="451713"/>
                  </a:lnTo>
                  <a:lnTo>
                    <a:pt x="219269" y="462946"/>
                  </a:lnTo>
                  <a:lnTo>
                    <a:pt x="230963" y="467225"/>
                  </a:lnTo>
                  <a:lnTo>
                    <a:pt x="240531" y="469365"/>
                  </a:lnTo>
                  <a:lnTo>
                    <a:pt x="261262" y="469900"/>
                  </a:lnTo>
                  <a:lnTo>
                    <a:pt x="271362" y="467760"/>
                  </a:lnTo>
                  <a:lnTo>
                    <a:pt x="276677" y="467225"/>
                  </a:lnTo>
                  <a:lnTo>
                    <a:pt x="289435" y="460271"/>
                  </a:lnTo>
                  <a:lnTo>
                    <a:pt x="293687" y="455457"/>
                  </a:lnTo>
                  <a:lnTo>
                    <a:pt x="292092" y="441549"/>
                  </a:lnTo>
                  <a:lnTo>
                    <a:pt x="290498" y="427641"/>
                  </a:lnTo>
                  <a:lnTo>
                    <a:pt x="286777" y="427106"/>
                  </a:lnTo>
                  <a:lnTo>
                    <a:pt x="284119" y="429246"/>
                  </a:lnTo>
                  <a:lnTo>
                    <a:pt x="280398" y="429246"/>
                  </a:lnTo>
                  <a:lnTo>
                    <a:pt x="252225" y="422292"/>
                  </a:lnTo>
                  <a:close/>
                  <a:moveTo>
                    <a:pt x="548519" y="0"/>
                  </a:moveTo>
                  <a:lnTo>
                    <a:pt x="617348" y="10583"/>
                  </a:lnTo>
                  <a:lnTo>
                    <a:pt x="684589" y="32808"/>
                  </a:lnTo>
                  <a:lnTo>
                    <a:pt x="747065" y="66146"/>
                  </a:lnTo>
                  <a:lnTo>
                    <a:pt x="803188" y="110596"/>
                  </a:lnTo>
                  <a:lnTo>
                    <a:pt x="829131" y="137054"/>
                  </a:lnTo>
                  <a:lnTo>
                    <a:pt x="830720" y="140229"/>
                  </a:lnTo>
                  <a:lnTo>
                    <a:pt x="827013" y="143933"/>
                  </a:lnTo>
                  <a:lnTo>
                    <a:pt x="823837" y="142346"/>
                  </a:lnTo>
                  <a:lnTo>
                    <a:pt x="802658" y="122767"/>
                  </a:lnTo>
                  <a:lnTo>
                    <a:pt x="755007" y="87842"/>
                  </a:lnTo>
                  <a:lnTo>
                    <a:pt x="704709" y="59267"/>
                  </a:lnTo>
                  <a:lnTo>
                    <a:pt x="650704" y="37571"/>
                  </a:lnTo>
                  <a:lnTo>
                    <a:pt x="595111" y="23813"/>
                  </a:lnTo>
                  <a:lnTo>
                    <a:pt x="537929" y="16933"/>
                  </a:lnTo>
                  <a:lnTo>
                    <a:pt x="480218" y="19050"/>
                  </a:lnTo>
                  <a:lnTo>
                    <a:pt x="421978" y="29633"/>
                  </a:lnTo>
                  <a:lnTo>
                    <a:pt x="393917" y="39158"/>
                  </a:lnTo>
                  <a:lnTo>
                    <a:pt x="364267" y="50271"/>
                  </a:lnTo>
                  <a:lnTo>
                    <a:pt x="308674" y="79904"/>
                  </a:lnTo>
                  <a:lnTo>
                    <a:pt x="257317" y="118004"/>
                  </a:lnTo>
                  <a:lnTo>
                    <a:pt x="213372" y="164571"/>
                  </a:lnTo>
                  <a:lnTo>
                    <a:pt x="194311" y="189442"/>
                  </a:lnTo>
                  <a:lnTo>
                    <a:pt x="180016" y="213254"/>
                  </a:lnTo>
                  <a:lnTo>
                    <a:pt x="153013" y="270404"/>
                  </a:lnTo>
                  <a:lnTo>
                    <a:pt x="141895" y="316971"/>
                  </a:lnTo>
                  <a:lnTo>
                    <a:pt x="139248" y="347134"/>
                  </a:lnTo>
                  <a:lnTo>
                    <a:pt x="142954" y="376767"/>
                  </a:lnTo>
                  <a:lnTo>
                    <a:pt x="153013" y="403754"/>
                  </a:lnTo>
                  <a:lnTo>
                    <a:pt x="161485" y="414867"/>
                  </a:lnTo>
                  <a:lnTo>
                    <a:pt x="173662" y="412221"/>
                  </a:lnTo>
                  <a:lnTo>
                    <a:pt x="199606" y="407459"/>
                  </a:lnTo>
                  <a:lnTo>
                    <a:pt x="227138" y="406400"/>
                  </a:lnTo>
                  <a:lnTo>
                    <a:pt x="255199" y="410634"/>
                  </a:lnTo>
                  <a:lnTo>
                    <a:pt x="270553" y="414338"/>
                  </a:lnTo>
                  <a:lnTo>
                    <a:pt x="277436" y="413279"/>
                  </a:lnTo>
                  <a:lnTo>
                    <a:pt x="289614" y="416454"/>
                  </a:lnTo>
                  <a:lnTo>
                    <a:pt x="298614" y="423334"/>
                  </a:lnTo>
                  <a:lnTo>
                    <a:pt x="304968" y="433388"/>
                  </a:lnTo>
                  <a:lnTo>
                    <a:pt x="307086" y="444500"/>
                  </a:lnTo>
                  <a:lnTo>
                    <a:pt x="305497" y="456671"/>
                  </a:lnTo>
                  <a:lnTo>
                    <a:pt x="300203" y="467784"/>
                  </a:lnTo>
                  <a:lnTo>
                    <a:pt x="290143" y="476779"/>
                  </a:lnTo>
                  <a:lnTo>
                    <a:pt x="283260" y="480484"/>
                  </a:lnTo>
                  <a:lnTo>
                    <a:pt x="275318" y="483659"/>
                  </a:lnTo>
                  <a:lnTo>
                    <a:pt x="257317" y="485775"/>
                  </a:lnTo>
                  <a:lnTo>
                    <a:pt x="230844" y="484188"/>
                  </a:lnTo>
                  <a:lnTo>
                    <a:pt x="196429" y="469900"/>
                  </a:lnTo>
                  <a:lnTo>
                    <a:pt x="175780" y="452438"/>
                  </a:lnTo>
                  <a:lnTo>
                    <a:pt x="166250" y="437621"/>
                  </a:lnTo>
                  <a:lnTo>
                    <a:pt x="162014" y="430213"/>
                  </a:lnTo>
                  <a:lnTo>
                    <a:pt x="139248" y="438679"/>
                  </a:lnTo>
                  <a:lnTo>
                    <a:pt x="99538" y="465138"/>
                  </a:lnTo>
                  <a:lnTo>
                    <a:pt x="67771" y="501121"/>
                  </a:lnTo>
                  <a:lnTo>
                    <a:pt x="43416" y="544513"/>
                  </a:lnTo>
                  <a:lnTo>
                    <a:pt x="26473" y="592667"/>
                  </a:lnTo>
                  <a:lnTo>
                    <a:pt x="18002" y="643467"/>
                  </a:lnTo>
                  <a:lnTo>
                    <a:pt x="19061" y="695855"/>
                  </a:lnTo>
                  <a:lnTo>
                    <a:pt x="28061" y="747713"/>
                  </a:lnTo>
                  <a:lnTo>
                    <a:pt x="36533" y="772055"/>
                  </a:lnTo>
                  <a:lnTo>
                    <a:pt x="47122" y="797984"/>
                  </a:lnTo>
                  <a:lnTo>
                    <a:pt x="74654" y="848784"/>
                  </a:lnTo>
                  <a:lnTo>
                    <a:pt x="108010" y="896938"/>
                  </a:lnTo>
                  <a:lnTo>
                    <a:pt x="147719" y="942446"/>
                  </a:lnTo>
                  <a:lnTo>
                    <a:pt x="192723" y="983192"/>
                  </a:lnTo>
                  <a:lnTo>
                    <a:pt x="241433" y="1017059"/>
                  </a:lnTo>
                  <a:lnTo>
                    <a:pt x="293849" y="1045634"/>
                  </a:lnTo>
                  <a:lnTo>
                    <a:pt x="348383" y="1064684"/>
                  </a:lnTo>
                  <a:lnTo>
                    <a:pt x="376445" y="1070505"/>
                  </a:lnTo>
                  <a:lnTo>
                    <a:pt x="378033" y="1058334"/>
                  </a:lnTo>
                  <a:lnTo>
                    <a:pt x="384916" y="1037167"/>
                  </a:lnTo>
                  <a:lnTo>
                    <a:pt x="397623" y="1016530"/>
                  </a:lnTo>
                  <a:lnTo>
                    <a:pt x="417742" y="998009"/>
                  </a:lnTo>
                  <a:lnTo>
                    <a:pt x="429920" y="990601"/>
                  </a:lnTo>
                  <a:lnTo>
                    <a:pt x="429920" y="989013"/>
                  </a:lnTo>
                  <a:lnTo>
                    <a:pt x="431508" y="988484"/>
                  </a:lnTo>
                  <a:lnTo>
                    <a:pt x="437332" y="983721"/>
                  </a:lnTo>
                  <a:lnTo>
                    <a:pt x="449510" y="980017"/>
                  </a:lnTo>
                  <a:lnTo>
                    <a:pt x="468041" y="981605"/>
                  </a:lnTo>
                  <a:lnTo>
                    <a:pt x="487631" y="995892"/>
                  </a:lnTo>
                  <a:lnTo>
                    <a:pt x="497691" y="1018646"/>
                  </a:lnTo>
                  <a:lnTo>
                    <a:pt x="496632" y="1032405"/>
                  </a:lnTo>
                  <a:lnTo>
                    <a:pt x="494514" y="1042988"/>
                  </a:lnTo>
                  <a:lnTo>
                    <a:pt x="482336" y="1063096"/>
                  </a:lnTo>
                  <a:lnTo>
                    <a:pt x="463276" y="1076855"/>
                  </a:lnTo>
                  <a:lnTo>
                    <a:pt x="441039" y="1083734"/>
                  </a:lnTo>
                  <a:lnTo>
                    <a:pt x="429920" y="1083734"/>
                  </a:lnTo>
                  <a:lnTo>
                    <a:pt x="412448" y="1084792"/>
                  </a:lnTo>
                  <a:lnTo>
                    <a:pt x="394976" y="1084263"/>
                  </a:lnTo>
                  <a:lnTo>
                    <a:pt x="395505" y="1102784"/>
                  </a:lnTo>
                  <a:lnTo>
                    <a:pt x="405565" y="1139296"/>
                  </a:lnTo>
                  <a:lnTo>
                    <a:pt x="423037" y="1174221"/>
                  </a:lnTo>
                  <a:lnTo>
                    <a:pt x="445804" y="1203855"/>
                  </a:lnTo>
                  <a:lnTo>
                    <a:pt x="458511" y="1216026"/>
                  </a:lnTo>
                  <a:lnTo>
                    <a:pt x="477042" y="1231371"/>
                  </a:lnTo>
                  <a:lnTo>
                    <a:pt x="518339" y="1254126"/>
                  </a:lnTo>
                  <a:lnTo>
                    <a:pt x="563343" y="1271059"/>
                  </a:lnTo>
                  <a:lnTo>
                    <a:pt x="609406" y="1280584"/>
                  </a:lnTo>
                  <a:lnTo>
                    <a:pt x="632702" y="1283759"/>
                  </a:lnTo>
                  <a:lnTo>
                    <a:pt x="673471" y="1287463"/>
                  </a:lnTo>
                  <a:lnTo>
                    <a:pt x="756066" y="1285347"/>
                  </a:lnTo>
                  <a:lnTo>
                    <a:pt x="836014" y="1273705"/>
                  </a:lnTo>
                  <a:lnTo>
                    <a:pt x="915962" y="1254126"/>
                  </a:lnTo>
                  <a:lnTo>
                    <a:pt x="955142" y="1241955"/>
                  </a:lnTo>
                  <a:lnTo>
                    <a:pt x="958848" y="1241955"/>
                  </a:lnTo>
                  <a:lnTo>
                    <a:pt x="962025" y="1247776"/>
                  </a:lnTo>
                  <a:lnTo>
                    <a:pt x="958848" y="1250421"/>
                  </a:lnTo>
                  <a:lnTo>
                    <a:pt x="933434" y="1261534"/>
                  </a:lnTo>
                  <a:lnTo>
                    <a:pt x="879430" y="1281642"/>
                  </a:lnTo>
                  <a:lnTo>
                    <a:pt x="822248" y="1295930"/>
                  </a:lnTo>
                  <a:lnTo>
                    <a:pt x="762949" y="1305984"/>
                  </a:lnTo>
                  <a:lnTo>
                    <a:pt x="702591" y="1309688"/>
                  </a:lnTo>
                  <a:lnTo>
                    <a:pt x="643292" y="1306513"/>
                  </a:lnTo>
                  <a:lnTo>
                    <a:pt x="585051" y="1297517"/>
                  </a:lnTo>
                  <a:lnTo>
                    <a:pt x="530517" y="1280055"/>
                  </a:lnTo>
                  <a:lnTo>
                    <a:pt x="504574" y="1268413"/>
                  </a:lnTo>
                  <a:lnTo>
                    <a:pt x="481807" y="1255713"/>
                  </a:lnTo>
                  <a:lnTo>
                    <a:pt x="438391" y="1216555"/>
                  </a:lnTo>
                  <a:lnTo>
                    <a:pt x="401329" y="1166284"/>
                  </a:lnTo>
                  <a:lnTo>
                    <a:pt x="383328" y="1124480"/>
                  </a:lnTo>
                  <a:lnTo>
                    <a:pt x="376974" y="1096963"/>
                  </a:lnTo>
                  <a:lnTo>
                    <a:pt x="376445" y="1083734"/>
                  </a:lnTo>
                  <a:lnTo>
                    <a:pt x="343618" y="1077913"/>
                  </a:lnTo>
                  <a:lnTo>
                    <a:pt x="279554" y="1056746"/>
                  </a:lnTo>
                  <a:lnTo>
                    <a:pt x="218666" y="1023938"/>
                  </a:lnTo>
                  <a:lnTo>
                    <a:pt x="161485" y="980546"/>
                  </a:lnTo>
                  <a:lnTo>
                    <a:pt x="111186" y="928688"/>
                  </a:lnTo>
                  <a:lnTo>
                    <a:pt x="67771" y="872067"/>
                  </a:lnTo>
                  <a:lnTo>
                    <a:pt x="34415" y="811742"/>
                  </a:lnTo>
                  <a:lnTo>
                    <a:pt x="10589" y="749300"/>
                  </a:lnTo>
                  <a:lnTo>
                    <a:pt x="4236" y="718609"/>
                  </a:lnTo>
                  <a:lnTo>
                    <a:pt x="530" y="695855"/>
                  </a:lnTo>
                  <a:lnTo>
                    <a:pt x="0" y="649288"/>
                  </a:lnTo>
                  <a:lnTo>
                    <a:pt x="6883" y="603779"/>
                  </a:lnTo>
                  <a:lnTo>
                    <a:pt x="20649" y="559859"/>
                  </a:lnTo>
                  <a:lnTo>
                    <a:pt x="39709" y="518584"/>
                  </a:lnTo>
                  <a:lnTo>
                    <a:pt x="65653" y="482071"/>
                  </a:lnTo>
                  <a:lnTo>
                    <a:pt x="95832" y="450850"/>
                  </a:lnTo>
                  <a:lnTo>
                    <a:pt x="131835" y="427038"/>
                  </a:lnTo>
                  <a:lnTo>
                    <a:pt x="151425" y="419100"/>
                  </a:lnTo>
                  <a:lnTo>
                    <a:pt x="140836" y="402696"/>
                  </a:lnTo>
                  <a:lnTo>
                    <a:pt x="128658" y="365654"/>
                  </a:lnTo>
                  <a:lnTo>
                    <a:pt x="127070" y="323850"/>
                  </a:lnTo>
                  <a:lnTo>
                    <a:pt x="133953" y="283104"/>
                  </a:lnTo>
                  <a:lnTo>
                    <a:pt x="139248" y="264054"/>
                  </a:lnTo>
                  <a:lnTo>
                    <a:pt x="151425" y="232304"/>
                  </a:lnTo>
                  <a:lnTo>
                    <a:pt x="185310" y="173567"/>
                  </a:lnTo>
                  <a:lnTo>
                    <a:pt x="228726" y="121708"/>
                  </a:lnTo>
                  <a:lnTo>
                    <a:pt x="280613" y="78317"/>
                  </a:lnTo>
                  <a:lnTo>
                    <a:pt x="308674" y="60325"/>
                  </a:lnTo>
                  <a:lnTo>
                    <a:pt x="341500" y="41275"/>
                  </a:lnTo>
                  <a:lnTo>
                    <a:pt x="408212" y="15346"/>
                  </a:lnTo>
                  <a:lnTo>
                    <a:pt x="478630" y="1588"/>
                  </a:lnTo>
                  <a:close/>
                </a:path>
              </a:pathLst>
            </a:custGeom>
            <a:solidFill>
              <a:schemeClr val="tx2"/>
            </a:solidFill>
            <a:ln>
              <a:noFill/>
            </a:ln>
          </p:spPr>
          <p:txBody>
            <a:bodyPr vert="horz" wrap="square" lIns="91440" tIns="45720" rIns="91440" bIns="45720" numCol="1" anchor="t" anchorCtr="0" compatLnSpc="1">
              <a:prstTxWarp prst="textNoShape">
                <a:avLst/>
              </a:prstTxWarp>
              <a:noAutofit/>
            </a:bodyPr>
            <a:lstStyle/>
            <a:p>
              <a:endParaRPr lang="en-US" sz="3200"/>
            </a:p>
          </p:txBody>
        </p:sp>
        <p:sp>
          <p:nvSpPr>
            <p:cNvPr id="19" name="Freeform 128">
              <a:extLst>
                <a:ext uri="{FF2B5EF4-FFF2-40B4-BE49-F238E27FC236}">
                  <a16:creationId xmlns:a16="http://schemas.microsoft.com/office/drawing/2014/main" id="{FD0AC0B9-D291-37AD-738B-D0F4A479D3F3}"/>
                </a:ext>
              </a:extLst>
            </p:cNvPr>
            <p:cNvSpPr>
              <a:spLocks/>
            </p:cNvSpPr>
            <p:nvPr/>
          </p:nvSpPr>
          <p:spPr bwMode="auto">
            <a:xfrm>
              <a:off x="4514702" y="1717724"/>
              <a:ext cx="1408131" cy="766432"/>
            </a:xfrm>
            <a:custGeom>
              <a:avLst/>
              <a:gdLst>
                <a:gd name="T0" fmla="*/ 2875 w 2892"/>
                <a:gd name="T1" fmla="*/ 710 h 1574"/>
                <a:gd name="T2" fmla="*/ 2812 w 2892"/>
                <a:gd name="T3" fmla="*/ 552 h 1574"/>
                <a:gd name="T4" fmla="*/ 2710 w 2892"/>
                <a:gd name="T5" fmla="*/ 417 h 1574"/>
                <a:gd name="T6" fmla="*/ 2579 w 2892"/>
                <a:gd name="T7" fmla="*/ 305 h 1574"/>
                <a:gd name="T8" fmla="*/ 2469 w 2892"/>
                <a:gd name="T9" fmla="*/ 237 h 1574"/>
                <a:gd name="T10" fmla="*/ 2200 w 2892"/>
                <a:gd name="T11" fmla="*/ 119 h 1574"/>
                <a:gd name="T12" fmla="*/ 1814 w 2892"/>
                <a:gd name="T13" fmla="*/ 27 h 1574"/>
                <a:gd name="T14" fmla="*/ 1417 w 2892"/>
                <a:gd name="T15" fmla="*/ 0 h 1574"/>
                <a:gd name="T16" fmla="*/ 1024 w 2892"/>
                <a:gd name="T17" fmla="*/ 34 h 1574"/>
                <a:gd name="T18" fmla="*/ 830 w 2892"/>
                <a:gd name="T19" fmla="*/ 71 h 1574"/>
                <a:gd name="T20" fmla="*/ 477 w 2892"/>
                <a:gd name="T21" fmla="*/ 188 h 1574"/>
                <a:gd name="T22" fmla="*/ 296 w 2892"/>
                <a:gd name="T23" fmla="*/ 294 h 1574"/>
                <a:gd name="T24" fmla="*/ 182 w 2892"/>
                <a:gd name="T25" fmla="*/ 399 h 1574"/>
                <a:gd name="T26" fmla="*/ 111 w 2892"/>
                <a:gd name="T27" fmla="*/ 496 h 1574"/>
                <a:gd name="T28" fmla="*/ 42 w 2892"/>
                <a:gd name="T29" fmla="*/ 644 h 1574"/>
                <a:gd name="T30" fmla="*/ 8 w 2892"/>
                <a:gd name="T31" fmla="*/ 804 h 1574"/>
                <a:gd name="T32" fmla="*/ 18 w 2892"/>
                <a:gd name="T33" fmla="*/ 963 h 1574"/>
                <a:gd name="T34" fmla="*/ 15 w 2892"/>
                <a:gd name="T35" fmla="*/ 1015 h 1574"/>
                <a:gd name="T36" fmla="*/ 0 w 2892"/>
                <a:gd name="T37" fmla="*/ 1077 h 1574"/>
                <a:gd name="T38" fmla="*/ 26 w 2892"/>
                <a:gd name="T39" fmla="*/ 1188 h 1574"/>
                <a:gd name="T40" fmla="*/ 107 w 2892"/>
                <a:gd name="T41" fmla="*/ 1300 h 1574"/>
                <a:gd name="T42" fmla="*/ 224 w 2892"/>
                <a:gd name="T43" fmla="*/ 1381 h 1574"/>
                <a:gd name="T44" fmla="*/ 396 w 2892"/>
                <a:gd name="T45" fmla="*/ 1445 h 1574"/>
                <a:gd name="T46" fmla="*/ 697 w 2892"/>
                <a:gd name="T47" fmla="*/ 1515 h 1574"/>
                <a:gd name="T48" fmla="*/ 1105 w 2892"/>
                <a:gd name="T49" fmla="*/ 1565 h 1574"/>
                <a:gd name="T50" fmla="*/ 1313 w 2892"/>
                <a:gd name="T51" fmla="*/ 1574 h 1574"/>
                <a:gd name="T52" fmla="*/ 1734 w 2892"/>
                <a:gd name="T53" fmla="*/ 1555 h 1574"/>
                <a:gd name="T54" fmla="*/ 2047 w 2892"/>
                <a:gd name="T55" fmla="*/ 1510 h 1574"/>
                <a:gd name="T56" fmla="*/ 2292 w 2892"/>
                <a:gd name="T57" fmla="*/ 1457 h 1574"/>
                <a:gd name="T58" fmla="*/ 2561 w 2892"/>
                <a:gd name="T59" fmla="*/ 1349 h 1574"/>
                <a:gd name="T60" fmla="*/ 2666 w 2892"/>
                <a:gd name="T61" fmla="*/ 1280 h 1574"/>
                <a:gd name="T62" fmla="*/ 2751 w 2892"/>
                <a:gd name="T63" fmla="*/ 1204 h 1574"/>
                <a:gd name="T64" fmla="*/ 2836 w 2892"/>
                <a:gd name="T65" fmla="*/ 1081 h 1574"/>
                <a:gd name="T66" fmla="*/ 2884 w 2892"/>
                <a:gd name="T67" fmla="*/ 943 h 1574"/>
                <a:gd name="T68" fmla="*/ 2891 w 2892"/>
                <a:gd name="T69" fmla="*/ 792 h 1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92" h="1574">
                  <a:moveTo>
                    <a:pt x="2885" y="753"/>
                  </a:moveTo>
                  <a:lnTo>
                    <a:pt x="2875" y="710"/>
                  </a:lnTo>
                  <a:lnTo>
                    <a:pt x="2849" y="628"/>
                  </a:lnTo>
                  <a:lnTo>
                    <a:pt x="2812" y="552"/>
                  </a:lnTo>
                  <a:lnTo>
                    <a:pt x="2764" y="482"/>
                  </a:lnTo>
                  <a:lnTo>
                    <a:pt x="2710" y="417"/>
                  </a:lnTo>
                  <a:lnTo>
                    <a:pt x="2648" y="356"/>
                  </a:lnTo>
                  <a:lnTo>
                    <a:pt x="2579" y="305"/>
                  </a:lnTo>
                  <a:lnTo>
                    <a:pt x="2507" y="257"/>
                  </a:lnTo>
                  <a:lnTo>
                    <a:pt x="2469" y="237"/>
                  </a:lnTo>
                  <a:lnTo>
                    <a:pt x="2383" y="192"/>
                  </a:lnTo>
                  <a:lnTo>
                    <a:pt x="2200" y="119"/>
                  </a:lnTo>
                  <a:lnTo>
                    <a:pt x="2010" y="64"/>
                  </a:lnTo>
                  <a:lnTo>
                    <a:pt x="1814" y="27"/>
                  </a:lnTo>
                  <a:lnTo>
                    <a:pt x="1616" y="5"/>
                  </a:lnTo>
                  <a:lnTo>
                    <a:pt x="1417" y="0"/>
                  </a:lnTo>
                  <a:lnTo>
                    <a:pt x="1218" y="10"/>
                  </a:lnTo>
                  <a:lnTo>
                    <a:pt x="1024" y="34"/>
                  </a:lnTo>
                  <a:lnTo>
                    <a:pt x="929" y="51"/>
                  </a:lnTo>
                  <a:lnTo>
                    <a:pt x="830" y="71"/>
                  </a:lnTo>
                  <a:lnTo>
                    <a:pt x="625" y="129"/>
                  </a:lnTo>
                  <a:lnTo>
                    <a:pt x="477" y="188"/>
                  </a:lnTo>
                  <a:lnTo>
                    <a:pt x="383" y="237"/>
                  </a:lnTo>
                  <a:lnTo>
                    <a:pt x="296" y="294"/>
                  </a:lnTo>
                  <a:lnTo>
                    <a:pt x="216" y="362"/>
                  </a:lnTo>
                  <a:lnTo>
                    <a:pt x="182" y="399"/>
                  </a:lnTo>
                  <a:lnTo>
                    <a:pt x="156" y="430"/>
                  </a:lnTo>
                  <a:lnTo>
                    <a:pt x="111" y="496"/>
                  </a:lnTo>
                  <a:lnTo>
                    <a:pt x="72" y="568"/>
                  </a:lnTo>
                  <a:lnTo>
                    <a:pt x="42" y="644"/>
                  </a:lnTo>
                  <a:lnTo>
                    <a:pt x="19" y="723"/>
                  </a:lnTo>
                  <a:lnTo>
                    <a:pt x="8" y="804"/>
                  </a:lnTo>
                  <a:lnTo>
                    <a:pt x="6" y="884"/>
                  </a:lnTo>
                  <a:lnTo>
                    <a:pt x="18" y="963"/>
                  </a:lnTo>
                  <a:lnTo>
                    <a:pt x="28" y="1001"/>
                  </a:lnTo>
                  <a:lnTo>
                    <a:pt x="15" y="1015"/>
                  </a:lnTo>
                  <a:lnTo>
                    <a:pt x="0" y="1053"/>
                  </a:lnTo>
                  <a:lnTo>
                    <a:pt x="0" y="1077"/>
                  </a:lnTo>
                  <a:lnTo>
                    <a:pt x="5" y="1117"/>
                  </a:lnTo>
                  <a:lnTo>
                    <a:pt x="26" y="1188"/>
                  </a:lnTo>
                  <a:lnTo>
                    <a:pt x="61" y="1248"/>
                  </a:lnTo>
                  <a:lnTo>
                    <a:pt x="107" y="1300"/>
                  </a:lnTo>
                  <a:lnTo>
                    <a:pt x="162" y="1345"/>
                  </a:lnTo>
                  <a:lnTo>
                    <a:pt x="224" y="1381"/>
                  </a:lnTo>
                  <a:lnTo>
                    <a:pt x="326" y="1424"/>
                  </a:lnTo>
                  <a:lnTo>
                    <a:pt x="396" y="1445"/>
                  </a:lnTo>
                  <a:lnTo>
                    <a:pt x="496" y="1471"/>
                  </a:lnTo>
                  <a:lnTo>
                    <a:pt x="697" y="1515"/>
                  </a:lnTo>
                  <a:lnTo>
                    <a:pt x="900" y="1545"/>
                  </a:lnTo>
                  <a:lnTo>
                    <a:pt x="1105" y="1565"/>
                  </a:lnTo>
                  <a:lnTo>
                    <a:pt x="1207" y="1571"/>
                  </a:lnTo>
                  <a:lnTo>
                    <a:pt x="1313" y="1574"/>
                  </a:lnTo>
                  <a:lnTo>
                    <a:pt x="1523" y="1571"/>
                  </a:lnTo>
                  <a:lnTo>
                    <a:pt x="1734" y="1555"/>
                  </a:lnTo>
                  <a:lnTo>
                    <a:pt x="1944" y="1529"/>
                  </a:lnTo>
                  <a:lnTo>
                    <a:pt x="2047" y="1510"/>
                  </a:lnTo>
                  <a:lnTo>
                    <a:pt x="2130" y="1496"/>
                  </a:lnTo>
                  <a:lnTo>
                    <a:pt x="2292" y="1457"/>
                  </a:lnTo>
                  <a:lnTo>
                    <a:pt x="2451" y="1404"/>
                  </a:lnTo>
                  <a:lnTo>
                    <a:pt x="2561" y="1349"/>
                  </a:lnTo>
                  <a:lnTo>
                    <a:pt x="2632" y="1306"/>
                  </a:lnTo>
                  <a:lnTo>
                    <a:pt x="2666" y="1280"/>
                  </a:lnTo>
                  <a:lnTo>
                    <a:pt x="2697" y="1257"/>
                  </a:lnTo>
                  <a:lnTo>
                    <a:pt x="2751" y="1204"/>
                  </a:lnTo>
                  <a:lnTo>
                    <a:pt x="2797" y="1145"/>
                  </a:lnTo>
                  <a:lnTo>
                    <a:pt x="2836" y="1081"/>
                  </a:lnTo>
                  <a:lnTo>
                    <a:pt x="2865" y="1014"/>
                  </a:lnTo>
                  <a:lnTo>
                    <a:pt x="2884" y="943"/>
                  </a:lnTo>
                  <a:lnTo>
                    <a:pt x="2892" y="869"/>
                  </a:lnTo>
                  <a:lnTo>
                    <a:pt x="2891" y="792"/>
                  </a:lnTo>
                  <a:lnTo>
                    <a:pt x="2885" y="753"/>
                  </a:lnTo>
                </a:path>
              </a:pathLst>
            </a:custGeom>
            <a:solidFill>
              <a:srgbClr val="2E75B6"/>
            </a:solidFill>
            <a:ln>
              <a:noFill/>
            </a:ln>
          </p:spPr>
          <p:txBody>
            <a:bodyPr vert="horz" wrap="square" lIns="91440" tIns="45720" rIns="91440" bIns="45720" numCol="1" anchor="ctr" anchorCtr="0" compatLnSpc="1">
              <a:prstTxWarp prst="textNoShape">
                <a:avLst/>
              </a:prstTxWarp>
            </a:bodyPr>
            <a:lstStyle/>
            <a:p>
              <a:pPr algn="ctr" rtl="1">
                <a:lnSpc>
                  <a:spcPct val="115000"/>
                </a:lnSpc>
              </a:pPr>
              <a:r>
                <a:rPr lang="en-US" sz="3200" b="1" kern="1200" dirty="0">
                  <a:solidFill>
                    <a:srgbClr val="FFFFFF"/>
                  </a:solidFill>
                  <a:effectLst/>
                  <a:latin typeface="Calibri" panose="020F0502020204030204" pitchFamily="34" charset="0"/>
                  <a:ea typeface="Calibri" panose="020F0502020204030204" pitchFamily="34" charset="0"/>
                  <a:cs typeface="Arial" panose="020B0604020202020204" pitchFamily="34" charset="0"/>
                </a:rPr>
                <a:t>02</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6" name="TextBox 21">
              <a:extLst>
                <a:ext uri="{FF2B5EF4-FFF2-40B4-BE49-F238E27FC236}">
                  <a16:creationId xmlns:a16="http://schemas.microsoft.com/office/drawing/2014/main" id="{33220D1F-2B6D-2507-9261-BCDFA585E3DC}"/>
                </a:ext>
              </a:extLst>
            </p:cNvPr>
            <p:cNvSpPr txBox="1"/>
            <p:nvPr/>
          </p:nvSpPr>
          <p:spPr>
            <a:xfrm>
              <a:off x="804690" y="1047750"/>
              <a:ext cx="2702147" cy="1150528"/>
            </a:xfrm>
            <a:prstGeom prst="rect">
              <a:avLst/>
            </a:prstGeom>
            <a:noFill/>
          </p:spPr>
          <p:txBody>
            <a:bodyPr wrap="square" lIns="0" rIns="0" rtlCol="0" anchor="ctr">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الاستخدام الأمثل للموارد</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35" name="Group 34">
            <a:extLst>
              <a:ext uri="{FF2B5EF4-FFF2-40B4-BE49-F238E27FC236}">
                <a16:creationId xmlns:a16="http://schemas.microsoft.com/office/drawing/2014/main" id="{585B0E26-0181-B8E3-67AA-B747AF193B29}"/>
              </a:ext>
            </a:extLst>
          </p:cNvPr>
          <p:cNvGrpSpPr/>
          <p:nvPr/>
        </p:nvGrpSpPr>
        <p:grpSpPr>
          <a:xfrm>
            <a:off x="6777354" y="2609419"/>
            <a:ext cx="4544348" cy="1871838"/>
            <a:chOff x="6777354" y="2609419"/>
            <a:chExt cx="4544348" cy="1871838"/>
          </a:xfrm>
        </p:grpSpPr>
        <p:sp>
          <p:nvSpPr>
            <p:cNvPr id="11" name="Freeform: Shape 10">
              <a:extLst>
                <a:ext uri="{FF2B5EF4-FFF2-40B4-BE49-F238E27FC236}">
                  <a16:creationId xmlns:a16="http://schemas.microsoft.com/office/drawing/2014/main" id="{A34B4E2A-C970-65F8-41C2-11BA84525EEC}"/>
                </a:ext>
              </a:extLst>
            </p:cNvPr>
            <p:cNvSpPr>
              <a:spLocks/>
            </p:cNvSpPr>
            <p:nvPr/>
          </p:nvSpPr>
          <p:spPr bwMode="auto">
            <a:xfrm>
              <a:off x="8094921" y="3215550"/>
              <a:ext cx="524398" cy="1265707"/>
            </a:xfrm>
            <a:custGeom>
              <a:avLst/>
              <a:gdLst>
                <a:gd name="connsiteX0" fmla="*/ 291888 w 569913"/>
                <a:gd name="connsiteY0" fmla="*/ 917575 h 1376363"/>
                <a:gd name="connsiteX1" fmla="*/ 274496 w 569913"/>
                <a:gd name="connsiteY1" fmla="*/ 921780 h 1376363"/>
                <a:gd name="connsiteX2" fmla="*/ 259212 w 569913"/>
                <a:gd name="connsiteY2" fmla="*/ 932819 h 1376363"/>
                <a:gd name="connsiteX3" fmla="*/ 245510 w 569913"/>
                <a:gd name="connsiteY3" fmla="*/ 952269 h 1376363"/>
                <a:gd name="connsiteX4" fmla="*/ 240239 w 569913"/>
                <a:gd name="connsiteY4" fmla="*/ 965936 h 1376363"/>
                <a:gd name="connsiteX5" fmla="*/ 240239 w 569913"/>
                <a:gd name="connsiteY5" fmla="*/ 966462 h 1376363"/>
                <a:gd name="connsiteX6" fmla="*/ 239712 w 569913"/>
                <a:gd name="connsiteY6" fmla="*/ 967513 h 1376363"/>
                <a:gd name="connsiteX7" fmla="*/ 244982 w 569913"/>
                <a:gd name="connsiteY7" fmla="*/ 975924 h 1376363"/>
                <a:gd name="connsiteX8" fmla="*/ 259212 w 569913"/>
                <a:gd name="connsiteY8" fmla="*/ 988014 h 1376363"/>
                <a:gd name="connsiteX9" fmla="*/ 276604 w 569913"/>
                <a:gd name="connsiteY9" fmla="*/ 994847 h 1376363"/>
                <a:gd name="connsiteX10" fmla="*/ 295577 w 569913"/>
                <a:gd name="connsiteY10" fmla="*/ 996950 h 1376363"/>
                <a:gd name="connsiteX11" fmla="*/ 305590 w 569913"/>
                <a:gd name="connsiteY11" fmla="*/ 995373 h 1376363"/>
                <a:gd name="connsiteX12" fmla="*/ 323509 w 569913"/>
                <a:gd name="connsiteY12" fmla="*/ 990117 h 1376363"/>
                <a:gd name="connsiteX13" fmla="*/ 354077 w 569913"/>
                <a:gd name="connsiteY13" fmla="*/ 970667 h 1376363"/>
                <a:gd name="connsiteX14" fmla="*/ 369360 w 569913"/>
                <a:gd name="connsiteY14" fmla="*/ 959102 h 1376363"/>
                <a:gd name="connsiteX15" fmla="*/ 369887 w 569913"/>
                <a:gd name="connsiteY15" fmla="*/ 959102 h 1376363"/>
                <a:gd name="connsiteX16" fmla="*/ 354604 w 569913"/>
                <a:gd name="connsiteY16" fmla="*/ 943858 h 1376363"/>
                <a:gd name="connsiteX17" fmla="*/ 328779 w 569913"/>
                <a:gd name="connsiteY17" fmla="*/ 926511 h 1376363"/>
                <a:gd name="connsiteX18" fmla="*/ 309806 w 569913"/>
                <a:gd name="connsiteY18" fmla="*/ 919678 h 1376363"/>
                <a:gd name="connsiteX19" fmla="*/ 306387 w 569913"/>
                <a:gd name="connsiteY19" fmla="*/ 360362 h 1376363"/>
                <a:gd name="connsiteX20" fmla="*/ 296333 w 569913"/>
                <a:gd name="connsiteY20" fmla="*/ 363008 h 1376363"/>
                <a:gd name="connsiteX21" fmla="*/ 283104 w 569913"/>
                <a:gd name="connsiteY21" fmla="*/ 370945 h 1376363"/>
                <a:gd name="connsiteX22" fmla="*/ 276754 w 569913"/>
                <a:gd name="connsiteY22" fmla="*/ 378354 h 1376363"/>
                <a:gd name="connsiteX23" fmla="*/ 275166 w 569913"/>
                <a:gd name="connsiteY23" fmla="*/ 383116 h 1376363"/>
                <a:gd name="connsiteX24" fmla="*/ 274637 w 569913"/>
                <a:gd name="connsiteY24" fmla="*/ 388937 h 1376363"/>
                <a:gd name="connsiteX25" fmla="*/ 278341 w 569913"/>
                <a:gd name="connsiteY25" fmla="*/ 399520 h 1376363"/>
                <a:gd name="connsiteX26" fmla="*/ 292100 w 569913"/>
                <a:gd name="connsiteY26" fmla="*/ 411691 h 1376363"/>
                <a:gd name="connsiteX27" fmla="*/ 304271 w 569913"/>
                <a:gd name="connsiteY27" fmla="*/ 414337 h 1376363"/>
                <a:gd name="connsiteX28" fmla="*/ 313266 w 569913"/>
                <a:gd name="connsiteY28" fmla="*/ 414337 h 1376363"/>
                <a:gd name="connsiteX29" fmla="*/ 330200 w 569913"/>
                <a:gd name="connsiteY29" fmla="*/ 407458 h 1376363"/>
                <a:gd name="connsiteX30" fmla="*/ 349779 w 569913"/>
                <a:gd name="connsiteY30" fmla="*/ 387350 h 1376363"/>
                <a:gd name="connsiteX31" fmla="*/ 360362 w 569913"/>
                <a:gd name="connsiteY31" fmla="*/ 371475 h 1376363"/>
                <a:gd name="connsiteX32" fmla="*/ 357716 w 569913"/>
                <a:gd name="connsiteY32" fmla="*/ 369887 h 1376363"/>
                <a:gd name="connsiteX33" fmla="*/ 356129 w 569913"/>
                <a:gd name="connsiteY33" fmla="*/ 366183 h 1376363"/>
                <a:gd name="connsiteX34" fmla="*/ 333375 w 569913"/>
                <a:gd name="connsiteY34" fmla="*/ 362479 h 1376363"/>
                <a:gd name="connsiteX35" fmla="*/ 307975 w 569913"/>
                <a:gd name="connsiteY35" fmla="*/ 360891 h 1376363"/>
                <a:gd name="connsiteX36" fmla="*/ 307446 w 569913"/>
                <a:gd name="connsiteY36" fmla="*/ 360891 h 1376363"/>
                <a:gd name="connsiteX37" fmla="*/ 77788 w 569913"/>
                <a:gd name="connsiteY37" fmla="*/ 0 h 1376363"/>
                <a:gd name="connsiteX38" fmla="*/ 110596 w 569913"/>
                <a:gd name="connsiteY38" fmla="*/ 2118 h 1376363"/>
                <a:gd name="connsiteX39" fmla="*/ 159280 w 569913"/>
                <a:gd name="connsiteY39" fmla="*/ 13234 h 1376363"/>
                <a:gd name="connsiteX40" fmla="*/ 222250 w 569913"/>
                <a:gd name="connsiteY40" fmla="*/ 41291 h 1376363"/>
                <a:gd name="connsiteX41" fmla="*/ 279400 w 569913"/>
                <a:gd name="connsiteY41" fmla="*/ 81523 h 1376363"/>
                <a:gd name="connsiteX42" fmla="*/ 327026 w 569913"/>
                <a:gd name="connsiteY42" fmla="*/ 131813 h 1376363"/>
                <a:gd name="connsiteX43" fmla="*/ 354013 w 569913"/>
                <a:gd name="connsiteY43" fmla="*/ 174692 h 1376363"/>
                <a:gd name="connsiteX44" fmla="*/ 368830 w 569913"/>
                <a:gd name="connsiteY44" fmla="*/ 204866 h 1376363"/>
                <a:gd name="connsiteX45" fmla="*/ 377826 w 569913"/>
                <a:gd name="connsiteY45" fmla="*/ 236099 h 1376363"/>
                <a:gd name="connsiteX46" fmla="*/ 383117 w 569913"/>
                <a:gd name="connsiteY46" fmla="*/ 268391 h 1376363"/>
                <a:gd name="connsiteX47" fmla="*/ 384176 w 569913"/>
                <a:gd name="connsiteY47" fmla="*/ 300683 h 1376363"/>
                <a:gd name="connsiteX48" fmla="*/ 378884 w 569913"/>
                <a:gd name="connsiteY48" fmla="*/ 334562 h 1376363"/>
                <a:gd name="connsiteX49" fmla="*/ 373063 w 569913"/>
                <a:gd name="connsiteY49" fmla="*/ 350443 h 1376363"/>
                <a:gd name="connsiteX50" fmla="*/ 391584 w 569913"/>
                <a:gd name="connsiteY50" fmla="*/ 355208 h 1376363"/>
                <a:gd name="connsiteX51" fmla="*/ 426509 w 569913"/>
                <a:gd name="connsiteY51" fmla="*/ 368442 h 1376363"/>
                <a:gd name="connsiteX52" fmla="*/ 459317 w 569913"/>
                <a:gd name="connsiteY52" fmla="*/ 386970 h 1376363"/>
                <a:gd name="connsiteX53" fmla="*/ 488950 w 569913"/>
                <a:gd name="connsiteY53" fmla="*/ 409733 h 1376363"/>
                <a:gd name="connsiteX54" fmla="*/ 514880 w 569913"/>
                <a:gd name="connsiteY54" fmla="*/ 437260 h 1376363"/>
                <a:gd name="connsiteX55" fmla="*/ 536046 w 569913"/>
                <a:gd name="connsiteY55" fmla="*/ 467434 h 1376363"/>
                <a:gd name="connsiteX56" fmla="*/ 552980 w 569913"/>
                <a:gd name="connsiteY56" fmla="*/ 501843 h 1376363"/>
                <a:gd name="connsiteX57" fmla="*/ 564621 w 569913"/>
                <a:gd name="connsiteY57" fmla="*/ 537840 h 1376363"/>
                <a:gd name="connsiteX58" fmla="*/ 567796 w 569913"/>
                <a:gd name="connsiteY58" fmla="*/ 556898 h 1376363"/>
                <a:gd name="connsiteX59" fmla="*/ 569913 w 569913"/>
                <a:gd name="connsiteY59" fmla="*/ 583366 h 1376363"/>
                <a:gd name="connsiteX60" fmla="*/ 568855 w 569913"/>
                <a:gd name="connsiteY60" fmla="*/ 638950 h 1376363"/>
                <a:gd name="connsiteX61" fmla="*/ 559859 w 569913"/>
                <a:gd name="connsiteY61" fmla="*/ 695593 h 1376363"/>
                <a:gd name="connsiteX62" fmla="*/ 542926 w 569913"/>
                <a:gd name="connsiteY62" fmla="*/ 751706 h 1376363"/>
                <a:gd name="connsiteX63" fmla="*/ 520171 w 569913"/>
                <a:gd name="connsiteY63" fmla="*/ 805702 h 1376363"/>
                <a:gd name="connsiteX64" fmla="*/ 491596 w 569913"/>
                <a:gd name="connsiteY64" fmla="*/ 857051 h 1376363"/>
                <a:gd name="connsiteX65" fmla="*/ 457730 w 569913"/>
                <a:gd name="connsiteY65" fmla="*/ 903106 h 1376363"/>
                <a:gd name="connsiteX66" fmla="*/ 419101 w 569913"/>
                <a:gd name="connsiteY66" fmla="*/ 942279 h 1376363"/>
                <a:gd name="connsiteX67" fmla="*/ 397405 w 569913"/>
                <a:gd name="connsiteY67" fmla="*/ 959219 h 1376363"/>
                <a:gd name="connsiteX68" fmla="*/ 405871 w 569913"/>
                <a:gd name="connsiteY68" fmla="*/ 974042 h 1376363"/>
                <a:gd name="connsiteX69" fmla="*/ 417513 w 569913"/>
                <a:gd name="connsiteY69" fmla="*/ 1006333 h 1376363"/>
                <a:gd name="connsiteX70" fmla="*/ 422276 w 569913"/>
                <a:gd name="connsiteY70" fmla="*/ 1041272 h 1376363"/>
                <a:gd name="connsiteX71" fmla="*/ 420688 w 569913"/>
                <a:gd name="connsiteY71" fmla="*/ 1075681 h 1376363"/>
                <a:gd name="connsiteX72" fmla="*/ 417513 w 569913"/>
                <a:gd name="connsiteY72" fmla="*/ 1092091 h 1376363"/>
                <a:gd name="connsiteX73" fmla="*/ 413809 w 569913"/>
                <a:gd name="connsiteY73" fmla="*/ 1107443 h 1376363"/>
                <a:gd name="connsiteX74" fmla="*/ 402167 w 569913"/>
                <a:gd name="connsiteY74" fmla="*/ 1137088 h 1376363"/>
                <a:gd name="connsiteX75" fmla="*/ 379413 w 569913"/>
                <a:gd name="connsiteY75" fmla="*/ 1179967 h 1376363"/>
                <a:gd name="connsiteX76" fmla="*/ 337609 w 569913"/>
                <a:gd name="connsiteY76" fmla="*/ 1232904 h 1376363"/>
                <a:gd name="connsiteX77" fmla="*/ 285750 w 569913"/>
                <a:gd name="connsiteY77" fmla="*/ 1280547 h 1376363"/>
                <a:gd name="connsiteX78" fmla="*/ 226484 w 569913"/>
                <a:gd name="connsiteY78" fmla="*/ 1319191 h 1376363"/>
                <a:gd name="connsiteX79" fmla="*/ 162984 w 569913"/>
                <a:gd name="connsiteY79" fmla="*/ 1349895 h 1376363"/>
                <a:gd name="connsiteX80" fmla="*/ 98425 w 569913"/>
                <a:gd name="connsiteY80" fmla="*/ 1368952 h 1376363"/>
                <a:gd name="connsiteX81" fmla="*/ 34396 w 569913"/>
                <a:gd name="connsiteY81" fmla="*/ 1376363 h 1376363"/>
                <a:gd name="connsiteX82" fmla="*/ 3704 w 569913"/>
                <a:gd name="connsiteY82" fmla="*/ 1374246 h 1376363"/>
                <a:gd name="connsiteX83" fmla="*/ 0 w 569913"/>
                <a:gd name="connsiteY83" fmla="*/ 1372658 h 1376363"/>
                <a:gd name="connsiteX84" fmla="*/ 0 w 569913"/>
                <a:gd name="connsiteY84" fmla="*/ 1365776 h 1376363"/>
                <a:gd name="connsiteX85" fmla="*/ 3704 w 569913"/>
                <a:gd name="connsiteY85" fmla="*/ 1364717 h 1376363"/>
                <a:gd name="connsiteX86" fmla="*/ 26459 w 569913"/>
                <a:gd name="connsiteY86" fmla="*/ 1365776 h 1376363"/>
                <a:gd name="connsiteX87" fmla="*/ 70379 w 569913"/>
                <a:gd name="connsiteY87" fmla="*/ 1362070 h 1376363"/>
                <a:gd name="connsiteX88" fmla="*/ 112184 w 569913"/>
                <a:gd name="connsiteY88" fmla="*/ 1352012 h 1376363"/>
                <a:gd name="connsiteX89" fmla="*/ 152400 w 569913"/>
                <a:gd name="connsiteY89" fmla="*/ 1337719 h 1376363"/>
                <a:gd name="connsiteX90" fmla="*/ 190500 w 569913"/>
                <a:gd name="connsiteY90" fmla="*/ 1318662 h 1376363"/>
                <a:gd name="connsiteX91" fmla="*/ 227542 w 569913"/>
                <a:gd name="connsiteY91" fmla="*/ 1295370 h 1376363"/>
                <a:gd name="connsiteX92" fmla="*/ 279400 w 569913"/>
                <a:gd name="connsiteY92" fmla="*/ 1256196 h 1376363"/>
                <a:gd name="connsiteX93" fmla="*/ 311680 w 569913"/>
                <a:gd name="connsiteY93" fmla="*/ 1225493 h 1376363"/>
                <a:gd name="connsiteX94" fmla="*/ 328084 w 569913"/>
                <a:gd name="connsiteY94" fmla="*/ 1208553 h 1376363"/>
                <a:gd name="connsiteX95" fmla="*/ 358776 w 569913"/>
                <a:gd name="connsiteY95" fmla="*/ 1172026 h 1376363"/>
                <a:gd name="connsiteX96" fmla="*/ 384176 w 569913"/>
                <a:gd name="connsiteY96" fmla="*/ 1131794 h 1376363"/>
                <a:gd name="connsiteX97" fmla="*/ 400051 w 569913"/>
                <a:gd name="connsiteY97" fmla="*/ 1087856 h 1376363"/>
                <a:gd name="connsiteX98" fmla="*/ 403226 w 569913"/>
                <a:gd name="connsiteY98" fmla="*/ 1064035 h 1376363"/>
                <a:gd name="connsiteX99" fmla="*/ 403755 w 569913"/>
                <a:gd name="connsiteY99" fmla="*/ 1046565 h 1376363"/>
                <a:gd name="connsiteX100" fmla="*/ 400051 w 569913"/>
                <a:gd name="connsiteY100" fmla="*/ 1013215 h 1376363"/>
                <a:gd name="connsiteX101" fmla="*/ 394759 w 569913"/>
                <a:gd name="connsiteY101" fmla="*/ 996805 h 1376363"/>
                <a:gd name="connsiteX102" fmla="*/ 388409 w 569913"/>
                <a:gd name="connsiteY102" fmla="*/ 982512 h 1376363"/>
                <a:gd name="connsiteX103" fmla="*/ 377826 w 569913"/>
                <a:gd name="connsiteY103" fmla="*/ 968219 h 1376363"/>
                <a:gd name="connsiteX104" fmla="*/ 377826 w 569913"/>
                <a:gd name="connsiteY104" fmla="*/ 968748 h 1376363"/>
                <a:gd name="connsiteX105" fmla="*/ 377296 w 569913"/>
                <a:gd name="connsiteY105" fmla="*/ 969807 h 1376363"/>
                <a:gd name="connsiteX106" fmla="*/ 362480 w 569913"/>
                <a:gd name="connsiteY106" fmla="*/ 984100 h 1376363"/>
                <a:gd name="connsiteX107" fmla="*/ 332846 w 569913"/>
                <a:gd name="connsiteY107" fmla="*/ 999981 h 1376363"/>
                <a:gd name="connsiteX108" fmla="*/ 310621 w 569913"/>
                <a:gd name="connsiteY108" fmla="*/ 1007921 h 1376363"/>
                <a:gd name="connsiteX109" fmla="*/ 288925 w 569913"/>
                <a:gd name="connsiteY109" fmla="*/ 1010568 h 1376363"/>
                <a:gd name="connsiteX110" fmla="*/ 268288 w 569913"/>
                <a:gd name="connsiteY110" fmla="*/ 1007921 h 1376363"/>
                <a:gd name="connsiteX111" fmla="*/ 250825 w 569913"/>
                <a:gd name="connsiteY111" fmla="*/ 998393 h 1376363"/>
                <a:gd name="connsiteX112" fmla="*/ 237067 w 569913"/>
                <a:gd name="connsiteY112" fmla="*/ 982512 h 1376363"/>
                <a:gd name="connsiteX113" fmla="*/ 232305 w 569913"/>
                <a:gd name="connsiteY113" fmla="*/ 971395 h 1376363"/>
                <a:gd name="connsiteX114" fmla="*/ 230188 w 569913"/>
                <a:gd name="connsiteY114" fmla="*/ 970336 h 1376363"/>
                <a:gd name="connsiteX115" fmla="*/ 227013 w 569913"/>
                <a:gd name="connsiteY115" fmla="*/ 965572 h 1376363"/>
                <a:gd name="connsiteX116" fmla="*/ 227542 w 569913"/>
                <a:gd name="connsiteY116" fmla="*/ 962925 h 1376363"/>
                <a:gd name="connsiteX117" fmla="*/ 230717 w 569913"/>
                <a:gd name="connsiteY117" fmla="*/ 952337 h 1376363"/>
                <a:gd name="connsiteX118" fmla="*/ 240242 w 569913"/>
                <a:gd name="connsiteY118" fmla="*/ 933280 h 1376363"/>
                <a:gd name="connsiteX119" fmla="*/ 253471 w 569913"/>
                <a:gd name="connsiteY119" fmla="*/ 919517 h 1376363"/>
                <a:gd name="connsiteX120" fmla="*/ 270405 w 569913"/>
                <a:gd name="connsiteY120" fmla="*/ 909988 h 1376363"/>
                <a:gd name="connsiteX121" fmla="*/ 288925 w 569913"/>
                <a:gd name="connsiteY121" fmla="*/ 904694 h 1376363"/>
                <a:gd name="connsiteX122" fmla="*/ 308505 w 569913"/>
                <a:gd name="connsiteY122" fmla="*/ 904165 h 1376363"/>
                <a:gd name="connsiteX123" fmla="*/ 329142 w 569913"/>
                <a:gd name="connsiteY123" fmla="*/ 907341 h 1376363"/>
                <a:gd name="connsiteX124" fmla="*/ 348721 w 569913"/>
                <a:gd name="connsiteY124" fmla="*/ 914223 h 1376363"/>
                <a:gd name="connsiteX125" fmla="*/ 358246 w 569913"/>
                <a:gd name="connsiteY125" fmla="*/ 920046 h 1376363"/>
                <a:gd name="connsiteX126" fmla="*/ 367771 w 569913"/>
                <a:gd name="connsiteY126" fmla="*/ 926398 h 1376363"/>
                <a:gd name="connsiteX127" fmla="*/ 384705 w 569913"/>
                <a:gd name="connsiteY127" fmla="*/ 942279 h 1376363"/>
                <a:gd name="connsiteX128" fmla="*/ 391584 w 569913"/>
                <a:gd name="connsiteY128" fmla="*/ 950749 h 1376363"/>
                <a:gd name="connsiteX129" fmla="*/ 409046 w 569913"/>
                <a:gd name="connsiteY129" fmla="*/ 934339 h 1376363"/>
                <a:gd name="connsiteX130" fmla="*/ 440267 w 569913"/>
                <a:gd name="connsiteY130" fmla="*/ 899400 h 1376363"/>
                <a:gd name="connsiteX131" fmla="*/ 468313 w 569913"/>
                <a:gd name="connsiteY131" fmla="*/ 861286 h 1376363"/>
                <a:gd name="connsiteX132" fmla="*/ 492655 w 569913"/>
                <a:gd name="connsiteY132" fmla="*/ 819466 h 1376363"/>
                <a:gd name="connsiteX133" fmla="*/ 512763 w 569913"/>
                <a:gd name="connsiteY133" fmla="*/ 776057 h 1376363"/>
                <a:gd name="connsiteX134" fmla="*/ 528638 w 569913"/>
                <a:gd name="connsiteY134" fmla="*/ 731061 h 1376363"/>
                <a:gd name="connsiteX135" fmla="*/ 540809 w 569913"/>
                <a:gd name="connsiteY135" fmla="*/ 685535 h 1376363"/>
                <a:gd name="connsiteX136" fmla="*/ 548746 w 569913"/>
                <a:gd name="connsiteY136" fmla="*/ 638421 h 1376363"/>
                <a:gd name="connsiteX137" fmla="*/ 550863 w 569913"/>
                <a:gd name="connsiteY137" fmla="*/ 614599 h 1376363"/>
                <a:gd name="connsiteX138" fmla="*/ 551392 w 569913"/>
                <a:gd name="connsiteY138" fmla="*/ 592366 h 1376363"/>
                <a:gd name="connsiteX139" fmla="*/ 547159 w 569913"/>
                <a:gd name="connsiteY139" fmla="*/ 550016 h 1376363"/>
                <a:gd name="connsiteX140" fmla="*/ 535517 w 569913"/>
                <a:gd name="connsiteY140" fmla="*/ 511372 h 1376363"/>
                <a:gd name="connsiteX141" fmla="*/ 518055 w 569913"/>
                <a:gd name="connsiteY141" fmla="*/ 475375 h 1376363"/>
                <a:gd name="connsiteX142" fmla="*/ 494242 w 569913"/>
                <a:gd name="connsiteY142" fmla="*/ 444142 h 1376363"/>
                <a:gd name="connsiteX143" fmla="*/ 466196 w 569913"/>
                <a:gd name="connsiteY143" fmla="*/ 416615 h 1376363"/>
                <a:gd name="connsiteX144" fmla="*/ 433388 w 569913"/>
                <a:gd name="connsiteY144" fmla="*/ 394381 h 1376363"/>
                <a:gd name="connsiteX145" fmla="*/ 396876 w 569913"/>
                <a:gd name="connsiteY145" fmla="*/ 377971 h 1376363"/>
                <a:gd name="connsiteX146" fmla="*/ 377296 w 569913"/>
                <a:gd name="connsiteY146" fmla="*/ 371618 h 1376363"/>
                <a:gd name="connsiteX147" fmla="*/ 369359 w 569913"/>
                <a:gd name="connsiteY147" fmla="*/ 385382 h 1376363"/>
                <a:gd name="connsiteX148" fmla="*/ 348192 w 569913"/>
                <a:gd name="connsiteY148" fmla="*/ 411850 h 1376363"/>
                <a:gd name="connsiteX149" fmla="*/ 328084 w 569913"/>
                <a:gd name="connsiteY149" fmla="*/ 425614 h 1376363"/>
                <a:gd name="connsiteX150" fmla="*/ 313796 w 569913"/>
                <a:gd name="connsiteY150" fmla="*/ 430378 h 1376363"/>
                <a:gd name="connsiteX151" fmla="*/ 299509 w 569913"/>
                <a:gd name="connsiteY151" fmla="*/ 430378 h 1376363"/>
                <a:gd name="connsiteX152" fmla="*/ 283634 w 569913"/>
                <a:gd name="connsiteY152" fmla="*/ 425085 h 1376363"/>
                <a:gd name="connsiteX153" fmla="*/ 275696 w 569913"/>
                <a:gd name="connsiteY153" fmla="*/ 419791 h 1376363"/>
                <a:gd name="connsiteX154" fmla="*/ 266700 w 569913"/>
                <a:gd name="connsiteY154" fmla="*/ 410792 h 1376363"/>
                <a:gd name="connsiteX155" fmla="*/ 259292 w 569913"/>
                <a:gd name="connsiteY155" fmla="*/ 393852 h 1376363"/>
                <a:gd name="connsiteX156" fmla="*/ 259821 w 569913"/>
                <a:gd name="connsiteY156" fmla="*/ 381676 h 1376363"/>
                <a:gd name="connsiteX157" fmla="*/ 261938 w 569913"/>
                <a:gd name="connsiteY157" fmla="*/ 375324 h 1376363"/>
                <a:gd name="connsiteX158" fmla="*/ 268817 w 569913"/>
                <a:gd name="connsiteY158" fmla="*/ 364736 h 1376363"/>
                <a:gd name="connsiteX159" fmla="*/ 290513 w 569913"/>
                <a:gd name="connsiteY159" fmla="*/ 354149 h 1376363"/>
                <a:gd name="connsiteX160" fmla="*/ 302684 w 569913"/>
                <a:gd name="connsiteY160" fmla="*/ 352031 h 1376363"/>
                <a:gd name="connsiteX161" fmla="*/ 303742 w 569913"/>
                <a:gd name="connsiteY161" fmla="*/ 348326 h 1376363"/>
                <a:gd name="connsiteX162" fmla="*/ 308505 w 569913"/>
                <a:gd name="connsiteY162" fmla="*/ 346738 h 1376363"/>
                <a:gd name="connsiteX163" fmla="*/ 334963 w 569913"/>
                <a:gd name="connsiteY163" fmla="*/ 345150 h 1376363"/>
                <a:gd name="connsiteX164" fmla="*/ 360892 w 569913"/>
                <a:gd name="connsiteY164" fmla="*/ 348326 h 1376363"/>
                <a:gd name="connsiteX165" fmla="*/ 365126 w 569913"/>
                <a:gd name="connsiteY165" fmla="*/ 331915 h 1376363"/>
                <a:gd name="connsiteX166" fmla="*/ 367771 w 569913"/>
                <a:gd name="connsiteY166" fmla="*/ 300153 h 1376363"/>
                <a:gd name="connsiteX167" fmla="*/ 366184 w 569913"/>
                <a:gd name="connsiteY167" fmla="*/ 270508 h 1376363"/>
                <a:gd name="connsiteX168" fmla="*/ 360363 w 569913"/>
                <a:gd name="connsiteY168" fmla="*/ 241393 h 1376363"/>
                <a:gd name="connsiteX169" fmla="*/ 345017 w 569913"/>
                <a:gd name="connsiteY169" fmla="*/ 201161 h 1376363"/>
                <a:gd name="connsiteX170" fmla="*/ 311680 w 569913"/>
                <a:gd name="connsiteY170" fmla="*/ 149283 h 1376363"/>
                <a:gd name="connsiteX171" fmla="*/ 289455 w 569913"/>
                <a:gd name="connsiteY171" fmla="*/ 123343 h 1376363"/>
                <a:gd name="connsiteX172" fmla="*/ 266700 w 569913"/>
                <a:gd name="connsiteY172" fmla="*/ 98992 h 1376363"/>
                <a:gd name="connsiteX173" fmla="*/ 215371 w 569913"/>
                <a:gd name="connsiteY173" fmla="*/ 59290 h 1376363"/>
                <a:gd name="connsiteX174" fmla="*/ 173038 w 569913"/>
                <a:gd name="connsiteY174" fmla="*/ 38644 h 1376363"/>
                <a:gd name="connsiteX175" fmla="*/ 142346 w 569913"/>
                <a:gd name="connsiteY175" fmla="*/ 28057 h 1376363"/>
                <a:gd name="connsiteX176" fmla="*/ 111125 w 569913"/>
                <a:gd name="connsiteY176" fmla="*/ 22234 h 1376363"/>
                <a:gd name="connsiteX177" fmla="*/ 78317 w 569913"/>
                <a:gd name="connsiteY177" fmla="*/ 19587 h 1376363"/>
                <a:gd name="connsiteX178" fmla="*/ 61913 w 569913"/>
                <a:gd name="connsiteY178" fmla="*/ 20646 h 1376363"/>
                <a:gd name="connsiteX179" fmla="*/ 57150 w 569913"/>
                <a:gd name="connsiteY179" fmla="*/ 19587 h 1376363"/>
                <a:gd name="connsiteX180" fmla="*/ 52388 w 569913"/>
                <a:gd name="connsiteY180" fmla="*/ 14293 h 1376363"/>
                <a:gd name="connsiteX181" fmla="*/ 52388 w 569913"/>
                <a:gd name="connsiteY181" fmla="*/ 6882 h 1376363"/>
                <a:gd name="connsiteX182" fmla="*/ 57150 w 569913"/>
                <a:gd name="connsiteY182" fmla="*/ 1588 h 1376363"/>
                <a:gd name="connsiteX183" fmla="*/ 61913 w 569913"/>
                <a:gd name="connsiteY183" fmla="*/ 1059 h 1376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Lst>
              <a:rect l="l" t="t" r="r" b="b"/>
              <a:pathLst>
                <a:path w="569913" h="1376363">
                  <a:moveTo>
                    <a:pt x="291888" y="917575"/>
                  </a:moveTo>
                  <a:lnTo>
                    <a:pt x="274496" y="921780"/>
                  </a:lnTo>
                  <a:lnTo>
                    <a:pt x="259212" y="932819"/>
                  </a:lnTo>
                  <a:lnTo>
                    <a:pt x="245510" y="952269"/>
                  </a:lnTo>
                  <a:lnTo>
                    <a:pt x="240239" y="965936"/>
                  </a:lnTo>
                  <a:lnTo>
                    <a:pt x="240239" y="966462"/>
                  </a:lnTo>
                  <a:lnTo>
                    <a:pt x="239712" y="967513"/>
                  </a:lnTo>
                  <a:lnTo>
                    <a:pt x="244982" y="975924"/>
                  </a:lnTo>
                  <a:lnTo>
                    <a:pt x="259212" y="988014"/>
                  </a:lnTo>
                  <a:lnTo>
                    <a:pt x="276604" y="994847"/>
                  </a:lnTo>
                  <a:lnTo>
                    <a:pt x="295577" y="996950"/>
                  </a:lnTo>
                  <a:lnTo>
                    <a:pt x="305590" y="995373"/>
                  </a:lnTo>
                  <a:lnTo>
                    <a:pt x="323509" y="990117"/>
                  </a:lnTo>
                  <a:lnTo>
                    <a:pt x="354077" y="970667"/>
                  </a:lnTo>
                  <a:lnTo>
                    <a:pt x="369360" y="959102"/>
                  </a:lnTo>
                  <a:lnTo>
                    <a:pt x="369887" y="959102"/>
                  </a:lnTo>
                  <a:lnTo>
                    <a:pt x="354604" y="943858"/>
                  </a:lnTo>
                  <a:lnTo>
                    <a:pt x="328779" y="926511"/>
                  </a:lnTo>
                  <a:lnTo>
                    <a:pt x="309806" y="919678"/>
                  </a:lnTo>
                  <a:close/>
                  <a:moveTo>
                    <a:pt x="306387" y="360362"/>
                  </a:moveTo>
                  <a:lnTo>
                    <a:pt x="296333" y="363008"/>
                  </a:lnTo>
                  <a:lnTo>
                    <a:pt x="283104" y="370945"/>
                  </a:lnTo>
                  <a:lnTo>
                    <a:pt x="276754" y="378354"/>
                  </a:lnTo>
                  <a:lnTo>
                    <a:pt x="275166" y="383116"/>
                  </a:lnTo>
                  <a:lnTo>
                    <a:pt x="274637" y="388937"/>
                  </a:lnTo>
                  <a:lnTo>
                    <a:pt x="278341" y="399520"/>
                  </a:lnTo>
                  <a:lnTo>
                    <a:pt x="292100" y="411691"/>
                  </a:lnTo>
                  <a:lnTo>
                    <a:pt x="304271" y="414337"/>
                  </a:lnTo>
                  <a:lnTo>
                    <a:pt x="313266" y="414337"/>
                  </a:lnTo>
                  <a:lnTo>
                    <a:pt x="330200" y="407458"/>
                  </a:lnTo>
                  <a:lnTo>
                    <a:pt x="349779" y="387350"/>
                  </a:lnTo>
                  <a:lnTo>
                    <a:pt x="360362" y="371475"/>
                  </a:lnTo>
                  <a:lnTo>
                    <a:pt x="357716" y="369887"/>
                  </a:lnTo>
                  <a:lnTo>
                    <a:pt x="356129" y="366183"/>
                  </a:lnTo>
                  <a:lnTo>
                    <a:pt x="333375" y="362479"/>
                  </a:lnTo>
                  <a:lnTo>
                    <a:pt x="307975" y="360891"/>
                  </a:lnTo>
                  <a:lnTo>
                    <a:pt x="307446" y="360891"/>
                  </a:lnTo>
                  <a:close/>
                  <a:moveTo>
                    <a:pt x="77788" y="0"/>
                  </a:moveTo>
                  <a:lnTo>
                    <a:pt x="110596" y="2118"/>
                  </a:lnTo>
                  <a:lnTo>
                    <a:pt x="159280" y="13234"/>
                  </a:lnTo>
                  <a:lnTo>
                    <a:pt x="222250" y="41291"/>
                  </a:lnTo>
                  <a:lnTo>
                    <a:pt x="279400" y="81523"/>
                  </a:lnTo>
                  <a:lnTo>
                    <a:pt x="327026" y="131813"/>
                  </a:lnTo>
                  <a:lnTo>
                    <a:pt x="354013" y="174692"/>
                  </a:lnTo>
                  <a:lnTo>
                    <a:pt x="368830" y="204866"/>
                  </a:lnTo>
                  <a:lnTo>
                    <a:pt x="377826" y="236099"/>
                  </a:lnTo>
                  <a:lnTo>
                    <a:pt x="383117" y="268391"/>
                  </a:lnTo>
                  <a:lnTo>
                    <a:pt x="384176" y="300683"/>
                  </a:lnTo>
                  <a:lnTo>
                    <a:pt x="378884" y="334562"/>
                  </a:lnTo>
                  <a:lnTo>
                    <a:pt x="373063" y="350443"/>
                  </a:lnTo>
                  <a:lnTo>
                    <a:pt x="391584" y="355208"/>
                  </a:lnTo>
                  <a:lnTo>
                    <a:pt x="426509" y="368442"/>
                  </a:lnTo>
                  <a:lnTo>
                    <a:pt x="459317" y="386970"/>
                  </a:lnTo>
                  <a:lnTo>
                    <a:pt x="488950" y="409733"/>
                  </a:lnTo>
                  <a:lnTo>
                    <a:pt x="514880" y="437260"/>
                  </a:lnTo>
                  <a:lnTo>
                    <a:pt x="536046" y="467434"/>
                  </a:lnTo>
                  <a:lnTo>
                    <a:pt x="552980" y="501843"/>
                  </a:lnTo>
                  <a:lnTo>
                    <a:pt x="564621" y="537840"/>
                  </a:lnTo>
                  <a:lnTo>
                    <a:pt x="567796" y="556898"/>
                  </a:lnTo>
                  <a:lnTo>
                    <a:pt x="569913" y="583366"/>
                  </a:lnTo>
                  <a:lnTo>
                    <a:pt x="568855" y="638950"/>
                  </a:lnTo>
                  <a:lnTo>
                    <a:pt x="559859" y="695593"/>
                  </a:lnTo>
                  <a:lnTo>
                    <a:pt x="542926" y="751706"/>
                  </a:lnTo>
                  <a:lnTo>
                    <a:pt x="520171" y="805702"/>
                  </a:lnTo>
                  <a:lnTo>
                    <a:pt x="491596" y="857051"/>
                  </a:lnTo>
                  <a:lnTo>
                    <a:pt x="457730" y="903106"/>
                  </a:lnTo>
                  <a:lnTo>
                    <a:pt x="419101" y="942279"/>
                  </a:lnTo>
                  <a:lnTo>
                    <a:pt x="397405" y="959219"/>
                  </a:lnTo>
                  <a:lnTo>
                    <a:pt x="405871" y="974042"/>
                  </a:lnTo>
                  <a:lnTo>
                    <a:pt x="417513" y="1006333"/>
                  </a:lnTo>
                  <a:lnTo>
                    <a:pt x="422276" y="1041272"/>
                  </a:lnTo>
                  <a:lnTo>
                    <a:pt x="420688" y="1075681"/>
                  </a:lnTo>
                  <a:lnTo>
                    <a:pt x="417513" y="1092091"/>
                  </a:lnTo>
                  <a:lnTo>
                    <a:pt x="413809" y="1107443"/>
                  </a:lnTo>
                  <a:lnTo>
                    <a:pt x="402167" y="1137088"/>
                  </a:lnTo>
                  <a:lnTo>
                    <a:pt x="379413" y="1179967"/>
                  </a:lnTo>
                  <a:lnTo>
                    <a:pt x="337609" y="1232904"/>
                  </a:lnTo>
                  <a:lnTo>
                    <a:pt x="285750" y="1280547"/>
                  </a:lnTo>
                  <a:lnTo>
                    <a:pt x="226484" y="1319191"/>
                  </a:lnTo>
                  <a:lnTo>
                    <a:pt x="162984" y="1349895"/>
                  </a:lnTo>
                  <a:lnTo>
                    <a:pt x="98425" y="1368952"/>
                  </a:lnTo>
                  <a:lnTo>
                    <a:pt x="34396" y="1376363"/>
                  </a:lnTo>
                  <a:lnTo>
                    <a:pt x="3704" y="1374246"/>
                  </a:lnTo>
                  <a:lnTo>
                    <a:pt x="0" y="1372658"/>
                  </a:lnTo>
                  <a:lnTo>
                    <a:pt x="0" y="1365776"/>
                  </a:lnTo>
                  <a:lnTo>
                    <a:pt x="3704" y="1364717"/>
                  </a:lnTo>
                  <a:lnTo>
                    <a:pt x="26459" y="1365776"/>
                  </a:lnTo>
                  <a:lnTo>
                    <a:pt x="70379" y="1362070"/>
                  </a:lnTo>
                  <a:lnTo>
                    <a:pt x="112184" y="1352012"/>
                  </a:lnTo>
                  <a:lnTo>
                    <a:pt x="152400" y="1337719"/>
                  </a:lnTo>
                  <a:lnTo>
                    <a:pt x="190500" y="1318662"/>
                  </a:lnTo>
                  <a:lnTo>
                    <a:pt x="227542" y="1295370"/>
                  </a:lnTo>
                  <a:lnTo>
                    <a:pt x="279400" y="1256196"/>
                  </a:lnTo>
                  <a:lnTo>
                    <a:pt x="311680" y="1225493"/>
                  </a:lnTo>
                  <a:lnTo>
                    <a:pt x="328084" y="1208553"/>
                  </a:lnTo>
                  <a:lnTo>
                    <a:pt x="358776" y="1172026"/>
                  </a:lnTo>
                  <a:lnTo>
                    <a:pt x="384176" y="1131794"/>
                  </a:lnTo>
                  <a:lnTo>
                    <a:pt x="400051" y="1087856"/>
                  </a:lnTo>
                  <a:lnTo>
                    <a:pt x="403226" y="1064035"/>
                  </a:lnTo>
                  <a:lnTo>
                    <a:pt x="403755" y="1046565"/>
                  </a:lnTo>
                  <a:lnTo>
                    <a:pt x="400051" y="1013215"/>
                  </a:lnTo>
                  <a:lnTo>
                    <a:pt x="394759" y="996805"/>
                  </a:lnTo>
                  <a:lnTo>
                    <a:pt x="388409" y="982512"/>
                  </a:lnTo>
                  <a:lnTo>
                    <a:pt x="377826" y="968219"/>
                  </a:lnTo>
                  <a:lnTo>
                    <a:pt x="377826" y="968748"/>
                  </a:lnTo>
                  <a:lnTo>
                    <a:pt x="377296" y="969807"/>
                  </a:lnTo>
                  <a:lnTo>
                    <a:pt x="362480" y="984100"/>
                  </a:lnTo>
                  <a:lnTo>
                    <a:pt x="332846" y="999981"/>
                  </a:lnTo>
                  <a:lnTo>
                    <a:pt x="310621" y="1007921"/>
                  </a:lnTo>
                  <a:lnTo>
                    <a:pt x="288925" y="1010568"/>
                  </a:lnTo>
                  <a:lnTo>
                    <a:pt x="268288" y="1007921"/>
                  </a:lnTo>
                  <a:lnTo>
                    <a:pt x="250825" y="998393"/>
                  </a:lnTo>
                  <a:lnTo>
                    <a:pt x="237067" y="982512"/>
                  </a:lnTo>
                  <a:lnTo>
                    <a:pt x="232305" y="971395"/>
                  </a:lnTo>
                  <a:lnTo>
                    <a:pt x="230188" y="970336"/>
                  </a:lnTo>
                  <a:lnTo>
                    <a:pt x="227013" y="965572"/>
                  </a:lnTo>
                  <a:lnTo>
                    <a:pt x="227542" y="962925"/>
                  </a:lnTo>
                  <a:lnTo>
                    <a:pt x="230717" y="952337"/>
                  </a:lnTo>
                  <a:lnTo>
                    <a:pt x="240242" y="933280"/>
                  </a:lnTo>
                  <a:lnTo>
                    <a:pt x="253471" y="919517"/>
                  </a:lnTo>
                  <a:lnTo>
                    <a:pt x="270405" y="909988"/>
                  </a:lnTo>
                  <a:lnTo>
                    <a:pt x="288925" y="904694"/>
                  </a:lnTo>
                  <a:lnTo>
                    <a:pt x="308505" y="904165"/>
                  </a:lnTo>
                  <a:lnTo>
                    <a:pt x="329142" y="907341"/>
                  </a:lnTo>
                  <a:lnTo>
                    <a:pt x="348721" y="914223"/>
                  </a:lnTo>
                  <a:lnTo>
                    <a:pt x="358246" y="920046"/>
                  </a:lnTo>
                  <a:lnTo>
                    <a:pt x="367771" y="926398"/>
                  </a:lnTo>
                  <a:lnTo>
                    <a:pt x="384705" y="942279"/>
                  </a:lnTo>
                  <a:lnTo>
                    <a:pt x="391584" y="950749"/>
                  </a:lnTo>
                  <a:lnTo>
                    <a:pt x="409046" y="934339"/>
                  </a:lnTo>
                  <a:lnTo>
                    <a:pt x="440267" y="899400"/>
                  </a:lnTo>
                  <a:lnTo>
                    <a:pt x="468313" y="861286"/>
                  </a:lnTo>
                  <a:lnTo>
                    <a:pt x="492655" y="819466"/>
                  </a:lnTo>
                  <a:lnTo>
                    <a:pt x="512763" y="776057"/>
                  </a:lnTo>
                  <a:lnTo>
                    <a:pt x="528638" y="731061"/>
                  </a:lnTo>
                  <a:lnTo>
                    <a:pt x="540809" y="685535"/>
                  </a:lnTo>
                  <a:lnTo>
                    <a:pt x="548746" y="638421"/>
                  </a:lnTo>
                  <a:lnTo>
                    <a:pt x="550863" y="614599"/>
                  </a:lnTo>
                  <a:lnTo>
                    <a:pt x="551392" y="592366"/>
                  </a:lnTo>
                  <a:lnTo>
                    <a:pt x="547159" y="550016"/>
                  </a:lnTo>
                  <a:lnTo>
                    <a:pt x="535517" y="511372"/>
                  </a:lnTo>
                  <a:lnTo>
                    <a:pt x="518055" y="475375"/>
                  </a:lnTo>
                  <a:lnTo>
                    <a:pt x="494242" y="444142"/>
                  </a:lnTo>
                  <a:lnTo>
                    <a:pt x="466196" y="416615"/>
                  </a:lnTo>
                  <a:lnTo>
                    <a:pt x="433388" y="394381"/>
                  </a:lnTo>
                  <a:lnTo>
                    <a:pt x="396876" y="377971"/>
                  </a:lnTo>
                  <a:lnTo>
                    <a:pt x="377296" y="371618"/>
                  </a:lnTo>
                  <a:lnTo>
                    <a:pt x="369359" y="385382"/>
                  </a:lnTo>
                  <a:lnTo>
                    <a:pt x="348192" y="411850"/>
                  </a:lnTo>
                  <a:lnTo>
                    <a:pt x="328084" y="425614"/>
                  </a:lnTo>
                  <a:lnTo>
                    <a:pt x="313796" y="430378"/>
                  </a:lnTo>
                  <a:lnTo>
                    <a:pt x="299509" y="430378"/>
                  </a:lnTo>
                  <a:lnTo>
                    <a:pt x="283634" y="425085"/>
                  </a:lnTo>
                  <a:lnTo>
                    <a:pt x="275696" y="419791"/>
                  </a:lnTo>
                  <a:lnTo>
                    <a:pt x="266700" y="410792"/>
                  </a:lnTo>
                  <a:lnTo>
                    <a:pt x="259292" y="393852"/>
                  </a:lnTo>
                  <a:lnTo>
                    <a:pt x="259821" y="381676"/>
                  </a:lnTo>
                  <a:lnTo>
                    <a:pt x="261938" y="375324"/>
                  </a:lnTo>
                  <a:lnTo>
                    <a:pt x="268817" y="364736"/>
                  </a:lnTo>
                  <a:lnTo>
                    <a:pt x="290513" y="354149"/>
                  </a:lnTo>
                  <a:lnTo>
                    <a:pt x="302684" y="352031"/>
                  </a:lnTo>
                  <a:lnTo>
                    <a:pt x="303742" y="348326"/>
                  </a:lnTo>
                  <a:lnTo>
                    <a:pt x="308505" y="346738"/>
                  </a:lnTo>
                  <a:lnTo>
                    <a:pt x="334963" y="345150"/>
                  </a:lnTo>
                  <a:lnTo>
                    <a:pt x="360892" y="348326"/>
                  </a:lnTo>
                  <a:lnTo>
                    <a:pt x="365126" y="331915"/>
                  </a:lnTo>
                  <a:lnTo>
                    <a:pt x="367771" y="300153"/>
                  </a:lnTo>
                  <a:lnTo>
                    <a:pt x="366184" y="270508"/>
                  </a:lnTo>
                  <a:lnTo>
                    <a:pt x="360363" y="241393"/>
                  </a:lnTo>
                  <a:lnTo>
                    <a:pt x="345017" y="201161"/>
                  </a:lnTo>
                  <a:lnTo>
                    <a:pt x="311680" y="149283"/>
                  </a:lnTo>
                  <a:lnTo>
                    <a:pt x="289455" y="123343"/>
                  </a:lnTo>
                  <a:lnTo>
                    <a:pt x="266700" y="98992"/>
                  </a:lnTo>
                  <a:lnTo>
                    <a:pt x="215371" y="59290"/>
                  </a:lnTo>
                  <a:lnTo>
                    <a:pt x="173038" y="38644"/>
                  </a:lnTo>
                  <a:lnTo>
                    <a:pt x="142346" y="28057"/>
                  </a:lnTo>
                  <a:lnTo>
                    <a:pt x="111125" y="22234"/>
                  </a:lnTo>
                  <a:lnTo>
                    <a:pt x="78317" y="19587"/>
                  </a:lnTo>
                  <a:lnTo>
                    <a:pt x="61913" y="20646"/>
                  </a:lnTo>
                  <a:lnTo>
                    <a:pt x="57150" y="19587"/>
                  </a:lnTo>
                  <a:lnTo>
                    <a:pt x="52388" y="14293"/>
                  </a:lnTo>
                  <a:lnTo>
                    <a:pt x="52388" y="6882"/>
                  </a:lnTo>
                  <a:lnTo>
                    <a:pt x="57150" y="1588"/>
                  </a:lnTo>
                  <a:lnTo>
                    <a:pt x="61913" y="1059"/>
                  </a:lnTo>
                  <a:close/>
                </a:path>
              </a:pathLst>
            </a:custGeom>
            <a:solidFill>
              <a:schemeClr val="tx2"/>
            </a:solidFill>
            <a:ln>
              <a:noFill/>
            </a:ln>
          </p:spPr>
          <p:txBody>
            <a:bodyPr vert="horz" wrap="square" lIns="91440" tIns="45720" rIns="91440" bIns="45720" numCol="1" anchor="t" anchorCtr="0" compatLnSpc="1">
              <a:prstTxWarp prst="textNoShape">
                <a:avLst/>
              </a:prstTxWarp>
              <a:noAutofit/>
            </a:bodyPr>
            <a:lstStyle/>
            <a:p>
              <a:endParaRPr lang="en-US" sz="3200"/>
            </a:p>
          </p:txBody>
        </p:sp>
        <p:sp>
          <p:nvSpPr>
            <p:cNvPr id="21" name="Freeform 390">
              <a:extLst>
                <a:ext uri="{FF2B5EF4-FFF2-40B4-BE49-F238E27FC236}">
                  <a16:creationId xmlns:a16="http://schemas.microsoft.com/office/drawing/2014/main" id="{AD9CBCE0-DB5E-E3C3-76F8-3A384665237A}"/>
                </a:ext>
              </a:extLst>
            </p:cNvPr>
            <p:cNvSpPr>
              <a:spLocks/>
            </p:cNvSpPr>
            <p:nvPr/>
          </p:nvSpPr>
          <p:spPr bwMode="auto">
            <a:xfrm>
              <a:off x="6777354" y="2821385"/>
              <a:ext cx="1418357" cy="823366"/>
            </a:xfrm>
            <a:custGeom>
              <a:avLst/>
              <a:gdLst>
                <a:gd name="T0" fmla="*/ 2897 w 2912"/>
                <a:gd name="T1" fmla="*/ 645 h 1693"/>
                <a:gd name="T2" fmla="*/ 2886 w 2912"/>
                <a:gd name="T3" fmla="*/ 614 h 1693"/>
                <a:gd name="T4" fmla="*/ 2861 w 2912"/>
                <a:gd name="T5" fmla="*/ 560 h 1693"/>
                <a:gd name="T6" fmla="*/ 2809 w 2912"/>
                <a:gd name="T7" fmla="*/ 483 h 1693"/>
                <a:gd name="T8" fmla="*/ 2721 w 2912"/>
                <a:gd name="T9" fmla="*/ 400 h 1693"/>
                <a:gd name="T10" fmla="*/ 2619 w 2912"/>
                <a:gd name="T11" fmla="*/ 331 h 1693"/>
                <a:gd name="T12" fmla="*/ 2565 w 2912"/>
                <a:gd name="T13" fmla="*/ 302 h 1693"/>
                <a:gd name="T14" fmla="*/ 2496 w 2912"/>
                <a:gd name="T15" fmla="*/ 268 h 1693"/>
                <a:gd name="T16" fmla="*/ 2355 w 2912"/>
                <a:gd name="T17" fmla="*/ 207 h 1693"/>
                <a:gd name="T18" fmla="*/ 2210 w 2912"/>
                <a:gd name="T19" fmla="*/ 155 h 1693"/>
                <a:gd name="T20" fmla="*/ 2062 w 2912"/>
                <a:gd name="T21" fmla="*/ 111 h 1693"/>
                <a:gd name="T22" fmla="*/ 1910 w 2912"/>
                <a:gd name="T23" fmla="*/ 73 h 1693"/>
                <a:gd name="T24" fmla="*/ 1758 w 2912"/>
                <a:gd name="T25" fmla="*/ 45 h 1693"/>
                <a:gd name="T26" fmla="*/ 1529 w 2912"/>
                <a:gd name="T27" fmla="*/ 14 h 1693"/>
                <a:gd name="T28" fmla="*/ 1375 w 2912"/>
                <a:gd name="T29" fmla="*/ 6 h 1693"/>
                <a:gd name="T30" fmla="*/ 1228 w 2912"/>
                <a:gd name="T31" fmla="*/ 0 h 1693"/>
                <a:gd name="T32" fmla="*/ 996 w 2912"/>
                <a:gd name="T33" fmla="*/ 9 h 1693"/>
                <a:gd name="T34" fmla="*/ 842 w 2912"/>
                <a:gd name="T35" fmla="*/ 26 h 1693"/>
                <a:gd name="T36" fmla="*/ 691 w 2912"/>
                <a:gd name="T37" fmla="*/ 56 h 1693"/>
                <a:gd name="T38" fmla="*/ 546 w 2912"/>
                <a:gd name="T39" fmla="*/ 101 h 1693"/>
                <a:gd name="T40" fmla="*/ 408 w 2912"/>
                <a:gd name="T41" fmla="*/ 163 h 1693"/>
                <a:gd name="T42" fmla="*/ 281 w 2912"/>
                <a:gd name="T43" fmla="*/ 245 h 1693"/>
                <a:gd name="T44" fmla="*/ 223 w 2912"/>
                <a:gd name="T45" fmla="*/ 295 h 1693"/>
                <a:gd name="T46" fmla="*/ 174 w 2912"/>
                <a:gd name="T47" fmla="*/ 344 h 1693"/>
                <a:gd name="T48" fmla="*/ 97 w 2912"/>
                <a:gd name="T49" fmla="*/ 449 h 1693"/>
                <a:gd name="T50" fmla="*/ 41 w 2912"/>
                <a:gd name="T51" fmla="*/ 563 h 1693"/>
                <a:gd name="T52" fmla="*/ 9 w 2912"/>
                <a:gd name="T53" fmla="*/ 682 h 1693"/>
                <a:gd name="T54" fmla="*/ 0 w 2912"/>
                <a:gd name="T55" fmla="*/ 804 h 1693"/>
                <a:gd name="T56" fmla="*/ 15 w 2912"/>
                <a:gd name="T57" fmla="*/ 928 h 1693"/>
                <a:gd name="T58" fmla="*/ 52 w 2912"/>
                <a:gd name="T59" fmla="*/ 1049 h 1693"/>
                <a:gd name="T60" fmla="*/ 114 w 2912"/>
                <a:gd name="T61" fmla="*/ 1164 h 1693"/>
                <a:gd name="T62" fmla="*/ 154 w 2912"/>
                <a:gd name="T63" fmla="*/ 1219 h 1693"/>
                <a:gd name="T64" fmla="*/ 202 w 2912"/>
                <a:gd name="T65" fmla="*/ 1276 h 1693"/>
                <a:gd name="T66" fmla="*/ 310 w 2912"/>
                <a:gd name="T67" fmla="*/ 1374 h 1693"/>
                <a:gd name="T68" fmla="*/ 432 w 2912"/>
                <a:gd name="T69" fmla="*/ 1455 h 1693"/>
                <a:gd name="T70" fmla="*/ 563 w 2912"/>
                <a:gd name="T71" fmla="*/ 1518 h 1693"/>
                <a:gd name="T72" fmla="*/ 701 w 2912"/>
                <a:gd name="T73" fmla="*/ 1570 h 1693"/>
                <a:gd name="T74" fmla="*/ 845 w 2912"/>
                <a:gd name="T75" fmla="*/ 1609 h 1693"/>
                <a:gd name="T76" fmla="*/ 1064 w 2912"/>
                <a:gd name="T77" fmla="*/ 1652 h 1693"/>
                <a:gd name="T78" fmla="*/ 1207 w 2912"/>
                <a:gd name="T79" fmla="*/ 1670 h 1693"/>
                <a:gd name="T80" fmla="*/ 1289 w 2912"/>
                <a:gd name="T81" fmla="*/ 1681 h 1693"/>
                <a:gd name="T82" fmla="*/ 1458 w 2912"/>
                <a:gd name="T83" fmla="*/ 1692 h 1693"/>
                <a:gd name="T84" fmla="*/ 1630 w 2912"/>
                <a:gd name="T85" fmla="*/ 1693 h 1693"/>
                <a:gd name="T86" fmla="*/ 1801 w 2912"/>
                <a:gd name="T87" fmla="*/ 1682 h 1693"/>
                <a:gd name="T88" fmla="*/ 1971 w 2912"/>
                <a:gd name="T89" fmla="*/ 1658 h 1693"/>
                <a:gd name="T90" fmla="*/ 2136 w 2912"/>
                <a:gd name="T91" fmla="*/ 1617 h 1693"/>
                <a:gd name="T92" fmla="*/ 2295 w 2912"/>
                <a:gd name="T93" fmla="*/ 1560 h 1693"/>
                <a:gd name="T94" fmla="*/ 2446 w 2912"/>
                <a:gd name="T95" fmla="*/ 1482 h 1693"/>
                <a:gd name="T96" fmla="*/ 2518 w 2912"/>
                <a:gd name="T97" fmla="*/ 1435 h 1693"/>
                <a:gd name="T98" fmla="*/ 2563 w 2912"/>
                <a:gd name="T99" fmla="*/ 1401 h 1693"/>
                <a:gd name="T100" fmla="*/ 2646 w 2912"/>
                <a:gd name="T101" fmla="*/ 1324 h 1693"/>
                <a:gd name="T102" fmla="*/ 2719 w 2912"/>
                <a:gd name="T103" fmla="*/ 1235 h 1693"/>
                <a:gd name="T104" fmla="*/ 2780 w 2912"/>
                <a:gd name="T105" fmla="*/ 1135 h 1693"/>
                <a:gd name="T106" fmla="*/ 2804 w 2912"/>
                <a:gd name="T107" fmla="*/ 1083 h 1693"/>
                <a:gd name="T108" fmla="*/ 2836 w 2912"/>
                <a:gd name="T109" fmla="*/ 1035 h 1693"/>
                <a:gd name="T110" fmla="*/ 2884 w 2912"/>
                <a:gd name="T111" fmla="*/ 929 h 1693"/>
                <a:gd name="T112" fmla="*/ 2911 w 2912"/>
                <a:gd name="T113" fmla="*/ 817 h 1693"/>
                <a:gd name="T114" fmla="*/ 2912 w 2912"/>
                <a:gd name="T115" fmla="*/ 731 h 1693"/>
                <a:gd name="T116" fmla="*/ 2904 w 2912"/>
                <a:gd name="T117" fmla="*/ 673 h 1693"/>
                <a:gd name="T118" fmla="*/ 2897 w 2912"/>
                <a:gd name="T119" fmla="*/ 645 h 1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912" h="1693">
                  <a:moveTo>
                    <a:pt x="2897" y="645"/>
                  </a:moveTo>
                  <a:lnTo>
                    <a:pt x="2886" y="614"/>
                  </a:lnTo>
                  <a:lnTo>
                    <a:pt x="2861" y="560"/>
                  </a:lnTo>
                  <a:lnTo>
                    <a:pt x="2809" y="483"/>
                  </a:lnTo>
                  <a:lnTo>
                    <a:pt x="2721" y="400"/>
                  </a:lnTo>
                  <a:lnTo>
                    <a:pt x="2619" y="331"/>
                  </a:lnTo>
                  <a:lnTo>
                    <a:pt x="2565" y="302"/>
                  </a:lnTo>
                  <a:lnTo>
                    <a:pt x="2496" y="268"/>
                  </a:lnTo>
                  <a:lnTo>
                    <a:pt x="2355" y="207"/>
                  </a:lnTo>
                  <a:lnTo>
                    <a:pt x="2210" y="155"/>
                  </a:lnTo>
                  <a:lnTo>
                    <a:pt x="2062" y="111"/>
                  </a:lnTo>
                  <a:lnTo>
                    <a:pt x="1910" y="73"/>
                  </a:lnTo>
                  <a:lnTo>
                    <a:pt x="1758" y="45"/>
                  </a:lnTo>
                  <a:lnTo>
                    <a:pt x="1529" y="14"/>
                  </a:lnTo>
                  <a:lnTo>
                    <a:pt x="1375" y="6"/>
                  </a:lnTo>
                  <a:lnTo>
                    <a:pt x="1228" y="0"/>
                  </a:lnTo>
                  <a:lnTo>
                    <a:pt x="996" y="9"/>
                  </a:lnTo>
                  <a:lnTo>
                    <a:pt x="842" y="26"/>
                  </a:lnTo>
                  <a:lnTo>
                    <a:pt x="691" y="56"/>
                  </a:lnTo>
                  <a:lnTo>
                    <a:pt x="546" y="101"/>
                  </a:lnTo>
                  <a:lnTo>
                    <a:pt x="408" y="163"/>
                  </a:lnTo>
                  <a:lnTo>
                    <a:pt x="281" y="245"/>
                  </a:lnTo>
                  <a:lnTo>
                    <a:pt x="223" y="295"/>
                  </a:lnTo>
                  <a:lnTo>
                    <a:pt x="174" y="344"/>
                  </a:lnTo>
                  <a:lnTo>
                    <a:pt x="97" y="449"/>
                  </a:lnTo>
                  <a:lnTo>
                    <a:pt x="41" y="563"/>
                  </a:lnTo>
                  <a:lnTo>
                    <a:pt x="9" y="682"/>
                  </a:lnTo>
                  <a:lnTo>
                    <a:pt x="0" y="804"/>
                  </a:lnTo>
                  <a:lnTo>
                    <a:pt x="15" y="928"/>
                  </a:lnTo>
                  <a:lnTo>
                    <a:pt x="52" y="1049"/>
                  </a:lnTo>
                  <a:lnTo>
                    <a:pt x="114" y="1164"/>
                  </a:lnTo>
                  <a:lnTo>
                    <a:pt x="154" y="1219"/>
                  </a:lnTo>
                  <a:lnTo>
                    <a:pt x="202" y="1276"/>
                  </a:lnTo>
                  <a:lnTo>
                    <a:pt x="310" y="1374"/>
                  </a:lnTo>
                  <a:lnTo>
                    <a:pt x="432" y="1455"/>
                  </a:lnTo>
                  <a:lnTo>
                    <a:pt x="563" y="1518"/>
                  </a:lnTo>
                  <a:lnTo>
                    <a:pt x="701" y="1570"/>
                  </a:lnTo>
                  <a:lnTo>
                    <a:pt x="845" y="1609"/>
                  </a:lnTo>
                  <a:lnTo>
                    <a:pt x="1064" y="1652"/>
                  </a:lnTo>
                  <a:lnTo>
                    <a:pt x="1207" y="1670"/>
                  </a:lnTo>
                  <a:lnTo>
                    <a:pt x="1289" y="1681"/>
                  </a:lnTo>
                  <a:lnTo>
                    <a:pt x="1458" y="1692"/>
                  </a:lnTo>
                  <a:lnTo>
                    <a:pt x="1630" y="1693"/>
                  </a:lnTo>
                  <a:lnTo>
                    <a:pt x="1801" y="1682"/>
                  </a:lnTo>
                  <a:lnTo>
                    <a:pt x="1971" y="1658"/>
                  </a:lnTo>
                  <a:lnTo>
                    <a:pt x="2136" y="1617"/>
                  </a:lnTo>
                  <a:lnTo>
                    <a:pt x="2295" y="1560"/>
                  </a:lnTo>
                  <a:lnTo>
                    <a:pt x="2446" y="1482"/>
                  </a:lnTo>
                  <a:lnTo>
                    <a:pt x="2518" y="1435"/>
                  </a:lnTo>
                  <a:lnTo>
                    <a:pt x="2563" y="1401"/>
                  </a:lnTo>
                  <a:lnTo>
                    <a:pt x="2646" y="1324"/>
                  </a:lnTo>
                  <a:lnTo>
                    <a:pt x="2719" y="1235"/>
                  </a:lnTo>
                  <a:lnTo>
                    <a:pt x="2780" y="1135"/>
                  </a:lnTo>
                  <a:lnTo>
                    <a:pt x="2804" y="1083"/>
                  </a:lnTo>
                  <a:lnTo>
                    <a:pt x="2836" y="1035"/>
                  </a:lnTo>
                  <a:lnTo>
                    <a:pt x="2884" y="929"/>
                  </a:lnTo>
                  <a:lnTo>
                    <a:pt x="2911" y="817"/>
                  </a:lnTo>
                  <a:lnTo>
                    <a:pt x="2912" y="731"/>
                  </a:lnTo>
                  <a:lnTo>
                    <a:pt x="2904" y="673"/>
                  </a:lnTo>
                  <a:lnTo>
                    <a:pt x="2897" y="645"/>
                  </a:lnTo>
                </a:path>
              </a:pathLst>
            </a:custGeom>
            <a:solidFill>
              <a:schemeClr val="bg1">
                <a:lumMod val="50000"/>
              </a:schemeClr>
            </a:solidFill>
            <a:ln>
              <a:noFill/>
            </a:ln>
          </p:spPr>
          <p:txBody>
            <a:bodyPr vert="horz" wrap="square" lIns="91440" tIns="45720" rIns="91440" bIns="45720" numCol="1" anchor="ctr" anchorCtr="0" compatLnSpc="1">
              <a:prstTxWarp prst="textNoShape">
                <a:avLst/>
              </a:prstTxWarp>
            </a:bodyPr>
            <a:lstStyle/>
            <a:p>
              <a:pPr algn="ctr" rtl="1">
                <a:lnSpc>
                  <a:spcPct val="115000"/>
                </a:lnSpc>
              </a:pPr>
              <a:r>
                <a:rPr lang="en-US" sz="3200" b="1" kern="1200">
                  <a:solidFill>
                    <a:srgbClr val="FFFFFF"/>
                  </a:solidFill>
                  <a:effectLst/>
                  <a:latin typeface="Calibri" panose="020F0502020204030204" pitchFamily="34" charset="0"/>
                  <a:ea typeface="Calibri" panose="020F0502020204030204" pitchFamily="34" charset="0"/>
                  <a:cs typeface="Arial" panose="020B0604020202020204" pitchFamily="34" charset="0"/>
                </a:rPr>
                <a:t>04</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7" name="TextBox 23">
              <a:extLst>
                <a:ext uri="{FF2B5EF4-FFF2-40B4-BE49-F238E27FC236}">
                  <a16:creationId xmlns:a16="http://schemas.microsoft.com/office/drawing/2014/main" id="{E3706C70-39B9-CE70-6CC9-471133E1ACB8}"/>
                </a:ext>
              </a:extLst>
            </p:cNvPr>
            <p:cNvSpPr txBox="1"/>
            <p:nvPr/>
          </p:nvSpPr>
          <p:spPr>
            <a:xfrm>
              <a:off x="8619555" y="2609419"/>
              <a:ext cx="2702147" cy="1186243"/>
            </a:xfrm>
            <a:prstGeom prst="rect">
              <a:avLst/>
            </a:prstGeom>
            <a:noFill/>
          </p:spPr>
          <p:txBody>
            <a:bodyPr wrap="square" lIns="0" rIns="0" rtlCol="0" anchor="ctr">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تحديد المسؤوليات والصلاحيات</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34" name="Group 33">
            <a:extLst>
              <a:ext uri="{FF2B5EF4-FFF2-40B4-BE49-F238E27FC236}">
                <a16:creationId xmlns:a16="http://schemas.microsoft.com/office/drawing/2014/main" id="{122159ED-D7D6-509A-DFA0-097B7058D730}"/>
              </a:ext>
            </a:extLst>
          </p:cNvPr>
          <p:cNvGrpSpPr/>
          <p:nvPr/>
        </p:nvGrpSpPr>
        <p:grpSpPr>
          <a:xfrm>
            <a:off x="733674" y="2473924"/>
            <a:ext cx="6126942" cy="1170875"/>
            <a:chOff x="733674" y="2473924"/>
            <a:chExt cx="6126942" cy="1170875"/>
          </a:xfrm>
        </p:grpSpPr>
        <p:sp>
          <p:nvSpPr>
            <p:cNvPr id="12" name="Freeform: Shape 11">
              <a:extLst>
                <a:ext uri="{FF2B5EF4-FFF2-40B4-BE49-F238E27FC236}">
                  <a16:creationId xmlns:a16="http://schemas.microsoft.com/office/drawing/2014/main" id="{5EDE116C-7013-0A38-2998-0FFFD5C34DE2}"/>
                </a:ext>
              </a:extLst>
            </p:cNvPr>
            <p:cNvSpPr>
              <a:spLocks/>
            </p:cNvSpPr>
            <p:nvPr/>
          </p:nvSpPr>
          <p:spPr bwMode="auto">
            <a:xfrm>
              <a:off x="5646759" y="3149855"/>
              <a:ext cx="1213857" cy="414603"/>
            </a:xfrm>
            <a:custGeom>
              <a:avLst/>
              <a:gdLst>
                <a:gd name="connsiteX0" fmla="*/ 340949 w 1319213"/>
                <a:gd name="connsiteY0" fmla="*/ 307975 h 450850"/>
                <a:gd name="connsiteX1" fmla="*/ 333987 w 1319213"/>
                <a:gd name="connsiteY1" fmla="*/ 321671 h 450850"/>
                <a:gd name="connsiteX2" fmla="*/ 327025 w 1319213"/>
                <a:gd name="connsiteY2" fmla="*/ 350643 h 450850"/>
                <a:gd name="connsiteX3" fmla="*/ 330239 w 1319213"/>
                <a:gd name="connsiteY3" fmla="*/ 379088 h 450850"/>
                <a:gd name="connsiteX4" fmla="*/ 344698 w 1319213"/>
                <a:gd name="connsiteY4" fmla="*/ 408587 h 450850"/>
                <a:gd name="connsiteX5" fmla="*/ 358087 w 1319213"/>
                <a:gd name="connsiteY5" fmla="*/ 423336 h 450850"/>
                <a:gd name="connsiteX6" fmla="*/ 359693 w 1319213"/>
                <a:gd name="connsiteY6" fmla="*/ 422283 h 450850"/>
                <a:gd name="connsiteX7" fmla="*/ 361300 w 1319213"/>
                <a:gd name="connsiteY7" fmla="*/ 423863 h 450850"/>
                <a:gd name="connsiteX8" fmla="*/ 378973 w 1319213"/>
                <a:gd name="connsiteY8" fmla="*/ 423336 h 450850"/>
                <a:gd name="connsiteX9" fmla="*/ 403608 w 1319213"/>
                <a:gd name="connsiteY9" fmla="*/ 417015 h 450850"/>
                <a:gd name="connsiteX10" fmla="*/ 415925 w 1319213"/>
                <a:gd name="connsiteY10" fmla="*/ 405953 h 450850"/>
                <a:gd name="connsiteX11" fmla="*/ 414854 w 1319213"/>
                <a:gd name="connsiteY11" fmla="*/ 389097 h 450850"/>
                <a:gd name="connsiteX12" fmla="*/ 409499 w 1319213"/>
                <a:gd name="connsiteY12" fmla="*/ 378561 h 450850"/>
                <a:gd name="connsiteX13" fmla="*/ 406821 w 1319213"/>
                <a:gd name="connsiteY13" fmla="*/ 365392 h 450850"/>
                <a:gd name="connsiteX14" fmla="*/ 393432 w 1319213"/>
                <a:gd name="connsiteY14" fmla="*/ 343795 h 450850"/>
                <a:gd name="connsiteX15" fmla="*/ 382722 w 1319213"/>
                <a:gd name="connsiteY15" fmla="*/ 334313 h 450850"/>
                <a:gd name="connsiteX16" fmla="*/ 362907 w 1319213"/>
                <a:gd name="connsiteY16" fmla="*/ 319564 h 450850"/>
                <a:gd name="connsiteX17" fmla="*/ 773971 w 1319213"/>
                <a:gd name="connsiteY17" fmla="*/ 165100 h 450850"/>
                <a:gd name="connsiteX18" fmla="*/ 762407 w 1319213"/>
                <a:gd name="connsiteY18" fmla="*/ 179388 h 450850"/>
                <a:gd name="connsiteX19" fmla="*/ 747165 w 1319213"/>
                <a:gd name="connsiteY19" fmla="*/ 208492 h 450850"/>
                <a:gd name="connsiteX20" fmla="*/ 744537 w 1319213"/>
                <a:gd name="connsiteY20" fmla="*/ 230188 h 450850"/>
                <a:gd name="connsiteX21" fmla="*/ 746640 w 1319213"/>
                <a:gd name="connsiteY21" fmla="*/ 243946 h 450850"/>
                <a:gd name="connsiteX22" fmla="*/ 753472 w 1319213"/>
                <a:gd name="connsiteY22" fmla="*/ 257175 h 450850"/>
                <a:gd name="connsiteX23" fmla="*/ 765035 w 1319213"/>
                <a:gd name="connsiteY23" fmla="*/ 269346 h 450850"/>
                <a:gd name="connsiteX24" fmla="*/ 772394 w 1319213"/>
                <a:gd name="connsiteY24" fmla="*/ 274638 h 450850"/>
                <a:gd name="connsiteX25" fmla="*/ 783957 w 1319213"/>
                <a:gd name="connsiteY25" fmla="*/ 276225 h 450850"/>
                <a:gd name="connsiteX26" fmla="*/ 802878 w 1319213"/>
                <a:gd name="connsiteY26" fmla="*/ 268288 h 450850"/>
                <a:gd name="connsiteX27" fmla="*/ 816018 w 1319213"/>
                <a:gd name="connsiteY27" fmla="*/ 253471 h 450850"/>
                <a:gd name="connsiteX28" fmla="*/ 822325 w 1319213"/>
                <a:gd name="connsiteY28" fmla="*/ 233363 h 450850"/>
                <a:gd name="connsiteX29" fmla="*/ 822325 w 1319213"/>
                <a:gd name="connsiteY29" fmla="*/ 222779 h 450850"/>
                <a:gd name="connsiteX30" fmla="*/ 820748 w 1319213"/>
                <a:gd name="connsiteY30" fmla="*/ 213783 h 450850"/>
                <a:gd name="connsiteX31" fmla="*/ 812339 w 1319213"/>
                <a:gd name="connsiteY31" fmla="*/ 196850 h 450850"/>
                <a:gd name="connsiteX32" fmla="*/ 793418 w 1319213"/>
                <a:gd name="connsiteY32" fmla="*/ 176213 h 450850"/>
                <a:gd name="connsiteX33" fmla="*/ 778175 w 1319213"/>
                <a:gd name="connsiteY33" fmla="*/ 165629 h 450850"/>
                <a:gd name="connsiteX34" fmla="*/ 776073 w 1319213"/>
                <a:gd name="connsiteY34" fmla="*/ 165100 h 450850"/>
                <a:gd name="connsiteX35" fmla="*/ 1134153 w 1319213"/>
                <a:gd name="connsiteY35" fmla="*/ 0 h 450850"/>
                <a:gd name="connsiteX36" fmla="*/ 1188614 w 1319213"/>
                <a:gd name="connsiteY36" fmla="*/ 5298 h 450850"/>
                <a:gd name="connsiteX37" fmla="*/ 1241488 w 1319213"/>
                <a:gd name="connsiteY37" fmla="*/ 17483 h 450850"/>
                <a:gd name="connsiteX38" fmla="*/ 1291719 w 1319213"/>
                <a:gd name="connsiteY38" fmla="*/ 37615 h 450850"/>
                <a:gd name="connsiteX39" fmla="*/ 1314983 w 1319213"/>
                <a:gd name="connsiteY39" fmla="*/ 50330 h 450850"/>
                <a:gd name="connsiteX40" fmla="*/ 1319213 w 1319213"/>
                <a:gd name="connsiteY40" fmla="*/ 53509 h 450850"/>
                <a:gd name="connsiteX41" fmla="*/ 1314983 w 1319213"/>
                <a:gd name="connsiteY41" fmla="*/ 60926 h 450850"/>
                <a:gd name="connsiteX42" fmla="*/ 1310753 w 1319213"/>
                <a:gd name="connsiteY42" fmla="*/ 60926 h 450850"/>
                <a:gd name="connsiteX43" fmla="*/ 1273213 w 1319213"/>
                <a:gd name="connsiteY43" fmla="*/ 48741 h 450850"/>
                <a:gd name="connsiteX44" fmla="*/ 1198660 w 1319213"/>
                <a:gd name="connsiteY44" fmla="*/ 29668 h 450850"/>
                <a:gd name="connsiteX45" fmla="*/ 1123578 w 1319213"/>
                <a:gd name="connsiteY45" fmla="*/ 20662 h 450850"/>
                <a:gd name="connsiteX46" fmla="*/ 1047439 w 1319213"/>
                <a:gd name="connsiteY46" fmla="*/ 22781 h 450850"/>
                <a:gd name="connsiteX47" fmla="*/ 1007784 w 1319213"/>
                <a:gd name="connsiteY47" fmla="*/ 30728 h 450850"/>
                <a:gd name="connsiteX48" fmla="*/ 972887 w 1319213"/>
                <a:gd name="connsiteY48" fmla="*/ 39204 h 450850"/>
                <a:gd name="connsiteX49" fmla="*/ 904150 w 1319213"/>
                <a:gd name="connsiteY49" fmla="*/ 65694 h 450850"/>
                <a:gd name="connsiteX50" fmla="*/ 872426 w 1319213"/>
                <a:gd name="connsiteY50" fmla="*/ 82647 h 450850"/>
                <a:gd name="connsiteX51" fmla="*/ 854448 w 1319213"/>
                <a:gd name="connsiteY51" fmla="*/ 93773 h 450850"/>
                <a:gd name="connsiteX52" fmla="*/ 808448 w 1319213"/>
                <a:gd name="connsiteY52" fmla="*/ 128739 h 450850"/>
                <a:gd name="connsiteX53" fmla="*/ 785183 w 1319213"/>
                <a:gd name="connsiteY53" fmla="*/ 150990 h 450850"/>
                <a:gd name="connsiteX54" fmla="*/ 797344 w 1319213"/>
                <a:gd name="connsiteY54" fmla="*/ 157877 h 450850"/>
                <a:gd name="connsiteX55" fmla="*/ 817965 w 1319213"/>
                <a:gd name="connsiteY55" fmla="*/ 176420 h 450850"/>
                <a:gd name="connsiteX56" fmla="*/ 833299 w 1319213"/>
                <a:gd name="connsiteY56" fmla="*/ 199201 h 450850"/>
                <a:gd name="connsiteX57" fmla="*/ 839644 w 1319213"/>
                <a:gd name="connsiteY57" fmla="*/ 225690 h 450850"/>
                <a:gd name="connsiteX58" fmla="*/ 837000 w 1319213"/>
                <a:gd name="connsiteY58" fmla="*/ 239465 h 450850"/>
                <a:gd name="connsiteX59" fmla="*/ 834885 w 1319213"/>
                <a:gd name="connsiteY59" fmla="*/ 247941 h 450850"/>
                <a:gd name="connsiteX60" fmla="*/ 825896 w 1319213"/>
                <a:gd name="connsiteY60" fmla="*/ 263305 h 450850"/>
                <a:gd name="connsiteX61" fmla="*/ 813735 w 1319213"/>
                <a:gd name="connsiteY61" fmla="*/ 275490 h 450850"/>
                <a:gd name="connsiteX62" fmla="*/ 797344 w 1319213"/>
                <a:gd name="connsiteY62" fmla="*/ 282377 h 450850"/>
                <a:gd name="connsiteX63" fmla="*/ 789413 w 1319213"/>
                <a:gd name="connsiteY63" fmla="*/ 283967 h 450850"/>
                <a:gd name="connsiteX64" fmla="*/ 790999 w 1319213"/>
                <a:gd name="connsiteY64" fmla="*/ 286616 h 450850"/>
                <a:gd name="connsiteX65" fmla="*/ 786769 w 1319213"/>
                <a:gd name="connsiteY65" fmla="*/ 292973 h 450850"/>
                <a:gd name="connsiteX66" fmla="*/ 782539 w 1319213"/>
                <a:gd name="connsiteY66" fmla="*/ 292973 h 450850"/>
                <a:gd name="connsiteX67" fmla="*/ 774080 w 1319213"/>
                <a:gd name="connsiteY67" fmla="*/ 290324 h 450850"/>
                <a:gd name="connsiteX68" fmla="*/ 759275 w 1319213"/>
                <a:gd name="connsiteY68" fmla="*/ 282377 h 450850"/>
                <a:gd name="connsiteX69" fmla="*/ 742884 w 1319213"/>
                <a:gd name="connsiteY69" fmla="*/ 265424 h 450850"/>
                <a:gd name="connsiteX70" fmla="*/ 732309 w 1319213"/>
                <a:gd name="connsiteY70" fmla="*/ 236286 h 450850"/>
                <a:gd name="connsiteX71" fmla="*/ 732309 w 1319213"/>
                <a:gd name="connsiteY71" fmla="*/ 203439 h 450850"/>
                <a:gd name="connsiteX72" fmla="*/ 737596 w 1319213"/>
                <a:gd name="connsiteY72" fmla="*/ 187015 h 450850"/>
                <a:gd name="connsiteX73" fmla="*/ 743412 w 1319213"/>
                <a:gd name="connsiteY73" fmla="*/ 173241 h 450850"/>
                <a:gd name="connsiteX74" fmla="*/ 751872 w 1319213"/>
                <a:gd name="connsiteY74" fmla="*/ 159996 h 450850"/>
                <a:gd name="connsiteX75" fmla="*/ 720148 w 1319213"/>
                <a:gd name="connsiteY75" fmla="*/ 156288 h 450850"/>
                <a:gd name="connsiteX76" fmla="*/ 656699 w 1319213"/>
                <a:gd name="connsiteY76" fmla="*/ 153109 h 450850"/>
                <a:gd name="connsiteX77" fmla="*/ 593778 w 1319213"/>
                <a:gd name="connsiteY77" fmla="*/ 158937 h 450850"/>
                <a:gd name="connsiteX78" fmla="*/ 531387 w 1319213"/>
                <a:gd name="connsiteY78" fmla="*/ 171652 h 450850"/>
                <a:gd name="connsiteX79" fmla="*/ 500720 w 1319213"/>
                <a:gd name="connsiteY79" fmla="*/ 182247 h 450850"/>
                <a:gd name="connsiteX80" fmla="*/ 482742 w 1319213"/>
                <a:gd name="connsiteY80" fmla="*/ 190194 h 450850"/>
                <a:gd name="connsiteX81" fmla="*/ 442029 w 1319213"/>
                <a:gd name="connsiteY81" fmla="*/ 210326 h 450850"/>
                <a:gd name="connsiteX82" fmla="*/ 401845 w 1319213"/>
                <a:gd name="connsiteY82" fmla="*/ 238935 h 450850"/>
                <a:gd name="connsiteX83" fmla="*/ 366948 w 1319213"/>
                <a:gd name="connsiteY83" fmla="*/ 271252 h 450850"/>
                <a:gd name="connsiteX84" fmla="*/ 352143 w 1319213"/>
                <a:gd name="connsiteY84" fmla="*/ 289794 h 450850"/>
                <a:gd name="connsiteX85" fmla="*/ 375936 w 1319213"/>
                <a:gd name="connsiteY85" fmla="*/ 303569 h 450850"/>
                <a:gd name="connsiteX86" fmla="*/ 395500 w 1319213"/>
                <a:gd name="connsiteY86" fmla="*/ 321052 h 450850"/>
                <a:gd name="connsiteX87" fmla="*/ 405546 w 1319213"/>
                <a:gd name="connsiteY87" fmla="*/ 331648 h 450850"/>
                <a:gd name="connsiteX88" fmla="*/ 422466 w 1319213"/>
                <a:gd name="connsiteY88" fmla="*/ 357607 h 450850"/>
                <a:gd name="connsiteX89" fmla="*/ 431983 w 1319213"/>
                <a:gd name="connsiteY89" fmla="*/ 387276 h 450850"/>
                <a:gd name="connsiteX90" fmla="*/ 431454 w 1319213"/>
                <a:gd name="connsiteY90" fmla="*/ 410056 h 450850"/>
                <a:gd name="connsiteX91" fmla="*/ 426696 w 1319213"/>
                <a:gd name="connsiteY91" fmla="*/ 424891 h 450850"/>
                <a:gd name="connsiteX92" fmla="*/ 422466 w 1319213"/>
                <a:gd name="connsiteY92" fmla="*/ 431778 h 450850"/>
                <a:gd name="connsiteX93" fmla="*/ 417178 w 1319213"/>
                <a:gd name="connsiteY93" fmla="*/ 438665 h 450850"/>
                <a:gd name="connsiteX94" fmla="*/ 403960 w 1319213"/>
                <a:gd name="connsiteY94" fmla="*/ 446612 h 450850"/>
                <a:gd name="connsiteX95" fmla="*/ 390212 w 1319213"/>
                <a:gd name="connsiteY95" fmla="*/ 450850 h 450850"/>
                <a:gd name="connsiteX96" fmla="*/ 376465 w 1319213"/>
                <a:gd name="connsiteY96" fmla="*/ 448201 h 450850"/>
                <a:gd name="connsiteX97" fmla="*/ 370649 w 1319213"/>
                <a:gd name="connsiteY97" fmla="*/ 444493 h 450850"/>
                <a:gd name="connsiteX98" fmla="*/ 366948 w 1319213"/>
                <a:gd name="connsiteY98" fmla="*/ 447671 h 450850"/>
                <a:gd name="connsiteX99" fmla="*/ 362189 w 1319213"/>
                <a:gd name="connsiteY99" fmla="*/ 446082 h 450850"/>
                <a:gd name="connsiteX100" fmla="*/ 353200 w 1319213"/>
                <a:gd name="connsiteY100" fmla="*/ 438665 h 450850"/>
                <a:gd name="connsiteX101" fmla="*/ 337867 w 1319213"/>
                <a:gd name="connsiteY101" fmla="*/ 422242 h 450850"/>
                <a:gd name="connsiteX102" fmla="*/ 322005 w 1319213"/>
                <a:gd name="connsiteY102" fmla="*/ 395752 h 450850"/>
                <a:gd name="connsiteX103" fmla="*/ 315131 w 1319213"/>
                <a:gd name="connsiteY103" fmla="*/ 358667 h 450850"/>
                <a:gd name="connsiteX104" fmla="*/ 320418 w 1319213"/>
                <a:gd name="connsiteY104" fmla="*/ 319463 h 450850"/>
                <a:gd name="connsiteX105" fmla="*/ 327821 w 1319213"/>
                <a:gd name="connsiteY105" fmla="*/ 300390 h 450850"/>
                <a:gd name="connsiteX106" fmla="*/ 304556 w 1319213"/>
                <a:gd name="connsiteY106" fmla="*/ 291914 h 450850"/>
                <a:gd name="connsiteX107" fmla="*/ 255912 w 1319213"/>
                <a:gd name="connsiteY107" fmla="*/ 280788 h 450850"/>
                <a:gd name="connsiteX108" fmla="*/ 231061 w 1319213"/>
                <a:gd name="connsiteY108" fmla="*/ 277609 h 450850"/>
                <a:gd name="connsiteX109" fmla="*/ 201451 w 1319213"/>
                <a:gd name="connsiteY109" fmla="*/ 275490 h 450850"/>
                <a:gd name="connsiteX110" fmla="*/ 145933 w 1319213"/>
                <a:gd name="connsiteY110" fmla="*/ 278139 h 450850"/>
                <a:gd name="connsiteX111" fmla="*/ 91473 w 1319213"/>
                <a:gd name="connsiteY111" fmla="*/ 288205 h 450850"/>
                <a:gd name="connsiteX112" fmla="*/ 38070 w 1319213"/>
                <a:gd name="connsiteY112" fmla="*/ 304099 h 450850"/>
                <a:gd name="connsiteX113" fmla="*/ 10575 w 1319213"/>
                <a:gd name="connsiteY113" fmla="*/ 314165 h 450850"/>
                <a:gd name="connsiteX114" fmla="*/ 6874 w 1319213"/>
                <a:gd name="connsiteY114" fmla="*/ 314695 h 450850"/>
                <a:gd name="connsiteX115" fmla="*/ 2115 w 1319213"/>
                <a:gd name="connsiteY115" fmla="*/ 312046 h 450850"/>
                <a:gd name="connsiteX116" fmla="*/ 0 w 1319213"/>
                <a:gd name="connsiteY116" fmla="*/ 306748 h 450850"/>
                <a:gd name="connsiteX117" fmla="*/ 1586 w 1319213"/>
                <a:gd name="connsiteY117" fmla="*/ 300390 h 450850"/>
                <a:gd name="connsiteX118" fmla="*/ 3701 w 1319213"/>
                <a:gd name="connsiteY118" fmla="*/ 298271 h 450850"/>
                <a:gd name="connsiteX119" fmla="*/ 20621 w 1319213"/>
                <a:gd name="connsiteY119" fmla="*/ 289265 h 450850"/>
                <a:gd name="connsiteX120" fmla="*/ 58691 w 1319213"/>
                <a:gd name="connsiteY120" fmla="*/ 273901 h 450850"/>
                <a:gd name="connsiteX121" fmla="*/ 99404 w 1319213"/>
                <a:gd name="connsiteY121" fmla="*/ 262245 h 450850"/>
                <a:gd name="connsiteX122" fmla="*/ 142761 w 1319213"/>
                <a:gd name="connsiteY122" fmla="*/ 254828 h 450850"/>
                <a:gd name="connsiteX123" fmla="*/ 187704 w 1319213"/>
                <a:gd name="connsiteY123" fmla="*/ 252709 h 450850"/>
                <a:gd name="connsiteX124" fmla="*/ 232647 w 1319213"/>
                <a:gd name="connsiteY124" fmla="*/ 253769 h 450850"/>
                <a:gd name="connsiteX125" fmla="*/ 277061 w 1319213"/>
                <a:gd name="connsiteY125" fmla="*/ 260656 h 450850"/>
                <a:gd name="connsiteX126" fmla="*/ 318303 w 1319213"/>
                <a:gd name="connsiteY126" fmla="*/ 272841 h 450850"/>
                <a:gd name="connsiteX127" fmla="*/ 337338 w 1319213"/>
                <a:gd name="connsiteY127" fmla="*/ 281318 h 450850"/>
                <a:gd name="connsiteX128" fmla="*/ 348442 w 1319213"/>
                <a:gd name="connsiteY128" fmla="*/ 263305 h 450850"/>
                <a:gd name="connsiteX129" fmla="*/ 378051 w 1319213"/>
                <a:gd name="connsiteY129" fmla="*/ 230988 h 450850"/>
                <a:gd name="connsiteX130" fmla="*/ 394971 w 1319213"/>
                <a:gd name="connsiteY130" fmla="*/ 217213 h 450850"/>
                <a:gd name="connsiteX131" fmla="*/ 414006 w 1319213"/>
                <a:gd name="connsiteY131" fmla="*/ 203439 h 450850"/>
                <a:gd name="connsiteX132" fmla="*/ 455776 w 1319213"/>
                <a:gd name="connsiteY132" fmla="*/ 180658 h 450850"/>
                <a:gd name="connsiteX133" fmla="*/ 500191 w 1319213"/>
                <a:gd name="connsiteY133" fmla="*/ 162645 h 450850"/>
                <a:gd name="connsiteX134" fmla="*/ 546191 w 1319213"/>
                <a:gd name="connsiteY134" fmla="*/ 148871 h 450850"/>
                <a:gd name="connsiteX135" fmla="*/ 593778 w 1319213"/>
                <a:gd name="connsiteY135" fmla="*/ 139864 h 450850"/>
                <a:gd name="connsiteX136" fmla="*/ 641365 w 1319213"/>
                <a:gd name="connsiteY136" fmla="*/ 135626 h 450850"/>
                <a:gd name="connsiteX137" fmla="*/ 690009 w 1319213"/>
                <a:gd name="connsiteY137" fmla="*/ 137215 h 450850"/>
                <a:gd name="connsiteX138" fmla="*/ 737596 w 1319213"/>
                <a:gd name="connsiteY138" fmla="*/ 143573 h 450850"/>
                <a:gd name="connsiteX139" fmla="*/ 760861 w 1319213"/>
                <a:gd name="connsiteY139" fmla="*/ 147811 h 450850"/>
                <a:gd name="connsiteX140" fmla="*/ 774080 w 1319213"/>
                <a:gd name="connsiteY140" fmla="*/ 131917 h 450850"/>
                <a:gd name="connsiteX141" fmla="*/ 805804 w 1319213"/>
                <a:gd name="connsiteY141" fmla="*/ 103309 h 450850"/>
                <a:gd name="connsiteX142" fmla="*/ 860793 w 1319213"/>
                <a:gd name="connsiteY142" fmla="*/ 67283 h 450850"/>
                <a:gd name="connsiteX143" fmla="*/ 895690 w 1319213"/>
                <a:gd name="connsiteY143" fmla="*/ 49800 h 450850"/>
                <a:gd name="connsiteX144" fmla="*/ 919484 w 1319213"/>
                <a:gd name="connsiteY144" fmla="*/ 38145 h 450850"/>
                <a:gd name="connsiteX145" fmla="*/ 970243 w 1319213"/>
                <a:gd name="connsiteY145" fmla="*/ 20662 h 450850"/>
                <a:gd name="connsiteX146" fmla="*/ 1023646 w 1319213"/>
                <a:gd name="connsiteY146" fmla="*/ 7947 h 450850"/>
                <a:gd name="connsiteX147" fmla="*/ 1078635 w 1319213"/>
                <a:gd name="connsiteY147" fmla="*/ 1060 h 450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1319213" h="450850">
                  <a:moveTo>
                    <a:pt x="340949" y="307975"/>
                  </a:moveTo>
                  <a:lnTo>
                    <a:pt x="333987" y="321671"/>
                  </a:lnTo>
                  <a:lnTo>
                    <a:pt x="327025" y="350643"/>
                  </a:lnTo>
                  <a:lnTo>
                    <a:pt x="330239" y="379088"/>
                  </a:lnTo>
                  <a:lnTo>
                    <a:pt x="344698" y="408587"/>
                  </a:lnTo>
                  <a:lnTo>
                    <a:pt x="358087" y="423336"/>
                  </a:lnTo>
                  <a:lnTo>
                    <a:pt x="359693" y="422283"/>
                  </a:lnTo>
                  <a:lnTo>
                    <a:pt x="361300" y="423863"/>
                  </a:lnTo>
                  <a:lnTo>
                    <a:pt x="378973" y="423336"/>
                  </a:lnTo>
                  <a:lnTo>
                    <a:pt x="403608" y="417015"/>
                  </a:lnTo>
                  <a:lnTo>
                    <a:pt x="415925" y="405953"/>
                  </a:lnTo>
                  <a:lnTo>
                    <a:pt x="414854" y="389097"/>
                  </a:lnTo>
                  <a:lnTo>
                    <a:pt x="409499" y="378561"/>
                  </a:lnTo>
                  <a:lnTo>
                    <a:pt x="406821" y="365392"/>
                  </a:lnTo>
                  <a:lnTo>
                    <a:pt x="393432" y="343795"/>
                  </a:lnTo>
                  <a:lnTo>
                    <a:pt x="382722" y="334313"/>
                  </a:lnTo>
                  <a:lnTo>
                    <a:pt x="362907" y="319564"/>
                  </a:lnTo>
                  <a:close/>
                  <a:moveTo>
                    <a:pt x="773971" y="165100"/>
                  </a:moveTo>
                  <a:lnTo>
                    <a:pt x="762407" y="179388"/>
                  </a:lnTo>
                  <a:lnTo>
                    <a:pt x="747165" y="208492"/>
                  </a:lnTo>
                  <a:lnTo>
                    <a:pt x="744537" y="230188"/>
                  </a:lnTo>
                  <a:lnTo>
                    <a:pt x="746640" y="243946"/>
                  </a:lnTo>
                  <a:lnTo>
                    <a:pt x="753472" y="257175"/>
                  </a:lnTo>
                  <a:lnTo>
                    <a:pt x="765035" y="269346"/>
                  </a:lnTo>
                  <a:lnTo>
                    <a:pt x="772394" y="274638"/>
                  </a:lnTo>
                  <a:lnTo>
                    <a:pt x="783957" y="276225"/>
                  </a:lnTo>
                  <a:lnTo>
                    <a:pt x="802878" y="268288"/>
                  </a:lnTo>
                  <a:lnTo>
                    <a:pt x="816018" y="253471"/>
                  </a:lnTo>
                  <a:lnTo>
                    <a:pt x="822325" y="233363"/>
                  </a:lnTo>
                  <a:lnTo>
                    <a:pt x="822325" y="222779"/>
                  </a:lnTo>
                  <a:lnTo>
                    <a:pt x="820748" y="213783"/>
                  </a:lnTo>
                  <a:lnTo>
                    <a:pt x="812339" y="196850"/>
                  </a:lnTo>
                  <a:lnTo>
                    <a:pt x="793418" y="176213"/>
                  </a:lnTo>
                  <a:lnTo>
                    <a:pt x="778175" y="165629"/>
                  </a:lnTo>
                  <a:lnTo>
                    <a:pt x="776073" y="165100"/>
                  </a:lnTo>
                  <a:close/>
                  <a:moveTo>
                    <a:pt x="1134153" y="0"/>
                  </a:moveTo>
                  <a:lnTo>
                    <a:pt x="1188614" y="5298"/>
                  </a:lnTo>
                  <a:lnTo>
                    <a:pt x="1241488" y="17483"/>
                  </a:lnTo>
                  <a:lnTo>
                    <a:pt x="1291719" y="37615"/>
                  </a:lnTo>
                  <a:lnTo>
                    <a:pt x="1314983" y="50330"/>
                  </a:lnTo>
                  <a:lnTo>
                    <a:pt x="1319213" y="53509"/>
                  </a:lnTo>
                  <a:lnTo>
                    <a:pt x="1314983" y="60926"/>
                  </a:lnTo>
                  <a:lnTo>
                    <a:pt x="1310753" y="60926"/>
                  </a:lnTo>
                  <a:lnTo>
                    <a:pt x="1273213" y="48741"/>
                  </a:lnTo>
                  <a:lnTo>
                    <a:pt x="1198660" y="29668"/>
                  </a:lnTo>
                  <a:lnTo>
                    <a:pt x="1123578" y="20662"/>
                  </a:lnTo>
                  <a:lnTo>
                    <a:pt x="1047439" y="22781"/>
                  </a:lnTo>
                  <a:lnTo>
                    <a:pt x="1007784" y="30728"/>
                  </a:lnTo>
                  <a:lnTo>
                    <a:pt x="972887" y="39204"/>
                  </a:lnTo>
                  <a:lnTo>
                    <a:pt x="904150" y="65694"/>
                  </a:lnTo>
                  <a:lnTo>
                    <a:pt x="872426" y="82647"/>
                  </a:lnTo>
                  <a:lnTo>
                    <a:pt x="854448" y="93773"/>
                  </a:lnTo>
                  <a:lnTo>
                    <a:pt x="808448" y="128739"/>
                  </a:lnTo>
                  <a:lnTo>
                    <a:pt x="785183" y="150990"/>
                  </a:lnTo>
                  <a:lnTo>
                    <a:pt x="797344" y="157877"/>
                  </a:lnTo>
                  <a:lnTo>
                    <a:pt x="817965" y="176420"/>
                  </a:lnTo>
                  <a:lnTo>
                    <a:pt x="833299" y="199201"/>
                  </a:lnTo>
                  <a:lnTo>
                    <a:pt x="839644" y="225690"/>
                  </a:lnTo>
                  <a:lnTo>
                    <a:pt x="837000" y="239465"/>
                  </a:lnTo>
                  <a:lnTo>
                    <a:pt x="834885" y="247941"/>
                  </a:lnTo>
                  <a:lnTo>
                    <a:pt x="825896" y="263305"/>
                  </a:lnTo>
                  <a:lnTo>
                    <a:pt x="813735" y="275490"/>
                  </a:lnTo>
                  <a:lnTo>
                    <a:pt x="797344" y="282377"/>
                  </a:lnTo>
                  <a:lnTo>
                    <a:pt x="789413" y="283967"/>
                  </a:lnTo>
                  <a:lnTo>
                    <a:pt x="790999" y="286616"/>
                  </a:lnTo>
                  <a:lnTo>
                    <a:pt x="786769" y="292973"/>
                  </a:lnTo>
                  <a:lnTo>
                    <a:pt x="782539" y="292973"/>
                  </a:lnTo>
                  <a:lnTo>
                    <a:pt x="774080" y="290324"/>
                  </a:lnTo>
                  <a:lnTo>
                    <a:pt x="759275" y="282377"/>
                  </a:lnTo>
                  <a:lnTo>
                    <a:pt x="742884" y="265424"/>
                  </a:lnTo>
                  <a:lnTo>
                    <a:pt x="732309" y="236286"/>
                  </a:lnTo>
                  <a:lnTo>
                    <a:pt x="732309" y="203439"/>
                  </a:lnTo>
                  <a:lnTo>
                    <a:pt x="737596" y="187015"/>
                  </a:lnTo>
                  <a:lnTo>
                    <a:pt x="743412" y="173241"/>
                  </a:lnTo>
                  <a:lnTo>
                    <a:pt x="751872" y="159996"/>
                  </a:lnTo>
                  <a:lnTo>
                    <a:pt x="720148" y="156288"/>
                  </a:lnTo>
                  <a:lnTo>
                    <a:pt x="656699" y="153109"/>
                  </a:lnTo>
                  <a:lnTo>
                    <a:pt x="593778" y="158937"/>
                  </a:lnTo>
                  <a:lnTo>
                    <a:pt x="531387" y="171652"/>
                  </a:lnTo>
                  <a:lnTo>
                    <a:pt x="500720" y="182247"/>
                  </a:lnTo>
                  <a:lnTo>
                    <a:pt x="482742" y="190194"/>
                  </a:lnTo>
                  <a:lnTo>
                    <a:pt x="442029" y="210326"/>
                  </a:lnTo>
                  <a:lnTo>
                    <a:pt x="401845" y="238935"/>
                  </a:lnTo>
                  <a:lnTo>
                    <a:pt x="366948" y="271252"/>
                  </a:lnTo>
                  <a:lnTo>
                    <a:pt x="352143" y="289794"/>
                  </a:lnTo>
                  <a:lnTo>
                    <a:pt x="375936" y="303569"/>
                  </a:lnTo>
                  <a:lnTo>
                    <a:pt x="395500" y="321052"/>
                  </a:lnTo>
                  <a:lnTo>
                    <a:pt x="405546" y="331648"/>
                  </a:lnTo>
                  <a:lnTo>
                    <a:pt x="422466" y="357607"/>
                  </a:lnTo>
                  <a:lnTo>
                    <a:pt x="431983" y="387276"/>
                  </a:lnTo>
                  <a:lnTo>
                    <a:pt x="431454" y="410056"/>
                  </a:lnTo>
                  <a:lnTo>
                    <a:pt x="426696" y="424891"/>
                  </a:lnTo>
                  <a:lnTo>
                    <a:pt x="422466" y="431778"/>
                  </a:lnTo>
                  <a:lnTo>
                    <a:pt x="417178" y="438665"/>
                  </a:lnTo>
                  <a:lnTo>
                    <a:pt x="403960" y="446612"/>
                  </a:lnTo>
                  <a:lnTo>
                    <a:pt x="390212" y="450850"/>
                  </a:lnTo>
                  <a:lnTo>
                    <a:pt x="376465" y="448201"/>
                  </a:lnTo>
                  <a:lnTo>
                    <a:pt x="370649" y="444493"/>
                  </a:lnTo>
                  <a:lnTo>
                    <a:pt x="366948" y="447671"/>
                  </a:lnTo>
                  <a:lnTo>
                    <a:pt x="362189" y="446082"/>
                  </a:lnTo>
                  <a:lnTo>
                    <a:pt x="353200" y="438665"/>
                  </a:lnTo>
                  <a:lnTo>
                    <a:pt x="337867" y="422242"/>
                  </a:lnTo>
                  <a:lnTo>
                    <a:pt x="322005" y="395752"/>
                  </a:lnTo>
                  <a:lnTo>
                    <a:pt x="315131" y="358667"/>
                  </a:lnTo>
                  <a:lnTo>
                    <a:pt x="320418" y="319463"/>
                  </a:lnTo>
                  <a:lnTo>
                    <a:pt x="327821" y="300390"/>
                  </a:lnTo>
                  <a:lnTo>
                    <a:pt x="304556" y="291914"/>
                  </a:lnTo>
                  <a:lnTo>
                    <a:pt x="255912" y="280788"/>
                  </a:lnTo>
                  <a:lnTo>
                    <a:pt x="231061" y="277609"/>
                  </a:lnTo>
                  <a:lnTo>
                    <a:pt x="201451" y="275490"/>
                  </a:lnTo>
                  <a:lnTo>
                    <a:pt x="145933" y="278139"/>
                  </a:lnTo>
                  <a:lnTo>
                    <a:pt x="91473" y="288205"/>
                  </a:lnTo>
                  <a:lnTo>
                    <a:pt x="38070" y="304099"/>
                  </a:lnTo>
                  <a:lnTo>
                    <a:pt x="10575" y="314165"/>
                  </a:lnTo>
                  <a:lnTo>
                    <a:pt x="6874" y="314695"/>
                  </a:lnTo>
                  <a:lnTo>
                    <a:pt x="2115" y="312046"/>
                  </a:lnTo>
                  <a:lnTo>
                    <a:pt x="0" y="306748"/>
                  </a:lnTo>
                  <a:lnTo>
                    <a:pt x="1586" y="300390"/>
                  </a:lnTo>
                  <a:lnTo>
                    <a:pt x="3701" y="298271"/>
                  </a:lnTo>
                  <a:lnTo>
                    <a:pt x="20621" y="289265"/>
                  </a:lnTo>
                  <a:lnTo>
                    <a:pt x="58691" y="273901"/>
                  </a:lnTo>
                  <a:lnTo>
                    <a:pt x="99404" y="262245"/>
                  </a:lnTo>
                  <a:lnTo>
                    <a:pt x="142761" y="254828"/>
                  </a:lnTo>
                  <a:lnTo>
                    <a:pt x="187704" y="252709"/>
                  </a:lnTo>
                  <a:lnTo>
                    <a:pt x="232647" y="253769"/>
                  </a:lnTo>
                  <a:lnTo>
                    <a:pt x="277061" y="260656"/>
                  </a:lnTo>
                  <a:lnTo>
                    <a:pt x="318303" y="272841"/>
                  </a:lnTo>
                  <a:lnTo>
                    <a:pt x="337338" y="281318"/>
                  </a:lnTo>
                  <a:lnTo>
                    <a:pt x="348442" y="263305"/>
                  </a:lnTo>
                  <a:lnTo>
                    <a:pt x="378051" y="230988"/>
                  </a:lnTo>
                  <a:lnTo>
                    <a:pt x="394971" y="217213"/>
                  </a:lnTo>
                  <a:lnTo>
                    <a:pt x="414006" y="203439"/>
                  </a:lnTo>
                  <a:lnTo>
                    <a:pt x="455776" y="180658"/>
                  </a:lnTo>
                  <a:lnTo>
                    <a:pt x="500191" y="162645"/>
                  </a:lnTo>
                  <a:lnTo>
                    <a:pt x="546191" y="148871"/>
                  </a:lnTo>
                  <a:lnTo>
                    <a:pt x="593778" y="139864"/>
                  </a:lnTo>
                  <a:lnTo>
                    <a:pt x="641365" y="135626"/>
                  </a:lnTo>
                  <a:lnTo>
                    <a:pt x="690009" y="137215"/>
                  </a:lnTo>
                  <a:lnTo>
                    <a:pt x="737596" y="143573"/>
                  </a:lnTo>
                  <a:lnTo>
                    <a:pt x="760861" y="147811"/>
                  </a:lnTo>
                  <a:lnTo>
                    <a:pt x="774080" y="131917"/>
                  </a:lnTo>
                  <a:lnTo>
                    <a:pt x="805804" y="103309"/>
                  </a:lnTo>
                  <a:lnTo>
                    <a:pt x="860793" y="67283"/>
                  </a:lnTo>
                  <a:lnTo>
                    <a:pt x="895690" y="49800"/>
                  </a:lnTo>
                  <a:lnTo>
                    <a:pt x="919484" y="38145"/>
                  </a:lnTo>
                  <a:lnTo>
                    <a:pt x="970243" y="20662"/>
                  </a:lnTo>
                  <a:lnTo>
                    <a:pt x="1023646" y="7947"/>
                  </a:lnTo>
                  <a:lnTo>
                    <a:pt x="1078635" y="1060"/>
                  </a:lnTo>
                  <a:close/>
                </a:path>
              </a:pathLst>
            </a:custGeom>
            <a:solidFill>
              <a:schemeClr val="tx2"/>
            </a:solidFill>
            <a:ln>
              <a:noFill/>
            </a:ln>
          </p:spPr>
          <p:txBody>
            <a:bodyPr vert="horz" wrap="square" lIns="91440" tIns="45720" rIns="91440" bIns="45720" numCol="1" anchor="t" anchorCtr="0" compatLnSpc="1">
              <a:prstTxWarp prst="textNoShape">
                <a:avLst/>
              </a:prstTxWarp>
              <a:noAutofit/>
            </a:bodyPr>
            <a:lstStyle/>
            <a:p>
              <a:endParaRPr lang="en-US" sz="3200"/>
            </a:p>
          </p:txBody>
        </p:sp>
        <p:sp>
          <p:nvSpPr>
            <p:cNvPr id="20" name="Freeform 281">
              <a:extLst>
                <a:ext uri="{FF2B5EF4-FFF2-40B4-BE49-F238E27FC236}">
                  <a16:creationId xmlns:a16="http://schemas.microsoft.com/office/drawing/2014/main" id="{E7545460-6A3B-E035-4EF1-70A63CC6578A}"/>
                </a:ext>
              </a:extLst>
            </p:cNvPr>
            <p:cNvSpPr>
              <a:spLocks/>
            </p:cNvSpPr>
            <p:nvPr/>
          </p:nvSpPr>
          <p:spPr bwMode="auto">
            <a:xfrm>
              <a:off x="4603807" y="2875401"/>
              <a:ext cx="1245992" cy="725556"/>
            </a:xfrm>
            <a:custGeom>
              <a:avLst/>
              <a:gdLst>
                <a:gd name="T0" fmla="*/ 2434 w 2559"/>
                <a:gd name="T1" fmla="*/ 347 h 1492"/>
                <a:gd name="T2" fmla="*/ 2398 w 2559"/>
                <a:gd name="T3" fmla="*/ 306 h 1492"/>
                <a:gd name="T4" fmla="*/ 2317 w 2559"/>
                <a:gd name="T5" fmla="*/ 239 h 1492"/>
                <a:gd name="T6" fmla="*/ 2228 w 2559"/>
                <a:gd name="T7" fmla="*/ 183 h 1492"/>
                <a:gd name="T8" fmla="*/ 2132 w 2559"/>
                <a:gd name="T9" fmla="*/ 138 h 1492"/>
                <a:gd name="T10" fmla="*/ 2030 w 2559"/>
                <a:gd name="T11" fmla="*/ 103 h 1492"/>
                <a:gd name="T12" fmla="*/ 1926 w 2559"/>
                <a:gd name="T13" fmla="*/ 76 h 1492"/>
                <a:gd name="T14" fmla="*/ 1768 w 2559"/>
                <a:gd name="T15" fmla="*/ 46 h 1492"/>
                <a:gd name="T16" fmla="*/ 1664 w 2559"/>
                <a:gd name="T17" fmla="*/ 31 h 1492"/>
                <a:gd name="T18" fmla="*/ 1533 w 2559"/>
                <a:gd name="T19" fmla="*/ 16 h 1492"/>
                <a:gd name="T20" fmla="*/ 1271 w 2559"/>
                <a:gd name="T21" fmla="*/ 0 h 1492"/>
                <a:gd name="T22" fmla="*/ 1009 w 2559"/>
                <a:gd name="T23" fmla="*/ 3 h 1492"/>
                <a:gd name="T24" fmla="*/ 747 w 2559"/>
                <a:gd name="T25" fmla="*/ 24 h 1492"/>
                <a:gd name="T26" fmla="*/ 616 w 2559"/>
                <a:gd name="T27" fmla="*/ 43 h 1492"/>
                <a:gd name="T28" fmla="*/ 504 w 2559"/>
                <a:gd name="T29" fmla="*/ 59 h 1492"/>
                <a:gd name="T30" fmla="*/ 334 w 2559"/>
                <a:gd name="T31" fmla="*/ 99 h 1492"/>
                <a:gd name="T32" fmla="*/ 256 w 2559"/>
                <a:gd name="T33" fmla="*/ 134 h 1492"/>
                <a:gd name="T34" fmla="*/ 207 w 2559"/>
                <a:gd name="T35" fmla="*/ 165 h 1492"/>
                <a:gd name="T36" fmla="*/ 186 w 2559"/>
                <a:gd name="T37" fmla="*/ 184 h 1492"/>
                <a:gd name="T38" fmla="*/ 167 w 2559"/>
                <a:gd name="T39" fmla="*/ 201 h 1492"/>
                <a:gd name="T40" fmla="*/ 131 w 2559"/>
                <a:gd name="T41" fmla="*/ 243 h 1492"/>
                <a:gd name="T42" fmla="*/ 89 w 2559"/>
                <a:gd name="T43" fmla="*/ 312 h 1492"/>
                <a:gd name="T44" fmla="*/ 70 w 2559"/>
                <a:gd name="T45" fmla="*/ 362 h 1492"/>
                <a:gd name="T46" fmla="*/ 55 w 2559"/>
                <a:gd name="T47" fmla="*/ 391 h 1492"/>
                <a:gd name="T48" fmla="*/ 29 w 2559"/>
                <a:gd name="T49" fmla="*/ 454 h 1492"/>
                <a:gd name="T50" fmla="*/ 11 w 2559"/>
                <a:gd name="T51" fmla="*/ 519 h 1492"/>
                <a:gd name="T52" fmla="*/ 1 w 2559"/>
                <a:gd name="T53" fmla="*/ 587 h 1492"/>
                <a:gd name="T54" fmla="*/ 0 w 2559"/>
                <a:gd name="T55" fmla="*/ 690 h 1492"/>
                <a:gd name="T56" fmla="*/ 24 w 2559"/>
                <a:gd name="T57" fmla="*/ 826 h 1492"/>
                <a:gd name="T58" fmla="*/ 47 w 2559"/>
                <a:gd name="T59" fmla="*/ 892 h 1492"/>
                <a:gd name="T60" fmla="*/ 68 w 2559"/>
                <a:gd name="T61" fmla="*/ 938 h 1492"/>
                <a:gd name="T62" fmla="*/ 118 w 2559"/>
                <a:gd name="T63" fmla="*/ 1023 h 1492"/>
                <a:gd name="T64" fmla="*/ 180 w 2559"/>
                <a:gd name="T65" fmla="*/ 1099 h 1492"/>
                <a:gd name="T66" fmla="*/ 252 w 2559"/>
                <a:gd name="T67" fmla="*/ 1167 h 1492"/>
                <a:gd name="T68" fmla="*/ 331 w 2559"/>
                <a:gd name="T69" fmla="*/ 1226 h 1492"/>
                <a:gd name="T70" fmla="*/ 416 w 2559"/>
                <a:gd name="T71" fmla="*/ 1277 h 1492"/>
                <a:gd name="T72" fmla="*/ 551 w 2559"/>
                <a:gd name="T73" fmla="*/ 1341 h 1492"/>
                <a:gd name="T74" fmla="*/ 645 w 2559"/>
                <a:gd name="T75" fmla="*/ 1374 h 1492"/>
                <a:gd name="T76" fmla="*/ 761 w 2559"/>
                <a:gd name="T77" fmla="*/ 1410 h 1492"/>
                <a:gd name="T78" fmla="*/ 1006 w 2559"/>
                <a:gd name="T79" fmla="*/ 1463 h 1492"/>
                <a:gd name="T80" fmla="*/ 1257 w 2559"/>
                <a:gd name="T81" fmla="*/ 1490 h 1492"/>
                <a:gd name="T82" fmla="*/ 1506 w 2559"/>
                <a:gd name="T83" fmla="*/ 1492 h 1492"/>
                <a:gd name="T84" fmla="*/ 1628 w 2559"/>
                <a:gd name="T85" fmla="*/ 1482 h 1492"/>
                <a:gd name="T86" fmla="*/ 1737 w 2559"/>
                <a:gd name="T87" fmla="*/ 1467 h 1492"/>
                <a:gd name="T88" fmla="*/ 1900 w 2559"/>
                <a:gd name="T89" fmla="*/ 1431 h 1492"/>
                <a:gd name="T90" fmla="*/ 2007 w 2559"/>
                <a:gd name="T91" fmla="*/ 1398 h 1492"/>
                <a:gd name="T92" fmla="*/ 2109 w 2559"/>
                <a:gd name="T93" fmla="*/ 1357 h 1492"/>
                <a:gd name="T94" fmla="*/ 2205 w 2559"/>
                <a:gd name="T95" fmla="*/ 1303 h 1492"/>
                <a:gd name="T96" fmla="*/ 2294 w 2559"/>
                <a:gd name="T97" fmla="*/ 1239 h 1492"/>
                <a:gd name="T98" fmla="*/ 2375 w 2559"/>
                <a:gd name="T99" fmla="*/ 1162 h 1492"/>
                <a:gd name="T100" fmla="*/ 2411 w 2559"/>
                <a:gd name="T101" fmla="*/ 1119 h 1492"/>
                <a:gd name="T102" fmla="*/ 2443 w 2559"/>
                <a:gd name="T103" fmla="*/ 1077 h 1492"/>
                <a:gd name="T104" fmla="*/ 2495 w 2559"/>
                <a:gd name="T105" fmla="*/ 985 h 1492"/>
                <a:gd name="T106" fmla="*/ 2532 w 2559"/>
                <a:gd name="T107" fmla="*/ 888 h 1492"/>
                <a:gd name="T108" fmla="*/ 2554 w 2559"/>
                <a:gd name="T109" fmla="*/ 785 h 1492"/>
                <a:gd name="T110" fmla="*/ 2559 w 2559"/>
                <a:gd name="T111" fmla="*/ 683 h 1492"/>
                <a:gd name="T112" fmla="*/ 2548 w 2559"/>
                <a:gd name="T113" fmla="*/ 581 h 1492"/>
                <a:gd name="T114" fmla="*/ 2518 w 2559"/>
                <a:gd name="T115" fmla="*/ 483 h 1492"/>
                <a:gd name="T116" fmla="*/ 2467 w 2559"/>
                <a:gd name="T117" fmla="*/ 390 h 1492"/>
                <a:gd name="T118" fmla="*/ 2434 w 2559"/>
                <a:gd name="T119" fmla="*/ 347 h 1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59" h="1492">
                  <a:moveTo>
                    <a:pt x="2434" y="347"/>
                  </a:moveTo>
                  <a:lnTo>
                    <a:pt x="2398" y="306"/>
                  </a:lnTo>
                  <a:lnTo>
                    <a:pt x="2317" y="239"/>
                  </a:lnTo>
                  <a:lnTo>
                    <a:pt x="2228" y="183"/>
                  </a:lnTo>
                  <a:lnTo>
                    <a:pt x="2132" y="138"/>
                  </a:lnTo>
                  <a:lnTo>
                    <a:pt x="2030" y="103"/>
                  </a:lnTo>
                  <a:lnTo>
                    <a:pt x="1926" y="76"/>
                  </a:lnTo>
                  <a:lnTo>
                    <a:pt x="1768" y="46"/>
                  </a:lnTo>
                  <a:lnTo>
                    <a:pt x="1664" y="31"/>
                  </a:lnTo>
                  <a:lnTo>
                    <a:pt x="1533" y="16"/>
                  </a:lnTo>
                  <a:lnTo>
                    <a:pt x="1271" y="0"/>
                  </a:lnTo>
                  <a:lnTo>
                    <a:pt x="1009" y="3"/>
                  </a:lnTo>
                  <a:lnTo>
                    <a:pt x="747" y="24"/>
                  </a:lnTo>
                  <a:lnTo>
                    <a:pt x="616" y="43"/>
                  </a:lnTo>
                  <a:lnTo>
                    <a:pt x="504" y="59"/>
                  </a:lnTo>
                  <a:lnTo>
                    <a:pt x="334" y="99"/>
                  </a:lnTo>
                  <a:lnTo>
                    <a:pt x="256" y="134"/>
                  </a:lnTo>
                  <a:lnTo>
                    <a:pt x="207" y="165"/>
                  </a:lnTo>
                  <a:lnTo>
                    <a:pt x="186" y="184"/>
                  </a:lnTo>
                  <a:lnTo>
                    <a:pt x="167" y="201"/>
                  </a:lnTo>
                  <a:lnTo>
                    <a:pt x="131" y="243"/>
                  </a:lnTo>
                  <a:lnTo>
                    <a:pt x="89" y="312"/>
                  </a:lnTo>
                  <a:lnTo>
                    <a:pt x="70" y="362"/>
                  </a:lnTo>
                  <a:lnTo>
                    <a:pt x="55" y="391"/>
                  </a:lnTo>
                  <a:lnTo>
                    <a:pt x="29" y="454"/>
                  </a:lnTo>
                  <a:lnTo>
                    <a:pt x="11" y="519"/>
                  </a:lnTo>
                  <a:lnTo>
                    <a:pt x="1" y="587"/>
                  </a:lnTo>
                  <a:lnTo>
                    <a:pt x="0" y="690"/>
                  </a:lnTo>
                  <a:lnTo>
                    <a:pt x="24" y="826"/>
                  </a:lnTo>
                  <a:lnTo>
                    <a:pt x="47" y="892"/>
                  </a:lnTo>
                  <a:lnTo>
                    <a:pt x="68" y="938"/>
                  </a:lnTo>
                  <a:lnTo>
                    <a:pt x="118" y="1023"/>
                  </a:lnTo>
                  <a:lnTo>
                    <a:pt x="180" y="1099"/>
                  </a:lnTo>
                  <a:lnTo>
                    <a:pt x="252" y="1167"/>
                  </a:lnTo>
                  <a:lnTo>
                    <a:pt x="331" y="1226"/>
                  </a:lnTo>
                  <a:lnTo>
                    <a:pt x="416" y="1277"/>
                  </a:lnTo>
                  <a:lnTo>
                    <a:pt x="551" y="1341"/>
                  </a:lnTo>
                  <a:lnTo>
                    <a:pt x="645" y="1374"/>
                  </a:lnTo>
                  <a:lnTo>
                    <a:pt x="761" y="1410"/>
                  </a:lnTo>
                  <a:lnTo>
                    <a:pt x="1006" y="1463"/>
                  </a:lnTo>
                  <a:lnTo>
                    <a:pt x="1257" y="1490"/>
                  </a:lnTo>
                  <a:lnTo>
                    <a:pt x="1506" y="1492"/>
                  </a:lnTo>
                  <a:lnTo>
                    <a:pt x="1628" y="1482"/>
                  </a:lnTo>
                  <a:lnTo>
                    <a:pt x="1737" y="1467"/>
                  </a:lnTo>
                  <a:lnTo>
                    <a:pt x="1900" y="1431"/>
                  </a:lnTo>
                  <a:lnTo>
                    <a:pt x="2007" y="1398"/>
                  </a:lnTo>
                  <a:lnTo>
                    <a:pt x="2109" y="1357"/>
                  </a:lnTo>
                  <a:lnTo>
                    <a:pt x="2205" y="1303"/>
                  </a:lnTo>
                  <a:lnTo>
                    <a:pt x="2294" y="1239"/>
                  </a:lnTo>
                  <a:lnTo>
                    <a:pt x="2375" y="1162"/>
                  </a:lnTo>
                  <a:lnTo>
                    <a:pt x="2411" y="1119"/>
                  </a:lnTo>
                  <a:lnTo>
                    <a:pt x="2443" y="1077"/>
                  </a:lnTo>
                  <a:lnTo>
                    <a:pt x="2495" y="985"/>
                  </a:lnTo>
                  <a:lnTo>
                    <a:pt x="2532" y="888"/>
                  </a:lnTo>
                  <a:lnTo>
                    <a:pt x="2554" y="785"/>
                  </a:lnTo>
                  <a:lnTo>
                    <a:pt x="2559" y="683"/>
                  </a:lnTo>
                  <a:lnTo>
                    <a:pt x="2548" y="581"/>
                  </a:lnTo>
                  <a:lnTo>
                    <a:pt x="2518" y="483"/>
                  </a:lnTo>
                  <a:lnTo>
                    <a:pt x="2467" y="390"/>
                  </a:lnTo>
                  <a:lnTo>
                    <a:pt x="2434" y="347"/>
                  </a:lnTo>
                  <a:close/>
                </a:path>
              </a:pathLst>
            </a:custGeom>
            <a:solidFill>
              <a:srgbClr val="FFD366"/>
            </a:solidFill>
            <a:ln>
              <a:noFill/>
            </a:ln>
          </p:spPr>
          <p:txBody>
            <a:bodyPr vert="horz" wrap="square" lIns="91440" tIns="45720" rIns="91440" bIns="45720" numCol="1" anchor="ctr" anchorCtr="0" compatLnSpc="1">
              <a:prstTxWarp prst="textNoShape">
                <a:avLst/>
              </a:prstTxWarp>
            </a:bodyPr>
            <a:lstStyle/>
            <a:p>
              <a:pPr algn="ctr" rtl="1">
                <a:lnSpc>
                  <a:spcPct val="115000"/>
                </a:lnSpc>
              </a:pPr>
              <a:r>
                <a:rPr lang="en-US" sz="3200" b="1" kern="1200">
                  <a:solidFill>
                    <a:srgbClr val="FFFFFF"/>
                  </a:solidFill>
                  <a:effectLst/>
                  <a:latin typeface="Calibri" panose="020F0502020204030204" pitchFamily="34" charset="0"/>
                  <a:ea typeface="Calibri" panose="020F0502020204030204" pitchFamily="34" charset="0"/>
                  <a:cs typeface="Arial" panose="020B0604020202020204" pitchFamily="34" charset="0"/>
                </a:rPr>
                <a:t>03</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8" name="TextBox 25">
              <a:extLst>
                <a:ext uri="{FF2B5EF4-FFF2-40B4-BE49-F238E27FC236}">
                  <a16:creationId xmlns:a16="http://schemas.microsoft.com/office/drawing/2014/main" id="{BE2F022E-E799-E9F6-2F60-B7FAE6D080C9}"/>
                </a:ext>
              </a:extLst>
            </p:cNvPr>
            <p:cNvSpPr txBox="1"/>
            <p:nvPr/>
          </p:nvSpPr>
          <p:spPr>
            <a:xfrm>
              <a:off x="733674" y="2473924"/>
              <a:ext cx="2702147" cy="1170875"/>
            </a:xfrm>
            <a:prstGeom prst="rect">
              <a:avLst/>
            </a:prstGeom>
            <a:noFill/>
          </p:spPr>
          <p:txBody>
            <a:bodyPr wrap="square" lIns="0" rIns="0" rtlCol="0" anchor="ctr">
              <a:noAutofit/>
            </a:bodyPr>
            <a:lstStyle/>
            <a:p>
              <a:pPr algn="ctr" rtl="1">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تسهيل عملية اتّخاذ القرار</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36" name="Group 35">
            <a:extLst>
              <a:ext uri="{FF2B5EF4-FFF2-40B4-BE49-F238E27FC236}">
                <a16:creationId xmlns:a16="http://schemas.microsoft.com/office/drawing/2014/main" id="{EBB9BB58-0060-A9FF-B9CF-2943AEDB1471}"/>
              </a:ext>
            </a:extLst>
          </p:cNvPr>
          <p:cNvGrpSpPr/>
          <p:nvPr/>
        </p:nvGrpSpPr>
        <p:grpSpPr>
          <a:xfrm>
            <a:off x="5842495" y="4089078"/>
            <a:ext cx="5615829" cy="1186242"/>
            <a:chOff x="5842495" y="4089078"/>
            <a:chExt cx="5615829" cy="1186242"/>
          </a:xfrm>
        </p:grpSpPr>
        <p:sp>
          <p:nvSpPr>
            <p:cNvPr id="10" name="Freeform: Shape 9">
              <a:extLst>
                <a:ext uri="{FF2B5EF4-FFF2-40B4-BE49-F238E27FC236}">
                  <a16:creationId xmlns:a16="http://schemas.microsoft.com/office/drawing/2014/main" id="{0F400847-1C55-802B-E1E3-1485B1996240}"/>
                </a:ext>
              </a:extLst>
            </p:cNvPr>
            <p:cNvSpPr>
              <a:spLocks/>
            </p:cNvSpPr>
            <p:nvPr/>
          </p:nvSpPr>
          <p:spPr bwMode="auto">
            <a:xfrm>
              <a:off x="5842495" y="4706076"/>
              <a:ext cx="1273745" cy="275916"/>
            </a:xfrm>
            <a:custGeom>
              <a:avLst/>
              <a:gdLst>
                <a:gd name="connsiteX0" fmla="*/ 393700 w 1384300"/>
                <a:gd name="connsiteY0" fmla="*/ 53975 h 300038"/>
                <a:gd name="connsiteX1" fmla="*/ 375179 w 1384300"/>
                <a:gd name="connsiteY1" fmla="*/ 58689 h 300038"/>
                <a:gd name="connsiteX2" fmla="*/ 359834 w 1384300"/>
                <a:gd name="connsiteY2" fmla="*/ 70734 h 300038"/>
                <a:gd name="connsiteX3" fmla="*/ 354542 w 1384300"/>
                <a:gd name="connsiteY3" fmla="*/ 79637 h 300038"/>
                <a:gd name="connsiteX4" fmla="*/ 350309 w 1384300"/>
                <a:gd name="connsiteY4" fmla="*/ 90111 h 300038"/>
                <a:gd name="connsiteX5" fmla="*/ 349250 w 1384300"/>
                <a:gd name="connsiteY5" fmla="*/ 111060 h 300038"/>
                <a:gd name="connsiteX6" fmla="*/ 357188 w 1384300"/>
                <a:gd name="connsiteY6" fmla="*/ 129913 h 300038"/>
                <a:gd name="connsiteX7" fmla="*/ 369359 w 1384300"/>
                <a:gd name="connsiteY7" fmla="*/ 147196 h 300038"/>
                <a:gd name="connsiteX8" fmla="*/ 377296 w 1384300"/>
                <a:gd name="connsiteY8" fmla="*/ 155575 h 300038"/>
                <a:gd name="connsiteX9" fmla="*/ 389996 w 1384300"/>
                <a:gd name="connsiteY9" fmla="*/ 146672 h 300038"/>
                <a:gd name="connsiteX10" fmla="*/ 411692 w 1384300"/>
                <a:gd name="connsiteY10" fmla="*/ 127295 h 300038"/>
                <a:gd name="connsiteX11" fmla="*/ 424921 w 1384300"/>
                <a:gd name="connsiteY11" fmla="*/ 102680 h 300038"/>
                <a:gd name="connsiteX12" fmla="*/ 425450 w 1384300"/>
                <a:gd name="connsiteY12" fmla="*/ 76495 h 300038"/>
                <a:gd name="connsiteX13" fmla="*/ 419629 w 1384300"/>
                <a:gd name="connsiteY13" fmla="*/ 62355 h 300038"/>
                <a:gd name="connsiteX14" fmla="*/ 411163 w 1384300"/>
                <a:gd name="connsiteY14" fmla="*/ 57118 h 300038"/>
                <a:gd name="connsiteX15" fmla="*/ 1004358 w 1384300"/>
                <a:gd name="connsiteY15" fmla="*/ 17463 h 300038"/>
                <a:gd name="connsiteX16" fmla="*/ 986896 w 1384300"/>
                <a:gd name="connsiteY16" fmla="*/ 21721 h 300038"/>
                <a:gd name="connsiteX17" fmla="*/ 973137 w 1384300"/>
                <a:gd name="connsiteY17" fmla="*/ 33962 h 300038"/>
                <a:gd name="connsiteX18" fmla="*/ 968904 w 1384300"/>
                <a:gd name="connsiteY18" fmla="*/ 44607 h 300038"/>
                <a:gd name="connsiteX19" fmla="*/ 966787 w 1384300"/>
                <a:gd name="connsiteY19" fmla="*/ 56848 h 300038"/>
                <a:gd name="connsiteX20" fmla="*/ 973137 w 1384300"/>
                <a:gd name="connsiteY20" fmla="*/ 76540 h 300038"/>
                <a:gd name="connsiteX21" fmla="*/ 987425 w 1384300"/>
                <a:gd name="connsiteY21" fmla="*/ 90910 h 300038"/>
                <a:gd name="connsiteX22" fmla="*/ 1007004 w 1384300"/>
                <a:gd name="connsiteY22" fmla="*/ 102087 h 300038"/>
                <a:gd name="connsiteX23" fmla="*/ 1018117 w 1384300"/>
                <a:gd name="connsiteY23" fmla="*/ 106345 h 300038"/>
                <a:gd name="connsiteX24" fmla="*/ 1020234 w 1384300"/>
                <a:gd name="connsiteY24" fmla="*/ 107942 h 300038"/>
                <a:gd name="connsiteX25" fmla="*/ 1020763 w 1384300"/>
                <a:gd name="connsiteY25" fmla="*/ 109538 h 300038"/>
                <a:gd name="connsiteX26" fmla="*/ 1025525 w 1384300"/>
                <a:gd name="connsiteY26" fmla="*/ 91975 h 300038"/>
                <a:gd name="connsiteX27" fmla="*/ 1028700 w 1384300"/>
                <a:gd name="connsiteY27" fmla="*/ 54187 h 300038"/>
                <a:gd name="connsiteX28" fmla="*/ 1027642 w 1384300"/>
                <a:gd name="connsiteY28" fmla="*/ 32898 h 300038"/>
                <a:gd name="connsiteX29" fmla="*/ 1027642 w 1384300"/>
                <a:gd name="connsiteY29" fmla="*/ 32366 h 300038"/>
                <a:gd name="connsiteX30" fmla="*/ 1027642 w 1384300"/>
                <a:gd name="connsiteY30" fmla="*/ 31301 h 300038"/>
                <a:gd name="connsiteX31" fmla="*/ 1020763 w 1384300"/>
                <a:gd name="connsiteY31" fmla="*/ 23850 h 300038"/>
                <a:gd name="connsiteX32" fmla="*/ 6353 w 1384300"/>
                <a:gd name="connsiteY32" fmla="*/ 0 h 300038"/>
                <a:gd name="connsiteX33" fmla="*/ 7941 w 1384300"/>
                <a:gd name="connsiteY33" fmla="*/ 2117 h 300038"/>
                <a:gd name="connsiteX34" fmla="*/ 20646 w 1384300"/>
                <a:gd name="connsiteY34" fmla="*/ 29634 h 300038"/>
                <a:gd name="connsiteX35" fmla="*/ 53467 w 1384300"/>
                <a:gd name="connsiteY35" fmla="*/ 81492 h 300038"/>
                <a:gd name="connsiteX36" fmla="*/ 93169 w 1384300"/>
                <a:gd name="connsiteY36" fmla="*/ 125413 h 300038"/>
                <a:gd name="connsiteX37" fmla="*/ 141871 w 1384300"/>
                <a:gd name="connsiteY37" fmla="*/ 160338 h 300038"/>
                <a:gd name="connsiteX38" fmla="*/ 169928 w 1384300"/>
                <a:gd name="connsiteY38" fmla="*/ 173567 h 300038"/>
                <a:gd name="connsiteX39" fmla="*/ 187397 w 1384300"/>
                <a:gd name="connsiteY39" fmla="*/ 180446 h 300038"/>
                <a:gd name="connsiteX40" fmla="*/ 222865 w 1384300"/>
                <a:gd name="connsiteY40" fmla="*/ 188913 h 300038"/>
                <a:gd name="connsiteX41" fmla="*/ 259391 w 1384300"/>
                <a:gd name="connsiteY41" fmla="*/ 191559 h 300038"/>
                <a:gd name="connsiteX42" fmla="*/ 295918 w 1384300"/>
                <a:gd name="connsiteY42" fmla="*/ 188913 h 300038"/>
                <a:gd name="connsiteX43" fmla="*/ 313916 w 1384300"/>
                <a:gd name="connsiteY43" fmla="*/ 184151 h 300038"/>
                <a:gd name="connsiteX44" fmla="*/ 335620 w 1384300"/>
                <a:gd name="connsiteY44" fmla="*/ 177271 h 300038"/>
                <a:gd name="connsiteX45" fmla="*/ 359971 w 1384300"/>
                <a:gd name="connsiteY45" fmla="*/ 165630 h 300038"/>
                <a:gd name="connsiteX46" fmla="*/ 358912 w 1384300"/>
                <a:gd name="connsiteY46" fmla="*/ 163513 h 300038"/>
                <a:gd name="connsiteX47" fmla="*/ 357324 w 1384300"/>
                <a:gd name="connsiteY47" fmla="*/ 161396 h 300038"/>
                <a:gd name="connsiteX48" fmla="*/ 347796 w 1384300"/>
                <a:gd name="connsiteY48" fmla="*/ 149755 h 300038"/>
                <a:gd name="connsiteX49" fmla="*/ 334561 w 1384300"/>
                <a:gd name="connsiteY49" fmla="*/ 123296 h 300038"/>
                <a:gd name="connsiteX50" fmla="*/ 332444 w 1384300"/>
                <a:gd name="connsiteY50" fmla="*/ 94192 h 300038"/>
                <a:gd name="connsiteX51" fmla="*/ 341443 w 1384300"/>
                <a:gd name="connsiteY51" fmla="*/ 66146 h 300038"/>
                <a:gd name="connsiteX52" fmla="*/ 352031 w 1384300"/>
                <a:gd name="connsiteY52" fmla="*/ 54505 h 300038"/>
                <a:gd name="connsiteX53" fmla="*/ 363677 w 1384300"/>
                <a:gd name="connsiteY53" fmla="*/ 46567 h 300038"/>
                <a:gd name="connsiteX54" fmla="*/ 389086 w 1384300"/>
                <a:gd name="connsiteY54" fmla="*/ 39688 h 300038"/>
                <a:gd name="connsiteX55" fmla="*/ 413967 w 1384300"/>
                <a:gd name="connsiteY55" fmla="*/ 45509 h 300038"/>
                <a:gd name="connsiteX56" fmla="*/ 427730 w 1384300"/>
                <a:gd name="connsiteY56" fmla="*/ 57680 h 300038"/>
                <a:gd name="connsiteX57" fmla="*/ 434612 w 1384300"/>
                <a:gd name="connsiteY57" fmla="*/ 68263 h 300038"/>
                <a:gd name="connsiteX58" fmla="*/ 436730 w 1384300"/>
                <a:gd name="connsiteY58" fmla="*/ 74613 h 300038"/>
                <a:gd name="connsiteX59" fmla="*/ 440435 w 1384300"/>
                <a:gd name="connsiteY59" fmla="*/ 88900 h 300038"/>
                <a:gd name="connsiteX60" fmla="*/ 438318 w 1384300"/>
                <a:gd name="connsiteY60" fmla="*/ 114830 h 300038"/>
                <a:gd name="connsiteX61" fmla="*/ 424025 w 1384300"/>
                <a:gd name="connsiteY61" fmla="*/ 139171 h 300038"/>
                <a:gd name="connsiteX62" fmla="*/ 401262 w 1384300"/>
                <a:gd name="connsiteY62" fmla="*/ 159809 h 300038"/>
                <a:gd name="connsiteX63" fmla="*/ 387498 w 1384300"/>
                <a:gd name="connsiteY63" fmla="*/ 168805 h 300038"/>
                <a:gd name="connsiteX64" fmla="*/ 386440 w 1384300"/>
                <a:gd name="connsiteY64" fmla="*/ 171980 h 300038"/>
                <a:gd name="connsiteX65" fmla="*/ 381146 w 1384300"/>
                <a:gd name="connsiteY65" fmla="*/ 175684 h 300038"/>
                <a:gd name="connsiteX66" fmla="*/ 377440 w 1384300"/>
                <a:gd name="connsiteY66" fmla="*/ 175155 h 300038"/>
                <a:gd name="connsiteX67" fmla="*/ 392792 w 1384300"/>
                <a:gd name="connsiteY67" fmla="*/ 194205 h 300038"/>
                <a:gd name="connsiteX68" fmla="*/ 429319 w 1384300"/>
                <a:gd name="connsiteY68" fmla="*/ 225426 h 300038"/>
                <a:gd name="connsiteX69" fmla="*/ 471139 w 1384300"/>
                <a:gd name="connsiteY69" fmla="*/ 248709 h 300038"/>
                <a:gd name="connsiteX70" fmla="*/ 517723 w 1384300"/>
                <a:gd name="connsiteY70" fmla="*/ 265113 h 300038"/>
                <a:gd name="connsiteX71" fmla="*/ 566954 w 1384300"/>
                <a:gd name="connsiteY71" fmla="*/ 275697 h 300038"/>
                <a:gd name="connsiteX72" fmla="*/ 618303 w 1384300"/>
                <a:gd name="connsiteY72" fmla="*/ 280988 h 300038"/>
                <a:gd name="connsiteX73" fmla="*/ 693474 w 1384300"/>
                <a:gd name="connsiteY73" fmla="*/ 281517 h 300038"/>
                <a:gd name="connsiteX74" fmla="*/ 741117 w 1384300"/>
                <a:gd name="connsiteY74" fmla="*/ 278342 h 300038"/>
                <a:gd name="connsiteX75" fmla="*/ 783466 w 1384300"/>
                <a:gd name="connsiteY75" fmla="*/ 274638 h 300038"/>
                <a:gd name="connsiteX76" fmla="*/ 847520 w 1384300"/>
                <a:gd name="connsiteY76" fmla="*/ 259292 h 300038"/>
                <a:gd name="connsiteX77" fmla="*/ 887752 w 1384300"/>
                <a:gd name="connsiteY77" fmla="*/ 245005 h 300038"/>
                <a:gd name="connsiteX78" fmla="*/ 925337 w 1384300"/>
                <a:gd name="connsiteY78" fmla="*/ 225955 h 300038"/>
                <a:gd name="connsiteX79" fmla="*/ 958688 w 1384300"/>
                <a:gd name="connsiteY79" fmla="*/ 202671 h 300038"/>
                <a:gd name="connsiteX80" fmla="*/ 987273 w 1384300"/>
                <a:gd name="connsiteY80" fmla="*/ 174096 h 300038"/>
                <a:gd name="connsiteX81" fmla="*/ 1008978 w 1384300"/>
                <a:gd name="connsiteY81" fmla="*/ 141288 h 300038"/>
                <a:gd name="connsiteX82" fmla="*/ 1017447 w 1384300"/>
                <a:gd name="connsiteY82" fmla="*/ 122238 h 300038"/>
                <a:gd name="connsiteX83" fmla="*/ 1012683 w 1384300"/>
                <a:gd name="connsiteY83" fmla="*/ 120121 h 300038"/>
                <a:gd name="connsiteX84" fmla="*/ 1008978 w 1384300"/>
                <a:gd name="connsiteY84" fmla="*/ 118005 h 300038"/>
                <a:gd name="connsiteX85" fmla="*/ 1001566 w 1384300"/>
                <a:gd name="connsiteY85" fmla="*/ 116946 h 300038"/>
                <a:gd name="connsiteX86" fmla="*/ 987803 w 1384300"/>
                <a:gd name="connsiteY86" fmla="*/ 111655 h 300038"/>
                <a:gd name="connsiteX87" fmla="*/ 969275 w 1384300"/>
                <a:gd name="connsiteY87" fmla="*/ 98955 h 300038"/>
                <a:gd name="connsiteX88" fmla="*/ 954982 w 1384300"/>
                <a:gd name="connsiteY88" fmla="*/ 73025 h 300038"/>
                <a:gd name="connsiteX89" fmla="*/ 952864 w 1384300"/>
                <a:gd name="connsiteY89" fmla="*/ 50800 h 300038"/>
                <a:gd name="connsiteX90" fmla="*/ 956041 w 1384300"/>
                <a:gd name="connsiteY90" fmla="*/ 35454 h 300038"/>
                <a:gd name="connsiteX91" fmla="*/ 958688 w 1384300"/>
                <a:gd name="connsiteY91" fmla="*/ 28575 h 300038"/>
                <a:gd name="connsiteX92" fmla="*/ 965569 w 1384300"/>
                <a:gd name="connsiteY92" fmla="*/ 17992 h 300038"/>
                <a:gd name="connsiteX93" fmla="*/ 987273 w 1384300"/>
                <a:gd name="connsiteY93" fmla="*/ 5821 h 300038"/>
                <a:gd name="connsiteX94" fmla="*/ 1011624 w 1384300"/>
                <a:gd name="connsiteY94" fmla="*/ 5292 h 300038"/>
                <a:gd name="connsiteX95" fmla="*/ 1026447 w 1384300"/>
                <a:gd name="connsiteY95" fmla="*/ 13759 h 300038"/>
                <a:gd name="connsiteX96" fmla="*/ 1034917 w 1384300"/>
                <a:gd name="connsiteY96" fmla="*/ 22754 h 300038"/>
                <a:gd name="connsiteX97" fmla="*/ 1038093 w 1384300"/>
                <a:gd name="connsiteY97" fmla="*/ 28046 h 300038"/>
                <a:gd name="connsiteX98" fmla="*/ 1040210 w 1384300"/>
                <a:gd name="connsiteY98" fmla="*/ 29634 h 300038"/>
                <a:gd name="connsiteX99" fmla="*/ 1041269 w 1384300"/>
                <a:gd name="connsiteY99" fmla="*/ 31750 h 300038"/>
                <a:gd name="connsiteX100" fmla="*/ 1045504 w 1384300"/>
                <a:gd name="connsiteY100" fmla="*/ 55563 h 300038"/>
                <a:gd name="connsiteX101" fmla="*/ 1043916 w 1384300"/>
                <a:gd name="connsiteY101" fmla="*/ 98955 h 300038"/>
                <a:gd name="connsiteX102" fmla="*/ 1039681 w 1384300"/>
                <a:gd name="connsiteY102" fmla="*/ 118534 h 300038"/>
                <a:gd name="connsiteX103" fmla="*/ 1062444 w 1384300"/>
                <a:gd name="connsiteY103" fmla="*/ 125413 h 300038"/>
                <a:gd name="connsiteX104" fmla="*/ 1107440 w 1384300"/>
                <a:gd name="connsiteY104" fmla="*/ 133880 h 300038"/>
                <a:gd name="connsiteX105" fmla="*/ 1152437 w 1384300"/>
                <a:gd name="connsiteY105" fmla="*/ 135467 h 300038"/>
                <a:gd name="connsiteX106" fmla="*/ 1195845 w 1384300"/>
                <a:gd name="connsiteY106" fmla="*/ 130175 h 300038"/>
                <a:gd name="connsiteX107" fmla="*/ 1237665 w 1384300"/>
                <a:gd name="connsiteY107" fmla="*/ 118005 h 300038"/>
                <a:gd name="connsiteX108" fmla="*/ 1277897 w 1384300"/>
                <a:gd name="connsiteY108" fmla="*/ 98955 h 300038"/>
                <a:gd name="connsiteX109" fmla="*/ 1315482 w 1384300"/>
                <a:gd name="connsiteY109" fmla="*/ 72496 h 300038"/>
                <a:gd name="connsiteX110" fmla="*/ 1349891 w 1384300"/>
                <a:gd name="connsiteY110" fmla="*/ 38629 h 300038"/>
                <a:gd name="connsiteX111" fmla="*/ 1365772 w 1384300"/>
                <a:gd name="connsiteY111" fmla="*/ 19050 h 300038"/>
                <a:gd name="connsiteX112" fmla="*/ 1367890 w 1384300"/>
                <a:gd name="connsiteY112" fmla="*/ 15875 h 300038"/>
                <a:gd name="connsiteX113" fmla="*/ 1375830 w 1384300"/>
                <a:gd name="connsiteY113" fmla="*/ 15346 h 300038"/>
                <a:gd name="connsiteX114" fmla="*/ 1381653 w 1384300"/>
                <a:gd name="connsiteY114" fmla="*/ 17992 h 300038"/>
                <a:gd name="connsiteX115" fmla="*/ 1384300 w 1384300"/>
                <a:gd name="connsiteY115" fmla="*/ 24871 h 300038"/>
                <a:gd name="connsiteX116" fmla="*/ 1381653 w 1384300"/>
                <a:gd name="connsiteY116" fmla="*/ 28046 h 300038"/>
                <a:gd name="connsiteX117" fmla="*/ 1366302 w 1384300"/>
                <a:gd name="connsiteY117" fmla="*/ 48684 h 300038"/>
                <a:gd name="connsiteX118" fmla="*/ 1331363 w 1384300"/>
                <a:gd name="connsiteY118" fmla="*/ 83609 h 300038"/>
                <a:gd name="connsiteX119" fmla="*/ 1291661 w 1384300"/>
                <a:gd name="connsiteY119" fmla="*/ 112713 h 300038"/>
                <a:gd name="connsiteX120" fmla="*/ 1247723 w 1384300"/>
                <a:gd name="connsiteY120" fmla="*/ 133880 h 300038"/>
                <a:gd name="connsiteX121" fmla="*/ 1201668 w 1384300"/>
                <a:gd name="connsiteY121" fmla="*/ 148167 h 300038"/>
                <a:gd name="connsiteX122" fmla="*/ 1154025 w 1384300"/>
                <a:gd name="connsiteY122" fmla="*/ 154517 h 300038"/>
                <a:gd name="connsiteX123" fmla="*/ 1105852 w 1384300"/>
                <a:gd name="connsiteY123" fmla="*/ 152400 h 300038"/>
                <a:gd name="connsiteX124" fmla="*/ 1058738 w 1384300"/>
                <a:gd name="connsiteY124" fmla="*/ 140759 h 300038"/>
                <a:gd name="connsiteX125" fmla="*/ 1034917 w 1384300"/>
                <a:gd name="connsiteY125" fmla="*/ 131763 h 300038"/>
                <a:gd name="connsiteX126" fmla="*/ 1028035 w 1384300"/>
                <a:gd name="connsiteY126" fmla="*/ 148167 h 300038"/>
                <a:gd name="connsiteX127" fmla="*/ 1007389 w 1384300"/>
                <a:gd name="connsiteY127" fmla="*/ 180446 h 300038"/>
                <a:gd name="connsiteX128" fmla="*/ 980921 w 1384300"/>
                <a:gd name="connsiteY128" fmla="*/ 207963 h 300038"/>
                <a:gd name="connsiteX129" fmla="*/ 949159 w 1384300"/>
                <a:gd name="connsiteY129" fmla="*/ 232305 h 300038"/>
                <a:gd name="connsiteX130" fmla="*/ 913691 w 1384300"/>
                <a:gd name="connsiteY130" fmla="*/ 251884 h 300038"/>
                <a:gd name="connsiteX131" fmla="*/ 876635 w 1384300"/>
                <a:gd name="connsiteY131" fmla="*/ 268817 h 300038"/>
                <a:gd name="connsiteX132" fmla="*/ 819463 w 1384300"/>
                <a:gd name="connsiteY132" fmla="*/ 286280 h 300038"/>
                <a:gd name="connsiteX133" fmla="*/ 781878 w 1384300"/>
                <a:gd name="connsiteY133" fmla="*/ 292101 h 300038"/>
                <a:gd name="connsiteX134" fmla="*/ 730000 w 1384300"/>
                <a:gd name="connsiteY134" fmla="*/ 298451 h 300038"/>
                <a:gd name="connsiteX135" fmla="*/ 643184 w 1384300"/>
                <a:gd name="connsiteY135" fmla="*/ 300038 h 300038"/>
                <a:gd name="connsiteX136" fmla="*/ 583894 w 1384300"/>
                <a:gd name="connsiteY136" fmla="*/ 295276 h 300038"/>
                <a:gd name="connsiteX137" fmla="*/ 526193 w 1384300"/>
                <a:gd name="connsiteY137" fmla="*/ 284692 h 300038"/>
                <a:gd name="connsiteX138" fmla="*/ 471139 w 1384300"/>
                <a:gd name="connsiteY138" fmla="*/ 266172 h 300038"/>
                <a:gd name="connsiteX139" fmla="*/ 422966 w 1384300"/>
                <a:gd name="connsiteY139" fmla="*/ 239713 h 300038"/>
                <a:gd name="connsiteX140" fmla="*/ 392792 w 1384300"/>
                <a:gd name="connsiteY140" fmla="*/ 213255 h 300038"/>
                <a:gd name="connsiteX141" fmla="*/ 375323 w 1384300"/>
                <a:gd name="connsiteY141" fmla="*/ 191559 h 300038"/>
                <a:gd name="connsiteX142" fmla="*/ 367382 w 1384300"/>
                <a:gd name="connsiteY142" fmla="*/ 179388 h 300038"/>
                <a:gd name="connsiteX143" fmla="*/ 338796 w 1384300"/>
                <a:gd name="connsiteY143" fmla="*/ 193146 h 300038"/>
                <a:gd name="connsiteX144" fmla="*/ 281625 w 1384300"/>
                <a:gd name="connsiteY144" fmla="*/ 208492 h 300038"/>
                <a:gd name="connsiteX145" fmla="*/ 259920 w 1384300"/>
                <a:gd name="connsiteY145" fmla="*/ 210080 h 300038"/>
                <a:gd name="connsiteX146" fmla="*/ 237158 w 1384300"/>
                <a:gd name="connsiteY146" fmla="*/ 209021 h 300038"/>
                <a:gd name="connsiteX147" fmla="*/ 193220 w 1384300"/>
                <a:gd name="connsiteY147" fmla="*/ 201084 h 300038"/>
                <a:gd name="connsiteX148" fmla="*/ 152459 w 1384300"/>
                <a:gd name="connsiteY148" fmla="*/ 184680 h 300038"/>
                <a:gd name="connsiteX149" fmla="*/ 115403 w 1384300"/>
                <a:gd name="connsiteY149" fmla="*/ 162984 h 300038"/>
                <a:gd name="connsiteX150" fmla="*/ 82582 w 1384300"/>
                <a:gd name="connsiteY150" fmla="*/ 135467 h 300038"/>
                <a:gd name="connsiteX151" fmla="*/ 52937 w 1384300"/>
                <a:gd name="connsiteY151" fmla="*/ 102659 h 300038"/>
                <a:gd name="connsiteX152" fmla="*/ 28586 w 1384300"/>
                <a:gd name="connsiteY152" fmla="*/ 66146 h 300038"/>
                <a:gd name="connsiteX153" fmla="*/ 8470 w 1384300"/>
                <a:gd name="connsiteY153" fmla="*/ 26459 h 300038"/>
                <a:gd name="connsiteX154" fmla="*/ 0 w 1384300"/>
                <a:gd name="connsiteY154" fmla="*/ 5292 h 300038"/>
                <a:gd name="connsiteX155" fmla="*/ 0 w 1384300"/>
                <a:gd name="connsiteY155" fmla="*/ 2117 h 300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Lst>
              <a:rect l="l" t="t" r="r" b="b"/>
              <a:pathLst>
                <a:path w="1384300" h="300038">
                  <a:moveTo>
                    <a:pt x="393700" y="53975"/>
                  </a:moveTo>
                  <a:lnTo>
                    <a:pt x="375179" y="58689"/>
                  </a:lnTo>
                  <a:lnTo>
                    <a:pt x="359834" y="70734"/>
                  </a:lnTo>
                  <a:lnTo>
                    <a:pt x="354542" y="79637"/>
                  </a:lnTo>
                  <a:lnTo>
                    <a:pt x="350309" y="90111"/>
                  </a:lnTo>
                  <a:lnTo>
                    <a:pt x="349250" y="111060"/>
                  </a:lnTo>
                  <a:lnTo>
                    <a:pt x="357188" y="129913"/>
                  </a:lnTo>
                  <a:lnTo>
                    <a:pt x="369359" y="147196"/>
                  </a:lnTo>
                  <a:lnTo>
                    <a:pt x="377296" y="155575"/>
                  </a:lnTo>
                  <a:lnTo>
                    <a:pt x="389996" y="146672"/>
                  </a:lnTo>
                  <a:lnTo>
                    <a:pt x="411692" y="127295"/>
                  </a:lnTo>
                  <a:lnTo>
                    <a:pt x="424921" y="102680"/>
                  </a:lnTo>
                  <a:lnTo>
                    <a:pt x="425450" y="76495"/>
                  </a:lnTo>
                  <a:lnTo>
                    <a:pt x="419629" y="62355"/>
                  </a:lnTo>
                  <a:lnTo>
                    <a:pt x="411163" y="57118"/>
                  </a:lnTo>
                  <a:close/>
                  <a:moveTo>
                    <a:pt x="1004358" y="17463"/>
                  </a:moveTo>
                  <a:lnTo>
                    <a:pt x="986896" y="21721"/>
                  </a:lnTo>
                  <a:lnTo>
                    <a:pt x="973137" y="33962"/>
                  </a:lnTo>
                  <a:lnTo>
                    <a:pt x="968904" y="44607"/>
                  </a:lnTo>
                  <a:lnTo>
                    <a:pt x="966787" y="56848"/>
                  </a:lnTo>
                  <a:lnTo>
                    <a:pt x="973137" y="76540"/>
                  </a:lnTo>
                  <a:lnTo>
                    <a:pt x="987425" y="90910"/>
                  </a:lnTo>
                  <a:lnTo>
                    <a:pt x="1007004" y="102087"/>
                  </a:lnTo>
                  <a:lnTo>
                    <a:pt x="1018117" y="106345"/>
                  </a:lnTo>
                  <a:lnTo>
                    <a:pt x="1020234" y="107942"/>
                  </a:lnTo>
                  <a:lnTo>
                    <a:pt x="1020763" y="109538"/>
                  </a:lnTo>
                  <a:lnTo>
                    <a:pt x="1025525" y="91975"/>
                  </a:lnTo>
                  <a:lnTo>
                    <a:pt x="1028700" y="54187"/>
                  </a:lnTo>
                  <a:lnTo>
                    <a:pt x="1027642" y="32898"/>
                  </a:lnTo>
                  <a:lnTo>
                    <a:pt x="1027642" y="32366"/>
                  </a:lnTo>
                  <a:lnTo>
                    <a:pt x="1027642" y="31301"/>
                  </a:lnTo>
                  <a:lnTo>
                    <a:pt x="1020763" y="23850"/>
                  </a:lnTo>
                  <a:close/>
                  <a:moveTo>
                    <a:pt x="6353" y="0"/>
                  </a:moveTo>
                  <a:lnTo>
                    <a:pt x="7941" y="2117"/>
                  </a:lnTo>
                  <a:lnTo>
                    <a:pt x="20646" y="29634"/>
                  </a:lnTo>
                  <a:lnTo>
                    <a:pt x="53467" y="81492"/>
                  </a:lnTo>
                  <a:lnTo>
                    <a:pt x="93169" y="125413"/>
                  </a:lnTo>
                  <a:lnTo>
                    <a:pt x="141871" y="160338"/>
                  </a:lnTo>
                  <a:lnTo>
                    <a:pt x="169928" y="173567"/>
                  </a:lnTo>
                  <a:lnTo>
                    <a:pt x="187397" y="180446"/>
                  </a:lnTo>
                  <a:lnTo>
                    <a:pt x="222865" y="188913"/>
                  </a:lnTo>
                  <a:lnTo>
                    <a:pt x="259391" y="191559"/>
                  </a:lnTo>
                  <a:lnTo>
                    <a:pt x="295918" y="188913"/>
                  </a:lnTo>
                  <a:lnTo>
                    <a:pt x="313916" y="184151"/>
                  </a:lnTo>
                  <a:lnTo>
                    <a:pt x="335620" y="177271"/>
                  </a:lnTo>
                  <a:lnTo>
                    <a:pt x="359971" y="165630"/>
                  </a:lnTo>
                  <a:lnTo>
                    <a:pt x="358912" y="163513"/>
                  </a:lnTo>
                  <a:lnTo>
                    <a:pt x="357324" y="161396"/>
                  </a:lnTo>
                  <a:lnTo>
                    <a:pt x="347796" y="149755"/>
                  </a:lnTo>
                  <a:lnTo>
                    <a:pt x="334561" y="123296"/>
                  </a:lnTo>
                  <a:lnTo>
                    <a:pt x="332444" y="94192"/>
                  </a:lnTo>
                  <a:lnTo>
                    <a:pt x="341443" y="66146"/>
                  </a:lnTo>
                  <a:lnTo>
                    <a:pt x="352031" y="54505"/>
                  </a:lnTo>
                  <a:lnTo>
                    <a:pt x="363677" y="46567"/>
                  </a:lnTo>
                  <a:lnTo>
                    <a:pt x="389086" y="39688"/>
                  </a:lnTo>
                  <a:lnTo>
                    <a:pt x="413967" y="45509"/>
                  </a:lnTo>
                  <a:lnTo>
                    <a:pt x="427730" y="57680"/>
                  </a:lnTo>
                  <a:lnTo>
                    <a:pt x="434612" y="68263"/>
                  </a:lnTo>
                  <a:lnTo>
                    <a:pt x="436730" y="74613"/>
                  </a:lnTo>
                  <a:lnTo>
                    <a:pt x="440435" y="88900"/>
                  </a:lnTo>
                  <a:lnTo>
                    <a:pt x="438318" y="114830"/>
                  </a:lnTo>
                  <a:lnTo>
                    <a:pt x="424025" y="139171"/>
                  </a:lnTo>
                  <a:lnTo>
                    <a:pt x="401262" y="159809"/>
                  </a:lnTo>
                  <a:lnTo>
                    <a:pt x="387498" y="168805"/>
                  </a:lnTo>
                  <a:lnTo>
                    <a:pt x="386440" y="171980"/>
                  </a:lnTo>
                  <a:lnTo>
                    <a:pt x="381146" y="175684"/>
                  </a:lnTo>
                  <a:lnTo>
                    <a:pt x="377440" y="175155"/>
                  </a:lnTo>
                  <a:lnTo>
                    <a:pt x="392792" y="194205"/>
                  </a:lnTo>
                  <a:lnTo>
                    <a:pt x="429319" y="225426"/>
                  </a:lnTo>
                  <a:lnTo>
                    <a:pt x="471139" y="248709"/>
                  </a:lnTo>
                  <a:lnTo>
                    <a:pt x="517723" y="265113"/>
                  </a:lnTo>
                  <a:lnTo>
                    <a:pt x="566954" y="275697"/>
                  </a:lnTo>
                  <a:lnTo>
                    <a:pt x="618303" y="280988"/>
                  </a:lnTo>
                  <a:lnTo>
                    <a:pt x="693474" y="281517"/>
                  </a:lnTo>
                  <a:lnTo>
                    <a:pt x="741117" y="278342"/>
                  </a:lnTo>
                  <a:lnTo>
                    <a:pt x="783466" y="274638"/>
                  </a:lnTo>
                  <a:lnTo>
                    <a:pt x="847520" y="259292"/>
                  </a:lnTo>
                  <a:lnTo>
                    <a:pt x="887752" y="245005"/>
                  </a:lnTo>
                  <a:lnTo>
                    <a:pt x="925337" y="225955"/>
                  </a:lnTo>
                  <a:lnTo>
                    <a:pt x="958688" y="202671"/>
                  </a:lnTo>
                  <a:lnTo>
                    <a:pt x="987273" y="174096"/>
                  </a:lnTo>
                  <a:lnTo>
                    <a:pt x="1008978" y="141288"/>
                  </a:lnTo>
                  <a:lnTo>
                    <a:pt x="1017447" y="122238"/>
                  </a:lnTo>
                  <a:lnTo>
                    <a:pt x="1012683" y="120121"/>
                  </a:lnTo>
                  <a:lnTo>
                    <a:pt x="1008978" y="118005"/>
                  </a:lnTo>
                  <a:lnTo>
                    <a:pt x="1001566" y="116946"/>
                  </a:lnTo>
                  <a:lnTo>
                    <a:pt x="987803" y="111655"/>
                  </a:lnTo>
                  <a:lnTo>
                    <a:pt x="969275" y="98955"/>
                  </a:lnTo>
                  <a:lnTo>
                    <a:pt x="954982" y="73025"/>
                  </a:lnTo>
                  <a:lnTo>
                    <a:pt x="952864" y="50800"/>
                  </a:lnTo>
                  <a:lnTo>
                    <a:pt x="956041" y="35454"/>
                  </a:lnTo>
                  <a:lnTo>
                    <a:pt x="958688" y="28575"/>
                  </a:lnTo>
                  <a:lnTo>
                    <a:pt x="965569" y="17992"/>
                  </a:lnTo>
                  <a:lnTo>
                    <a:pt x="987273" y="5821"/>
                  </a:lnTo>
                  <a:lnTo>
                    <a:pt x="1011624" y="5292"/>
                  </a:lnTo>
                  <a:lnTo>
                    <a:pt x="1026447" y="13759"/>
                  </a:lnTo>
                  <a:lnTo>
                    <a:pt x="1034917" y="22754"/>
                  </a:lnTo>
                  <a:lnTo>
                    <a:pt x="1038093" y="28046"/>
                  </a:lnTo>
                  <a:lnTo>
                    <a:pt x="1040210" y="29634"/>
                  </a:lnTo>
                  <a:lnTo>
                    <a:pt x="1041269" y="31750"/>
                  </a:lnTo>
                  <a:lnTo>
                    <a:pt x="1045504" y="55563"/>
                  </a:lnTo>
                  <a:lnTo>
                    <a:pt x="1043916" y="98955"/>
                  </a:lnTo>
                  <a:lnTo>
                    <a:pt x="1039681" y="118534"/>
                  </a:lnTo>
                  <a:lnTo>
                    <a:pt x="1062444" y="125413"/>
                  </a:lnTo>
                  <a:lnTo>
                    <a:pt x="1107440" y="133880"/>
                  </a:lnTo>
                  <a:lnTo>
                    <a:pt x="1152437" y="135467"/>
                  </a:lnTo>
                  <a:lnTo>
                    <a:pt x="1195845" y="130175"/>
                  </a:lnTo>
                  <a:lnTo>
                    <a:pt x="1237665" y="118005"/>
                  </a:lnTo>
                  <a:lnTo>
                    <a:pt x="1277897" y="98955"/>
                  </a:lnTo>
                  <a:lnTo>
                    <a:pt x="1315482" y="72496"/>
                  </a:lnTo>
                  <a:lnTo>
                    <a:pt x="1349891" y="38629"/>
                  </a:lnTo>
                  <a:lnTo>
                    <a:pt x="1365772" y="19050"/>
                  </a:lnTo>
                  <a:lnTo>
                    <a:pt x="1367890" y="15875"/>
                  </a:lnTo>
                  <a:lnTo>
                    <a:pt x="1375830" y="15346"/>
                  </a:lnTo>
                  <a:lnTo>
                    <a:pt x="1381653" y="17992"/>
                  </a:lnTo>
                  <a:lnTo>
                    <a:pt x="1384300" y="24871"/>
                  </a:lnTo>
                  <a:lnTo>
                    <a:pt x="1381653" y="28046"/>
                  </a:lnTo>
                  <a:lnTo>
                    <a:pt x="1366302" y="48684"/>
                  </a:lnTo>
                  <a:lnTo>
                    <a:pt x="1331363" y="83609"/>
                  </a:lnTo>
                  <a:lnTo>
                    <a:pt x="1291661" y="112713"/>
                  </a:lnTo>
                  <a:lnTo>
                    <a:pt x="1247723" y="133880"/>
                  </a:lnTo>
                  <a:lnTo>
                    <a:pt x="1201668" y="148167"/>
                  </a:lnTo>
                  <a:lnTo>
                    <a:pt x="1154025" y="154517"/>
                  </a:lnTo>
                  <a:lnTo>
                    <a:pt x="1105852" y="152400"/>
                  </a:lnTo>
                  <a:lnTo>
                    <a:pt x="1058738" y="140759"/>
                  </a:lnTo>
                  <a:lnTo>
                    <a:pt x="1034917" y="131763"/>
                  </a:lnTo>
                  <a:lnTo>
                    <a:pt x="1028035" y="148167"/>
                  </a:lnTo>
                  <a:lnTo>
                    <a:pt x="1007389" y="180446"/>
                  </a:lnTo>
                  <a:lnTo>
                    <a:pt x="980921" y="207963"/>
                  </a:lnTo>
                  <a:lnTo>
                    <a:pt x="949159" y="232305"/>
                  </a:lnTo>
                  <a:lnTo>
                    <a:pt x="913691" y="251884"/>
                  </a:lnTo>
                  <a:lnTo>
                    <a:pt x="876635" y="268817"/>
                  </a:lnTo>
                  <a:lnTo>
                    <a:pt x="819463" y="286280"/>
                  </a:lnTo>
                  <a:lnTo>
                    <a:pt x="781878" y="292101"/>
                  </a:lnTo>
                  <a:lnTo>
                    <a:pt x="730000" y="298451"/>
                  </a:lnTo>
                  <a:lnTo>
                    <a:pt x="643184" y="300038"/>
                  </a:lnTo>
                  <a:lnTo>
                    <a:pt x="583894" y="295276"/>
                  </a:lnTo>
                  <a:lnTo>
                    <a:pt x="526193" y="284692"/>
                  </a:lnTo>
                  <a:lnTo>
                    <a:pt x="471139" y="266172"/>
                  </a:lnTo>
                  <a:lnTo>
                    <a:pt x="422966" y="239713"/>
                  </a:lnTo>
                  <a:lnTo>
                    <a:pt x="392792" y="213255"/>
                  </a:lnTo>
                  <a:lnTo>
                    <a:pt x="375323" y="191559"/>
                  </a:lnTo>
                  <a:lnTo>
                    <a:pt x="367382" y="179388"/>
                  </a:lnTo>
                  <a:lnTo>
                    <a:pt x="338796" y="193146"/>
                  </a:lnTo>
                  <a:lnTo>
                    <a:pt x="281625" y="208492"/>
                  </a:lnTo>
                  <a:lnTo>
                    <a:pt x="259920" y="210080"/>
                  </a:lnTo>
                  <a:lnTo>
                    <a:pt x="237158" y="209021"/>
                  </a:lnTo>
                  <a:lnTo>
                    <a:pt x="193220" y="201084"/>
                  </a:lnTo>
                  <a:lnTo>
                    <a:pt x="152459" y="184680"/>
                  </a:lnTo>
                  <a:lnTo>
                    <a:pt x="115403" y="162984"/>
                  </a:lnTo>
                  <a:lnTo>
                    <a:pt x="82582" y="135467"/>
                  </a:lnTo>
                  <a:lnTo>
                    <a:pt x="52937" y="102659"/>
                  </a:lnTo>
                  <a:lnTo>
                    <a:pt x="28586" y="66146"/>
                  </a:lnTo>
                  <a:lnTo>
                    <a:pt x="8470" y="26459"/>
                  </a:lnTo>
                  <a:lnTo>
                    <a:pt x="0" y="5292"/>
                  </a:lnTo>
                  <a:lnTo>
                    <a:pt x="0" y="2117"/>
                  </a:lnTo>
                  <a:close/>
                </a:path>
              </a:pathLst>
            </a:custGeom>
            <a:solidFill>
              <a:schemeClr val="tx2"/>
            </a:solidFill>
            <a:ln>
              <a:noFill/>
            </a:ln>
          </p:spPr>
          <p:txBody>
            <a:bodyPr vert="horz" wrap="square" lIns="91440" tIns="45720" rIns="91440" bIns="45720" numCol="1" anchor="t" anchorCtr="0" compatLnSpc="1">
              <a:prstTxWarp prst="textNoShape">
                <a:avLst/>
              </a:prstTxWarp>
              <a:noAutofit/>
            </a:bodyPr>
            <a:lstStyle/>
            <a:p>
              <a:endParaRPr lang="en-US" sz="3200"/>
            </a:p>
          </p:txBody>
        </p:sp>
        <p:sp>
          <p:nvSpPr>
            <p:cNvPr id="22" name="Freeform 485">
              <a:extLst>
                <a:ext uri="{FF2B5EF4-FFF2-40B4-BE49-F238E27FC236}">
                  <a16:creationId xmlns:a16="http://schemas.microsoft.com/office/drawing/2014/main" id="{5DEAD813-3A27-31EF-074F-05DF3C6B1FE9}"/>
                </a:ext>
              </a:extLst>
            </p:cNvPr>
            <p:cNvSpPr>
              <a:spLocks/>
            </p:cNvSpPr>
            <p:nvPr/>
          </p:nvSpPr>
          <p:spPr bwMode="auto">
            <a:xfrm>
              <a:off x="6838704" y="4108990"/>
              <a:ext cx="1300038" cy="823366"/>
            </a:xfrm>
            <a:custGeom>
              <a:avLst/>
              <a:gdLst>
                <a:gd name="T0" fmla="*/ 2354 w 2671"/>
                <a:gd name="T1" fmla="*/ 220 h 1692"/>
                <a:gd name="T2" fmla="*/ 2155 w 2671"/>
                <a:gd name="T3" fmla="*/ 124 h 1692"/>
                <a:gd name="T4" fmla="*/ 1807 w 2671"/>
                <a:gd name="T5" fmla="*/ 46 h 1692"/>
                <a:gd name="T6" fmla="*/ 1610 w 2671"/>
                <a:gd name="T7" fmla="*/ 22 h 1692"/>
                <a:gd name="T8" fmla="*/ 1161 w 2671"/>
                <a:gd name="T9" fmla="*/ 0 h 1692"/>
                <a:gd name="T10" fmla="*/ 825 w 2671"/>
                <a:gd name="T11" fmla="*/ 24 h 1692"/>
                <a:gd name="T12" fmla="*/ 581 w 2671"/>
                <a:gd name="T13" fmla="*/ 82 h 1692"/>
                <a:gd name="T14" fmla="*/ 398 w 2671"/>
                <a:gd name="T15" fmla="*/ 164 h 1692"/>
                <a:gd name="T16" fmla="*/ 239 w 2671"/>
                <a:gd name="T17" fmla="*/ 282 h 1692"/>
                <a:gd name="T18" fmla="*/ 142 w 2671"/>
                <a:gd name="T19" fmla="*/ 399 h 1692"/>
                <a:gd name="T20" fmla="*/ 134 w 2671"/>
                <a:gd name="T21" fmla="*/ 409 h 1692"/>
                <a:gd name="T22" fmla="*/ 90 w 2671"/>
                <a:gd name="T23" fmla="*/ 446 h 1692"/>
                <a:gd name="T24" fmla="*/ 55 w 2671"/>
                <a:gd name="T25" fmla="*/ 555 h 1692"/>
                <a:gd name="T26" fmla="*/ 0 w 2671"/>
                <a:gd name="T27" fmla="*/ 875 h 1692"/>
                <a:gd name="T28" fmla="*/ 15 w 2671"/>
                <a:gd name="T29" fmla="*/ 1057 h 1692"/>
                <a:gd name="T30" fmla="*/ 59 w 2671"/>
                <a:gd name="T31" fmla="*/ 1188 h 1692"/>
                <a:gd name="T32" fmla="*/ 142 w 2671"/>
                <a:gd name="T33" fmla="*/ 1314 h 1692"/>
                <a:gd name="T34" fmla="*/ 293 w 2671"/>
                <a:gd name="T35" fmla="*/ 1439 h 1692"/>
                <a:gd name="T36" fmla="*/ 473 w 2671"/>
                <a:gd name="T37" fmla="*/ 1527 h 1692"/>
                <a:gd name="T38" fmla="*/ 710 w 2671"/>
                <a:gd name="T39" fmla="*/ 1597 h 1692"/>
                <a:gd name="T40" fmla="*/ 1017 w 2671"/>
                <a:gd name="T41" fmla="*/ 1656 h 1692"/>
                <a:gd name="T42" fmla="*/ 1451 w 2671"/>
                <a:gd name="T43" fmla="*/ 1692 h 1692"/>
                <a:gd name="T44" fmla="*/ 1827 w 2671"/>
                <a:gd name="T45" fmla="*/ 1659 h 1692"/>
                <a:gd name="T46" fmla="*/ 2032 w 2671"/>
                <a:gd name="T47" fmla="*/ 1603 h 1692"/>
                <a:gd name="T48" fmla="*/ 2223 w 2671"/>
                <a:gd name="T49" fmla="*/ 1515 h 1692"/>
                <a:gd name="T50" fmla="*/ 2354 w 2671"/>
                <a:gd name="T51" fmla="*/ 1426 h 1692"/>
                <a:gd name="T52" fmla="*/ 2452 w 2671"/>
                <a:gd name="T53" fmla="*/ 1335 h 1692"/>
                <a:gd name="T54" fmla="*/ 2556 w 2671"/>
                <a:gd name="T55" fmla="*/ 1196 h 1692"/>
                <a:gd name="T56" fmla="*/ 2628 w 2671"/>
                <a:gd name="T57" fmla="*/ 1042 h 1692"/>
                <a:gd name="T58" fmla="*/ 2665 w 2671"/>
                <a:gd name="T59" fmla="*/ 878 h 1692"/>
                <a:gd name="T60" fmla="*/ 2666 w 2671"/>
                <a:gd name="T61" fmla="*/ 712 h 1692"/>
                <a:gd name="T62" fmla="*/ 2629 w 2671"/>
                <a:gd name="T63" fmla="*/ 552 h 1692"/>
                <a:gd name="T64" fmla="*/ 2551 w 2671"/>
                <a:gd name="T65" fmla="*/ 404 h 1692"/>
                <a:gd name="T66" fmla="*/ 2429 w 2671"/>
                <a:gd name="T67" fmla="*/ 275 h 1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671" h="1692">
                  <a:moveTo>
                    <a:pt x="2391" y="246"/>
                  </a:moveTo>
                  <a:lnTo>
                    <a:pt x="2354" y="220"/>
                  </a:lnTo>
                  <a:lnTo>
                    <a:pt x="2276" y="177"/>
                  </a:lnTo>
                  <a:lnTo>
                    <a:pt x="2155" y="124"/>
                  </a:lnTo>
                  <a:lnTo>
                    <a:pt x="1983" y="76"/>
                  </a:lnTo>
                  <a:lnTo>
                    <a:pt x="1807" y="46"/>
                  </a:lnTo>
                  <a:lnTo>
                    <a:pt x="1719" y="35"/>
                  </a:lnTo>
                  <a:lnTo>
                    <a:pt x="1610" y="22"/>
                  </a:lnTo>
                  <a:lnTo>
                    <a:pt x="1385" y="4"/>
                  </a:lnTo>
                  <a:lnTo>
                    <a:pt x="1161" y="0"/>
                  </a:lnTo>
                  <a:lnTo>
                    <a:pt x="936" y="11"/>
                  </a:lnTo>
                  <a:lnTo>
                    <a:pt x="825" y="24"/>
                  </a:lnTo>
                  <a:lnTo>
                    <a:pt x="726" y="42"/>
                  </a:lnTo>
                  <a:lnTo>
                    <a:pt x="581" y="82"/>
                  </a:lnTo>
                  <a:lnTo>
                    <a:pt x="487" y="118"/>
                  </a:lnTo>
                  <a:lnTo>
                    <a:pt x="398" y="164"/>
                  </a:lnTo>
                  <a:lnTo>
                    <a:pt x="314" y="217"/>
                  </a:lnTo>
                  <a:lnTo>
                    <a:pt x="239" y="282"/>
                  </a:lnTo>
                  <a:lnTo>
                    <a:pt x="170" y="357"/>
                  </a:lnTo>
                  <a:lnTo>
                    <a:pt x="142" y="399"/>
                  </a:lnTo>
                  <a:lnTo>
                    <a:pt x="137" y="403"/>
                  </a:lnTo>
                  <a:lnTo>
                    <a:pt x="134" y="409"/>
                  </a:lnTo>
                  <a:lnTo>
                    <a:pt x="117" y="416"/>
                  </a:lnTo>
                  <a:lnTo>
                    <a:pt x="90" y="446"/>
                  </a:lnTo>
                  <a:lnTo>
                    <a:pt x="81" y="468"/>
                  </a:lnTo>
                  <a:lnTo>
                    <a:pt x="55" y="555"/>
                  </a:lnTo>
                  <a:lnTo>
                    <a:pt x="13" y="737"/>
                  </a:lnTo>
                  <a:lnTo>
                    <a:pt x="0" y="875"/>
                  </a:lnTo>
                  <a:lnTo>
                    <a:pt x="2" y="967"/>
                  </a:lnTo>
                  <a:lnTo>
                    <a:pt x="15" y="1057"/>
                  </a:lnTo>
                  <a:lnTo>
                    <a:pt x="41" y="1145"/>
                  </a:lnTo>
                  <a:lnTo>
                    <a:pt x="59" y="1188"/>
                  </a:lnTo>
                  <a:lnTo>
                    <a:pt x="83" y="1234"/>
                  </a:lnTo>
                  <a:lnTo>
                    <a:pt x="142" y="1314"/>
                  </a:lnTo>
                  <a:lnTo>
                    <a:pt x="212" y="1381"/>
                  </a:lnTo>
                  <a:lnTo>
                    <a:pt x="293" y="1439"/>
                  </a:lnTo>
                  <a:lnTo>
                    <a:pt x="380" y="1486"/>
                  </a:lnTo>
                  <a:lnTo>
                    <a:pt x="473" y="1527"/>
                  </a:lnTo>
                  <a:lnTo>
                    <a:pt x="615" y="1574"/>
                  </a:lnTo>
                  <a:lnTo>
                    <a:pt x="710" y="1597"/>
                  </a:lnTo>
                  <a:lnTo>
                    <a:pt x="809" y="1619"/>
                  </a:lnTo>
                  <a:lnTo>
                    <a:pt x="1017" y="1656"/>
                  </a:lnTo>
                  <a:lnTo>
                    <a:pt x="1233" y="1682"/>
                  </a:lnTo>
                  <a:lnTo>
                    <a:pt x="1451" y="1692"/>
                  </a:lnTo>
                  <a:lnTo>
                    <a:pt x="1669" y="1682"/>
                  </a:lnTo>
                  <a:lnTo>
                    <a:pt x="1827" y="1659"/>
                  </a:lnTo>
                  <a:lnTo>
                    <a:pt x="1931" y="1634"/>
                  </a:lnTo>
                  <a:lnTo>
                    <a:pt x="2032" y="1603"/>
                  </a:lnTo>
                  <a:lnTo>
                    <a:pt x="2130" y="1563"/>
                  </a:lnTo>
                  <a:lnTo>
                    <a:pt x="2223" y="1515"/>
                  </a:lnTo>
                  <a:lnTo>
                    <a:pt x="2312" y="1457"/>
                  </a:lnTo>
                  <a:lnTo>
                    <a:pt x="2354" y="1426"/>
                  </a:lnTo>
                  <a:lnTo>
                    <a:pt x="2389" y="1397"/>
                  </a:lnTo>
                  <a:lnTo>
                    <a:pt x="2452" y="1335"/>
                  </a:lnTo>
                  <a:lnTo>
                    <a:pt x="2508" y="1268"/>
                  </a:lnTo>
                  <a:lnTo>
                    <a:pt x="2556" y="1196"/>
                  </a:lnTo>
                  <a:lnTo>
                    <a:pt x="2596" y="1119"/>
                  </a:lnTo>
                  <a:lnTo>
                    <a:pt x="2628" y="1042"/>
                  </a:lnTo>
                  <a:lnTo>
                    <a:pt x="2651" y="960"/>
                  </a:lnTo>
                  <a:lnTo>
                    <a:pt x="2665" y="878"/>
                  </a:lnTo>
                  <a:lnTo>
                    <a:pt x="2671" y="794"/>
                  </a:lnTo>
                  <a:lnTo>
                    <a:pt x="2666" y="712"/>
                  </a:lnTo>
                  <a:lnTo>
                    <a:pt x="2653" y="632"/>
                  </a:lnTo>
                  <a:lnTo>
                    <a:pt x="2629" y="552"/>
                  </a:lnTo>
                  <a:lnTo>
                    <a:pt x="2596" y="476"/>
                  </a:lnTo>
                  <a:lnTo>
                    <a:pt x="2551" y="404"/>
                  </a:lnTo>
                  <a:lnTo>
                    <a:pt x="2495" y="337"/>
                  </a:lnTo>
                  <a:lnTo>
                    <a:pt x="2429" y="275"/>
                  </a:lnTo>
                  <a:lnTo>
                    <a:pt x="2391" y="246"/>
                  </a:lnTo>
                </a:path>
              </a:pathLst>
            </a:custGeom>
            <a:solidFill>
              <a:srgbClr val="2E75B6"/>
            </a:solidFill>
            <a:ln>
              <a:noFill/>
            </a:ln>
          </p:spPr>
          <p:txBody>
            <a:bodyPr vert="horz" wrap="square" lIns="91440" tIns="45720" rIns="91440" bIns="45720" numCol="1" anchor="ctr" anchorCtr="0" compatLnSpc="1">
              <a:prstTxWarp prst="textNoShape">
                <a:avLst/>
              </a:prstTxWarp>
            </a:bodyPr>
            <a:lstStyle/>
            <a:p>
              <a:pPr algn="ctr" rtl="1">
                <a:lnSpc>
                  <a:spcPct val="115000"/>
                </a:lnSpc>
              </a:pPr>
              <a:r>
                <a:rPr lang="en-US" sz="3200" b="1" kern="1200">
                  <a:solidFill>
                    <a:srgbClr val="FFFFFF"/>
                  </a:solidFill>
                  <a:effectLst/>
                  <a:latin typeface="Calibri" panose="020F0502020204030204" pitchFamily="34" charset="0"/>
                  <a:ea typeface="Calibri" panose="020F0502020204030204" pitchFamily="34" charset="0"/>
                  <a:cs typeface="Arial" panose="020B0604020202020204" pitchFamily="34" charset="0"/>
                </a:rPr>
                <a:t>05</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9" name="TextBox 27">
              <a:extLst>
                <a:ext uri="{FF2B5EF4-FFF2-40B4-BE49-F238E27FC236}">
                  <a16:creationId xmlns:a16="http://schemas.microsoft.com/office/drawing/2014/main" id="{797D5055-D8F5-9433-25A9-A8E059C01F5B}"/>
                </a:ext>
              </a:extLst>
            </p:cNvPr>
            <p:cNvSpPr txBox="1"/>
            <p:nvPr/>
          </p:nvSpPr>
          <p:spPr>
            <a:xfrm>
              <a:off x="8756177" y="4089078"/>
              <a:ext cx="2702147" cy="1186242"/>
            </a:xfrm>
            <a:prstGeom prst="rect">
              <a:avLst/>
            </a:prstGeom>
            <a:noFill/>
          </p:spPr>
          <p:txBody>
            <a:bodyPr wrap="square" lIns="0" rIns="0" rtlCol="0" anchor="ctr">
              <a:noAutofit/>
            </a:bodyPr>
            <a:lstStyle/>
            <a:p>
              <a:pPr algn="ctr" rtl="1">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تعزيز التخصّص</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37" name="Group 36">
            <a:extLst>
              <a:ext uri="{FF2B5EF4-FFF2-40B4-BE49-F238E27FC236}">
                <a16:creationId xmlns:a16="http://schemas.microsoft.com/office/drawing/2014/main" id="{FBB3ECBF-D0C6-B199-3746-63366F762AA5}"/>
              </a:ext>
            </a:extLst>
          </p:cNvPr>
          <p:cNvGrpSpPr/>
          <p:nvPr/>
        </p:nvGrpSpPr>
        <p:grpSpPr>
          <a:xfrm>
            <a:off x="786936" y="3959152"/>
            <a:ext cx="5141740" cy="1768833"/>
            <a:chOff x="786936" y="3959152"/>
            <a:chExt cx="5141740" cy="1768833"/>
          </a:xfrm>
        </p:grpSpPr>
        <p:sp>
          <p:nvSpPr>
            <p:cNvPr id="7" name="Freeform: Shape 6">
              <a:extLst>
                <a:ext uri="{FF2B5EF4-FFF2-40B4-BE49-F238E27FC236}">
                  <a16:creationId xmlns:a16="http://schemas.microsoft.com/office/drawing/2014/main" id="{F98B7CD5-DD88-F33B-166B-848D3E2AC5B7}"/>
                </a:ext>
              </a:extLst>
            </p:cNvPr>
            <p:cNvSpPr>
              <a:spLocks/>
            </p:cNvSpPr>
            <p:nvPr/>
          </p:nvSpPr>
          <p:spPr bwMode="auto">
            <a:xfrm>
              <a:off x="4000530" y="4406803"/>
              <a:ext cx="739123" cy="1321182"/>
            </a:xfrm>
            <a:custGeom>
              <a:avLst/>
              <a:gdLst>
                <a:gd name="connsiteX0" fmla="*/ 321181 w 803275"/>
                <a:gd name="connsiteY0" fmla="*/ 996950 h 1436688"/>
                <a:gd name="connsiteX1" fmla="*/ 292845 w 803275"/>
                <a:gd name="connsiteY1" fmla="*/ 1006412 h 1436688"/>
                <a:gd name="connsiteX2" fmla="*/ 267132 w 803275"/>
                <a:gd name="connsiteY2" fmla="*/ 1023759 h 1436688"/>
                <a:gd name="connsiteX3" fmla="*/ 255588 w 803275"/>
                <a:gd name="connsiteY3" fmla="*/ 1034798 h 1436688"/>
                <a:gd name="connsiteX4" fmla="*/ 256638 w 803275"/>
                <a:gd name="connsiteY4" fmla="*/ 1034798 h 1436688"/>
                <a:gd name="connsiteX5" fmla="*/ 257162 w 803275"/>
                <a:gd name="connsiteY5" fmla="*/ 1035849 h 1436688"/>
                <a:gd name="connsiteX6" fmla="*/ 275528 w 803275"/>
                <a:gd name="connsiteY6" fmla="*/ 1052145 h 1436688"/>
                <a:gd name="connsiteX7" fmla="*/ 307013 w 803275"/>
                <a:gd name="connsiteY7" fmla="*/ 1072120 h 1436688"/>
                <a:gd name="connsiteX8" fmla="*/ 331151 w 803275"/>
                <a:gd name="connsiteY8" fmla="*/ 1076325 h 1436688"/>
                <a:gd name="connsiteX9" fmla="*/ 344269 w 803275"/>
                <a:gd name="connsiteY9" fmla="*/ 1074223 h 1436688"/>
                <a:gd name="connsiteX10" fmla="*/ 356338 w 803275"/>
                <a:gd name="connsiteY10" fmla="*/ 1070543 h 1436688"/>
                <a:gd name="connsiteX11" fmla="*/ 373655 w 803275"/>
                <a:gd name="connsiteY11" fmla="*/ 1053722 h 1436688"/>
                <a:gd name="connsiteX12" fmla="*/ 381001 w 803275"/>
                <a:gd name="connsiteY12" fmla="*/ 1032695 h 1436688"/>
                <a:gd name="connsiteX13" fmla="*/ 377853 w 803275"/>
                <a:gd name="connsiteY13" fmla="*/ 1016925 h 1436688"/>
                <a:gd name="connsiteX14" fmla="*/ 372081 w 803275"/>
                <a:gd name="connsiteY14" fmla="*/ 1007463 h 1436688"/>
                <a:gd name="connsiteX15" fmla="*/ 367358 w 803275"/>
                <a:gd name="connsiteY15" fmla="*/ 1003784 h 1436688"/>
                <a:gd name="connsiteX16" fmla="*/ 352140 w 803275"/>
                <a:gd name="connsiteY16" fmla="*/ 998527 h 1436688"/>
                <a:gd name="connsiteX17" fmla="*/ 305330 w 803275"/>
                <a:gd name="connsiteY17" fmla="*/ 203200 h 1436688"/>
                <a:gd name="connsiteX18" fmla="*/ 277813 w 803275"/>
                <a:gd name="connsiteY18" fmla="*/ 204788 h 1436688"/>
                <a:gd name="connsiteX19" fmla="*/ 281517 w 803275"/>
                <a:gd name="connsiteY19" fmla="*/ 218546 h 1436688"/>
                <a:gd name="connsiteX20" fmla="*/ 292101 w 803275"/>
                <a:gd name="connsiteY20" fmla="*/ 246063 h 1436688"/>
                <a:gd name="connsiteX21" fmla="*/ 309034 w 803275"/>
                <a:gd name="connsiteY21" fmla="*/ 268817 h 1436688"/>
                <a:gd name="connsiteX22" fmla="*/ 326496 w 803275"/>
                <a:gd name="connsiteY22" fmla="*/ 279930 h 1436688"/>
                <a:gd name="connsiteX23" fmla="*/ 340255 w 803275"/>
                <a:gd name="connsiteY23" fmla="*/ 284163 h 1436688"/>
                <a:gd name="connsiteX24" fmla="*/ 348721 w 803275"/>
                <a:gd name="connsiteY24" fmla="*/ 284163 h 1436688"/>
                <a:gd name="connsiteX25" fmla="*/ 361421 w 803275"/>
                <a:gd name="connsiteY25" fmla="*/ 283105 h 1436688"/>
                <a:gd name="connsiteX26" fmla="*/ 380471 w 803275"/>
                <a:gd name="connsiteY26" fmla="*/ 270934 h 1436688"/>
                <a:gd name="connsiteX27" fmla="*/ 392113 w 803275"/>
                <a:gd name="connsiteY27" fmla="*/ 251884 h 1436688"/>
                <a:gd name="connsiteX28" fmla="*/ 392113 w 803275"/>
                <a:gd name="connsiteY28" fmla="*/ 231246 h 1436688"/>
                <a:gd name="connsiteX29" fmla="*/ 386821 w 803275"/>
                <a:gd name="connsiteY29" fmla="*/ 221721 h 1436688"/>
                <a:gd name="connsiteX30" fmla="*/ 359834 w 803275"/>
                <a:gd name="connsiteY30" fmla="*/ 211667 h 1436688"/>
                <a:gd name="connsiteX31" fmla="*/ 479954 w 803275"/>
                <a:gd name="connsiteY31" fmla="*/ 0 h 1436688"/>
                <a:gd name="connsiteX32" fmla="*/ 516467 w 803275"/>
                <a:gd name="connsiteY32" fmla="*/ 0 h 1436688"/>
                <a:gd name="connsiteX33" fmla="*/ 552979 w 803275"/>
                <a:gd name="connsiteY33" fmla="*/ 5296 h 1436688"/>
                <a:gd name="connsiteX34" fmla="*/ 588963 w 803275"/>
                <a:gd name="connsiteY34" fmla="*/ 16946 h 1436688"/>
                <a:gd name="connsiteX35" fmla="*/ 623358 w 803275"/>
                <a:gd name="connsiteY35" fmla="*/ 33362 h 1436688"/>
                <a:gd name="connsiteX36" fmla="*/ 639233 w 803275"/>
                <a:gd name="connsiteY36" fmla="*/ 43424 h 1436688"/>
                <a:gd name="connsiteX37" fmla="*/ 641350 w 803275"/>
                <a:gd name="connsiteY37" fmla="*/ 45542 h 1436688"/>
                <a:gd name="connsiteX38" fmla="*/ 642938 w 803275"/>
                <a:gd name="connsiteY38" fmla="*/ 51897 h 1436688"/>
                <a:gd name="connsiteX39" fmla="*/ 640292 w 803275"/>
                <a:gd name="connsiteY39" fmla="*/ 57192 h 1436688"/>
                <a:gd name="connsiteX40" fmla="*/ 634471 w 803275"/>
                <a:gd name="connsiteY40" fmla="*/ 58781 h 1436688"/>
                <a:gd name="connsiteX41" fmla="*/ 631825 w 803275"/>
                <a:gd name="connsiteY41" fmla="*/ 57192 h 1436688"/>
                <a:gd name="connsiteX42" fmla="*/ 604838 w 803275"/>
                <a:gd name="connsiteY42" fmla="*/ 42365 h 1436688"/>
                <a:gd name="connsiteX43" fmla="*/ 549275 w 803275"/>
                <a:gd name="connsiteY43" fmla="*/ 22771 h 1436688"/>
                <a:gd name="connsiteX44" fmla="*/ 492125 w 803275"/>
                <a:gd name="connsiteY44" fmla="*/ 15887 h 1436688"/>
                <a:gd name="connsiteX45" fmla="*/ 448733 w 803275"/>
                <a:gd name="connsiteY45" fmla="*/ 21182 h 1436688"/>
                <a:gd name="connsiteX46" fmla="*/ 419629 w 803275"/>
                <a:gd name="connsiteY46" fmla="*/ 29655 h 1436688"/>
                <a:gd name="connsiteX47" fmla="*/ 405342 w 803275"/>
                <a:gd name="connsiteY47" fmla="*/ 34951 h 1436688"/>
                <a:gd name="connsiteX48" fmla="*/ 382588 w 803275"/>
                <a:gd name="connsiteY48" fmla="*/ 45542 h 1436688"/>
                <a:gd name="connsiteX49" fmla="*/ 338138 w 803275"/>
                <a:gd name="connsiteY49" fmla="*/ 76786 h 1436688"/>
                <a:gd name="connsiteX50" fmla="*/ 301096 w 803275"/>
                <a:gd name="connsiteY50" fmla="*/ 116503 h 1436688"/>
                <a:gd name="connsiteX51" fmla="*/ 282046 w 803275"/>
                <a:gd name="connsiteY51" fmla="*/ 150924 h 1436688"/>
                <a:gd name="connsiteX52" fmla="*/ 274638 w 803275"/>
                <a:gd name="connsiteY52" fmla="*/ 175813 h 1436688"/>
                <a:gd name="connsiteX53" fmla="*/ 273050 w 803275"/>
                <a:gd name="connsiteY53" fmla="*/ 187993 h 1436688"/>
                <a:gd name="connsiteX54" fmla="*/ 296333 w 803275"/>
                <a:gd name="connsiteY54" fmla="*/ 187463 h 1436688"/>
                <a:gd name="connsiteX55" fmla="*/ 345017 w 803275"/>
                <a:gd name="connsiteY55" fmla="*/ 194877 h 1436688"/>
                <a:gd name="connsiteX56" fmla="*/ 370417 w 803275"/>
                <a:gd name="connsiteY56" fmla="*/ 203350 h 1436688"/>
                <a:gd name="connsiteX57" fmla="*/ 370946 w 803275"/>
                <a:gd name="connsiteY57" fmla="*/ 203350 h 1436688"/>
                <a:gd name="connsiteX58" fmla="*/ 381000 w 803275"/>
                <a:gd name="connsiteY58" fmla="*/ 205468 h 1436688"/>
                <a:gd name="connsiteX59" fmla="*/ 387879 w 803275"/>
                <a:gd name="connsiteY59" fmla="*/ 210764 h 1436688"/>
                <a:gd name="connsiteX60" fmla="*/ 392642 w 803275"/>
                <a:gd name="connsiteY60" fmla="*/ 212353 h 1436688"/>
                <a:gd name="connsiteX61" fmla="*/ 396346 w 803275"/>
                <a:gd name="connsiteY61" fmla="*/ 215000 h 1436688"/>
                <a:gd name="connsiteX62" fmla="*/ 399521 w 803275"/>
                <a:gd name="connsiteY62" fmla="*/ 217648 h 1436688"/>
                <a:gd name="connsiteX63" fmla="*/ 397933 w 803275"/>
                <a:gd name="connsiteY63" fmla="*/ 221885 h 1436688"/>
                <a:gd name="connsiteX64" fmla="*/ 402167 w 803275"/>
                <a:gd name="connsiteY64" fmla="*/ 231417 h 1436688"/>
                <a:gd name="connsiteX65" fmla="*/ 403754 w 803275"/>
                <a:gd name="connsiteY65" fmla="*/ 253128 h 1436688"/>
                <a:gd name="connsiteX66" fmla="*/ 396346 w 803275"/>
                <a:gd name="connsiteY66" fmla="*/ 274311 h 1436688"/>
                <a:gd name="connsiteX67" fmla="*/ 382058 w 803275"/>
                <a:gd name="connsiteY67" fmla="*/ 291257 h 1436688"/>
                <a:gd name="connsiteX68" fmla="*/ 370946 w 803275"/>
                <a:gd name="connsiteY68" fmla="*/ 295493 h 1436688"/>
                <a:gd name="connsiteX69" fmla="*/ 361950 w 803275"/>
                <a:gd name="connsiteY69" fmla="*/ 298670 h 1436688"/>
                <a:gd name="connsiteX70" fmla="*/ 344488 w 803275"/>
                <a:gd name="connsiteY70" fmla="*/ 300789 h 1436688"/>
                <a:gd name="connsiteX71" fmla="*/ 327554 w 803275"/>
                <a:gd name="connsiteY71" fmla="*/ 297611 h 1436688"/>
                <a:gd name="connsiteX72" fmla="*/ 312738 w 803275"/>
                <a:gd name="connsiteY72" fmla="*/ 291786 h 1436688"/>
                <a:gd name="connsiteX73" fmla="*/ 292629 w 803275"/>
                <a:gd name="connsiteY73" fmla="*/ 275899 h 1436688"/>
                <a:gd name="connsiteX74" fmla="*/ 273579 w 803275"/>
                <a:gd name="connsiteY74" fmla="*/ 246774 h 1436688"/>
                <a:gd name="connsiteX75" fmla="*/ 267758 w 803275"/>
                <a:gd name="connsiteY75" fmla="*/ 229828 h 1436688"/>
                <a:gd name="connsiteX76" fmla="*/ 262996 w 803275"/>
                <a:gd name="connsiteY76" fmla="*/ 218707 h 1436688"/>
                <a:gd name="connsiteX77" fmla="*/ 260879 w 803275"/>
                <a:gd name="connsiteY77" fmla="*/ 207057 h 1436688"/>
                <a:gd name="connsiteX78" fmla="*/ 238654 w 803275"/>
                <a:gd name="connsiteY78" fmla="*/ 210764 h 1436688"/>
                <a:gd name="connsiteX79" fmla="*/ 195792 w 803275"/>
                <a:gd name="connsiteY79" fmla="*/ 225592 h 1436688"/>
                <a:gd name="connsiteX80" fmla="*/ 155575 w 803275"/>
                <a:gd name="connsiteY80" fmla="*/ 246244 h 1436688"/>
                <a:gd name="connsiteX81" fmla="*/ 119063 w 803275"/>
                <a:gd name="connsiteY81" fmla="*/ 274311 h 1436688"/>
                <a:gd name="connsiteX82" fmla="*/ 103188 w 803275"/>
                <a:gd name="connsiteY82" fmla="*/ 290197 h 1436688"/>
                <a:gd name="connsiteX83" fmla="*/ 89958 w 803275"/>
                <a:gd name="connsiteY83" fmla="*/ 304495 h 1436688"/>
                <a:gd name="connsiteX84" fmla="*/ 67733 w 803275"/>
                <a:gd name="connsiteY84" fmla="*/ 335739 h 1436688"/>
                <a:gd name="connsiteX85" fmla="*/ 50271 w 803275"/>
                <a:gd name="connsiteY85" fmla="*/ 369631 h 1436688"/>
                <a:gd name="connsiteX86" fmla="*/ 36513 w 803275"/>
                <a:gd name="connsiteY86" fmla="*/ 404582 h 1436688"/>
                <a:gd name="connsiteX87" fmla="*/ 22225 w 803275"/>
                <a:gd name="connsiteY87" fmla="*/ 459126 h 1436688"/>
                <a:gd name="connsiteX88" fmla="*/ 16404 w 803275"/>
                <a:gd name="connsiteY88" fmla="*/ 535382 h 1436688"/>
                <a:gd name="connsiteX89" fmla="*/ 17463 w 803275"/>
                <a:gd name="connsiteY89" fmla="*/ 573510 h 1436688"/>
                <a:gd name="connsiteX90" fmla="*/ 20638 w 803275"/>
                <a:gd name="connsiteY90" fmla="*/ 607402 h 1436688"/>
                <a:gd name="connsiteX91" fmla="*/ 32808 w 803275"/>
                <a:gd name="connsiteY91" fmla="*/ 672008 h 1436688"/>
                <a:gd name="connsiteX92" fmla="*/ 51858 w 803275"/>
                <a:gd name="connsiteY92" fmla="*/ 733437 h 1436688"/>
                <a:gd name="connsiteX93" fmla="*/ 77258 w 803275"/>
                <a:gd name="connsiteY93" fmla="*/ 792217 h 1436688"/>
                <a:gd name="connsiteX94" fmla="*/ 107421 w 803275"/>
                <a:gd name="connsiteY94" fmla="*/ 848880 h 1436688"/>
                <a:gd name="connsiteX95" fmla="*/ 142875 w 803275"/>
                <a:gd name="connsiteY95" fmla="*/ 901836 h 1436688"/>
                <a:gd name="connsiteX96" fmla="*/ 202142 w 803275"/>
                <a:gd name="connsiteY96" fmla="*/ 978092 h 1436688"/>
                <a:gd name="connsiteX97" fmla="*/ 246063 w 803275"/>
                <a:gd name="connsiteY97" fmla="*/ 1026282 h 1436688"/>
                <a:gd name="connsiteX98" fmla="*/ 259821 w 803275"/>
                <a:gd name="connsiteY98" fmla="*/ 1011984 h 1436688"/>
                <a:gd name="connsiteX99" fmla="*/ 293688 w 803275"/>
                <a:gd name="connsiteY99" fmla="*/ 992919 h 1436688"/>
                <a:gd name="connsiteX100" fmla="*/ 330729 w 803275"/>
                <a:gd name="connsiteY100" fmla="*/ 986035 h 1436688"/>
                <a:gd name="connsiteX101" fmla="*/ 368300 w 803275"/>
                <a:gd name="connsiteY101" fmla="*/ 993449 h 1436688"/>
                <a:gd name="connsiteX102" fmla="*/ 385763 w 803275"/>
                <a:gd name="connsiteY102" fmla="*/ 1002452 h 1436688"/>
                <a:gd name="connsiteX103" fmla="*/ 387350 w 803275"/>
                <a:gd name="connsiteY103" fmla="*/ 1005099 h 1436688"/>
                <a:gd name="connsiteX104" fmla="*/ 387350 w 803275"/>
                <a:gd name="connsiteY104" fmla="*/ 1009336 h 1436688"/>
                <a:gd name="connsiteX105" fmla="*/ 385763 w 803275"/>
                <a:gd name="connsiteY105" fmla="*/ 1010924 h 1436688"/>
                <a:gd name="connsiteX106" fmla="*/ 389467 w 803275"/>
                <a:gd name="connsiteY106" fmla="*/ 1017809 h 1436688"/>
                <a:gd name="connsiteX107" fmla="*/ 393171 w 803275"/>
                <a:gd name="connsiteY107" fmla="*/ 1033695 h 1436688"/>
                <a:gd name="connsiteX108" fmla="*/ 391583 w 803275"/>
                <a:gd name="connsiteY108" fmla="*/ 1050641 h 1436688"/>
                <a:gd name="connsiteX109" fmla="*/ 384704 w 803275"/>
                <a:gd name="connsiteY109" fmla="*/ 1066528 h 1436688"/>
                <a:gd name="connsiteX110" fmla="*/ 379413 w 803275"/>
                <a:gd name="connsiteY110" fmla="*/ 1073412 h 1436688"/>
                <a:gd name="connsiteX111" fmla="*/ 372004 w 803275"/>
                <a:gd name="connsiteY111" fmla="*/ 1080296 h 1436688"/>
                <a:gd name="connsiteX112" fmla="*/ 355071 w 803275"/>
                <a:gd name="connsiteY112" fmla="*/ 1089299 h 1436688"/>
                <a:gd name="connsiteX113" fmla="*/ 337079 w 803275"/>
                <a:gd name="connsiteY113" fmla="*/ 1093535 h 1436688"/>
                <a:gd name="connsiteX114" fmla="*/ 318558 w 803275"/>
                <a:gd name="connsiteY114" fmla="*/ 1091947 h 1436688"/>
                <a:gd name="connsiteX115" fmla="*/ 291042 w 803275"/>
                <a:gd name="connsiteY115" fmla="*/ 1083474 h 1436688"/>
                <a:gd name="connsiteX116" fmla="*/ 258233 w 803275"/>
                <a:gd name="connsiteY116" fmla="*/ 1061232 h 1436688"/>
                <a:gd name="connsiteX117" fmla="*/ 246063 w 803275"/>
                <a:gd name="connsiteY117" fmla="*/ 1047464 h 1436688"/>
                <a:gd name="connsiteX118" fmla="*/ 238654 w 803275"/>
                <a:gd name="connsiteY118" fmla="*/ 1060703 h 1436688"/>
                <a:gd name="connsiteX119" fmla="*/ 233363 w 803275"/>
                <a:gd name="connsiteY119" fmla="*/ 1075001 h 1436688"/>
                <a:gd name="connsiteX120" fmla="*/ 230188 w 803275"/>
                <a:gd name="connsiteY120" fmla="*/ 1088769 h 1436688"/>
                <a:gd name="connsiteX121" fmla="*/ 228071 w 803275"/>
                <a:gd name="connsiteY121" fmla="*/ 1117895 h 1436688"/>
                <a:gd name="connsiteX122" fmla="*/ 232304 w 803275"/>
                <a:gd name="connsiteY122" fmla="*/ 1161319 h 1436688"/>
                <a:gd name="connsiteX123" fmla="*/ 240771 w 803275"/>
                <a:gd name="connsiteY123" fmla="*/ 1188326 h 1436688"/>
                <a:gd name="connsiteX124" fmla="*/ 249767 w 803275"/>
                <a:gd name="connsiteY124" fmla="*/ 1212686 h 1436688"/>
                <a:gd name="connsiteX125" fmla="*/ 275696 w 803275"/>
                <a:gd name="connsiteY125" fmla="*/ 1256109 h 1436688"/>
                <a:gd name="connsiteX126" fmla="*/ 308504 w 803275"/>
                <a:gd name="connsiteY126" fmla="*/ 1295826 h 1436688"/>
                <a:gd name="connsiteX127" fmla="*/ 346604 w 803275"/>
                <a:gd name="connsiteY127" fmla="*/ 1330247 h 1436688"/>
                <a:gd name="connsiteX128" fmla="*/ 368300 w 803275"/>
                <a:gd name="connsiteY128" fmla="*/ 1344545 h 1436688"/>
                <a:gd name="connsiteX129" fmla="*/ 391583 w 803275"/>
                <a:gd name="connsiteY129" fmla="*/ 1359902 h 1436688"/>
                <a:gd name="connsiteX130" fmla="*/ 441325 w 803275"/>
                <a:gd name="connsiteY130" fmla="*/ 1383732 h 1436688"/>
                <a:gd name="connsiteX131" fmla="*/ 493713 w 803275"/>
                <a:gd name="connsiteY131" fmla="*/ 1401208 h 1436688"/>
                <a:gd name="connsiteX132" fmla="*/ 547158 w 803275"/>
                <a:gd name="connsiteY132" fmla="*/ 1412329 h 1436688"/>
                <a:gd name="connsiteX133" fmla="*/ 602721 w 803275"/>
                <a:gd name="connsiteY133" fmla="*/ 1417624 h 1436688"/>
                <a:gd name="connsiteX134" fmla="*/ 658283 w 803275"/>
                <a:gd name="connsiteY134" fmla="*/ 1419213 h 1436688"/>
                <a:gd name="connsiteX135" fmla="*/ 741363 w 803275"/>
                <a:gd name="connsiteY135" fmla="*/ 1414976 h 1436688"/>
                <a:gd name="connsiteX136" fmla="*/ 796396 w 803275"/>
                <a:gd name="connsiteY136" fmla="*/ 1408092 h 1436688"/>
                <a:gd name="connsiteX137" fmla="*/ 800629 w 803275"/>
                <a:gd name="connsiteY137" fmla="*/ 1408622 h 1436688"/>
                <a:gd name="connsiteX138" fmla="*/ 803275 w 803275"/>
                <a:gd name="connsiteY138" fmla="*/ 1416565 h 1436688"/>
                <a:gd name="connsiteX139" fmla="*/ 798513 w 803275"/>
                <a:gd name="connsiteY139" fmla="*/ 1418683 h 1436688"/>
                <a:gd name="connsiteX140" fmla="*/ 764117 w 803275"/>
                <a:gd name="connsiteY140" fmla="*/ 1426097 h 1436688"/>
                <a:gd name="connsiteX141" fmla="*/ 691092 w 803275"/>
                <a:gd name="connsiteY141" fmla="*/ 1435629 h 1436688"/>
                <a:gd name="connsiteX142" fmla="*/ 616479 w 803275"/>
                <a:gd name="connsiteY142" fmla="*/ 1436688 h 1436688"/>
                <a:gd name="connsiteX143" fmla="*/ 541867 w 803275"/>
                <a:gd name="connsiteY143" fmla="*/ 1430334 h 1436688"/>
                <a:gd name="connsiteX144" fmla="*/ 469371 w 803275"/>
                <a:gd name="connsiteY144" fmla="*/ 1413388 h 1436688"/>
                <a:gd name="connsiteX145" fmla="*/ 401108 w 803275"/>
                <a:gd name="connsiteY145" fmla="*/ 1386380 h 1436688"/>
                <a:gd name="connsiteX146" fmla="*/ 338138 w 803275"/>
                <a:gd name="connsiteY146" fmla="*/ 1348782 h 1436688"/>
                <a:gd name="connsiteX147" fmla="*/ 297921 w 803275"/>
                <a:gd name="connsiteY147" fmla="*/ 1311713 h 1436688"/>
                <a:gd name="connsiteX148" fmla="*/ 273579 w 803275"/>
                <a:gd name="connsiteY148" fmla="*/ 1283646 h 1436688"/>
                <a:gd name="connsiteX149" fmla="*/ 262467 w 803275"/>
                <a:gd name="connsiteY149" fmla="*/ 1268289 h 1436688"/>
                <a:gd name="connsiteX150" fmla="*/ 246063 w 803275"/>
                <a:gd name="connsiteY150" fmla="*/ 1243400 h 1436688"/>
                <a:gd name="connsiteX151" fmla="*/ 222779 w 803275"/>
                <a:gd name="connsiteY151" fmla="*/ 1186208 h 1436688"/>
                <a:gd name="connsiteX152" fmla="*/ 214313 w 803275"/>
                <a:gd name="connsiteY152" fmla="*/ 1140666 h 1436688"/>
                <a:gd name="connsiteX153" fmla="*/ 213254 w 803275"/>
                <a:gd name="connsiteY153" fmla="*/ 1109952 h 1436688"/>
                <a:gd name="connsiteX154" fmla="*/ 218017 w 803275"/>
                <a:gd name="connsiteY154" fmla="*/ 1080296 h 1436688"/>
                <a:gd name="connsiteX155" fmla="*/ 229658 w 803275"/>
                <a:gd name="connsiteY155" fmla="*/ 1051171 h 1436688"/>
                <a:gd name="connsiteX156" fmla="*/ 237067 w 803275"/>
                <a:gd name="connsiteY156" fmla="*/ 1038461 h 1436688"/>
                <a:gd name="connsiteX157" fmla="*/ 207963 w 803275"/>
                <a:gd name="connsiteY157" fmla="*/ 1014102 h 1436688"/>
                <a:gd name="connsiteX158" fmla="*/ 155046 w 803275"/>
                <a:gd name="connsiteY158" fmla="*/ 956910 h 1436688"/>
                <a:gd name="connsiteX159" fmla="*/ 108479 w 803275"/>
                <a:gd name="connsiteY159" fmla="*/ 892833 h 1436688"/>
                <a:gd name="connsiteX160" fmla="*/ 69321 w 803275"/>
                <a:gd name="connsiteY160" fmla="*/ 822932 h 1436688"/>
                <a:gd name="connsiteX161" fmla="*/ 38100 w 803275"/>
                <a:gd name="connsiteY161" fmla="*/ 749853 h 1436688"/>
                <a:gd name="connsiteX162" fmla="*/ 15346 w 803275"/>
                <a:gd name="connsiteY162" fmla="*/ 673597 h 1436688"/>
                <a:gd name="connsiteX163" fmla="*/ 2646 w 803275"/>
                <a:gd name="connsiteY163" fmla="*/ 596281 h 1436688"/>
                <a:gd name="connsiteX164" fmla="*/ 0 w 803275"/>
                <a:gd name="connsiteY164" fmla="*/ 520555 h 1436688"/>
                <a:gd name="connsiteX165" fmla="*/ 3175 w 803275"/>
                <a:gd name="connsiteY165" fmla="*/ 482956 h 1436688"/>
                <a:gd name="connsiteX166" fmla="*/ 6879 w 803275"/>
                <a:gd name="connsiteY166" fmla="*/ 457008 h 1436688"/>
                <a:gd name="connsiteX167" fmla="*/ 20638 w 803275"/>
                <a:gd name="connsiteY167" fmla="*/ 406170 h 1436688"/>
                <a:gd name="connsiteX168" fmla="*/ 41804 w 803275"/>
                <a:gd name="connsiteY168" fmla="*/ 357451 h 1436688"/>
                <a:gd name="connsiteX169" fmla="*/ 70379 w 803275"/>
                <a:gd name="connsiteY169" fmla="*/ 311380 h 1436688"/>
                <a:gd name="connsiteX170" fmla="*/ 104775 w 803275"/>
                <a:gd name="connsiteY170" fmla="*/ 271133 h 1436688"/>
                <a:gd name="connsiteX171" fmla="*/ 143404 w 803275"/>
                <a:gd name="connsiteY171" fmla="*/ 237771 h 1436688"/>
                <a:gd name="connsiteX172" fmla="*/ 186796 w 803275"/>
                <a:gd name="connsiteY172" fmla="*/ 210764 h 1436688"/>
                <a:gd name="connsiteX173" fmla="*/ 233892 w 803275"/>
                <a:gd name="connsiteY173" fmla="*/ 194348 h 1436688"/>
                <a:gd name="connsiteX174" fmla="*/ 259292 w 803275"/>
                <a:gd name="connsiteY174" fmla="*/ 189582 h 1436688"/>
                <a:gd name="connsiteX175" fmla="*/ 259821 w 803275"/>
                <a:gd name="connsiteY175" fmla="*/ 178990 h 1436688"/>
                <a:gd name="connsiteX176" fmla="*/ 263525 w 803275"/>
                <a:gd name="connsiteY176" fmla="*/ 156749 h 1436688"/>
                <a:gd name="connsiteX177" fmla="*/ 277283 w 803275"/>
                <a:gd name="connsiteY177" fmla="*/ 125505 h 1436688"/>
                <a:gd name="connsiteX178" fmla="*/ 304800 w 803275"/>
                <a:gd name="connsiteY178" fmla="*/ 87377 h 1436688"/>
                <a:gd name="connsiteX179" fmla="*/ 339196 w 803275"/>
                <a:gd name="connsiteY179" fmla="*/ 55604 h 1436688"/>
                <a:gd name="connsiteX180" fmla="*/ 356658 w 803275"/>
                <a:gd name="connsiteY180" fmla="*/ 42365 h 1436688"/>
                <a:gd name="connsiteX181" fmla="*/ 373592 w 803275"/>
                <a:gd name="connsiteY181" fmla="*/ 31774 h 1436688"/>
                <a:gd name="connsiteX182" fmla="*/ 407458 w 803275"/>
                <a:gd name="connsiteY182" fmla="*/ 15887 h 1436688"/>
                <a:gd name="connsiteX183" fmla="*/ 443442 w 803275"/>
                <a:gd name="connsiteY183" fmla="*/ 5296 h 1436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Lst>
              <a:rect l="l" t="t" r="r" b="b"/>
              <a:pathLst>
                <a:path w="803275" h="1436688">
                  <a:moveTo>
                    <a:pt x="321181" y="996950"/>
                  </a:moveTo>
                  <a:lnTo>
                    <a:pt x="292845" y="1006412"/>
                  </a:lnTo>
                  <a:lnTo>
                    <a:pt x="267132" y="1023759"/>
                  </a:lnTo>
                  <a:lnTo>
                    <a:pt x="255588" y="1034798"/>
                  </a:lnTo>
                  <a:lnTo>
                    <a:pt x="256638" y="1034798"/>
                  </a:lnTo>
                  <a:lnTo>
                    <a:pt x="257162" y="1035849"/>
                  </a:lnTo>
                  <a:lnTo>
                    <a:pt x="275528" y="1052145"/>
                  </a:lnTo>
                  <a:lnTo>
                    <a:pt x="307013" y="1072120"/>
                  </a:lnTo>
                  <a:lnTo>
                    <a:pt x="331151" y="1076325"/>
                  </a:lnTo>
                  <a:lnTo>
                    <a:pt x="344269" y="1074223"/>
                  </a:lnTo>
                  <a:lnTo>
                    <a:pt x="356338" y="1070543"/>
                  </a:lnTo>
                  <a:lnTo>
                    <a:pt x="373655" y="1053722"/>
                  </a:lnTo>
                  <a:lnTo>
                    <a:pt x="381001" y="1032695"/>
                  </a:lnTo>
                  <a:lnTo>
                    <a:pt x="377853" y="1016925"/>
                  </a:lnTo>
                  <a:lnTo>
                    <a:pt x="372081" y="1007463"/>
                  </a:lnTo>
                  <a:lnTo>
                    <a:pt x="367358" y="1003784"/>
                  </a:lnTo>
                  <a:lnTo>
                    <a:pt x="352140" y="998527"/>
                  </a:lnTo>
                  <a:close/>
                  <a:moveTo>
                    <a:pt x="305330" y="203200"/>
                  </a:moveTo>
                  <a:lnTo>
                    <a:pt x="277813" y="204788"/>
                  </a:lnTo>
                  <a:lnTo>
                    <a:pt x="281517" y="218546"/>
                  </a:lnTo>
                  <a:lnTo>
                    <a:pt x="292101" y="246063"/>
                  </a:lnTo>
                  <a:lnTo>
                    <a:pt x="309034" y="268817"/>
                  </a:lnTo>
                  <a:lnTo>
                    <a:pt x="326496" y="279930"/>
                  </a:lnTo>
                  <a:lnTo>
                    <a:pt x="340255" y="284163"/>
                  </a:lnTo>
                  <a:lnTo>
                    <a:pt x="348721" y="284163"/>
                  </a:lnTo>
                  <a:lnTo>
                    <a:pt x="361421" y="283105"/>
                  </a:lnTo>
                  <a:lnTo>
                    <a:pt x="380471" y="270934"/>
                  </a:lnTo>
                  <a:lnTo>
                    <a:pt x="392113" y="251884"/>
                  </a:lnTo>
                  <a:lnTo>
                    <a:pt x="392113" y="231246"/>
                  </a:lnTo>
                  <a:lnTo>
                    <a:pt x="386821" y="221721"/>
                  </a:lnTo>
                  <a:lnTo>
                    <a:pt x="359834" y="211667"/>
                  </a:lnTo>
                  <a:close/>
                  <a:moveTo>
                    <a:pt x="479954" y="0"/>
                  </a:moveTo>
                  <a:lnTo>
                    <a:pt x="516467" y="0"/>
                  </a:lnTo>
                  <a:lnTo>
                    <a:pt x="552979" y="5296"/>
                  </a:lnTo>
                  <a:lnTo>
                    <a:pt x="588963" y="16946"/>
                  </a:lnTo>
                  <a:lnTo>
                    <a:pt x="623358" y="33362"/>
                  </a:lnTo>
                  <a:lnTo>
                    <a:pt x="639233" y="43424"/>
                  </a:lnTo>
                  <a:lnTo>
                    <a:pt x="641350" y="45542"/>
                  </a:lnTo>
                  <a:lnTo>
                    <a:pt x="642938" y="51897"/>
                  </a:lnTo>
                  <a:lnTo>
                    <a:pt x="640292" y="57192"/>
                  </a:lnTo>
                  <a:lnTo>
                    <a:pt x="634471" y="58781"/>
                  </a:lnTo>
                  <a:lnTo>
                    <a:pt x="631825" y="57192"/>
                  </a:lnTo>
                  <a:lnTo>
                    <a:pt x="604838" y="42365"/>
                  </a:lnTo>
                  <a:lnTo>
                    <a:pt x="549275" y="22771"/>
                  </a:lnTo>
                  <a:lnTo>
                    <a:pt x="492125" y="15887"/>
                  </a:lnTo>
                  <a:lnTo>
                    <a:pt x="448733" y="21182"/>
                  </a:lnTo>
                  <a:lnTo>
                    <a:pt x="419629" y="29655"/>
                  </a:lnTo>
                  <a:lnTo>
                    <a:pt x="405342" y="34951"/>
                  </a:lnTo>
                  <a:lnTo>
                    <a:pt x="382588" y="45542"/>
                  </a:lnTo>
                  <a:lnTo>
                    <a:pt x="338138" y="76786"/>
                  </a:lnTo>
                  <a:lnTo>
                    <a:pt x="301096" y="116503"/>
                  </a:lnTo>
                  <a:lnTo>
                    <a:pt x="282046" y="150924"/>
                  </a:lnTo>
                  <a:lnTo>
                    <a:pt x="274638" y="175813"/>
                  </a:lnTo>
                  <a:lnTo>
                    <a:pt x="273050" y="187993"/>
                  </a:lnTo>
                  <a:lnTo>
                    <a:pt x="296333" y="187463"/>
                  </a:lnTo>
                  <a:lnTo>
                    <a:pt x="345017" y="194877"/>
                  </a:lnTo>
                  <a:lnTo>
                    <a:pt x="370417" y="203350"/>
                  </a:lnTo>
                  <a:lnTo>
                    <a:pt x="370946" y="203350"/>
                  </a:lnTo>
                  <a:lnTo>
                    <a:pt x="381000" y="205468"/>
                  </a:lnTo>
                  <a:lnTo>
                    <a:pt x="387879" y="210764"/>
                  </a:lnTo>
                  <a:lnTo>
                    <a:pt x="392642" y="212353"/>
                  </a:lnTo>
                  <a:lnTo>
                    <a:pt x="396346" y="215000"/>
                  </a:lnTo>
                  <a:lnTo>
                    <a:pt x="399521" y="217648"/>
                  </a:lnTo>
                  <a:lnTo>
                    <a:pt x="397933" y="221885"/>
                  </a:lnTo>
                  <a:lnTo>
                    <a:pt x="402167" y="231417"/>
                  </a:lnTo>
                  <a:lnTo>
                    <a:pt x="403754" y="253128"/>
                  </a:lnTo>
                  <a:lnTo>
                    <a:pt x="396346" y="274311"/>
                  </a:lnTo>
                  <a:lnTo>
                    <a:pt x="382058" y="291257"/>
                  </a:lnTo>
                  <a:lnTo>
                    <a:pt x="370946" y="295493"/>
                  </a:lnTo>
                  <a:lnTo>
                    <a:pt x="361950" y="298670"/>
                  </a:lnTo>
                  <a:lnTo>
                    <a:pt x="344488" y="300789"/>
                  </a:lnTo>
                  <a:lnTo>
                    <a:pt x="327554" y="297611"/>
                  </a:lnTo>
                  <a:lnTo>
                    <a:pt x="312738" y="291786"/>
                  </a:lnTo>
                  <a:lnTo>
                    <a:pt x="292629" y="275899"/>
                  </a:lnTo>
                  <a:lnTo>
                    <a:pt x="273579" y="246774"/>
                  </a:lnTo>
                  <a:lnTo>
                    <a:pt x="267758" y="229828"/>
                  </a:lnTo>
                  <a:lnTo>
                    <a:pt x="262996" y="218707"/>
                  </a:lnTo>
                  <a:lnTo>
                    <a:pt x="260879" y="207057"/>
                  </a:lnTo>
                  <a:lnTo>
                    <a:pt x="238654" y="210764"/>
                  </a:lnTo>
                  <a:lnTo>
                    <a:pt x="195792" y="225592"/>
                  </a:lnTo>
                  <a:lnTo>
                    <a:pt x="155575" y="246244"/>
                  </a:lnTo>
                  <a:lnTo>
                    <a:pt x="119063" y="274311"/>
                  </a:lnTo>
                  <a:lnTo>
                    <a:pt x="103188" y="290197"/>
                  </a:lnTo>
                  <a:lnTo>
                    <a:pt x="89958" y="304495"/>
                  </a:lnTo>
                  <a:lnTo>
                    <a:pt x="67733" y="335739"/>
                  </a:lnTo>
                  <a:lnTo>
                    <a:pt x="50271" y="369631"/>
                  </a:lnTo>
                  <a:lnTo>
                    <a:pt x="36513" y="404582"/>
                  </a:lnTo>
                  <a:lnTo>
                    <a:pt x="22225" y="459126"/>
                  </a:lnTo>
                  <a:lnTo>
                    <a:pt x="16404" y="535382"/>
                  </a:lnTo>
                  <a:lnTo>
                    <a:pt x="17463" y="573510"/>
                  </a:lnTo>
                  <a:lnTo>
                    <a:pt x="20638" y="607402"/>
                  </a:lnTo>
                  <a:lnTo>
                    <a:pt x="32808" y="672008"/>
                  </a:lnTo>
                  <a:lnTo>
                    <a:pt x="51858" y="733437"/>
                  </a:lnTo>
                  <a:lnTo>
                    <a:pt x="77258" y="792217"/>
                  </a:lnTo>
                  <a:lnTo>
                    <a:pt x="107421" y="848880"/>
                  </a:lnTo>
                  <a:lnTo>
                    <a:pt x="142875" y="901836"/>
                  </a:lnTo>
                  <a:lnTo>
                    <a:pt x="202142" y="978092"/>
                  </a:lnTo>
                  <a:lnTo>
                    <a:pt x="246063" y="1026282"/>
                  </a:lnTo>
                  <a:lnTo>
                    <a:pt x="259821" y="1011984"/>
                  </a:lnTo>
                  <a:lnTo>
                    <a:pt x="293688" y="992919"/>
                  </a:lnTo>
                  <a:lnTo>
                    <a:pt x="330729" y="986035"/>
                  </a:lnTo>
                  <a:lnTo>
                    <a:pt x="368300" y="993449"/>
                  </a:lnTo>
                  <a:lnTo>
                    <a:pt x="385763" y="1002452"/>
                  </a:lnTo>
                  <a:lnTo>
                    <a:pt x="387350" y="1005099"/>
                  </a:lnTo>
                  <a:lnTo>
                    <a:pt x="387350" y="1009336"/>
                  </a:lnTo>
                  <a:lnTo>
                    <a:pt x="385763" y="1010924"/>
                  </a:lnTo>
                  <a:lnTo>
                    <a:pt x="389467" y="1017809"/>
                  </a:lnTo>
                  <a:lnTo>
                    <a:pt x="393171" y="1033695"/>
                  </a:lnTo>
                  <a:lnTo>
                    <a:pt x="391583" y="1050641"/>
                  </a:lnTo>
                  <a:lnTo>
                    <a:pt x="384704" y="1066528"/>
                  </a:lnTo>
                  <a:lnTo>
                    <a:pt x="379413" y="1073412"/>
                  </a:lnTo>
                  <a:lnTo>
                    <a:pt x="372004" y="1080296"/>
                  </a:lnTo>
                  <a:lnTo>
                    <a:pt x="355071" y="1089299"/>
                  </a:lnTo>
                  <a:lnTo>
                    <a:pt x="337079" y="1093535"/>
                  </a:lnTo>
                  <a:lnTo>
                    <a:pt x="318558" y="1091947"/>
                  </a:lnTo>
                  <a:lnTo>
                    <a:pt x="291042" y="1083474"/>
                  </a:lnTo>
                  <a:lnTo>
                    <a:pt x="258233" y="1061232"/>
                  </a:lnTo>
                  <a:lnTo>
                    <a:pt x="246063" y="1047464"/>
                  </a:lnTo>
                  <a:lnTo>
                    <a:pt x="238654" y="1060703"/>
                  </a:lnTo>
                  <a:lnTo>
                    <a:pt x="233363" y="1075001"/>
                  </a:lnTo>
                  <a:lnTo>
                    <a:pt x="230188" y="1088769"/>
                  </a:lnTo>
                  <a:lnTo>
                    <a:pt x="228071" y="1117895"/>
                  </a:lnTo>
                  <a:lnTo>
                    <a:pt x="232304" y="1161319"/>
                  </a:lnTo>
                  <a:lnTo>
                    <a:pt x="240771" y="1188326"/>
                  </a:lnTo>
                  <a:lnTo>
                    <a:pt x="249767" y="1212686"/>
                  </a:lnTo>
                  <a:lnTo>
                    <a:pt x="275696" y="1256109"/>
                  </a:lnTo>
                  <a:lnTo>
                    <a:pt x="308504" y="1295826"/>
                  </a:lnTo>
                  <a:lnTo>
                    <a:pt x="346604" y="1330247"/>
                  </a:lnTo>
                  <a:lnTo>
                    <a:pt x="368300" y="1344545"/>
                  </a:lnTo>
                  <a:lnTo>
                    <a:pt x="391583" y="1359902"/>
                  </a:lnTo>
                  <a:lnTo>
                    <a:pt x="441325" y="1383732"/>
                  </a:lnTo>
                  <a:lnTo>
                    <a:pt x="493713" y="1401208"/>
                  </a:lnTo>
                  <a:lnTo>
                    <a:pt x="547158" y="1412329"/>
                  </a:lnTo>
                  <a:lnTo>
                    <a:pt x="602721" y="1417624"/>
                  </a:lnTo>
                  <a:lnTo>
                    <a:pt x="658283" y="1419213"/>
                  </a:lnTo>
                  <a:lnTo>
                    <a:pt x="741363" y="1414976"/>
                  </a:lnTo>
                  <a:lnTo>
                    <a:pt x="796396" y="1408092"/>
                  </a:lnTo>
                  <a:lnTo>
                    <a:pt x="800629" y="1408622"/>
                  </a:lnTo>
                  <a:lnTo>
                    <a:pt x="803275" y="1416565"/>
                  </a:lnTo>
                  <a:lnTo>
                    <a:pt x="798513" y="1418683"/>
                  </a:lnTo>
                  <a:lnTo>
                    <a:pt x="764117" y="1426097"/>
                  </a:lnTo>
                  <a:lnTo>
                    <a:pt x="691092" y="1435629"/>
                  </a:lnTo>
                  <a:lnTo>
                    <a:pt x="616479" y="1436688"/>
                  </a:lnTo>
                  <a:lnTo>
                    <a:pt x="541867" y="1430334"/>
                  </a:lnTo>
                  <a:lnTo>
                    <a:pt x="469371" y="1413388"/>
                  </a:lnTo>
                  <a:lnTo>
                    <a:pt x="401108" y="1386380"/>
                  </a:lnTo>
                  <a:lnTo>
                    <a:pt x="338138" y="1348782"/>
                  </a:lnTo>
                  <a:lnTo>
                    <a:pt x="297921" y="1311713"/>
                  </a:lnTo>
                  <a:lnTo>
                    <a:pt x="273579" y="1283646"/>
                  </a:lnTo>
                  <a:lnTo>
                    <a:pt x="262467" y="1268289"/>
                  </a:lnTo>
                  <a:lnTo>
                    <a:pt x="246063" y="1243400"/>
                  </a:lnTo>
                  <a:lnTo>
                    <a:pt x="222779" y="1186208"/>
                  </a:lnTo>
                  <a:lnTo>
                    <a:pt x="214313" y="1140666"/>
                  </a:lnTo>
                  <a:lnTo>
                    <a:pt x="213254" y="1109952"/>
                  </a:lnTo>
                  <a:lnTo>
                    <a:pt x="218017" y="1080296"/>
                  </a:lnTo>
                  <a:lnTo>
                    <a:pt x="229658" y="1051171"/>
                  </a:lnTo>
                  <a:lnTo>
                    <a:pt x="237067" y="1038461"/>
                  </a:lnTo>
                  <a:lnTo>
                    <a:pt x="207963" y="1014102"/>
                  </a:lnTo>
                  <a:lnTo>
                    <a:pt x="155046" y="956910"/>
                  </a:lnTo>
                  <a:lnTo>
                    <a:pt x="108479" y="892833"/>
                  </a:lnTo>
                  <a:lnTo>
                    <a:pt x="69321" y="822932"/>
                  </a:lnTo>
                  <a:lnTo>
                    <a:pt x="38100" y="749853"/>
                  </a:lnTo>
                  <a:lnTo>
                    <a:pt x="15346" y="673597"/>
                  </a:lnTo>
                  <a:lnTo>
                    <a:pt x="2646" y="596281"/>
                  </a:lnTo>
                  <a:lnTo>
                    <a:pt x="0" y="520555"/>
                  </a:lnTo>
                  <a:lnTo>
                    <a:pt x="3175" y="482956"/>
                  </a:lnTo>
                  <a:lnTo>
                    <a:pt x="6879" y="457008"/>
                  </a:lnTo>
                  <a:lnTo>
                    <a:pt x="20638" y="406170"/>
                  </a:lnTo>
                  <a:lnTo>
                    <a:pt x="41804" y="357451"/>
                  </a:lnTo>
                  <a:lnTo>
                    <a:pt x="70379" y="311380"/>
                  </a:lnTo>
                  <a:lnTo>
                    <a:pt x="104775" y="271133"/>
                  </a:lnTo>
                  <a:lnTo>
                    <a:pt x="143404" y="237771"/>
                  </a:lnTo>
                  <a:lnTo>
                    <a:pt x="186796" y="210764"/>
                  </a:lnTo>
                  <a:lnTo>
                    <a:pt x="233892" y="194348"/>
                  </a:lnTo>
                  <a:lnTo>
                    <a:pt x="259292" y="189582"/>
                  </a:lnTo>
                  <a:lnTo>
                    <a:pt x="259821" y="178990"/>
                  </a:lnTo>
                  <a:lnTo>
                    <a:pt x="263525" y="156749"/>
                  </a:lnTo>
                  <a:lnTo>
                    <a:pt x="277283" y="125505"/>
                  </a:lnTo>
                  <a:lnTo>
                    <a:pt x="304800" y="87377"/>
                  </a:lnTo>
                  <a:lnTo>
                    <a:pt x="339196" y="55604"/>
                  </a:lnTo>
                  <a:lnTo>
                    <a:pt x="356658" y="42365"/>
                  </a:lnTo>
                  <a:lnTo>
                    <a:pt x="373592" y="31774"/>
                  </a:lnTo>
                  <a:lnTo>
                    <a:pt x="407458" y="15887"/>
                  </a:lnTo>
                  <a:lnTo>
                    <a:pt x="443442" y="5296"/>
                  </a:lnTo>
                  <a:close/>
                </a:path>
              </a:pathLst>
            </a:custGeom>
            <a:solidFill>
              <a:schemeClr val="tx2"/>
            </a:solidFill>
            <a:ln>
              <a:noFill/>
            </a:ln>
          </p:spPr>
          <p:txBody>
            <a:bodyPr vert="horz" wrap="square" lIns="91440" tIns="45720" rIns="91440" bIns="45720" numCol="1" anchor="t" anchorCtr="0" compatLnSpc="1">
              <a:prstTxWarp prst="textNoShape">
                <a:avLst/>
              </a:prstTxWarp>
              <a:noAutofit/>
            </a:bodyPr>
            <a:lstStyle/>
            <a:p>
              <a:endParaRPr lang="en-US" sz="3200"/>
            </a:p>
          </p:txBody>
        </p:sp>
        <p:sp>
          <p:nvSpPr>
            <p:cNvPr id="23" name="Freeform 557">
              <a:extLst>
                <a:ext uri="{FF2B5EF4-FFF2-40B4-BE49-F238E27FC236}">
                  <a16:creationId xmlns:a16="http://schemas.microsoft.com/office/drawing/2014/main" id="{C9D3C873-E852-2184-08A9-D7131168505E}"/>
                </a:ext>
              </a:extLst>
            </p:cNvPr>
            <p:cNvSpPr>
              <a:spLocks/>
            </p:cNvSpPr>
            <p:nvPr/>
          </p:nvSpPr>
          <p:spPr bwMode="auto">
            <a:xfrm>
              <a:off x="4576052" y="4117749"/>
              <a:ext cx="1352624" cy="813148"/>
            </a:xfrm>
            <a:custGeom>
              <a:avLst/>
              <a:gdLst>
                <a:gd name="T0" fmla="*/ 2706 w 2777"/>
                <a:gd name="T1" fmla="*/ 627 h 1670"/>
                <a:gd name="T2" fmla="*/ 2601 w 2777"/>
                <a:gd name="T3" fmla="*/ 456 h 1670"/>
                <a:gd name="T4" fmla="*/ 2461 w 2777"/>
                <a:gd name="T5" fmla="*/ 316 h 1670"/>
                <a:gd name="T6" fmla="*/ 2294 w 2777"/>
                <a:gd name="T7" fmla="*/ 205 h 1670"/>
                <a:gd name="T8" fmla="*/ 2156 w 2777"/>
                <a:gd name="T9" fmla="*/ 142 h 1670"/>
                <a:gd name="T10" fmla="*/ 1989 w 2777"/>
                <a:gd name="T11" fmla="*/ 86 h 1670"/>
                <a:gd name="T12" fmla="*/ 1576 w 2777"/>
                <a:gd name="T13" fmla="*/ 14 h 1670"/>
                <a:gd name="T14" fmla="*/ 1220 w 2777"/>
                <a:gd name="T15" fmla="*/ 0 h 1670"/>
                <a:gd name="T16" fmla="*/ 863 w 2777"/>
                <a:gd name="T17" fmla="*/ 7 h 1670"/>
                <a:gd name="T18" fmla="*/ 561 w 2777"/>
                <a:gd name="T19" fmla="*/ 54 h 1670"/>
                <a:gd name="T20" fmla="*/ 339 w 2777"/>
                <a:gd name="T21" fmla="*/ 136 h 1670"/>
                <a:gd name="T22" fmla="*/ 253 w 2777"/>
                <a:gd name="T23" fmla="*/ 190 h 1670"/>
                <a:gd name="T24" fmla="*/ 131 w 2777"/>
                <a:gd name="T25" fmla="*/ 302 h 1670"/>
                <a:gd name="T26" fmla="*/ 46 w 2777"/>
                <a:gd name="T27" fmla="*/ 439 h 1670"/>
                <a:gd name="T28" fmla="*/ 3 w 2777"/>
                <a:gd name="T29" fmla="*/ 588 h 1670"/>
                <a:gd name="T30" fmla="*/ 4 w 2777"/>
                <a:gd name="T31" fmla="*/ 708 h 1670"/>
                <a:gd name="T32" fmla="*/ 0 w 2777"/>
                <a:gd name="T33" fmla="*/ 810 h 1670"/>
                <a:gd name="T34" fmla="*/ 50 w 2777"/>
                <a:gd name="T35" fmla="*/ 1044 h 1670"/>
                <a:gd name="T36" fmla="*/ 158 w 2777"/>
                <a:gd name="T37" fmla="*/ 1228 h 1670"/>
                <a:gd name="T38" fmla="*/ 265 w 2777"/>
                <a:gd name="T39" fmla="*/ 1344 h 1670"/>
                <a:gd name="T40" fmla="*/ 436 w 2777"/>
                <a:gd name="T41" fmla="*/ 1463 h 1670"/>
                <a:gd name="T42" fmla="*/ 627 w 2777"/>
                <a:gd name="T43" fmla="*/ 1549 h 1670"/>
                <a:gd name="T44" fmla="*/ 881 w 2777"/>
                <a:gd name="T45" fmla="*/ 1615 h 1670"/>
                <a:gd name="T46" fmla="*/ 1258 w 2777"/>
                <a:gd name="T47" fmla="*/ 1663 h 1670"/>
                <a:gd name="T48" fmla="*/ 1766 w 2777"/>
                <a:gd name="T49" fmla="*/ 1660 h 1670"/>
                <a:gd name="T50" fmla="*/ 1988 w 2777"/>
                <a:gd name="T51" fmla="*/ 1637 h 1670"/>
                <a:gd name="T52" fmla="*/ 2327 w 2777"/>
                <a:gd name="T53" fmla="*/ 1555 h 1670"/>
                <a:gd name="T54" fmla="*/ 2503 w 2777"/>
                <a:gd name="T55" fmla="*/ 1464 h 1670"/>
                <a:gd name="T56" fmla="*/ 2615 w 2777"/>
                <a:gd name="T57" fmla="*/ 1367 h 1670"/>
                <a:gd name="T58" fmla="*/ 2699 w 2777"/>
                <a:gd name="T59" fmla="*/ 1253 h 1670"/>
                <a:gd name="T60" fmla="*/ 2762 w 2777"/>
                <a:gd name="T61" fmla="*/ 1083 h 1670"/>
                <a:gd name="T62" fmla="*/ 2777 w 2777"/>
                <a:gd name="T63" fmla="*/ 900 h 1670"/>
                <a:gd name="T64" fmla="*/ 2742 w 2777"/>
                <a:gd name="T65" fmla="*/ 719 h 1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77" h="1670">
                  <a:moveTo>
                    <a:pt x="2726" y="674"/>
                  </a:moveTo>
                  <a:lnTo>
                    <a:pt x="2706" y="627"/>
                  </a:lnTo>
                  <a:lnTo>
                    <a:pt x="2659" y="538"/>
                  </a:lnTo>
                  <a:lnTo>
                    <a:pt x="2601" y="456"/>
                  </a:lnTo>
                  <a:lnTo>
                    <a:pt x="2535" y="382"/>
                  </a:lnTo>
                  <a:lnTo>
                    <a:pt x="2461" y="316"/>
                  </a:lnTo>
                  <a:lnTo>
                    <a:pt x="2381" y="257"/>
                  </a:lnTo>
                  <a:lnTo>
                    <a:pt x="2294" y="205"/>
                  </a:lnTo>
                  <a:lnTo>
                    <a:pt x="2204" y="161"/>
                  </a:lnTo>
                  <a:lnTo>
                    <a:pt x="2156" y="142"/>
                  </a:lnTo>
                  <a:lnTo>
                    <a:pt x="2101" y="121"/>
                  </a:lnTo>
                  <a:lnTo>
                    <a:pt x="1989" y="86"/>
                  </a:lnTo>
                  <a:lnTo>
                    <a:pt x="1815" y="46"/>
                  </a:lnTo>
                  <a:lnTo>
                    <a:pt x="1576" y="14"/>
                  </a:lnTo>
                  <a:lnTo>
                    <a:pt x="1338" y="1"/>
                  </a:lnTo>
                  <a:lnTo>
                    <a:pt x="1220" y="0"/>
                  </a:lnTo>
                  <a:lnTo>
                    <a:pt x="1105" y="0"/>
                  </a:lnTo>
                  <a:lnTo>
                    <a:pt x="863" y="7"/>
                  </a:lnTo>
                  <a:lnTo>
                    <a:pt x="681" y="30"/>
                  </a:lnTo>
                  <a:lnTo>
                    <a:pt x="561" y="54"/>
                  </a:lnTo>
                  <a:lnTo>
                    <a:pt x="447" y="89"/>
                  </a:lnTo>
                  <a:lnTo>
                    <a:pt x="339" y="136"/>
                  </a:lnTo>
                  <a:lnTo>
                    <a:pt x="289" y="167"/>
                  </a:lnTo>
                  <a:lnTo>
                    <a:pt x="253" y="190"/>
                  </a:lnTo>
                  <a:lnTo>
                    <a:pt x="188" y="243"/>
                  </a:lnTo>
                  <a:lnTo>
                    <a:pt x="131" y="302"/>
                  </a:lnTo>
                  <a:lnTo>
                    <a:pt x="83" y="368"/>
                  </a:lnTo>
                  <a:lnTo>
                    <a:pt x="46" y="439"/>
                  </a:lnTo>
                  <a:lnTo>
                    <a:pt x="18" y="512"/>
                  </a:lnTo>
                  <a:lnTo>
                    <a:pt x="3" y="588"/>
                  </a:lnTo>
                  <a:lnTo>
                    <a:pt x="0" y="667"/>
                  </a:lnTo>
                  <a:lnTo>
                    <a:pt x="4" y="708"/>
                  </a:lnTo>
                  <a:lnTo>
                    <a:pt x="0" y="742"/>
                  </a:lnTo>
                  <a:lnTo>
                    <a:pt x="0" y="810"/>
                  </a:lnTo>
                  <a:lnTo>
                    <a:pt x="11" y="912"/>
                  </a:lnTo>
                  <a:lnTo>
                    <a:pt x="50" y="1044"/>
                  </a:lnTo>
                  <a:lnTo>
                    <a:pt x="115" y="1171"/>
                  </a:lnTo>
                  <a:lnTo>
                    <a:pt x="158" y="1228"/>
                  </a:lnTo>
                  <a:lnTo>
                    <a:pt x="191" y="1270"/>
                  </a:lnTo>
                  <a:lnTo>
                    <a:pt x="265" y="1344"/>
                  </a:lnTo>
                  <a:lnTo>
                    <a:pt x="347" y="1408"/>
                  </a:lnTo>
                  <a:lnTo>
                    <a:pt x="436" y="1463"/>
                  </a:lnTo>
                  <a:lnTo>
                    <a:pt x="529" y="1510"/>
                  </a:lnTo>
                  <a:lnTo>
                    <a:pt x="627" y="1549"/>
                  </a:lnTo>
                  <a:lnTo>
                    <a:pt x="779" y="1595"/>
                  </a:lnTo>
                  <a:lnTo>
                    <a:pt x="881" y="1615"/>
                  </a:lnTo>
                  <a:lnTo>
                    <a:pt x="1005" y="1637"/>
                  </a:lnTo>
                  <a:lnTo>
                    <a:pt x="1258" y="1663"/>
                  </a:lnTo>
                  <a:lnTo>
                    <a:pt x="1513" y="1670"/>
                  </a:lnTo>
                  <a:lnTo>
                    <a:pt x="1766" y="1660"/>
                  </a:lnTo>
                  <a:lnTo>
                    <a:pt x="1891" y="1649"/>
                  </a:lnTo>
                  <a:lnTo>
                    <a:pt x="1988" y="1637"/>
                  </a:lnTo>
                  <a:lnTo>
                    <a:pt x="2185" y="1600"/>
                  </a:lnTo>
                  <a:lnTo>
                    <a:pt x="2327" y="1555"/>
                  </a:lnTo>
                  <a:lnTo>
                    <a:pt x="2418" y="1515"/>
                  </a:lnTo>
                  <a:lnTo>
                    <a:pt x="2503" y="1464"/>
                  </a:lnTo>
                  <a:lnTo>
                    <a:pt x="2579" y="1402"/>
                  </a:lnTo>
                  <a:lnTo>
                    <a:pt x="2615" y="1367"/>
                  </a:lnTo>
                  <a:lnTo>
                    <a:pt x="2647" y="1331"/>
                  </a:lnTo>
                  <a:lnTo>
                    <a:pt x="2699" y="1253"/>
                  </a:lnTo>
                  <a:lnTo>
                    <a:pt x="2736" y="1169"/>
                  </a:lnTo>
                  <a:lnTo>
                    <a:pt x="2762" y="1083"/>
                  </a:lnTo>
                  <a:lnTo>
                    <a:pt x="2775" y="992"/>
                  </a:lnTo>
                  <a:lnTo>
                    <a:pt x="2777" y="900"/>
                  </a:lnTo>
                  <a:lnTo>
                    <a:pt x="2765" y="810"/>
                  </a:lnTo>
                  <a:lnTo>
                    <a:pt x="2742" y="719"/>
                  </a:lnTo>
                  <a:lnTo>
                    <a:pt x="2726" y="674"/>
                  </a:lnTo>
                </a:path>
              </a:pathLst>
            </a:custGeom>
            <a:solidFill>
              <a:schemeClr val="bg1">
                <a:lumMod val="50000"/>
              </a:schemeClr>
            </a:solidFill>
            <a:ln>
              <a:noFill/>
            </a:ln>
          </p:spPr>
          <p:txBody>
            <a:bodyPr vert="horz" wrap="square" lIns="91440" tIns="45720" rIns="91440" bIns="45720" numCol="1" anchor="ctr" anchorCtr="0" compatLnSpc="1">
              <a:prstTxWarp prst="textNoShape">
                <a:avLst/>
              </a:prstTxWarp>
            </a:bodyPr>
            <a:lstStyle/>
            <a:p>
              <a:pPr algn="ctr" rtl="1">
                <a:lnSpc>
                  <a:spcPct val="115000"/>
                </a:lnSpc>
              </a:pPr>
              <a:r>
                <a:rPr lang="en-US" sz="3200" b="1" kern="1200">
                  <a:solidFill>
                    <a:srgbClr val="FFFFFF"/>
                  </a:solidFill>
                  <a:effectLst/>
                  <a:latin typeface="Calibri" panose="020F0502020204030204" pitchFamily="34" charset="0"/>
                  <a:ea typeface="Calibri" panose="020F0502020204030204" pitchFamily="34" charset="0"/>
                  <a:cs typeface="Arial" panose="020B0604020202020204" pitchFamily="34" charset="0"/>
                </a:rPr>
                <a:t>06</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0" name="TextBox 29">
              <a:extLst>
                <a:ext uri="{FF2B5EF4-FFF2-40B4-BE49-F238E27FC236}">
                  <a16:creationId xmlns:a16="http://schemas.microsoft.com/office/drawing/2014/main" id="{445921D9-5FA7-715E-28D5-56F50C34A98B}"/>
                </a:ext>
              </a:extLst>
            </p:cNvPr>
            <p:cNvSpPr txBox="1"/>
            <p:nvPr/>
          </p:nvSpPr>
          <p:spPr>
            <a:xfrm>
              <a:off x="786936" y="3959152"/>
              <a:ext cx="2702147" cy="971774"/>
            </a:xfrm>
            <a:prstGeom prst="rect">
              <a:avLst/>
            </a:prstGeom>
            <a:noFill/>
          </p:spPr>
          <p:txBody>
            <a:bodyPr wrap="square" lIns="0" rIns="0" rtlCol="0" anchor="ctr">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توفير الاستقرار التنظيمي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38" name="Group 37">
            <a:extLst>
              <a:ext uri="{FF2B5EF4-FFF2-40B4-BE49-F238E27FC236}">
                <a16:creationId xmlns:a16="http://schemas.microsoft.com/office/drawing/2014/main" id="{02DEBE60-B1E8-96AB-BFCA-490C5597602D}"/>
              </a:ext>
            </a:extLst>
          </p:cNvPr>
          <p:cNvGrpSpPr/>
          <p:nvPr/>
        </p:nvGrpSpPr>
        <p:grpSpPr>
          <a:xfrm>
            <a:off x="804690" y="5079997"/>
            <a:ext cx="7738671" cy="1187453"/>
            <a:chOff x="804690" y="5079997"/>
            <a:chExt cx="7738671" cy="1187453"/>
          </a:xfrm>
        </p:grpSpPr>
        <p:sp>
          <p:nvSpPr>
            <p:cNvPr id="6" name="Freeform: Shape 5">
              <a:extLst>
                <a:ext uri="{FF2B5EF4-FFF2-40B4-BE49-F238E27FC236}">
                  <a16:creationId xmlns:a16="http://schemas.microsoft.com/office/drawing/2014/main" id="{7A3F8554-F3E3-6FC4-6F57-C8EC7735B557}"/>
                </a:ext>
              </a:extLst>
            </p:cNvPr>
            <p:cNvSpPr>
              <a:spLocks/>
            </p:cNvSpPr>
            <p:nvPr/>
          </p:nvSpPr>
          <p:spPr bwMode="auto">
            <a:xfrm>
              <a:off x="5743166" y="5901709"/>
              <a:ext cx="1568810" cy="331391"/>
            </a:xfrm>
            <a:custGeom>
              <a:avLst/>
              <a:gdLst>
                <a:gd name="connsiteX0" fmla="*/ 526118 w 1704975"/>
                <a:gd name="connsiteY0" fmla="*/ 47625 h 360363"/>
                <a:gd name="connsiteX1" fmla="*/ 509508 w 1704975"/>
                <a:gd name="connsiteY1" fmla="*/ 49213 h 360363"/>
                <a:gd name="connsiteX2" fmla="*/ 499864 w 1704975"/>
                <a:gd name="connsiteY2" fmla="*/ 51329 h 360363"/>
                <a:gd name="connsiteX3" fmla="*/ 499329 w 1704975"/>
                <a:gd name="connsiteY3" fmla="*/ 52388 h 360363"/>
                <a:gd name="connsiteX4" fmla="*/ 497721 w 1704975"/>
                <a:gd name="connsiteY4" fmla="*/ 52917 h 360363"/>
                <a:gd name="connsiteX5" fmla="*/ 490756 w 1704975"/>
                <a:gd name="connsiteY5" fmla="*/ 57679 h 360363"/>
                <a:gd name="connsiteX6" fmla="*/ 480576 w 1704975"/>
                <a:gd name="connsiteY6" fmla="*/ 68792 h 360363"/>
                <a:gd name="connsiteX7" fmla="*/ 473075 w 1704975"/>
                <a:gd name="connsiteY7" fmla="*/ 91017 h 360363"/>
                <a:gd name="connsiteX8" fmla="*/ 475218 w 1704975"/>
                <a:gd name="connsiteY8" fmla="*/ 127529 h 360363"/>
                <a:gd name="connsiteX9" fmla="*/ 485934 w 1704975"/>
                <a:gd name="connsiteY9" fmla="*/ 164571 h 360363"/>
                <a:gd name="connsiteX10" fmla="*/ 492899 w 1704975"/>
                <a:gd name="connsiteY10" fmla="*/ 180975 h 360363"/>
                <a:gd name="connsiteX11" fmla="*/ 496114 w 1704975"/>
                <a:gd name="connsiteY11" fmla="*/ 179917 h 360363"/>
                <a:gd name="connsiteX12" fmla="*/ 499864 w 1704975"/>
                <a:gd name="connsiteY12" fmla="*/ 178329 h 360363"/>
                <a:gd name="connsiteX13" fmla="*/ 513795 w 1704975"/>
                <a:gd name="connsiteY13" fmla="*/ 174625 h 360363"/>
                <a:gd name="connsiteX14" fmla="*/ 540048 w 1704975"/>
                <a:gd name="connsiteY14" fmla="*/ 161925 h 360363"/>
                <a:gd name="connsiteX15" fmla="*/ 551835 w 1704975"/>
                <a:gd name="connsiteY15" fmla="*/ 152400 h 360363"/>
                <a:gd name="connsiteX16" fmla="*/ 557729 w 1704975"/>
                <a:gd name="connsiteY16" fmla="*/ 122767 h 360363"/>
                <a:gd name="connsiteX17" fmla="*/ 558800 w 1704975"/>
                <a:gd name="connsiteY17" fmla="*/ 89429 h 360363"/>
                <a:gd name="connsiteX18" fmla="*/ 555586 w 1704975"/>
                <a:gd name="connsiteY18" fmla="*/ 71967 h 360363"/>
                <a:gd name="connsiteX19" fmla="*/ 548620 w 1704975"/>
                <a:gd name="connsiteY19" fmla="*/ 59796 h 360363"/>
                <a:gd name="connsiteX20" fmla="*/ 539512 w 1704975"/>
                <a:gd name="connsiteY20" fmla="*/ 51329 h 360363"/>
                <a:gd name="connsiteX21" fmla="*/ 1054345 w 1704975"/>
                <a:gd name="connsiteY21" fmla="*/ 28575 h 360363"/>
                <a:gd name="connsiteX22" fmla="*/ 1040729 w 1704975"/>
                <a:gd name="connsiteY22" fmla="*/ 37103 h 360363"/>
                <a:gd name="connsiteX23" fmla="*/ 1033920 w 1704975"/>
                <a:gd name="connsiteY23" fmla="*/ 54159 h 360363"/>
                <a:gd name="connsiteX24" fmla="*/ 1033920 w 1704975"/>
                <a:gd name="connsiteY24" fmla="*/ 65352 h 360363"/>
                <a:gd name="connsiteX25" fmla="*/ 1030255 w 1704975"/>
                <a:gd name="connsiteY25" fmla="*/ 72280 h 360363"/>
                <a:gd name="connsiteX26" fmla="*/ 1027112 w 1704975"/>
                <a:gd name="connsiteY26" fmla="*/ 85605 h 360363"/>
                <a:gd name="connsiteX27" fmla="*/ 1028683 w 1704975"/>
                <a:gd name="connsiteY27" fmla="*/ 96798 h 360363"/>
                <a:gd name="connsiteX28" fmla="*/ 1034444 w 1704975"/>
                <a:gd name="connsiteY28" fmla="*/ 108524 h 360363"/>
                <a:gd name="connsiteX29" fmla="*/ 1039681 w 1704975"/>
                <a:gd name="connsiteY29" fmla="*/ 113321 h 360363"/>
                <a:gd name="connsiteX30" fmla="*/ 1049108 w 1704975"/>
                <a:gd name="connsiteY30" fmla="*/ 130909 h 360363"/>
                <a:gd name="connsiteX31" fmla="*/ 1075294 w 1704975"/>
                <a:gd name="connsiteY31" fmla="*/ 157026 h 360363"/>
                <a:gd name="connsiteX32" fmla="*/ 1091005 w 1704975"/>
                <a:gd name="connsiteY32" fmla="*/ 167685 h 360363"/>
                <a:gd name="connsiteX33" fmla="*/ 1097813 w 1704975"/>
                <a:gd name="connsiteY33" fmla="*/ 171949 h 360363"/>
                <a:gd name="connsiteX34" fmla="*/ 1105669 w 1704975"/>
                <a:gd name="connsiteY34" fmla="*/ 176213 h 360363"/>
                <a:gd name="connsiteX35" fmla="*/ 1107240 w 1704975"/>
                <a:gd name="connsiteY35" fmla="*/ 173548 h 360363"/>
                <a:gd name="connsiteX36" fmla="*/ 1109335 w 1704975"/>
                <a:gd name="connsiteY36" fmla="*/ 173015 h 360363"/>
                <a:gd name="connsiteX37" fmla="*/ 1114572 w 1704975"/>
                <a:gd name="connsiteY37" fmla="*/ 171416 h 360363"/>
                <a:gd name="connsiteX38" fmla="*/ 1122951 w 1704975"/>
                <a:gd name="connsiteY38" fmla="*/ 164487 h 360363"/>
                <a:gd name="connsiteX39" fmla="*/ 1128712 w 1704975"/>
                <a:gd name="connsiteY39" fmla="*/ 149031 h 360363"/>
                <a:gd name="connsiteX40" fmla="*/ 1127141 w 1704975"/>
                <a:gd name="connsiteY40" fmla="*/ 106925 h 360363"/>
                <a:gd name="connsiteX41" fmla="*/ 1122951 w 1704975"/>
                <a:gd name="connsiteY41" fmla="*/ 87737 h 360363"/>
                <a:gd name="connsiteX42" fmla="*/ 1117714 w 1704975"/>
                <a:gd name="connsiteY42" fmla="*/ 71214 h 360363"/>
                <a:gd name="connsiteX43" fmla="*/ 1101479 w 1704975"/>
                <a:gd name="connsiteY43" fmla="*/ 42433 h 360363"/>
                <a:gd name="connsiteX44" fmla="*/ 1088910 w 1704975"/>
                <a:gd name="connsiteY44" fmla="*/ 31773 h 360363"/>
                <a:gd name="connsiteX45" fmla="*/ 1075294 w 1704975"/>
                <a:gd name="connsiteY45" fmla="*/ 28575 h 360363"/>
                <a:gd name="connsiteX46" fmla="*/ 1700213 w 1704975"/>
                <a:gd name="connsiteY46" fmla="*/ 0 h 360363"/>
                <a:gd name="connsiteX47" fmla="*/ 1704975 w 1704975"/>
                <a:gd name="connsiteY47" fmla="*/ 4756 h 360363"/>
                <a:gd name="connsiteX48" fmla="*/ 1703388 w 1704975"/>
                <a:gd name="connsiteY48" fmla="*/ 6869 h 360363"/>
                <a:gd name="connsiteX49" fmla="*/ 1679046 w 1704975"/>
                <a:gd name="connsiteY49" fmla="*/ 33817 h 360363"/>
                <a:gd name="connsiteX50" fmla="*/ 1624542 w 1704975"/>
                <a:gd name="connsiteY50" fmla="*/ 82958 h 360363"/>
                <a:gd name="connsiteX51" fmla="*/ 1564746 w 1704975"/>
                <a:gd name="connsiteY51" fmla="*/ 127343 h 360363"/>
                <a:gd name="connsiteX52" fmla="*/ 1499659 w 1704975"/>
                <a:gd name="connsiteY52" fmla="*/ 164858 h 360363"/>
                <a:gd name="connsiteX53" fmla="*/ 1431396 w 1704975"/>
                <a:gd name="connsiteY53" fmla="*/ 195505 h 360363"/>
                <a:gd name="connsiteX54" fmla="*/ 1359429 w 1704975"/>
                <a:gd name="connsiteY54" fmla="*/ 216641 h 360363"/>
                <a:gd name="connsiteX55" fmla="*/ 1287463 w 1704975"/>
                <a:gd name="connsiteY55" fmla="*/ 227209 h 360363"/>
                <a:gd name="connsiteX56" fmla="*/ 1213379 w 1704975"/>
                <a:gd name="connsiteY56" fmla="*/ 226680 h 360363"/>
                <a:gd name="connsiteX57" fmla="*/ 1176867 w 1704975"/>
                <a:gd name="connsiteY57" fmla="*/ 220868 h 360363"/>
                <a:gd name="connsiteX58" fmla="*/ 1159934 w 1704975"/>
                <a:gd name="connsiteY58" fmla="*/ 216641 h 360363"/>
                <a:gd name="connsiteX59" fmla="*/ 1123421 w 1704975"/>
                <a:gd name="connsiteY59" fmla="*/ 204488 h 360363"/>
                <a:gd name="connsiteX60" fmla="*/ 1105429 w 1704975"/>
                <a:gd name="connsiteY60" fmla="*/ 197090 h 360363"/>
                <a:gd name="connsiteX61" fmla="*/ 1083734 w 1704975"/>
                <a:gd name="connsiteY61" fmla="*/ 220868 h 360363"/>
                <a:gd name="connsiteX62" fmla="*/ 1035050 w 1704975"/>
                <a:gd name="connsiteY62" fmla="*/ 264196 h 360363"/>
                <a:gd name="connsiteX63" fmla="*/ 980546 w 1704975"/>
                <a:gd name="connsiteY63" fmla="*/ 300655 h 360363"/>
                <a:gd name="connsiteX64" fmla="*/ 920750 w 1704975"/>
                <a:gd name="connsiteY64" fmla="*/ 329188 h 360363"/>
                <a:gd name="connsiteX65" fmla="*/ 857779 w 1704975"/>
                <a:gd name="connsiteY65" fmla="*/ 349795 h 360363"/>
                <a:gd name="connsiteX66" fmla="*/ 792692 w 1704975"/>
                <a:gd name="connsiteY66" fmla="*/ 360363 h 360363"/>
                <a:gd name="connsiteX67" fmla="*/ 728134 w 1704975"/>
                <a:gd name="connsiteY67" fmla="*/ 359835 h 360363"/>
                <a:gd name="connsiteX68" fmla="*/ 664104 w 1704975"/>
                <a:gd name="connsiteY68" fmla="*/ 348210 h 360363"/>
                <a:gd name="connsiteX69" fmla="*/ 633942 w 1704975"/>
                <a:gd name="connsiteY69" fmla="*/ 337114 h 360363"/>
                <a:gd name="connsiteX70" fmla="*/ 610659 w 1704975"/>
                <a:gd name="connsiteY70" fmla="*/ 327075 h 360363"/>
                <a:gd name="connsiteX71" fmla="*/ 567267 w 1704975"/>
                <a:gd name="connsiteY71" fmla="*/ 299598 h 360363"/>
                <a:gd name="connsiteX72" fmla="*/ 529167 w 1704975"/>
                <a:gd name="connsiteY72" fmla="*/ 266310 h 360363"/>
                <a:gd name="connsiteX73" fmla="*/ 499004 w 1704975"/>
                <a:gd name="connsiteY73" fmla="*/ 226152 h 360363"/>
                <a:gd name="connsiteX74" fmla="*/ 486834 w 1704975"/>
                <a:gd name="connsiteY74" fmla="*/ 202903 h 360363"/>
                <a:gd name="connsiteX75" fmla="*/ 480484 w 1704975"/>
                <a:gd name="connsiteY75" fmla="*/ 204488 h 360363"/>
                <a:gd name="connsiteX76" fmla="*/ 474663 w 1704975"/>
                <a:gd name="connsiteY76" fmla="*/ 206073 h 360363"/>
                <a:gd name="connsiteX77" fmla="*/ 442384 w 1704975"/>
                <a:gd name="connsiteY77" fmla="*/ 212942 h 360363"/>
                <a:gd name="connsiteX78" fmla="*/ 377296 w 1704975"/>
                <a:gd name="connsiteY78" fmla="*/ 221396 h 360363"/>
                <a:gd name="connsiteX79" fmla="*/ 310621 w 1704975"/>
                <a:gd name="connsiteY79" fmla="*/ 221396 h 360363"/>
                <a:gd name="connsiteX80" fmla="*/ 245004 w 1704975"/>
                <a:gd name="connsiteY80" fmla="*/ 213999 h 360363"/>
                <a:gd name="connsiteX81" fmla="*/ 182563 w 1704975"/>
                <a:gd name="connsiteY81" fmla="*/ 197619 h 360363"/>
                <a:gd name="connsiteX82" fmla="*/ 123296 w 1704975"/>
                <a:gd name="connsiteY82" fmla="*/ 171727 h 360363"/>
                <a:gd name="connsiteX83" fmla="*/ 69321 w 1704975"/>
                <a:gd name="connsiteY83" fmla="*/ 136854 h 360363"/>
                <a:gd name="connsiteX84" fmla="*/ 22225 w 1704975"/>
                <a:gd name="connsiteY84" fmla="*/ 91412 h 360363"/>
                <a:gd name="connsiteX85" fmla="*/ 1588 w 1704975"/>
                <a:gd name="connsiteY85" fmla="*/ 63936 h 360363"/>
                <a:gd name="connsiteX86" fmla="*/ 0 w 1704975"/>
                <a:gd name="connsiteY86" fmla="*/ 60237 h 360363"/>
                <a:gd name="connsiteX87" fmla="*/ 1588 w 1704975"/>
                <a:gd name="connsiteY87" fmla="*/ 54953 h 360363"/>
                <a:gd name="connsiteX88" fmla="*/ 6879 w 1704975"/>
                <a:gd name="connsiteY88" fmla="*/ 50197 h 360363"/>
                <a:gd name="connsiteX89" fmla="*/ 12700 w 1704975"/>
                <a:gd name="connsiteY89" fmla="*/ 50197 h 360363"/>
                <a:gd name="connsiteX90" fmla="*/ 15346 w 1704975"/>
                <a:gd name="connsiteY90" fmla="*/ 52839 h 360363"/>
                <a:gd name="connsiteX91" fmla="*/ 38629 w 1704975"/>
                <a:gd name="connsiteY91" fmla="*/ 80844 h 360363"/>
                <a:gd name="connsiteX92" fmla="*/ 91546 w 1704975"/>
                <a:gd name="connsiteY92" fmla="*/ 127871 h 360363"/>
                <a:gd name="connsiteX93" fmla="*/ 151342 w 1704975"/>
                <a:gd name="connsiteY93" fmla="*/ 163802 h 360363"/>
                <a:gd name="connsiteX94" fmla="*/ 218017 w 1704975"/>
                <a:gd name="connsiteY94" fmla="*/ 188636 h 360363"/>
                <a:gd name="connsiteX95" fmla="*/ 252942 w 1704975"/>
                <a:gd name="connsiteY95" fmla="*/ 195505 h 360363"/>
                <a:gd name="connsiteX96" fmla="*/ 275696 w 1704975"/>
                <a:gd name="connsiteY96" fmla="*/ 199204 h 360363"/>
                <a:gd name="connsiteX97" fmla="*/ 321204 w 1704975"/>
                <a:gd name="connsiteY97" fmla="*/ 202903 h 360363"/>
                <a:gd name="connsiteX98" fmla="*/ 390525 w 1704975"/>
                <a:gd name="connsiteY98" fmla="*/ 200261 h 360363"/>
                <a:gd name="connsiteX99" fmla="*/ 436563 w 1704975"/>
                <a:gd name="connsiteY99" fmla="*/ 193392 h 360363"/>
                <a:gd name="connsiteX100" fmla="*/ 457200 w 1704975"/>
                <a:gd name="connsiteY100" fmla="*/ 189693 h 360363"/>
                <a:gd name="connsiteX101" fmla="*/ 477838 w 1704975"/>
                <a:gd name="connsiteY101" fmla="*/ 184937 h 360363"/>
                <a:gd name="connsiteX102" fmla="*/ 470959 w 1704975"/>
                <a:gd name="connsiteY102" fmla="*/ 168029 h 360363"/>
                <a:gd name="connsiteX103" fmla="*/ 460904 w 1704975"/>
                <a:gd name="connsiteY103" fmla="*/ 127343 h 360363"/>
                <a:gd name="connsiteX104" fmla="*/ 459317 w 1704975"/>
                <a:gd name="connsiteY104" fmla="*/ 96167 h 360363"/>
                <a:gd name="connsiteX105" fmla="*/ 462492 w 1704975"/>
                <a:gd name="connsiteY105" fmla="*/ 77145 h 360363"/>
                <a:gd name="connsiteX106" fmla="*/ 470959 w 1704975"/>
                <a:gd name="connsiteY106" fmla="*/ 60237 h 360363"/>
                <a:gd name="connsiteX107" fmla="*/ 483659 w 1704975"/>
                <a:gd name="connsiteY107" fmla="*/ 47027 h 360363"/>
                <a:gd name="connsiteX108" fmla="*/ 492654 w 1704975"/>
                <a:gd name="connsiteY108" fmla="*/ 42800 h 360363"/>
                <a:gd name="connsiteX109" fmla="*/ 495300 w 1704975"/>
                <a:gd name="connsiteY109" fmla="*/ 42800 h 360363"/>
                <a:gd name="connsiteX110" fmla="*/ 496888 w 1704975"/>
                <a:gd name="connsiteY110" fmla="*/ 42800 h 360363"/>
                <a:gd name="connsiteX111" fmla="*/ 511175 w 1704975"/>
                <a:gd name="connsiteY111" fmla="*/ 38044 h 360363"/>
                <a:gd name="connsiteX112" fmla="*/ 540809 w 1704975"/>
                <a:gd name="connsiteY112" fmla="*/ 39630 h 360363"/>
                <a:gd name="connsiteX113" fmla="*/ 566738 w 1704975"/>
                <a:gd name="connsiteY113" fmla="*/ 53896 h 360363"/>
                <a:gd name="connsiteX114" fmla="*/ 584200 w 1704975"/>
                <a:gd name="connsiteY114" fmla="*/ 78202 h 360363"/>
                <a:gd name="connsiteX115" fmla="*/ 587904 w 1704975"/>
                <a:gd name="connsiteY115" fmla="*/ 94582 h 360363"/>
                <a:gd name="connsiteX116" fmla="*/ 589492 w 1704975"/>
                <a:gd name="connsiteY116" fmla="*/ 105150 h 360363"/>
                <a:gd name="connsiteX117" fmla="*/ 587904 w 1704975"/>
                <a:gd name="connsiteY117" fmla="*/ 124701 h 360363"/>
                <a:gd name="connsiteX118" fmla="*/ 582613 w 1704975"/>
                <a:gd name="connsiteY118" fmla="*/ 141609 h 360363"/>
                <a:gd name="connsiteX119" fmla="*/ 572559 w 1704975"/>
                <a:gd name="connsiteY119" fmla="*/ 156933 h 360363"/>
                <a:gd name="connsiteX120" fmla="*/ 552979 w 1704975"/>
                <a:gd name="connsiteY120" fmla="*/ 174898 h 360363"/>
                <a:gd name="connsiteX121" fmla="*/ 518584 w 1704975"/>
                <a:gd name="connsiteY121" fmla="*/ 192335 h 360363"/>
                <a:gd name="connsiteX122" fmla="*/ 501121 w 1704975"/>
                <a:gd name="connsiteY122" fmla="*/ 198675 h 360363"/>
                <a:gd name="connsiteX123" fmla="*/ 502179 w 1704975"/>
                <a:gd name="connsiteY123" fmla="*/ 200789 h 360363"/>
                <a:gd name="connsiteX124" fmla="*/ 503238 w 1704975"/>
                <a:gd name="connsiteY124" fmla="*/ 202903 h 360363"/>
                <a:gd name="connsiteX125" fmla="*/ 514879 w 1704975"/>
                <a:gd name="connsiteY125" fmla="*/ 221925 h 360363"/>
                <a:gd name="connsiteX126" fmla="*/ 543984 w 1704975"/>
                <a:gd name="connsiteY126" fmla="*/ 257855 h 360363"/>
                <a:gd name="connsiteX127" fmla="*/ 560388 w 1704975"/>
                <a:gd name="connsiteY127" fmla="*/ 273179 h 360363"/>
                <a:gd name="connsiteX128" fmla="*/ 582613 w 1704975"/>
                <a:gd name="connsiteY128" fmla="*/ 291144 h 360363"/>
                <a:gd name="connsiteX129" fmla="*/ 632884 w 1704975"/>
                <a:gd name="connsiteY129" fmla="*/ 318620 h 360363"/>
                <a:gd name="connsiteX130" fmla="*/ 686859 w 1704975"/>
                <a:gd name="connsiteY130" fmla="*/ 335529 h 360363"/>
                <a:gd name="connsiteX131" fmla="*/ 744009 w 1704975"/>
                <a:gd name="connsiteY131" fmla="*/ 342926 h 360363"/>
                <a:gd name="connsiteX132" fmla="*/ 772584 w 1704975"/>
                <a:gd name="connsiteY132" fmla="*/ 342398 h 360363"/>
                <a:gd name="connsiteX133" fmla="*/ 796925 w 1704975"/>
                <a:gd name="connsiteY133" fmla="*/ 340813 h 360363"/>
                <a:gd name="connsiteX134" fmla="*/ 842434 w 1704975"/>
                <a:gd name="connsiteY134" fmla="*/ 332887 h 360363"/>
                <a:gd name="connsiteX135" fmla="*/ 885296 w 1704975"/>
                <a:gd name="connsiteY135" fmla="*/ 320205 h 360363"/>
                <a:gd name="connsiteX136" fmla="*/ 926042 w 1704975"/>
                <a:gd name="connsiteY136" fmla="*/ 302769 h 360363"/>
                <a:gd name="connsiteX137" fmla="*/ 983192 w 1704975"/>
                <a:gd name="connsiteY137" fmla="*/ 270537 h 360363"/>
                <a:gd name="connsiteX138" fmla="*/ 1057275 w 1704975"/>
                <a:gd name="connsiteY138" fmla="*/ 218226 h 360363"/>
                <a:gd name="connsiteX139" fmla="*/ 1093788 w 1704975"/>
                <a:gd name="connsiteY139" fmla="*/ 190750 h 360363"/>
                <a:gd name="connsiteX140" fmla="*/ 1077913 w 1704975"/>
                <a:gd name="connsiteY140" fmla="*/ 181767 h 360363"/>
                <a:gd name="connsiteX141" fmla="*/ 1050396 w 1704975"/>
                <a:gd name="connsiteY141" fmla="*/ 160631 h 360363"/>
                <a:gd name="connsiteX142" fmla="*/ 1029229 w 1704975"/>
                <a:gd name="connsiteY142" fmla="*/ 134212 h 360363"/>
                <a:gd name="connsiteX143" fmla="*/ 1015471 w 1704975"/>
                <a:gd name="connsiteY143" fmla="*/ 103565 h 360363"/>
                <a:gd name="connsiteX144" fmla="*/ 1012825 w 1704975"/>
                <a:gd name="connsiteY144" fmla="*/ 86656 h 360363"/>
                <a:gd name="connsiteX145" fmla="*/ 1012296 w 1704975"/>
                <a:gd name="connsiteY145" fmla="*/ 71861 h 360363"/>
                <a:gd name="connsiteX146" fmla="*/ 1022350 w 1704975"/>
                <a:gd name="connsiteY146" fmla="*/ 45970 h 360363"/>
                <a:gd name="connsiteX147" fmla="*/ 1041400 w 1704975"/>
                <a:gd name="connsiteY147" fmla="*/ 26948 h 360363"/>
                <a:gd name="connsiteX148" fmla="*/ 1065742 w 1704975"/>
                <a:gd name="connsiteY148" fmla="*/ 18494 h 360363"/>
                <a:gd name="connsiteX149" fmla="*/ 1079500 w 1704975"/>
                <a:gd name="connsiteY149" fmla="*/ 20608 h 360363"/>
                <a:gd name="connsiteX150" fmla="*/ 1079500 w 1704975"/>
                <a:gd name="connsiteY150" fmla="*/ 20079 h 360363"/>
                <a:gd name="connsiteX151" fmla="*/ 1080029 w 1704975"/>
                <a:gd name="connsiteY151" fmla="*/ 20079 h 360363"/>
                <a:gd name="connsiteX152" fmla="*/ 1081617 w 1704975"/>
                <a:gd name="connsiteY152" fmla="*/ 20608 h 360363"/>
                <a:gd name="connsiteX153" fmla="*/ 1083204 w 1704975"/>
                <a:gd name="connsiteY153" fmla="*/ 21664 h 360363"/>
                <a:gd name="connsiteX154" fmla="*/ 1086909 w 1704975"/>
                <a:gd name="connsiteY154" fmla="*/ 22193 h 360363"/>
                <a:gd name="connsiteX155" fmla="*/ 1090613 w 1704975"/>
                <a:gd name="connsiteY155" fmla="*/ 24306 h 360363"/>
                <a:gd name="connsiteX156" fmla="*/ 1102254 w 1704975"/>
                <a:gd name="connsiteY156" fmla="*/ 30647 h 360363"/>
                <a:gd name="connsiteX157" fmla="*/ 1120246 w 1704975"/>
                <a:gd name="connsiteY157" fmla="*/ 48084 h 360363"/>
                <a:gd name="connsiteX158" fmla="*/ 1132946 w 1704975"/>
                <a:gd name="connsiteY158" fmla="*/ 70276 h 360363"/>
                <a:gd name="connsiteX159" fmla="*/ 1140354 w 1704975"/>
                <a:gd name="connsiteY159" fmla="*/ 95111 h 360363"/>
                <a:gd name="connsiteX160" fmla="*/ 1142471 w 1704975"/>
                <a:gd name="connsiteY160" fmla="*/ 108321 h 360363"/>
                <a:gd name="connsiteX161" fmla="*/ 1145117 w 1704975"/>
                <a:gd name="connsiteY161" fmla="*/ 128399 h 360363"/>
                <a:gd name="connsiteX162" fmla="*/ 1141942 w 1704975"/>
                <a:gd name="connsiteY162" fmla="*/ 161160 h 360363"/>
                <a:gd name="connsiteX163" fmla="*/ 1132946 w 1704975"/>
                <a:gd name="connsiteY163" fmla="*/ 178597 h 360363"/>
                <a:gd name="connsiteX164" fmla="*/ 1124479 w 1704975"/>
                <a:gd name="connsiteY164" fmla="*/ 184937 h 360363"/>
                <a:gd name="connsiteX165" fmla="*/ 1147763 w 1704975"/>
                <a:gd name="connsiteY165" fmla="*/ 193920 h 360363"/>
                <a:gd name="connsiteX166" fmla="*/ 1173163 w 1704975"/>
                <a:gd name="connsiteY166" fmla="*/ 200261 h 360363"/>
                <a:gd name="connsiteX167" fmla="*/ 1196446 w 1704975"/>
                <a:gd name="connsiteY167" fmla="*/ 204488 h 360363"/>
                <a:gd name="connsiteX168" fmla="*/ 1245659 w 1704975"/>
                <a:gd name="connsiteY168" fmla="*/ 208715 h 360363"/>
                <a:gd name="connsiteX169" fmla="*/ 1294342 w 1704975"/>
                <a:gd name="connsiteY169" fmla="*/ 205545 h 360363"/>
                <a:gd name="connsiteX170" fmla="*/ 1341967 w 1704975"/>
                <a:gd name="connsiteY170" fmla="*/ 197619 h 360363"/>
                <a:gd name="connsiteX171" fmla="*/ 1365779 w 1704975"/>
                <a:gd name="connsiteY171" fmla="*/ 192335 h 360363"/>
                <a:gd name="connsiteX172" fmla="*/ 1412875 w 1704975"/>
                <a:gd name="connsiteY172" fmla="*/ 179653 h 360363"/>
                <a:gd name="connsiteX173" fmla="*/ 1502304 w 1704975"/>
                <a:gd name="connsiteY173" fmla="*/ 143194 h 360363"/>
                <a:gd name="connsiteX174" fmla="*/ 1585913 w 1704975"/>
                <a:gd name="connsiteY174" fmla="*/ 95111 h 360363"/>
                <a:gd name="connsiteX175" fmla="*/ 1662642 w 1704975"/>
                <a:gd name="connsiteY175" fmla="*/ 35931 h 360363"/>
                <a:gd name="connsiteX176" fmla="*/ 1698096 w 1704975"/>
                <a:gd name="connsiteY176" fmla="*/ 1585 h 360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Lst>
              <a:rect l="l" t="t" r="r" b="b"/>
              <a:pathLst>
                <a:path w="1704975" h="360363">
                  <a:moveTo>
                    <a:pt x="526118" y="47625"/>
                  </a:moveTo>
                  <a:lnTo>
                    <a:pt x="509508" y="49213"/>
                  </a:lnTo>
                  <a:lnTo>
                    <a:pt x="499864" y="51329"/>
                  </a:lnTo>
                  <a:lnTo>
                    <a:pt x="499329" y="52388"/>
                  </a:lnTo>
                  <a:lnTo>
                    <a:pt x="497721" y="52917"/>
                  </a:lnTo>
                  <a:lnTo>
                    <a:pt x="490756" y="57679"/>
                  </a:lnTo>
                  <a:lnTo>
                    <a:pt x="480576" y="68792"/>
                  </a:lnTo>
                  <a:lnTo>
                    <a:pt x="473075" y="91017"/>
                  </a:lnTo>
                  <a:lnTo>
                    <a:pt x="475218" y="127529"/>
                  </a:lnTo>
                  <a:lnTo>
                    <a:pt x="485934" y="164571"/>
                  </a:lnTo>
                  <a:lnTo>
                    <a:pt x="492899" y="180975"/>
                  </a:lnTo>
                  <a:lnTo>
                    <a:pt x="496114" y="179917"/>
                  </a:lnTo>
                  <a:lnTo>
                    <a:pt x="499864" y="178329"/>
                  </a:lnTo>
                  <a:lnTo>
                    <a:pt x="513795" y="174625"/>
                  </a:lnTo>
                  <a:lnTo>
                    <a:pt x="540048" y="161925"/>
                  </a:lnTo>
                  <a:lnTo>
                    <a:pt x="551835" y="152400"/>
                  </a:lnTo>
                  <a:lnTo>
                    <a:pt x="557729" y="122767"/>
                  </a:lnTo>
                  <a:lnTo>
                    <a:pt x="558800" y="89429"/>
                  </a:lnTo>
                  <a:lnTo>
                    <a:pt x="555586" y="71967"/>
                  </a:lnTo>
                  <a:lnTo>
                    <a:pt x="548620" y="59796"/>
                  </a:lnTo>
                  <a:lnTo>
                    <a:pt x="539512" y="51329"/>
                  </a:lnTo>
                  <a:close/>
                  <a:moveTo>
                    <a:pt x="1054345" y="28575"/>
                  </a:moveTo>
                  <a:lnTo>
                    <a:pt x="1040729" y="37103"/>
                  </a:lnTo>
                  <a:lnTo>
                    <a:pt x="1033920" y="54159"/>
                  </a:lnTo>
                  <a:lnTo>
                    <a:pt x="1033920" y="65352"/>
                  </a:lnTo>
                  <a:lnTo>
                    <a:pt x="1030255" y="72280"/>
                  </a:lnTo>
                  <a:lnTo>
                    <a:pt x="1027112" y="85605"/>
                  </a:lnTo>
                  <a:lnTo>
                    <a:pt x="1028683" y="96798"/>
                  </a:lnTo>
                  <a:lnTo>
                    <a:pt x="1034444" y="108524"/>
                  </a:lnTo>
                  <a:lnTo>
                    <a:pt x="1039681" y="113321"/>
                  </a:lnTo>
                  <a:lnTo>
                    <a:pt x="1049108" y="130909"/>
                  </a:lnTo>
                  <a:lnTo>
                    <a:pt x="1075294" y="157026"/>
                  </a:lnTo>
                  <a:lnTo>
                    <a:pt x="1091005" y="167685"/>
                  </a:lnTo>
                  <a:lnTo>
                    <a:pt x="1097813" y="171949"/>
                  </a:lnTo>
                  <a:lnTo>
                    <a:pt x="1105669" y="176213"/>
                  </a:lnTo>
                  <a:lnTo>
                    <a:pt x="1107240" y="173548"/>
                  </a:lnTo>
                  <a:lnTo>
                    <a:pt x="1109335" y="173015"/>
                  </a:lnTo>
                  <a:lnTo>
                    <a:pt x="1114572" y="171416"/>
                  </a:lnTo>
                  <a:lnTo>
                    <a:pt x="1122951" y="164487"/>
                  </a:lnTo>
                  <a:lnTo>
                    <a:pt x="1128712" y="149031"/>
                  </a:lnTo>
                  <a:lnTo>
                    <a:pt x="1127141" y="106925"/>
                  </a:lnTo>
                  <a:lnTo>
                    <a:pt x="1122951" y="87737"/>
                  </a:lnTo>
                  <a:lnTo>
                    <a:pt x="1117714" y="71214"/>
                  </a:lnTo>
                  <a:lnTo>
                    <a:pt x="1101479" y="42433"/>
                  </a:lnTo>
                  <a:lnTo>
                    <a:pt x="1088910" y="31773"/>
                  </a:lnTo>
                  <a:lnTo>
                    <a:pt x="1075294" y="28575"/>
                  </a:lnTo>
                  <a:close/>
                  <a:moveTo>
                    <a:pt x="1700213" y="0"/>
                  </a:moveTo>
                  <a:lnTo>
                    <a:pt x="1704975" y="4756"/>
                  </a:lnTo>
                  <a:lnTo>
                    <a:pt x="1703388" y="6869"/>
                  </a:lnTo>
                  <a:lnTo>
                    <a:pt x="1679046" y="33817"/>
                  </a:lnTo>
                  <a:lnTo>
                    <a:pt x="1624542" y="82958"/>
                  </a:lnTo>
                  <a:lnTo>
                    <a:pt x="1564746" y="127343"/>
                  </a:lnTo>
                  <a:lnTo>
                    <a:pt x="1499659" y="164858"/>
                  </a:lnTo>
                  <a:lnTo>
                    <a:pt x="1431396" y="195505"/>
                  </a:lnTo>
                  <a:lnTo>
                    <a:pt x="1359429" y="216641"/>
                  </a:lnTo>
                  <a:lnTo>
                    <a:pt x="1287463" y="227209"/>
                  </a:lnTo>
                  <a:lnTo>
                    <a:pt x="1213379" y="226680"/>
                  </a:lnTo>
                  <a:lnTo>
                    <a:pt x="1176867" y="220868"/>
                  </a:lnTo>
                  <a:lnTo>
                    <a:pt x="1159934" y="216641"/>
                  </a:lnTo>
                  <a:lnTo>
                    <a:pt x="1123421" y="204488"/>
                  </a:lnTo>
                  <a:lnTo>
                    <a:pt x="1105429" y="197090"/>
                  </a:lnTo>
                  <a:lnTo>
                    <a:pt x="1083734" y="220868"/>
                  </a:lnTo>
                  <a:lnTo>
                    <a:pt x="1035050" y="264196"/>
                  </a:lnTo>
                  <a:lnTo>
                    <a:pt x="980546" y="300655"/>
                  </a:lnTo>
                  <a:lnTo>
                    <a:pt x="920750" y="329188"/>
                  </a:lnTo>
                  <a:lnTo>
                    <a:pt x="857779" y="349795"/>
                  </a:lnTo>
                  <a:lnTo>
                    <a:pt x="792692" y="360363"/>
                  </a:lnTo>
                  <a:lnTo>
                    <a:pt x="728134" y="359835"/>
                  </a:lnTo>
                  <a:lnTo>
                    <a:pt x="664104" y="348210"/>
                  </a:lnTo>
                  <a:lnTo>
                    <a:pt x="633942" y="337114"/>
                  </a:lnTo>
                  <a:lnTo>
                    <a:pt x="610659" y="327075"/>
                  </a:lnTo>
                  <a:lnTo>
                    <a:pt x="567267" y="299598"/>
                  </a:lnTo>
                  <a:lnTo>
                    <a:pt x="529167" y="266310"/>
                  </a:lnTo>
                  <a:lnTo>
                    <a:pt x="499004" y="226152"/>
                  </a:lnTo>
                  <a:lnTo>
                    <a:pt x="486834" y="202903"/>
                  </a:lnTo>
                  <a:lnTo>
                    <a:pt x="480484" y="204488"/>
                  </a:lnTo>
                  <a:lnTo>
                    <a:pt x="474663" y="206073"/>
                  </a:lnTo>
                  <a:lnTo>
                    <a:pt x="442384" y="212942"/>
                  </a:lnTo>
                  <a:lnTo>
                    <a:pt x="377296" y="221396"/>
                  </a:lnTo>
                  <a:lnTo>
                    <a:pt x="310621" y="221396"/>
                  </a:lnTo>
                  <a:lnTo>
                    <a:pt x="245004" y="213999"/>
                  </a:lnTo>
                  <a:lnTo>
                    <a:pt x="182563" y="197619"/>
                  </a:lnTo>
                  <a:lnTo>
                    <a:pt x="123296" y="171727"/>
                  </a:lnTo>
                  <a:lnTo>
                    <a:pt x="69321" y="136854"/>
                  </a:lnTo>
                  <a:lnTo>
                    <a:pt x="22225" y="91412"/>
                  </a:lnTo>
                  <a:lnTo>
                    <a:pt x="1588" y="63936"/>
                  </a:lnTo>
                  <a:lnTo>
                    <a:pt x="0" y="60237"/>
                  </a:lnTo>
                  <a:lnTo>
                    <a:pt x="1588" y="54953"/>
                  </a:lnTo>
                  <a:lnTo>
                    <a:pt x="6879" y="50197"/>
                  </a:lnTo>
                  <a:lnTo>
                    <a:pt x="12700" y="50197"/>
                  </a:lnTo>
                  <a:lnTo>
                    <a:pt x="15346" y="52839"/>
                  </a:lnTo>
                  <a:lnTo>
                    <a:pt x="38629" y="80844"/>
                  </a:lnTo>
                  <a:lnTo>
                    <a:pt x="91546" y="127871"/>
                  </a:lnTo>
                  <a:lnTo>
                    <a:pt x="151342" y="163802"/>
                  </a:lnTo>
                  <a:lnTo>
                    <a:pt x="218017" y="188636"/>
                  </a:lnTo>
                  <a:lnTo>
                    <a:pt x="252942" y="195505"/>
                  </a:lnTo>
                  <a:lnTo>
                    <a:pt x="275696" y="199204"/>
                  </a:lnTo>
                  <a:lnTo>
                    <a:pt x="321204" y="202903"/>
                  </a:lnTo>
                  <a:lnTo>
                    <a:pt x="390525" y="200261"/>
                  </a:lnTo>
                  <a:lnTo>
                    <a:pt x="436563" y="193392"/>
                  </a:lnTo>
                  <a:lnTo>
                    <a:pt x="457200" y="189693"/>
                  </a:lnTo>
                  <a:lnTo>
                    <a:pt x="477838" y="184937"/>
                  </a:lnTo>
                  <a:lnTo>
                    <a:pt x="470959" y="168029"/>
                  </a:lnTo>
                  <a:lnTo>
                    <a:pt x="460904" y="127343"/>
                  </a:lnTo>
                  <a:lnTo>
                    <a:pt x="459317" y="96167"/>
                  </a:lnTo>
                  <a:lnTo>
                    <a:pt x="462492" y="77145"/>
                  </a:lnTo>
                  <a:lnTo>
                    <a:pt x="470959" y="60237"/>
                  </a:lnTo>
                  <a:lnTo>
                    <a:pt x="483659" y="47027"/>
                  </a:lnTo>
                  <a:lnTo>
                    <a:pt x="492654" y="42800"/>
                  </a:lnTo>
                  <a:lnTo>
                    <a:pt x="495300" y="42800"/>
                  </a:lnTo>
                  <a:lnTo>
                    <a:pt x="496888" y="42800"/>
                  </a:lnTo>
                  <a:lnTo>
                    <a:pt x="511175" y="38044"/>
                  </a:lnTo>
                  <a:lnTo>
                    <a:pt x="540809" y="39630"/>
                  </a:lnTo>
                  <a:lnTo>
                    <a:pt x="566738" y="53896"/>
                  </a:lnTo>
                  <a:lnTo>
                    <a:pt x="584200" y="78202"/>
                  </a:lnTo>
                  <a:lnTo>
                    <a:pt x="587904" y="94582"/>
                  </a:lnTo>
                  <a:lnTo>
                    <a:pt x="589492" y="105150"/>
                  </a:lnTo>
                  <a:lnTo>
                    <a:pt x="587904" y="124701"/>
                  </a:lnTo>
                  <a:lnTo>
                    <a:pt x="582613" y="141609"/>
                  </a:lnTo>
                  <a:lnTo>
                    <a:pt x="572559" y="156933"/>
                  </a:lnTo>
                  <a:lnTo>
                    <a:pt x="552979" y="174898"/>
                  </a:lnTo>
                  <a:lnTo>
                    <a:pt x="518584" y="192335"/>
                  </a:lnTo>
                  <a:lnTo>
                    <a:pt x="501121" y="198675"/>
                  </a:lnTo>
                  <a:lnTo>
                    <a:pt x="502179" y="200789"/>
                  </a:lnTo>
                  <a:lnTo>
                    <a:pt x="503238" y="202903"/>
                  </a:lnTo>
                  <a:lnTo>
                    <a:pt x="514879" y="221925"/>
                  </a:lnTo>
                  <a:lnTo>
                    <a:pt x="543984" y="257855"/>
                  </a:lnTo>
                  <a:lnTo>
                    <a:pt x="560388" y="273179"/>
                  </a:lnTo>
                  <a:lnTo>
                    <a:pt x="582613" y="291144"/>
                  </a:lnTo>
                  <a:lnTo>
                    <a:pt x="632884" y="318620"/>
                  </a:lnTo>
                  <a:lnTo>
                    <a:pt x="686859" y="335529"/>
                  </a:lnTo>
                  <a:lnTo>
                    <a:pt x="744009" y="342926"/>
                  </a:lnTo>
                  <a:lnTo>
                    <a:pt x="772584" y="342398"/>
                  </a:lnTo>
                  <a:lnTo>
                    <a:pt x="796925" y="340813"/>
                  </a:lnTo>
                  <a:lnTo>
                    <a:pt x="842434" y="332887"/>
                  </a:lnTo>
                  <a:lnTo>
                    <a:pt x="885296" y="320205"/>
                  </a:lnTo>
                  <a:lnTo>
                    <a:pt x="926042" y="302769"/>
                  </a:lnTo>
                  <a:lnTo>
                    <a:pt x="983192" y="270537"/>
                  </a:lnTo>
                  <a:lnTo>
                    <a:pt x="1057275" y="218226"/>
                  </a:lnTo>
                  <a:lnTo>
                    <a:pt x="1093788" y="190750"/>
                  </a:lnTo>
                  <a:lnTo>
                    <a:pt x="1077913" y="181767"/>
                  </a:lnTo>
                  <a:lnTo>
                    <a:pt x="1050396" y="160631"/>
                  </a:lnTo>
                  <a:lnTo>
                    <a:pt x="1029229" y="134212"/>
                  </a:lnTo>
                  <a:lnTo>
                    <a:pt x="1015471" y="103565"/>
                  </a:lnTo>
                  <a:lnTo>
                    <a:pt x="1012825" y="86656"/>
                  </a:lnTo>
                  <a:lnTo>
                    <a:pt x="1012296" y="71861"/>
                  </a:lnTo>
                  <a:lnTo>
                    <a:pt x="1022350" y="45970"/>
                  </a:lnTo>
                  <a:lnTo>
                    <a:pt x="1041400" y="26948"/>
                  </a:lnTo>
                  <a:lnTo>
                    <a:pt x="1065742" y="18494"/>
                  </a:lnTo>
                  <a:lnTo>
                    <a:pt x="1079500" y="20608"/>
                  </a:lnTo>
                  <a:lnTo>
                    <a:pt x="1079500" y="20079"/>
                  </a:lnTo>
                  <a:lnTo>
                    <a:pt x="1080029" y="20079"/>
                  </a:lnTo>
                  <a:lnTo>
                    <a:pt x="1081617" y="20608"/>
                  </a:lnTo>
                  <a:lnTo>
                    <a:pt x="1083204" y="21664"/>
                  </a:lnTo>
                  <a:lnTo>
                    <a:pt x="1086909" y="22193"/>
                  </a:lnTo>
                  <a:lnTo>
                    <a:pt x="1090613" y="24306"/>
                  </a:lnTo>
                  <a:lnTo>
                    <a:pt x="1102254" y="30647"/>
                  </a:lnTo>
                  <a:lnTo>
                    <a:pt x="1120246" y="48084"/>
                  </a:lnTo>
                  <a:lnTo>
                    <a:pt x="1132946" y="70276"/>
                  </a:lnTo>
                  <a:lnTo>
                    <a:pt x="1140354" y="95111"/>
                  </a:lnTo>
                  <a:lnTo>
                    <a:pt x="1142471" y="108321"/>
                  </a:lnTo>
                  <a:lnTo>
                    <a:pt x="1145117" y="128399"/>
                  </a:lnTo>
                  <a:lnTo>
                    <a:pt x="1141942" y="161160"/>
                  </a:lnTo>
                  <a:lnTo>
                    <a:pt x="1132946" y="178597"/>
                  </a:lnTo>
                  <a:lnTo>
                    <a:pt x="1124479" y="184937"/>
                  </a:lnTo>
                  <a:lnTo>
                    <a:pt x="1147763" y="193920"/>
                  </a:lnTo>
                  <a:lnTo>
                    <a:pt x="1173163" y="200261"/>
                  </a:lnTo>
                  <a:lnTo>
                    <a:pt x="1196446" y="204488"/>
                  </a:lnTo>
                  <a:lnTo>
                    <a:pt x="1245659" y="208715"/>
                  </a:lnTo>
                  <a:lnTo>
                    <a:pt x="1294342" y="205545"/>
                  </a:lnTo>
                  <a:lnTo>
                    <a:pt x="1341967" y="197619"/>
                  </a:lnTo>
                  <a:lnTo>
                    <a:pt x="1365779" y="192335"/>
                  </a:lnTo>
                  <a:lnTo>
                    <a:pt x="1412875" y="179653"/>
                  </a:lnTo>
                  <a:lnTo>
                    <a:pt x="1502304" y="143194"/>
                  </a:lnTo>
                  <a:lnTo>
                    <a:pt x="1585913" y="95111"/>
                  </a:lnTo>
                  <a:lnTo>
                    <a:pt x="1662642" y="35931"/>
                  </a:lnTo>
                  <a:lnTo>
                    <a:pt x="1698096" y="1585"/>
                  </a:lnTo>
                  <a:close/>
                </a:path>
              </a:pathLst>
            </a:custGeom>
            <a:solidFill>
              <a:schemeClr val="tx2"/>
            </a:solidFill>
            <a:ln>
              <a:noFill/>
            </a:ln>
          </p:spPr>
          <p:txBody>
            <a:bodyPr vert="horz" wrap="square" lIns="91440" tIns="45720" rIns="91440" bIns="45720" numCol="1" anchor="t" anchorCtr="0" compatLnSpc="1">
              <a:prstTxWarp prst="textNoShape">
                <a:avLst/>
              </a:prstTxWarp>
              <a:noAutofit/>
            </a:bodyPr>
            <a:lstStyle/>
            <a:p>
              <a:endParaRPr lang="en-US" sz="3200"/>
            </a:p>
          </p:txBody>
        </p:sp>
        <p:sp>
          <p:nvSpPr>
            <p:cNvPr id="15" name="Freeform 52">
              <a:extLst>
                <a:ext uri="{FF2B5EF4-FFF2-40B4-BE49-F238E27FC236}">
                  <a16:creationId xmlns:a16="http://schemas.microsoft.com/office/drawing/2014/main" id="{C2D5CC44-A0CB-B979-310A-1FA31BDE3E60}"/>
                </a:ext>
              </a:extLst>
            </p:cNvPr>
            <p:cNvSpPr>
              <a:spLocks/>
            </p:cNvSpPr>
            <p:nvPr/>
          </p:nvSpPr>
          <p:spPr bwMode="auto">
            <a:xfrm>
              <a:off x="7205344" y="5433091"/>
              <a:ext cx="1321950" cy="335770"/>
            </a:xfrm>
            <a:custGeom>
              <a:avLst/>
              <a:gdLst>
                <a:gd name="T0" fmla="*/ 2713 w 2713"/>
                <a:gd name="T1" fmla="*/ 688 h 688"/>
                <a:gd name="T2" fmla="*/ 2445 w 2713"/>
                <a:gd name="T3" fmla="*/ 665 h 688"/>
                <a:gd name="T4" fmla="*/ 1909 w 2713"/>
                <a:gd name="T5" fmla="*/ 638 h 688"/>
                <a:gd name="T6" fmla="*/ 1641 w 2713"/>
                <a:gd name="T7" fmla="*/ 629 h 688"/>
                <a:gd name="T8" fmla="*/ 1344 w 2713"/>
                <a:gd name="T9" fmla="*/ 619 h 688"/>
                <a:gd name="T10" fmla="*/ 750 w 2713"/>
                <a:gd name="T11" fmla="*/ 612 h 688"/>
                <a:gd name="T12" fmla="*/ 453 w 2713"/>
                <a:gd name="T13" fmla="*/ 619 h 688"/>
                <a:gd name="T14" fmla="*/ 455 w 2713"/>
                <a:gd name="T15" fmla="*/ 613 h 688"/>
                <a:gd name="T16" fmla="*/ 452 w 2713"/>
                <a:gd name="T17" fmla="*/ 606 h 688"/>
                <a:gd name="T18" fmla="*/ 404 w 2713"/>
                <a:gd name="T19" fmla="*/ 525 h 688"/>
                <a:gd name="T20" fmla="*/ 299 w 2713"/>
                <a:gd name="T21" fmla="*/ 368 h 688"/>
                <a:gd name="T22" fmla="*/ 185 w 2713"/>
                <a:gd name="T23" fmla="*/ 216 h 688"/>
                <a:gd name="T24" fmla="*/ 63 w 2713"/>
                <a:gd name="T25" fmla="*/ 69 h 688"/>
                <a:gd name="T26" fmla="*/ 0 w 2713"/>
                <a:gd name="T27" fmla="*/ 0 h 688"/>
                <a:gd name="T28" fmla="*/ 168 w 2713"/>
                <a:gd name="T29" fmla="*/ 43 h 688"/>
                <a:gd name="T30" fmla="*/ 509 w 2713"/>
                <a:gd name="T31" fmla="*/ 121 h 688"/>
                <a:gd name="T32" fmla="*/ 1025 w 2713"/>
                <a:gd name="T33" fmla="*/ 232 h 688"/>
                <a:gd name="T34" fmla="*/ 1539 w 2713"/>
                <a:gd name="T35" fmla="*/ 343 h 688"/>
                <a:gd name="T36" fmla="*/ 1878 w 2713"/>
                <a:gd name="T37" fmla="*/ 426 h 688"/>
                <a:gd name="T38" fmla="*/ 2217 w 2713"/>
                <a:gd name="T39" fmla="*/ 518 h 688"/>
                <a:gd name="T40" fmla="*/ 2549 w 2713"/>
                <a:gd name="T41" fmla="*/ 626 h 688"/>
                <a:gd name="T42" fmla="*/ 2713 w 2713"/>
                <a:gd name="T43" fmla="*/ 688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13" h="688">
                  <a:moveTo>
                    <a:pt x="2713" y="688"/>
                  </a:moveTo>
                  <a:lnTo>
                    <a:pt x="2445" y="665"/>
                  </a:lnTo>
                  <a:lnTo>
                    <a:pt x="1909" y="638"/>
                  </a:lnTo>
                  <a:lnTo>
                    <a:pt x="1641" y="629"/>
                  </a:lnTo>
                  <a:lnTo>
                    <a:pt x="1344" y="619"/>
                  </a:lnTo>
                  <a:lnTo>
                    <a:pt x="750" y="612"/>
                  </a:lnTo>
                  <a:lnTo>
                    <a:pt x="453" y="619"/>
                  </a:lnTo>
                  <a:lnTo>
                    <a:pt x="455" y="613"/>
                  </a:lnTo>
                  <a:lnTo>
                    <a:pt x="452" y="606"/>
                  </a:lnTo>
                  <a:lnTo>
                    <a:pt x="404" y="525"/>
                  </a:lnTo>
                  <a:lnTo>
                    <a:pt x="299" y="368"/>
                  </a:lnTo>
                  <a:lnTo>
                    <a:pt x="185" y="216"/>
                  </a:lnTo>
                  <a:lnTo>
                    <a:pt x="63" y="69"/>
                  </a:lnTo>
                  <a:lnTo>
                    <a:pt x="0" y="0"/>
                  </a:lnTo>
                  <a:lnTo>
                    <a:pt x="168" y="43"/>
                  </a:lnTo>
                  <a:lnTo>
                    <a:pt x="509" y="121"/>
                  </a:lnTo>
                  <a:lnTo>
                    <a:pt x="1025" y="232"/>
                  </a:lnTo>
                  <a:lnTo>
                    <a:pt x="1539" y="343"/>
                  </a:lnTo>
                  <a:lnTo>
                    <a:pt x="1878" y="426"/>
                  </a:lnTo>
                  <a:lnTo>
                    <a:pt x="2217" y="518"/>
                  </a:lnTo>
                  <a:lnTo>
                    <a:pt x="2549" y="626"/>
                  </a:lnTo>
                  <a:lnTo>
                    <a:pt x="2713" y="688"/>
                  </a:ln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3200"/>
            </a:p>
          </p:txBody>
        </p:sp>
        <p:sp>
          <p:nvSpPr>
            <p:cNvPr id="16" name="Freeform 53">
              <a:extLst>
                <a:ext uri="{FF2B5EF4-FFF2-40B4-BE49-F238E27FC236}">
                  <a16:creationId xmlns:a16="http://schemas.microsoft.com/office/drawing/2014/main" id="{EBF36C4A-FDD0-6AB3-EDB2-9382C01B1B96}"/>
                </a:ext>
              </a:extLst>
            </p:cNvPr>
            <p:cNvSpPr>
              <a:spLocks/>
            </p:cNvSpPr>
            <p:nvPr/>
          </p:nvSpPr>
          <p:spPr bwMode="auto">
            <a:xfrm>
              <a:off x="7525241" y="5799518"/>
              <a:ext cx="1018120" cy="382486"/>
            </a:xfrm>
            <a:custGeom>
              <a:avLst/>
              <a:gdLst>
                <a:gd name="T0" fmla="*/ 2091 w 2091"/>
                <a:gd name="T1" fmla="*/ 0 h 786"/>
                <a:gd name="T2" fmla="*/ 1681 w 2091"/>
                <a:gd name="T3" fmla="*/ 177 h 786"/>
                <a:gd name="T4" fmla="*/ 1066 w 2091"/>
                <a:gd name="T5" fmla="*/ 459 h 786"/>
                <a:gd name="T6" fmla="*/ 768 w 2091"/>
                <a:gd name="T7" fmla="*/ 616 h 786"/>
                <a:gd name="T8" fmla="*/ 574 w 2091"/>
                <a:gd name="T9" fmla="*/ 727 h 786"/>
                <a:gd name="T10" fmla="*/ 479 w 2091"/>
                <a:gd name="T11" fmla="*/ 786 h 786"/>
                <a:gd name="T12" fmla="*/ 460 w 2091"/>
                <a:gd name="T13" fmla="*/ 786 h 786"/>
                <a:gd name="T14" fmla="*/ 465 w 2091"/>
                <a:gd name="T15" fmla="*/ 783 h 786"/>
                <a:gd name="T16" fmla="*/ 469 w 2091"/>
                <a:gd name="T17" fmla="*/ 773 h 786"/>
                <a:gd name="T18" fmla="*/ 465 w 2091"/>
                <a:gd name="T19" fmla="*/ 766 h 786"/>
                <a:gd name="T20" fmla="*/ 358 w 2091"/>
                <a:gd name="T21" fmla="*/ 605 h 786"/>
                <a:gd name="T22" fmla="*/ 185 w 2091"/>
                <a:gd name="T23" fmla="*/ 363 h 786"/>
                <a:gd name="T24" fmla="*/ 65 w 2091"/>
                <a:gd name="T25" fmla="*/ 209 h 786"/>
                <a:gd name="T26" fmla="*/ 0 w 2091"/>
                <a:gd name="T27" fmla="*/ 135 h 786"/>
                <a:gd name="T28" fmla="*/ 1 w 2091"/>
                <a:gd name="T29" fmla="*/ 134 h 786"/>
                <a:gd name="T30" fmla="*/ 3 w 2091"/>
                <a:gd name="T31" fmla="*/ 137 h 786"/>
                <a:gd name="T32" fmla="*/ 7 w 2091"/>
                <a:gd name="T33" fmla="*/ 138 h 786"/>
                <a:gd name="T34" fmla="*/ 73 w 2091"/>
                <a:gd name="T35" fmla="*/ 146 h 786"/>
                <a:gd name="T36" fmla="*/ 208 w 2091"/>
                <a:gd name="T37" fmla="*/ 151 h 786"/>
                <a:gd name="T38" fmla="*/ 413 w 2091"/>
                <a:gd name="T39" fmla="*/ 147 h 786"/>
                <a:gd name="T40" fmla="*/ 548 w 2091"/>
                <a:gd name="T41" fmla="*/ 141 h 786"/>
                <a:gd name="T42" fmla="*/ 829 w 2091"/>
                <a:gd name="T43" fmla="*/ 130 h 786"/>
                <a:gd name="T44" fmla="*/ 1110 w 2091"/>
                <a:gd name="T45" fmla="*/ 111 h 786"/>
                <a:gd name="T46" fmla="*/ 1356 w 2091"/>
                <a:gd name="T47" fmla="*/ 91 h 786"/>
                <a:gd name="T48" fmla="*/ 1847 w 2091"/>
                <a:gd name="T49" fmla="*/ 35 h 786"/>
                <a:gd name="T50" fmla="*/ 2091 w 2091"/>
                <a:gd name="T51" fmla="*/ 0 h 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091" h="786">
                  <a:moveTo>
                    <a:pt x="2091" y="0"/>
                  </a:moveTo>
                  <a:lnTo>
                    <a:pt x="1681" y="177"/>
                  </a:lnTo>
                  <a:lnTo>
                    <a:pt x="1066" y="459"/>
                  </a:lnTo>
                  <a:lnTo>
                    <a:pt x="768" y="616"/>
                  </a:lnTo>
                  <a:lnTo>
                    <a:pt x="574" y="727"/>
                  </a:lnTo>
                  <a:lnTo>
                    <a:pt x="479" y="786"/>
                  </a:lnTo>
                  <a:lnTo>
                    <a:pt x="460" y="786"/>
                  </a:lnTo>
                  <a:lnTo>
                    <a:pt x="465" y="783"/>
                  </a:lnTo>
                  <a:lnTo>
                    <a:pt x="469" y="773"/>
                  </a:lnTo>
                  <a:lnTo>
                    <a:pt x="465" y="766"/>
                  </a:lnTo>
                  <a:lnTo>
                    <a:pt x="358" y="605"/>
                  </a:lnTo>
                  <a:lnTo>
                    <a:pt x="185" y="363"/>
                  </a:lnTo>
                  <a:lnTo>
                    <a:pt x="65" y="209"/>
                  </a:lnTo>
                  <a:lnTo>
                    <a:pt x="0" y="135"/>
                  </a:lnTo>
                  <a:lnTo>
                    <a:pt x="1" y="134"/>
                  </a:lnTo>
                  <a:lnTo>
                    <a:pt x="3" y="137"/>
                  </a:lnTo>
                  <a:lnTo>
                    <a:pt x="7" y="138"/>
                  </a:lnTo>
                  <a:lnTo>
                    <a:pt x="73" y="146"/>
                  </a:lnTo>
                  <a:lnTo>
                    <a:pt x="208" y="151"/>
                  </a:lnTo>
                  <a:lnTo>
                    <a:pt x="413" y="147"/>
                  </a:lnTo>
                  <a:lnTo>
                    <a:pt x="548" y="141"/>
                  </a:lnTo>
                  <a:lnTo>
                    <a:pt x="829" y="130"/>
                  </a:lnTo>
                  <a:lnTo>
                    <a:pt x="1110" y="111"/>
                  </a:lnTo>
                  <a:lnTo>
                    <a:pt x="1356" y="91"/>
                  </a:lnTo>
                  <a:lnTo>
                    <a:pt x="1847" y="35"/>
                  </a:lnTo>
                  <a:lnTo>
                    <a:pt x="2091" y="0"/>
                  </a:ln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3200"/>
            </a:p>
          </p:txBody>
        </p:sp>
        <p:sp>
          <p:nvSpPr>
            <p:cNvPr id="17" name="Freeform 55">
              <a:extLst>
                <a:ext uri="{FF2B5EF4-FFF2-40B4-BE49-F238E27FC236}">
                  <a16:creationId xmlns:a16="http://schemas.microsoft.com/office/drawing/2014/main" id="{2D05ED72-7D72-045E-35EA-C1BB4C0188E0}"/>
                </a:ext>
              </a:extLst>
            </p:cNvPr>
            <p:cNvSpPr>
              <a:spLocks/>
            </p:cNvSpPr>
            <p:nvPr/>
          </p:nvSpPr>
          <p:spPr bwMode="auto">
            <a:xfrm>
              <a:off x="7497487" y="5890030"/>
              <a:ext cx="77418" cy="70074"/>
            </a:xfrm>
            <a:custGeom>
              <a:avLst/>
              <a:gdLst>
                <a:gd name="T0" fmla="*/ 61 w 157"/>
                <a:gd name="T1" fmla="*/ 0 h 144"/>
                <a:gd name="T2" fmla="*/ 107 w 157"/>
                <a:gd name="T3" fmla="*/ 71 h 144"/>
                <a:gd name="T4" fmla="*/ 157 w 157"/>
                <a:gd name="T5" fmla="*/ 141 h 144"/>
                <a:gd name="T6" fmla="*/ 78 w 157"/>
                <a:gd name="T7" fmla="*/ 143 h 144"/>
                <a:gd name="T8" fmla="*/ 0 w 157"/>
                <a:gd name="T9" fmla="*/ 144 h 144"/>
                <a:gd name="T10" fmla="*/ 30 w 157"/>
                <a:gd name="T11" fmla="*/ 74 h 144"/>
                <a:gd name="T12" fmla="*/ 61 w 157"/>
                <a:gd name="T13" fmla="*/ 0 h 144"/>
              </a:gdLst>
              <a:ahLst/>
              <a:cxnLst>
                <a:cxn ang="0">
                  <a:pos x="T0" y="T1"/>
                </a:cxn>
                <a:cxn ang="0">
                  <a:pos x="T2" y="T3"/>
                </a:cxn>
                <a:cxn ang="0">
                  <a:pos x="T4" y="T5"/>
                </a:cxn>
                <a:cxn ang="0">
                  <a:pos x="T6" y="T7"/>
                </a:cxn>
                <a:cxn ang="0">
                  <a:pos x="T8" y="T9"/>
                </a:cxn>
                <a:cxn ang="0">
                  <a:pos x="T10" y="T11"/>
                </a:cxn>
                <a:cxn ang="0">
                  <a:pos x="T12" y="T13"/>
                </a:cxn>
              </a:cxnLst>
              <a:rect l="0" t="0" r="r" b="b"/>
              <a:pathLst>
                <a:path w="157" h="144">
                  <a:moveTo>
                    <a:pt x="61" y="0"/>
                  </a:moveTo>
                  <a:lnTo>
                    <a:pt x="107" y="71"/>
                  </a:lnTo>
                  <a:lnTo>
                    <a:pt x="157" y="141"/>
                  </a:lnTo>
                  <a:lnTo>
                    <a:pt x="78" y="143"/>
                  </a:lnTo>
                  <a:lnTo>
                    <a:pt x="0" y="144"/>
                  </a:lnTo>
                  <a:lnTo>
                    <a:pt x="30" y="74"/>
                  </a:lnTo>
                  <a:lnTo>
                    <a:pt x="61" y="0"/>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sz="3200"/>
            </a:p>
          </p:txBody>
        </p:sp>
        <p:sp>
          <p:nvSpPr>
            <p:cNvPr id="24" name="Freeform 654">
              <a:extLst>
                <a:ext uri="{FF2B5EF4-FFF2-40B4-BE49-F238E27FC236}">
                  <a16:creationId xmlns:a16="http://schemas.microsoft.com/office/drawing/2014/main" id="{CBE401B3-DFDB-0D4D-B6BC-2E871E80FF5C}"/>
                </a:ext>
              </a:extLst>
            </p:cNvPr>
            <p:cNvSpPr>
              <a:spLocks/>
            </p:cNvSpPr>
            <p:nvPr/>
          </p:nvSpPr>
          <p:spPr bwMode="auto">
            <a:xfrm>
              <a:off x="4669538" y="5431631"/>
              <a:ext cx="1266442" cy="759132"/>
            </a:xfrm>
            <a:custGeom>
              <a:avLst/>
              <a:gdLst>
                <a:gd name="T0" fmla="*/ 2585 w 2599"/>
                <a:gd name="T1" fmla="*/ 636 h 1559"/>
                <a:gd name="T2" fmla="*/ 2523 w 2599"/>
                <a:gd name="T3" fmla="*/ 485 h 1559"/>
                <a:gd name="T4" fmla="*/ 2424 w 2599"/>
                <a:gd name="T5" fmla="*/ 360 h 1559"/>
                <a:gd name="T6" fmla="*/ 2296 w 2599"/>
                <a:gd name="T7" fmla="*/ 260 h 1559"/>
                <a:gd name="T8" fmla="*/ 2186 w 2599"/>
                <a:gd name="T9" fmla="*/ 203 h 1559"/>
                <a:gd name="T10" fmla="*/ 1911 w 2599"/>
                <a:gd name="T11" fmla="*/ 108 h 1559"/>
                <a:gd name="T12" fmla="*/ 1527 w 2599"/>
                <a:gd name="T13" fmla="*/ 37 h 1559"/>
                <a:gd name="T14" fmla="*/ 1324 w 2599"/>
                <a:gd name="T15" fmla="*/ 13 h 1559"/>
                <a:gd name="T16" fmla="*/ 879 w 2599"/>
                <a:gd name="T17" fmla="*/ 6 h 1559"/>
                <a:gd name="T18" fmla="*/ 607 w 2599"/>
                <a:gd name="T19" fmla="*/ 52 h 1559"/>
                <a:gd name="T20" fmla="*/ 492 w 2599"/>
                <a:gd name="T21" fmla="*/ 88 h 1559"/>
                <a:gd name="T22" fmla="*/ 262 w 2599"/>
                <a:gd name="T23" fmla="*/ 224 h 1559"/>
                <a:gd name="T24" fmla="*/ 133 w 2599"/>
                <a:gd name="T25" fmla="*/ 374 h 1559"/>
                <a:gd name="T26" fmla="*/ 73 w 2599"/>
                <a:gd name="T27" fmla="*/ 410 h 1559"/>
                <a:gd name="T28" fmla="*/ 44 w 2599"/>
                <a:gd name="T29" fmla="*/ 480 h 1559"/>
                <a:gd name="T30" fmla="*/ 2 w 2599"/>
                <a:gd name="T31" fmla="*/ 665 h 1559"/>
                <a:gd name="T32" fmla="*/ 8 w 2599"/>
                <a:gd name="T33" fmla="*/ 843 h 1559"/>
                <a:gd name="T34" fmla="*/ 69 w 2599"/>
                <a:gd name="T35" fmla="*/ 1013 h 1559"/>
                <a:gd name="T36" fmla="*/ 158 w 2599"/>
                <a:gd name="T37" fmla="*/ 1129 h 1559"/>
                <a:gd name="T38" fmla="*/ 263 w 2599"/>
                <a:gd name="T39" fmla="*/ 1224 h 1559"/>
                <a:gd name="T40" fmla="*/ 424 w 2599"/>
                <a:gd name="T41" fmla="*/ 1324 h 1559"/>
                <a:gd name="T42" fmla="*/ 738 w 2599"/>
                <a:gd name="T43" fmla="*/ 1442 h 1559"/>
                <a:gd name="T44" fmla="*/ 921 w 2599"/>
                <a:gd name="T45" fmla="*/ 1485 h 1559"/>
                <a:gd name="T46" fmla="*/ 1315 w 2599"/>
                <a:gd name="T47" fmla="*/ 1548 h 1559"/>
                <a:gd name="T48" fmla="*/ 1723 w 2599"/>
                <a:gd name="T49" fmla="*/ 1551 h 1559"/>
                <a:gd name="T50" fmla="*/ 1966 w 2599"/>
                <a:gd name="T51" fmla="*/ 1506 h 1559"/>
                <a:gd name="T52" fmla="*/ 2150 w 2599"/>
                <a:gd name="T53" fmla="*/ 1437 h 1559"/>
                <a:gd name="T54" fmla="*/ 2317 w 2599"/>
                <a:gd name="T55" fmla="*/ 1334 h 1559"/>
                <a:gd name="T56" fmla="*/ 2388 w 2599"/>
                <a:gd name="T57" fmla="*/ 1272 h 1559"/>
                <a:gd name="T58" fmla="*/ 2496 w 2599"/>
                <a:gd name="T59" fmla="*/ 1136 h 1559"/>
                <a:gd name="T60" fmla="*/ 2569 w 2599"/>
                <a:gd name="T61" fmla="*/ 978 h 1559"/>
                <a:gd name="T62" fmla="*/ 2599 w 2599"/>
                <a:gd name="T63" fmla="*/ 808 h 1559"/>
                <a:gd name="T64" fmla="*/ 2592 w 2599"/>
                <a:gd name="T65" fmla="*/ 678 h 1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99" h="1559">
                  <a:moveTo>
                    <a:pt x="2592" y="678"/>
                  </a:moveTo>
                  <a:lnTo>
                    <a:pt x="2585" y="636"/>
                  </a:lnTo>
                  <a:lnTo>
                    <a:pt x="2559" y="558"/>
                  </a:lnTo>
                  <a:lnTo>
                    <a:pt x="2523" y="485"/>
                  </a:lnTo>
                  <a:lnTo>
                    <a:pt x="2478" y="420"/>
                  </a:lnTo>
                  <a:lnTo>
                    <a:pt x="2424" y="360"/>
                  </a:lnTo>
                  <a:lnTo>
                    <a:pt x="2363" y="306"/>
                  </a:lnTo>
                  <a:lnTo>
                    <a:pt x="2296" y="260"/>
                  </a:lnTo>
                  <a:lnTo>
                    <a:pt x="2224" y="220"/>
                  </a:lnTo>
                  <a:lnTo>
                    <a:pt x="2186" y="203"/>
                  </a:lnTo>
                  <a:lnTo>
                    <a:pt x="2097" y="165"/>
                  </a:lnTo>
                  <a:lnTo>
                    <a:pt x="1911" y="108"/>
                  </a:lnTo>
                  <a:lnTo>
                    <a:pt x="1720" y="66"/>
                  </a:lnTo>
                  <a:lnTo>
                    <a:pt x="1527" y="37"/>
                  </a:lnTo>
                  <a:lnTo>
                    <a:pt x="1432" y="26"/>
                  </a:lnTo>
                  <a:lnTo>
                    <a:pt x="1324" y="13"/>
                  </a:lnTo>
                  <a:lnTo>
                    <a:pt x="1102" y="0"/>
                  </a:lnTo>
                  <a:lnTo>
                    <a:pt x="879" y="6"/>
                  </a:lnTo>
                  <a:lnTo>
                    <a:pt x="714" y="27"/>
                  </a:lnTo>
                  <a:lnTo>
                    <a:pt x="607" y="52"/>
                  </a:lnTo>
                  <a:lnTo>
                    <a:pt x="555" y="66"/>
                  </a:lnTo>
                  <a:lnTo>
                    <a:pt x="492" y="88"/>
                  </a:lnTo>
                  <a:lnTo>
                    <a:pt x="371" y="147"/>
                  </a:lnTo>
                  <a:lnTo>
                    <a:pt x="262" y="224"/>
                  </a:lnTo>
                  <a:lnTo>
                    <a:pt x="169" y="319"/>
                  </a:lnTo>
                  <a:lnTo>
                    <a:pt x="133" y="374"/>
                  </a:lnTo>
                  <a:lnTo>
                    <a:pt x="110" y="380"/>
                  </a:lnTo>
                  <a:lnTo>
                    <a:pt x="73" y="410"/>
                  </a:lnTo>
                  <a:lnTo>
                    <a:pt x="62" y="434"/>
                  </a:lnTo>
                  <a:lnTo>
                    <a:pt x="44" y="480"/>
                  </a:lnTo>
                  <a:lnTo>
                    <a:pt x="18" y="572"/>
                  </a:lnTo>
                  <a:lnTo>
                    <a:pt x="2" y="665"/>
                  </a:lnTo>
                  <a:lnTo>
                    <a:pt x="0" y="755"/>
                  </a:lnTo>
                  <a:lnTo>
                    <a:pt x="8" y="843"/>
                  </a:lnTo>
                  <a:lnTo>
                    <a:pt x="31" y="929"/>
                  </a:lnTo>
                  <a:lnTo>
                    <a:pt x="69" y="1013"/>
                  </a:lnTo>
                  <a:lnTo>
                    <a:pt x="123" y="1092"/>
                  </a:lnTo>
                  <a:lnTo>
                    <a:pt x="158" y="1129"/>
                  </a:lnTo>
                  <a:lnTo>
                    <a:pt x="191" y="1162"/>
                  </a:lnTo>
                  <a:lnTo>
                    <a:pt x="263" y="1224"/>
                  </a:lnTo>
                  <a:lnTo>
                    <a:pt x="341" y="1277"/>
                  </a:lnTo>
                  <a:lnTo>
                    <a:pt x="424" y="1324"/>
                  </a:lnTo>
                  <a:lnTo>
                    <a:pt x="557" y="1383"/>
                  </a:lnTo>
                  <a:lnTo>
                    <a:pt x="738" y="1442"/>
                  </a:lnTo>
                  <a:lnTo>
                    <a:pt x="829" y="1463"/>
                  </a:lnTo>
                  <a:lnTo>
                    <a:pt x="921" y="1485"/>
                  </a:lnTo>
                  <a:lnTo>
                    <a:pt x="1115" y="1521"/>
                  </a:lnTo>
                  <a:lnTo>
                    <a:pt x="1315" y="1548"/>
                  </a:lnTo>
                  <a:lnTo>
                    <a:pt x="1520" y="1559"/>
                  </a:lnTo>
                  <a:lnTo>
                    <a:pt x="1723" y="1551"/>
                  </a:lnTo>
                  <a:lnTo>
                    <a:pt x="1871" y="1529"/>
                  </a:lnTo>
                  <a:lnTo>
                    <a:pt x="1966" y="1506"/>
                  </a:lnTo>
                  <a:lnTo>
                    <a:pt x="2060" y="1476"/>
                  </a:lnTo>
                  <a:lnTo>
                    <a:pt x="2150" y="1437"/>
                  </a:lnTo>
                  <a:lnTo>
                    <a:pt x="2235" y="1390"/>
                  </a:lnTo>
                  <a:lnTo>
                    <a:pt x="2317" y="1334"/>
                  </a:lnTo>
                  <a:lnTo>
                    <a:pt x="2356" y="1302"/>
                  </a:lnTo>
                  <a:lnTo>
                    <a:pt x="2388" y="1272"/>
                  </a:lnTo>
                  <a:lnTo>
                    <a:pt x="2447" y="1207"/>
                  </a:lnTo>
                  <a:lnTo>
                    <a:pt x="2496" y="1136"/>
                  </a:lnTo>
                  <a:lnTo>
                    <a:pt x="2537" y="1059"/>
                  </a:lnTo>
                  <a:lnTo>
                    <a:pt x="2569" y="978"/>
                  </a:lnTo>
                  <a:lnTo>
                    <a:pt x="2589" y="895"/>
                  </a:lnTo>
                  <a:lnTo>
                    <a:pt x="2599" y="808"/>
                  </a:lnTo>
                  <a:lnTo>
                    <a:pt x="2598" y="722"/>
                  </a:lnTo>
                  <a:lnTo>
                    <a:pt x="2592" y="678"/>
                  </a:lnTo>
                  <a:close/>
                </a:path>
              </a:pathLst>
            </a:custGeom>
            <a:solidFill>
              <a:srgbClr val="168489"/>
            </a:solidFill>
            <a:ln>
              <a:noFill/>
            </a:ln>
          </p:spPr>
          <p:txBody>
            <a:bodyPr vert="horz" wrap="square" lIns="91440" tIns="45720" rIns="91440" bIns="45720" numCol="1" anchor="ctr" anchorCtr="0" compatLnSpc="1">
              <a:prstTxWarp prst="textNoShape">
                <a:avLst/>
              </a:prstTxWarp>
            </a:bodyPr>
            <a:lstStyle/>
            <a:p>
              <a:pPr algn="ctr" rtl="1">
                <a:lnSpc>
                  <a:spcPct val="115000"/>
                </a:lnSpc>
              </a:pPr>
              <a:r>
                <a:rPr lang="en-US" sz="3200" b="1" kern="1200">
                  <a:solidFill>
                    <a:srgbClr val="FFFFFF"/>
                  </a:solidFill>
                  <a:effectLst/>
                  <a:latin typeface="Calibri" panose="020F0502020204030204" pitchFamily="34" charset="0"/>
                  <a:ea typeface="Calibri" panose="020F0502020204030204" pitchFamily="34" charset="0"/>
                  <a:cs typeface="Arial" panose="020B0604020202020204" pitchFamily="34" charset="0"/>
                </a:rPr>
                <a:t>07</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1" name="TextBox 31">
              <a:extLst>
                <a:ext uri="{FF2B5EF4-FFF2-40B4-BE49-F238E27FC236}">
                  <a16:creationId xmlns:a16="http://schemas.microsoft.com/office/drawing/2014/main" id="{9A0F68C8-2D90-13CC-FC1F-1A3D7AF7E3EE}"/>
                </a:ext>
              </a:extLst>
            </p:cNvPr>
            <p:cNvSpPr txBox="1"/>
            <p:nvPr/>
          </p:nvSpPr>
          <p:spPr>
            <a:xfrm>
              <a:off x="804690" y="5079997"/>
              <a:ext cx="2702147" cy="1187453"/>
            </a:xfrm>
            <a:prstGeom prst="rect">
              <a:avLst/>
            </a:prstGeom>
            <a:noFill/>
          </p:spPr>
          <p:txBody>
            <a:bodyPr wrap="square" lIns="0" rIns="0" rtlCol="0" anchor="ctr">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تيسير عملية الرقابة والتقييم</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97645268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3"/>
                                        </p:tgtEl>
                                        <p:attrNameLst>
                                          <p:attrName>style.visibility</p:attrName>
                                        </p:attrNameLst>
                                      </p:cBhvr>
                                      <p:to>
                                        <p:strVal val="visible"/>
                                      </p:to>
                                    </p:set>
                                    <p:anim calcmode="lin" valueType="num">
                                      <p:cBhvr additive="base">
                                        <p:cTn id="13" dur="500" fill="hold"/>
                                        <p:tgtEl>
                                          <p:spTgt spid="33"/>
                                        </p:tgtEl>
                                        <p:attrNameLst>
                                          <p:attrName>ppt_x</p:attrName>
                                        </p:attrNameLst>
                                      </p:cBhvr>
                                      <p:tavLst>
                                        <p:tav tm="0">
                                          <p:val>
                                            <p:strVal val="#ppt_x"/>
                                          </p:val>
                                        </p:tav>
                                        <p:tav tm="100000">
                                          <p:val>
                                            <p:strVal val="#ppt_x"/>
                                          </p:val>
                                        </p:tav>
                                      </p:tavLst>
                                    </p:anim>
                                    <p:anim calcmode="lin" valueType="num">
                                      <p:cBhvr additive="base">
                                        <p:cTn id="14"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additive="base">
                                        <p:cTn id="19" dur="500" fill="hold"/>
                                        <p:tgtEl>
                                          <p:spTgt spid="34"/>
                                        </p:tgtEl>
                                        <p:attrNameLst>
                                          <p:attrName>ppt_x</p:attrName>
                                        </p:attrNameLst>
                                      </p:cBhvr>
                                      <p:tavLst>
                                        <p:tav tm="0">
                                          <p:val>
                                            <p:strVal val="#ppt_x"/>
                                          </p:val>
                                        </p:tav>
                                        <p:tav tm="100000">
                                          <p:val>
                                            <p:strVal val="#ppt_x"/>
                                          </p:val>
                                        </p:tav>
                                      </p:tavLst>
                                    </p:anim>
                                    <p:anim calcmode="lin" valueType="num">
                                      <p:cBhvr additive="base">
                                        <p:cTn id="20"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5"/>
                                        </p:tgtEl>
                                        <p:attrNameLst>
                                          <p:attrName>style.visibility</p:attrName>
                                        </p:attrNameLst>
                                      </p:cBhvr>
                                      <p:to>
                                        <p:strVal val="visible"/>
                                      </p:to>
                                    </p:set>
                                    <p:anim calcmode="lin" valueType="num">
                                      <p:cBhvr additive="base">
                                        <p:cTn id="25" dur="500" fill="hold"/>
                                        <p:tgtEl>
                                          <p:spTgt spid="35"/>
                                        </p:tgtEl>
                                        <p:attrNameLst>
                                          <p:attrName>ppt_x</p:attrName>
                                        </p:attrNameLst>
                                      </p:cBhvr>
                                      <p:tavLst>
                                        <p:tav tm="0">
                                          <p:val>
                                            <p:strVal val="#ppt_x"/>
                                          </p:val>
                                        </p:tav>
                                        <p:tav tm="100000">
                                          <p:val>
                                            <p:strVal val="#ppt_x"/>
                                          </p:val>
                                        </p:tav>
                                      </p:tavLst>
                                    </p:anim>
                                    <p:anim calcmode="lin" valueType="num">
                                      <p:cBhvr additive="base">
                                        <p:cTn id="26"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6"/>
                                        </p:tgtEl>
                                        <p:attrNameLst>
                                          <p:attrName>style.visibility</p:attrName>
                                        </p:attrNameLst>
                                      </p:cBhvr>
                                      <p:to>
                                        <p:strVal val="visible"/>
                                      </p:to>
                                    </p:set>
                                    <p:anim calcmode="lin" valueType="num">
                                      <p:cBhvr additive="base">
                                        <p:cTn id="31" dur="500" fill="hold"/>
                                        <p:tgtEl>
                                          <p:spTgt spid="36"/>
                                        </p:tgtEl>
                                        <p:attrNameLst>
                                          <p:attrName>ppt_x</p:attrName>
                                        </p:attrNameLst>
                                      </p:cBhvr>
                                      <p:tavLst>
                                        <p:tav tm="0">
                                          <p:val>
                                            <p:strVal val="#ppt_x"/>
                                          </p:val>
                                        </p:tav>
                                        <p:tav tm="100000">
                                          <p:val>
                                            <p:strVal val="#ppt_x"/>
                                          </p:val>
                                        </p:tav>
                                      </p:tavLst>
                                    </p:anim>
                                    <p:anim calcmode="lin" valueType="num">
                                      <p:cBhvr additive="base">
                                        <p:cTn id="32"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7"/>
                                        </p:tgtEl>
                                        <p:attrNameLst>
                                          <p:attrName>style.visibility</p:attrName>
                                        </p:attrNameLst>
                                      </p:cBhvr>
                                      <p:to>
                                        <p:strVal val="visible"/>
                                      </p:to>
                                    </p:set>
                                    <p:anim calcmode="lin" valueType="num">
                                      <p:cBhvr additive="base">
                                        <p:cTn id="37" dur="500" fill="hold"/>
                                        <p:tgtEl>
                                          <p:spTgt spid="37"/>
                                        </p:tgtEl>
                                        <p:attrNameLst>
                                          <p:attrName>ppt_x</p:attrName>
                                        </p:attrNameLst>
                                      </p:cBhvr>
                                      <p:tavLst>
                                        <p:tav tm="0">
                                          <p:val>
                                            <p:strVal val="#ppt_x"/>
                                          </p:val>
                                        </p:tav>
                                        <p:tav tm="100000">
                                          <p:val>
                                            <p:strVal val="#ppt_x"/>
                                          </p:val>
                                        </p:tav>
                                      </p:tavLst>
                                    </p:anim>
                                    <p:anim calcmode="lin" valueType="num">
                                      <p:cBhvr additive="base">
                                        <p:cTn id="38"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8"/>
                                        </p:tgtEl>
                                        <p:attrNameLst>
                                          <p:attrName>style.visibility</p:attrName>
                                        </p:attrNameLst>
                                      </p:cBhvr>
                                      <p:to>
                                        <p:strVal val="visible"/>
                                      </p:to>
                                    </p:set>
                                    <p:anim calcmode="lin" valueType="num">
                                      <p:cBhvr additive="base">
                                        <p:cTn id="43" dur="500" fill="hold"/>
                                        <p:tgtEl>
                                          <p:spTgt spid="38"/>
                                        </p:tgtEl>
                                        <p:attrNameLst>
                                          <p:attrName>ppt_x</p:attrName>
                                        </p:attrNameLst>
                                      </p:cBhvr>
                                      <p:tavLst>
                                        <p:tav tm="0">
                                          <p:val>
                                            <p:strVal val="#ppt_x"/>
                                          </p:val>
                                        </p:tav>
                                        <p:tav tm="100000">
                                          <p:val>
                                            <p:strVal val="#ppt_x"/>
                                          </p:val>
                                        </p:tav>
                                      </p:tavLst>
                                    </p:anim>
                                    <p:anim calcmode="lin" valueType="num">
                                      <p:cBhvr additive="base">
                                        <p:cTn id="44"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54A1C9-A393-5460-BEE6-04BABD1EC2F1}"/>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A590D6DC-B4BD-B1A5-ECF2-A0E5C3AF2629}"/>
              </a:ext>
            </a:extLst>
          </p:cNvPr>
          <p:cNvSpPr txBox="1"/>
          <p:nvPr/>
        </p:nvSpPr>
        <p:spPr>
          <a:xfrm>
            <a:off x="2779494" y="-132677"/>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مثال توضيحي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58DAEF3E-7598-5505-76CE-F728E65741C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1026" name="Picture 2" descr="Virtual reality ">
            <a:extLst>
              <a:ext uri="{FF2B5EF4-FFF2-40B4-BE49-F238E27FC236}">
                <a16:creationId xmlns:a16="http://schemas.microsoft.com/office/drawing/2014/main" id="{3A19A702-529C-52A0-A69C-9CD40D5E1FB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88819" y="2552700"/>
            <a:ext cx="3181350" cy="318135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0595B77B-6E0F-4AB4-7604-107E6B48A4E4}"/>
              </a:ext>
            </a:extLst>
          </p:cNvPr>
          <p:cNvSpPr txBox="1"/>
          <p:nvPr/>
        </p:nvSpPr>
        <p:spPr>
          <a:xfrm>
            <a:off x="5535525" y="1314550"/>
            <a:ext cx="5843587" cy="2246769"/>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dirty="0"/>
              <a:t>شركة "تكنولوجيا المستقبل" بدأت كشركة صغيرة من 5 موظّفين، وكان مؤسّسها يدير جميع العمليات بنفسه. مع نموّ الشركة إلى 50 موظّفاً، أصبح من المستحيل على شخص واحد إدارة كلّ شيء، ممّا أدّى إلى تأخير في المشاريع واختلاط في المسؤوليات</a:t>
            </a:r>
            <a:endParaRPr lang="en-US" dirty="0"/>
          </a:p>
        </p:txBody>
      </p:sp>
      <p:sp>
        <p:nvSpPr>
          <p:cNvPr id="3" name="TextBox 2">
            <a:extLst>
              <a:ext uri="{FF2B5EF4-FFF2-40B4-BE49-F238E27FC236}">
                <a16:creationId xmlns:a16="http://schemas.microsoft.com/office/drawing/2014/main" id="{185EB2BA-5E2E-1251-B3C6-42FE7527F4E0}"/>
              </a:ext>
            </a:extLst>
          </p:cNvPr>
          <p:cNvSpPr txBox="1"/>
          <p:nvPr/>
        </p:nvSpPr>
        <p:spPr>
          <a:xfrm>
            <a:off x="5535525" y="4143375"/>
            <a:ext cx="5843587" cy="2246769"/>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بعد تطبيق تنظيم إداري واضح قائم على تقسيم العمل إلى أقسام (البرمجة، التسويق، خدمة العملاء، الموارد البشرية)، مع تعيين مدراء لكلّ قسم ووصف وظيفي واضح لكلّ منصب، تمكّنت الشركة من تحسين أدائها بنسبة 40% خلال عام واحد</a:t>
            </a:r>
            <a:endParaRPr lang="en-US"/>
          </a:p>
        </p:txBody>
      </p:sp>
    </p:spTree>
    <p:extLst>
      <p:ext uri="{BB962C8B-B14F-4D97-AF65-F5344CB8AC3E}">
        <p14:creationId xmlns:p14="http://schemas.microsoft.com/office/powerpoint/2010/main" val="237330105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5523D8-FA69-0D0E-0ABE-1A862E8901E3}"/>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31638202-794E-33C4-70AE-264B67AA0B77}"/>
              </a:ext>
            </a:extLst>
          </p:cNvPr>
          <p:cNvSpPr txBox="1"/>
          <p:nvPr/>
        </p:nvSpPr>
        <p:spPr>
          <a:xfrm>
            <a:off x="2779494" y="-56477"/>
            <a:ext cx="6633012"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المبادئ الأساسية للتنظيم الجيد</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9985594C-118E-1BA0-007C-D3A8D9EA7FE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56" name="Group 55">
            <a:extLst>
              <a:ext uri="{FF2B5EF4-FFF2-40B4-BE49-F238E27FC236}">
                <a16:creationId xmlns:a16="http://schemas.microsoft.com/office/drawing/2014/main" id="{9BFEE657-1783-74F7-E18A-F036F90FA257}"/>
              </a:ext>
            </a:extLst>
          </p:cNvPr>
          <p:cNvGrpSpPr/>
          <p:nvPr/>
        </p:nvGrpSpPr>
        <p:grpSpPr>
          <a:xfrm>
            <a:off x="5834034" y="1972841"/>
            <a:ext cx="3249417" cy="3487584"/>
            <a:chOff x="5834034" y="1229891"/>
            <a:chExt cx="3249417" cy="3487584"/>
          </a:xfrm>
        </p:grpSpPr>
        <p:grpSp>
          <p:nvGrpSpPr>
            <p:cNvPr id="36" name="Group 35">
              <a:extLst>
                <a:ext uri="{FF2B5EF4-FFF2-40B4-BE49-F238E27FC236}">
                  <a16:creationId xmlns:a16="http://schemas.microsoft.com/office/drawing/2014/main" id="{9A3D3CF8-29B2-F508-C111-E810B388CFEB}"/>
                </a:ext>
              </a:extLst>
            </p:cNvPr>
            <p:cNvGrpSpPr/>
            <p:nvPr/>
          </p:nvGrpSpPr>
          <p:grpSpPr>
            <a:xfrm>
              <a:off x="5834034" y="1229891"/>
              <a:ext cx="3249417" cy="3487584"/>
              <a:chOff x="2802299" y="0"/>
              <a:chExt cx="1673207" cy="1795781"/>
            </a:xfrm>
          </p:grpSpPr>
          <p:sp>
            <p:nvSpPr>
              <p:cNvPr id="48" name="Shape">
                <a:extLst>
                  <a:ext uri="{FF2B5EF4-FFF2-40B4-BE49-F238E27FC236}">
                    <a16:creationId xmlns:a16="http://schemas.microsoft.com/office/drawing/2014/main" id="{807064D0-B28C-0FBB-3923-B84A8EF5820A}"/>
                  </a:ext>
                </a:extLst>
              </p:cNvPr>
              <p:cNvSpPr/>
              <p:nvPr/>
            </p:nvSpPr>
            <p:spPr>
              <a:xfrm>
                <a:off x="3371616" y="0"/>
                <a:ext cx="534572" cy="538368"/>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24" y="21228"/>
                      <a:pt x="9232" y="21228"/>
                      <a:pt x="7744" y="19739"/>
                    </a:cubicBezTo>
                    <a:close/>
                  </a:path>
                </a:pathLst>
              </a:custGeom>
              <a:solidFill>
                <a:srgbClr val="168489"/>
              </a:solidFill>
              <a:ln w="12700">
                <a:noFill/>
                <a:miter lim="400000"/>
              </a:ln>
            </p:spPr>
            <p:txBody>
              <a:bodyPr lIns="38100" tIns="38100" rIns="38100" bIns="38100" anchor="ctr"/>
              <a:lstStyle/>
              <a:p>
                <a:endParaRPr lang="en-US" sz="3200"/>
              </a:p>
            </p:txBody>
          </p:sp>
          <p:sp>
            <p:nvSpPr>
              <p:cNvPr id="49" name="Shape">
                <a:extLst>
                  <a:ext uri="{FF2B5EF4-FFF2-40B4-BE49-F238E27FC236}">
                    <a16:creationId xmlns:a16="http://schemas.microsoft.com/office/drawing/2014/main" id="{44A4A3CA-BD11-B312-D592-EDA17688C68C}"/>
                  </a:ext>
                </a:extLst>
              </p:cNvPr>
              <p:cNvSpPr/>
              <p:nvPr/>
            </p:nvSpPr>
            <p:spPr>
              <a:xfrm>
                <a:off x="2802299" y="411667"/>
                <a:ext cx="1673207" cy="1384114"/>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05" y="3291"/>
                      <a:pt x="11592" y="3098"/>
                      <a:pt x="11879" y="2748"/>
                    </a:cubicBez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3" y="20972"/>
                    </a:lnTo>
                    <a:cubicBezTo>
                      <a:pt x="11703" y="21386"/>
                      <a:pt x="11251" y="21600"/>
                      <a:pt x="10800" y="21600"/>
                    </a:cubicBezTo>
                    <a:close/>
                    <a:moveTo>
                      <a:pt x="6831" y="293"/>
                    </a:moveTo>
                    <a:cubicBezTo>
                      <a:pt x="6491" y="293"/>
                      <a:pt x="6168" y="457"/>
                      <a:pt x="5928" y="749"/>
                    </a:cubicBezTo>
                    <a:lnTo>
                      <a:pt x="680" y="7138"/>
                    </a:lnTo>
                    <a:cubicBezTo>
                      <a:pt x="393" y="7488"/>
                      <a:pt x="235" y="7959"/>
                      <a:pt x="235" y="8452"/>
                    </a:cubicBezTo>
                    <a:cubicBezTo>
                      <a:pt x="235" y="8944"/>
                      <a:pt x="393" y="9415"/>
                      <a:pt x="680" y="9765"/>
                    </a:cubicBezTo>
                    <a:lnTo>
                      <a:pt x="9715" y="20765"/>
                    </a:lnTo>
                    <a:cubicBezTo>
                      <a:pt x="10313" y="21493"/>
                      <a:pt x="11281" y="21493"/>
                      <a:pt x="11879" y="20765"/>
                    </a:cubicBezTo>
                    <a:lnTo>
                      <a:pt x="20914" y="9765"/>
                    </a:lnTo>
                    <a:cubicBezTo>
                      <a:pt x="21201" y="9415"/>
                      <a:pt x="21360" y="8944"/>
                      <a:pt x="21360" y="8452"/>
                    </a:cubicBezTo>
                    <a:cubicBezTo>
                      <a:pt x="21360" y="7959"/>
                      <a:pt x="21201" y="7488"/>
                      <a:pt x="20914" y="7138"/>
                    </a:cubicBezTo>
                    <a:lnTo>
                      <a:pt x="15666" y="749"/>
                    </a:lnTo>
                    <a:cubicBezTo>
                      <a:pt x="15426" y="457"/>
                      <a:pt x="15104" y="293"/>
                      <a:pt x="14763" y="293"/>
                    </a:cubicBezTo>
                    <a:cubicBezTo>
                      <a:pt x="14423" y="293"/>
                      <a:pt x="14101" y="457"/>
                      <a:pt x="13861" y="749"/>
                    </a:cubicBezTo>
                    <a:lnTo>
                      <a:pt x="12049" y="2955"/>
                    </a:lnTo>
                    <a:cubicBezTo>
                      <a:pt x="11715" y="3362"/>
                      <a:pt x="11275" y="3583"/>
                      <a:pt x="10800" y="3583"/>
                    </a:cubicBezTo>
                    <a:cubicBezTo>
                      <a:pt x="10325" y="3583"/>
                      <a:pt x="9885" y="3362"/>
                      <a:pt x="9551" y="2955"/>
                    </a:cubicBezTo>
                    <a:lnTo>
                      <a:pt x="7739" y="749"/>
                    </a:lnTo>
                    <a:cubicBezTo>
                      <a:pt x="7493" y="450"/>
                      <a:pt x="7177" y="293"/>
                      <a:pt x="6831" y="293"/>
                    </a:cubicBezTo>
                    <a:close/>
                  </a:path>
                </a:pathLst>
              </a:custGeom>
              <a:solidFill>
                <a:schemeClr val="tx2"/>
              </a:solidFill>
              <a:ln w="12700">
                <a:miter lim="400000"/>
              </a:ln>
            </p:spPr>
            <p:txBody>
              <a:bodyPr lIns="38100" tIns="38100" rIns="38100" bIns="38100" anchor="ctr"/>
              <a:lstStyle/>
              <a:p>
                <a:endParaRPr lang="en-US" sz="3200"/>
              </a:p>
            </p:txBody>
          </p:sp>
          <p:sp>
            <p:nvSpPr>
              <p:cNvPr id="50" name="TextBox 19">
                <a:extLst>
                  <a:ext uri="{FF2B5EF4-FFF2-40B4-BE49-F238E27FC236}">
                    <a16:creationId xmlns:a16="http://schemas.microsoft.com/office/drawing/2014/main" id="{631715DF-ED32-0A18-86EB-328B47C9B05B}"/>
                  </a:ext>
                </a:extLst>
              </p:cNvPr>
              <p:cNvSpPr txBox="1"/>
              <p:nvPr/>
            </p:nvSpPr>
            <p:spPr>
              <a:xfrm>
                <a:off x="3126141" y="763206"/>
                <a:ext cx="1008383" cy="799423"/>
              </a:xfrm>
              <a:prstGeom prst="rect">
                <a:avLst/>
              </a:prstGeom>
              <a:noFill/>
            </p:spPr>
            <p:txBody>
              <a:bodyPr wrap="square" lIns="0" rIns="0" rtlCol="0" anchor="t">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مبدأ تقسيم العمل والتخصّص</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37" name="TextBox 450">
              <a:extLst>
                <a:ext uri="{FF2B5EF4-FFF2-40B4-BE49-F238E27FC236}">
                  <a16:creationId xmlns:a16="http://schemas.microsoft.com/office/drawing/2014/main" id="{87B55BE4-D722-3E83-3869-72BA5AD272A6}"/>
                </a:ext>
              </a:extLst>
            </p:cNvPr>
            <p:cNvSpPr txBox="1"/>
            <p:nvPr/>
          </p:nvSpPr>
          <p:spPr>
            <a:xfrm>
              <a:off x="6997481" y="1410943"/>
              <a:ext cx="1002582" cy="619017"/>
            </a:xfrm>
            <a:prstGeom prst="rect">
              <a:avLst/>
            </a:prstGeom>
            <a:noFill/>
          </p:spPr>
          <p:txBody>
            <a:bodyPr wrap="square" rtlCol="0">
              <a:spAutoFit/>
            </a:bodyPr>
            <a:lstStyle/>
            <a:p>
              <a:pPr algn="ctr" rtl="0">
                <a:lnSpc>
                  <a:spcPct val="115000"/>
                </a:lnSpc>
              </a:pPr>
              <a:r>
                <a:rPr lang="en-GB" sz="3200" kern="1200">
                  <a:solidFill>
                    <a:srgbClr val="FFFFFF"/>
                  </a:solidFill>
                  <a:effectLst/>
                  <a:latin typeface="Aller" panose="02000503030000020004" pitchFamily="2" charset="0"/>
                  <a:ea typeface="Calibri" panose="020F0502020204030204" pitchFamily="34" charset="0"/>
                  <a:cs typeface="Arial" panose="020B0604020202020204" pitchFamily="34" charset="0"/>
                </a:rPr>
                <a:t>02</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57" name="Group 56">
            <a:extLst>
              <a:ext uri="{FF2B5EF4-FFF2-40B4-BE49-F238E27FC236}">
                <a16:creationId xmlns:a16="http://schemas.microsoft.com/office/drawing/2014/main" id="{384F03DF-A197-CD69-7990-F05DFE652AB0}"/>
              </a:ext>
            </a:extLst>
          </p:cNvPr>
          <p:cNvGrpSpPr/>
          <p:nvPr/>
        </p:nvGrpSpPr>
        <p:grpSpPr>
          <a:xfrm>
            <a:off x="8550697" y="1972841"/>
            <a:ext cx="3249417" cy="3487584"/>
            <a:chOff x="8550697" y="1229891"/>
            <a:chExt cx="3249417" cy="3487584"/>
          </a:xfrm>
        </p:grpSpPr>
        <p:grpSp>
          <p:nvGrpSpPr>
            <p:cNvPr id="39" name="Group 38">
              <a:extLst>
                <a:ext uri="{FF2B5EF4-FFF2-40B4-BE49-F238E27FC236}">
                  <a16:creationId xmlns:a16="http://schemas.microsoft.com/office/drawing/2014/main" id="{1B1B6F91-7D0C-11E5-0645-EDDBB5703CBE}"/>
                </a:ext>
              </a:extLst>
            </p:cNvPr>
            <p:cNvGrpSpPr/>
            <p:nvPr/>
          </p:nvGrpSpPr>
          <p:grpSpPr>
            <a:xfrm>
              <a:off x="8550697" y="1229891"/>
              <a:ext cx="3249417" cy="3487584"/>
              <a:chOff x="4201177" y="0"/>
              <a:chExt cx="1673207" cy="1795781"/>
            </a:xfrm>
          </p:grpSpPr>
          <p:sp>
            <p:nvSpPr>
              <p:cNvPr id="42" name="Shape">
                <a:extLst>
                  <a:ext uri="{FF2B5EF4-FFF2-40B4-BE49-F238E27FC236}">
                    <a16:creationId xmlns:a16="http://schemas.microsoft.com/office/drawing/2014/main" id="{1B444891-01A1-D2C5-1978-957D577A3637}"/>
                  </a:ext>
                </a:extLst>
              </p:cNvPr>
              <p:cNvSpPr/>
              <p:nvPr/>
            </p:nvSpPr>
            <p:spPr>
              <a:xfrm>
                <a:off x="4770495" y="0"/>
                <a:ext cx="534572" cy="538368"/>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42" y="21228"/>
                      <a:pt x="9232" y="21228"/>
                      <a:pt x="7744" y="19739"/>
                    </a:cubicBezTo>
                    <a:close/>
                  </a:path>
                </a:pathLst>
              </a:custGeom>
              <a:solidFill>
                <a:srgbClr val="168489"/>
              </a:solidFill>
              <a:ln w="12700">
                <a:noFill/>
                <a:miter lim="400000"/>
              </a:ln>
            </p:spPr>
            <p:txBody>
              <a:bodyPr lIns="38100" tIns="38100" rIns="38100" bIns="38100" anchor="ctr"/>
              <a:lstStyle/>
              <a:p>
                <a:endParaRPr lang="en-US" sz="3200"/>
              </a:p>
            </p:txBody>
          </p:sp>
          <p:sp>
            <p:nvSpPr>
              <p:cNvPr id="43" name="Shape">
                <a:extLst>
                  <a:ext uri="{FF2B5EF4-FFF2-40B4-BE49-F238E27FC236}">
                    <a16:creationId xmlns:a16="http://schemas.microsoft.com/office/drawing/2014/main" id="{2947A605-2DD4-00FF-8993-BE7D87029B68}"/>
                  </a:ext>
                </a:extLst>
              </p:cNvPr>
              <p:cNvSpPr/>
              <p:nvPr/>
            </p:nvSpPr>
            <p:spPr>
              <a:xfrm>
                <a:off x="4201177" y="411667"/>
                <a:ext cx="1673207" cy="1384114"/>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10" y="3291"/>
                      <a:pt x="11592" y="3098"/>
                      <a:pt x="11879" y="2748"/>
                    </a:cubicBez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9" y="20972"/>
                    </a:lnTo>
                    <a:cubicBezTo>
                      <a:pt x="11703" y="21386"/>
                      <a:pt x="11251" y="21600"/>
                      <a:pt x="10800" y="21600"/>
                    </a:cubicBezTo>
                    <a:close/>
                    <a:moveTo>
                      <a:pt x="6836" y="293"/>
                    </a:moveTo>
                    <a:cubicBezTo>
                      <a:pt x="6496" y="293"/>
                      <a:pt x="6174" y="457"/>
                      <a:pt x="5934" y="749"/>
                    </a:cubicBezTo>
                    <a:lnTo>
                      <a:pt x="686" y="7138"/>
                    </a:lnTo>
                    <a:cubicBezTo>
                      <a:pt x="399" y="7488"/>
                      <a:pt x="240" y="7959"/>
                      <a:pt x="240" y="8452"/>
                    </a:cubicBezTo>
                    <a:cubicBezTo>
                      <a:pt x="240" y="8944"/>
                      <a:pt x="399" y="9415"/>
                      <a:pt x="686" y="9765"/>
                    </a:cubicBezTo>
                    <a:lnTo>
                      <a:pt x="9721" y="20765"/>
                    </a:lnTo>
                    <a:cubicBezTo>
                      <a:pt x="10319" y="21493"/>
                      <a:pt x="11287" y="21493"/>
                      <a:pt x="11885" y="20765"/>
                    </a:cubicBezTo>
                    <a:lnTo>
                      <a:pt x="20920" y="9765"/>
                    </a:lnTo>
                    <a:cubicBezTo>
                      <a:pt x="21207" y="9415"/>
                      <a:pt x="21365" y="8944"/>
                      <a:pt x="21365" y="8452"/>
                    </a:cubicBezTo>
                    <a:cubicBezTo>
                      <a:pt x="21365" y="7959"/>
                      <a:pt x="21207" y="7488"/>
                      <a:pt x="20920" y="7138"/>
                    </a:cubicBezTo>
                    <a:lnTo>
                      <a:pt x="15672" y="749"/>
                    </a:lnTo>
                    <a:cubicBezTo>
                      <a:pt x="15432" y="457"/>
                      <a:pt x="15109" y="293"/>
                      <a:pt x="14769" y="293"/>
                    </a:cubicBezTo>
                    <a:cubicBezTo>
                      <a:pt x="14429" y="293"/>
                      <a:pt x="14107" y="457"/>
                      <a:pt x="13866" y="749"/>
                    </a:cubicBezTo>
                    <a:lnTo>
                      <a:pt x="12055" y="2955"/>
                    </a:lnTo>
                    <a:cubicBezTo>
                      <a:pt x="11721" y="3362"/>
                      <a:pt x="11281" y="3583"/>
                      <a:pt x="10806" y="3583"/>
                    </a:cubicBezTo>
                    <a:cubicBezTo>
                      <a:pt x="10337" y="3583"/>
                      <a:pt x="9891" y="3362"/>
                      <a:pt x="9557" y="2955"/>
                    </a:cubicBezTo>
                    <a:lnTo>
                      <a:pt x="7745" y="749"/>
                    </a:lnTo>
                    <a:cubicBezTo>
                      <a:pt x="7499" y="450"/>
                      <a:pt x="7177" y="293"/>
                      <a:pt x="6836" y="293"/>
                    </a:cubicBezTo>
                    <a:close/>
                  </a:path>
                </a:pathLst>
              </a:custGeom>
              <a:solidFill>
                <a:schemeClr val="tx2"/>
              </a:solidFill>
              <a:ln w="12700">
                <a:miter lim="400000"/>
              </a:ln>
            </p:spPr>
            <p:txBody>
              <a:bodyPr lIns="38100" tIns="38100" rIns="38100" bIns="38100" anchor="ctr"/>
              <a:lstStyle/>
              <a:p>
                <a:endParaRPr lang="en-US" sz="3200"/>
              </a:p>
            </p:txBody>
          </p:sp>
          <p:sp>
            <p:nvSpPr>
              <p:cNvPr id="44" name="TextBox 22">
                <a:extLst>
                  <a:ext uri="{FF2B5EF4-FFF2-40B4-BE49-F238E27FC236}">
                    <a16:creationId xmlns:a16="http://schemas.microsoft.com/office/drawing/2014/main" id="{10754D83-4E33-E70D-7B92-FA02C2F32DFC}"/>
                  </a:ext>
                </a:extLst>
              </p:cNvPr>
              <p:cNvSpPr txBox="1"/>
              <p:nvPr/>
            </p:nvSpPr>
            <p:spPr>
              <a:xfrm>
                <a:off x="4492355" y="880825"/>
                <a:ext cx="1150216" cy="559443"/>
              </a:xfrm>
              <a:prstGeom prst="rect">
                <a:avLst/>
              </a:prstGeom>
              <a:noFill/>
            </p:spPr>
            <p:txBody>
              <a:bodyPr wrap="square" lIns="0" rIns="0" rtlCol="0" anchor="t">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مبدأ وحدة الهدف</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40" name="TextBox 449">
              <a:extLst>
                <a:ext uri="{FF2B5EF4-FFF2-40B4-BE49-F238E27FC236}">
                  <a16:creationId xmlns:a16="http://schemas.microsoft.com/office/drawing/2014/main" id="{89100F33-0562-B9CB-F78C-DFEB097CF7A5}"/>
                </a:ext>
              </a:extLst>
            </p:cNvPr>
            <p:cNvSpPr txBox="1"/>
            <p:nvPr/>
          </p:nvSpPr>
          <p:spPr>
            <a:xfrm>
              <a:off x="9701817" y="1410943"/>
              <a:ext cx="1003816" cy="619017"/>
            </a:xfrm>
            <a:prstGeom prst="rect">
              <a:avLst/>
            </a:prstGeom>
            <a:noFill/>
          </p:spPr>
          <p:txBody>
            <a:bodyPr wrap="square" rtlCol="0">
              <a:spAutoFit/>
            </a:bodyPr>
            <a:lstStyle/>
            <a:p>
              <a:pPr algn="ctr" rtl="0">
                <a:lnSpc>
                  <a:spcPct val="115000"/>
                </a:lnSpc>
              </a:pPr>
              <a:r>
                <a:rPr lang="en-GB" sz="3200" kern="1200">
                  <a:solidFill>
                    <a:srgbClr val="FFFFFF"/>
                  </a:solidFill>
                  <a:effectLst/>
                  <a:latin typeface="Aller" panose="02000503030000020004" pitchFamily="2" charset="0"/>
                  <a:ea typeface="Calibri" panose="020F0502020204030204" pitchFamily="34" charset="0"/>
                  <a:cs typeface="Arial" panose="020B0604020202020204" pitchFamily="34" charset="0"/>
                </a:rPr>
                <a:t>01</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55" name="Group 54">
            <a:extLst>
              <a:ext uri="{FF2B5EF4-FFF2-40B4-BE49-F238E27FC236}">
                <a16:creationId xmlns:a16="http://schemas.microsoft.com/office/drawing/2014/main" id="{253AF893-53D4-36F9-09AF-81DE711F0A55}"/>
              </a:ext>
            </a:extLst>
          </p:cNvPr>
          <p:cNvGrpSpPr/>
          <p:nvPr/>
        </p:nvGrpSpPr>
        <p:grpSpPr>
          <a:xfrm>
            <a:off x="3108549" y="1972841"/>
            <a:ext cx="3249414" cy="3487584"/>
            <a:chOff x="3108549" y="1229891"/>
            <a:chExt cx="3249414" cy="3487584"/>
          </a:xfrm>
        </p:grpSpPr>
        <p:grpSp>
          <p:nvGrpSpPr>
            <p:cNvPr id="38" name="Group 37">
              <a:extLst>
                <a:ext uri="{FF2B5EF4-FFF2-40B4-BE49-F238E27FC236}">
                  <a16:creationId xmlns:a16="http://schemas.microsoft.com/office/drawing/2014/main" id="{BAE1047E-401A-3357-EAB3-EBDAEA6C1685}"/>
                </a:ext>
              </a:extLst>
            </p:cNvPr>
            <p:cNvGrpSpPr/>
            <p:nvPr/>
          </p:nvGrpSpPr>
          <p:grpSpPr>
            <a:xfrm>
              <a:off x="3108549" y="1229891"/>
              <a:ext cx="3249414" cy="3487584"/>
              <a:chOff x="1398878" y="0"/>
              <a:chExt cx="1673205" cy="1795781"/>
            </a:xfrm>
          </p:grpSpPr>
          <p:sp>
            <p:nvSpPr>
              <p:cNvPr id="45" name="Shape">
                <a:extLst>
                  <a:ext uri="{FF2B5EF4-FFF2-40B4-BE49-F238E27FC236}">
                    <a16:creationId xmlns:a16="http://schemas.microsoft.com/office/drawing/2014/main" id="{4E3ED847-5614-9C9E-DECC-DDCB83144F1A}"/>
                  </a:ext>
                </a:extLst>
              </p:cNvPr>
              <p:cNvSpPr/>
              <p:nvPr/>
            </p:nvSpPr>
            <p:spPr>
              <a:xfrm>
                <a:off x="1968195" y="0"/>
                <a:ext cx="534572" cy="538368"/>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42" y="21228"/>
                      <a:pt x="9232" y="21228"/>
                      <a:pt x="7744" y="19739"/>
                    </a:cubicBezTo>
                    <a:close/>
                  </a:path>
                </a:pathLst>
              </a:custGeom>
              <a:solidFill>
                <a:srgbClr val="168489"/>
              </a:solidFill>
              <a:ln w="12700">
                <a:noFill/>
                <a:miter lim="400000"/>
              </a:ln>
            </p:spPr>
            <p:txBody>
              <a:bodyPr lIns="38100" tIns="38100" rIns="38100" bIns="38100" anchor="ctr"/>
              <a:lstStyle/>
              <a:p>
                <a:endParaRPr lang="en-US" sz="3200"/>
              </a:p>
            </p:txBody>
          </p:sp>
          <p:sp>
            <p:nvSpPr>
              <p:cNvPr id="46" name="Shape">
                <a:extLst>
                  <a:ext uri="{FF2B5EF4-FFF2-40B4-BE49-F238E27FC236}">
                    <a16:creationId xmlns:a16="http://schemas.microsoft.com/office/drawing/2014/main" id="{0E82DBA0-8CBF-DA4C-87BB-81C0511C67B7}"/>
                  </a:ext>
                </a:extLst>
              </p:cNvPr>
              <p:cNvSpPr/>
              <p:nvPr/>
            </p:nvSpPr>
            <p:spPr>
              <a:xfrm>
                <a:off x="1398878" y="411667"/>
                <a:ext cx="1673205" cy="1384114"/>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05" y="3291"/>
                      <a:pt x="11592" y="3098"/>
                      <a:pt x="11879" y="2748"/>
                    </a:cubicBezTo>
                    <a:lnTo>
                      <a:pt x="13691" y="543"/>
                    </a:lnTo>
                    <a:lnTo>
                      <a:pt x="13773" y="642"/>
                    </a:ln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9" y="20972"/>
                    </a:lnTo>
                    <a:cubicBezTo>
                      <a:pt x="11703" y="21386"/>
                      <a:pt x="11251" y="21600"/>
                      <a:pt x="10800" y="21600"/>
                    </a:cubicBezTo>
                    <a:close/>
                    <a:moveTo>
                      <a:pt x="6836" y="293"/>
                    </a:moveTo>
                    <a:cubicBezTo>
                      <a:pt x="6496" y="293"/>
                      <a:pt x="6174" y="457"/>
                      <a:pt x="5934" y="749"/>
                    </a:cubicBezTo>
                    <a:lnTo>
                      <a:pt x="686" y="7138"/>
                    </a:lnTo>
                    <a:cubicBezTo>
                      <a:pt x="399" y="7488"/>
                      <a:pt x="240" y="7959"/>
                      <a:pt x="240" y="8452"/>
                    </a:cubicBezTo>
                    <a:cubicBezTo>
                      <a:pt x="240" y="8944"/>
                      <a:pt x="399" y="9415"/>
                      <a:pt x="686" y="9765"/>
                    </a:cubicBezTo>
                    <a:lnTo>
                      <a:pt x="9721" y="20765"/>
                    </a:lnTo>
                    <a:cubicBezTo>
                      <a:pt x="10319" y="21493"/>
                      <a:pt x="11287" y="21493"/>
                      <a:pt x="11885" y="20765"/>
                    </a:cubicBezTo>
                    <a:lnTo>
                      <a:pt x="20920" y="9765"/>
                    </a:lnTo>
                    <a:cubicBezTo>
                      <a:pt x="21207" y="9415"/>
                      <a:pt x="21365" y="8944"/>
                      <a:pt x="21365" y="8452"/>
                    </a:cubicBezTo>
                    <a:cubicBezTo>
                      <a:pt x="21365" y="7959"/>
                      <a:pt x="21207" y="7488"/>
                      <a:pt x="20920" y="7138"/>
                    </a:cubicBezTo>
                    <a:lnTo>
                      <a:pt x="15672" y="749"/>
                    </a:lnTo>
                    <a:cubicBezTo>
                      <a:pt x="15432" y="457"/>
                      <a:pt x="15109" y="293"/>
                      <a:pt x="14769" y="293"/>
                    </a:cubicBezTo>
                    <a:cubicBezTo>
                      <a:pt x="14429" y="293"/>
                      <a:pt x="14107" y="457"/>
                      <a:pt x="13866" y="749"/>
                    </a:cubicBezTo>
                    <a:lnTo>
                      <a:pt x="12055" y="2955"/>
                    </a:lnTo>
                    <a:cubicBezTo>
                      <a:pt x="11721" y="3362"/>
                      <a:pt x="11281" y="3583"/>
                      <a:pt x="10806" y="3583"/>
                    </a:cubicBezTo>
                    <a:cubicBezTo>
                      <a:pt x="10331" y="3583"/>
                      <a:pt x="9891" y="3362"/>
                      <a:pt x="9557" y="2955"/>
                    </a:cubicBezTo>
                    <a:lnTo>
                      <a:pt x="7745" y="749"/>
                    </a:lnTo>
                    <a:cubicBezTo>
                      <a:pt x="7499" y="450"/>
                      <a:pt x="7177" y="293"/>
                      <a:pt x="6836" y="293"/>
                    </a:cubicBezTo>
                    <a:close/>
                  </a:path>
                </a:pathLst>
              </a:custGeom>
              <a:solidFill>
                <a:schemeClr val="tx2"/>
              </a:solidFill>
              <a:ln w="12700">
                <a:miter lim="400000"/>
              </a:ln>
            </p:spPr>
            <p:txBody>
              <a:bodyPr lIns="38100" tIns="38100" rIns="38100" bIns="38100" anchor="ctr"/>
              <a:lstStyle/>
              <a:p>
                <a:endParaRPr lang="en-US" sz="3200"/>
              </a:p>
            </p:txBody>
          </p:sp>
          <p:sp>
            <p:nvSpPr>
              <p:cNvPr id="47" name="TextBox 445">
                <a:extLst>
                  <a:ext uri="{FF2B5EF4-FFF2-40B4-BE49-F238E27FC236}">
                    <a16:creationId xmlns:a16="http://schemas.microsoft.com/office/drawing/2014/main" id="{563B1C3C-3D33-AA60-8681-D9831673C084}"/>
                  </a:ext>
                </a:extLst>
              </p:cNvPr>
              <p:cNvSpPr txBox="1"/>
              <p:nvPr/>
            </p:nvSpPr>
            <p:spPr>
              <a:xfrm>
                <a:off x="1754412" y="649619"/>
                <a:ext cx="906173" cy="913010"/>
              </a:xfrm>
              <a:prstGeom prst="rect">
                <a:avLst/>
              </a:prstGeom>
            </p:spPr>
            <p:txBody>
              <a:bodyPr wrap="square" lIns="0" rIns="0" rtlCol="0" anchor="t">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مبدأ التسلسل الهرمي (التدرّج الرئاسي)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41" name="TextBox 451">
              <a:extLst>
                <a:ext uri="{FF2B5EF4-FFF2-40B4-BE49-F238E27FC236}">
                  <a16:creationId xmlns:a16="http://schemas.microsoft.com/office/drawing/2014/main" id="{81F96571-244A-A768-B068-E6376B36EA87}"/>
                </a:ext>
              </a:extLst>
            </p:cNvPr>
            <p:cNvSpPr txBox="1"/>
            <p:nvPr/>
          </p:nvSpPr>
          <p:spPr>
            <a:xfrm>
              <a:off x="4238226" y="1410943"/>
              <a:ext cx="1003816" cy="619017"/>
            </a:xfrm>
            <a:prstGeom prst="rect">
              <a:avLst/>
            </a:prstGeom>
            <a:noFill/>
          </p:spPr>
          <p:txBody>
            <a:bodyPr wrap="square" rtlCol="0">
              <a:spAutoFit/>
            </a:bodyPr>
            <a:lstStyle/>
            <a:p>
              <a:pPr algn="ctr" rtl="0">
                <a:lnSpc>
                  <a:spcPct val="115000"/>
                </a:lnSpc>
              </a:pPr>
              <a:r>
                <a:rPr lang="en-GB" sz="3200" kern="1200">
                  <a:solidFill>
                    <a:srgbClr val="FFFFFF"/>
                  </a:solidFill>
                  <a:effectLst/>
                  <a:latin typeface="Aller" panose="02000503030000020004" pitchFamily="2" charset="0"/>
                  <a:ea typeface="Calibri" panose="020F0502020204030204" pitchFamily="34" charset="0"/>
                  <a:cs typeface="Arial" panose="020B0604020202020204" pitchFamily="34" charset="0"/>
                </a:rPr>
                <a:t>03</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54" name="Group 53">
            <a:extLst>
              <a:ext uri="{FF2B5EF4-FFF2-40B4-BE49-F238E27FC236}">
                <a16:creationId xmlns:a16="http://schemas.microsoft.com/office/drawing/2014/main" id="{025AAC3F-84BA-E7B8-BDE6-92A703257CF9}"/>
              </a:ext>
            </a:extLst>
          </p:cNvPr>
          <p:cNvGrpSpPr/>
          <p:nvPr/>
        </p:nvGrpSpPr>
        <p:grpSpPr>
          <a:xfrm>
            <a:off x="391886" y="1972841"/>
            <a:ext cx="3248973" cy="3486698"/>
            <a:chOff x="391886" y="1229891"/>
            <a:chExt cx="3248973" cy="3486698"/>
          </a:xfrm>
        </p:grpSpPr>
        <p:grpSp>
          <p:nvGrpSpPr>
            <p:cNvPr id="33" name="Group 32">
              <a:extLst>
                <a:ext uri="{FF2B5EF4-FFF2-40B4-BE49-F238E27FC236}">
                  <a16:creationId xmlns:a16="http://schemas.microsoft.com/office/drawing/2014/main" id="{24944080-D982-02A0-A5B8-69294D3CA152}"/>
                </a:ext>
              </a:extLst>
            </p:cNvPr>
            <p:cNvGrpSpPr/>
            <p:nvPr/>
          </p:nvGrpSpPr>
          <p:grpSpPr>
            <a:xfrm>
              <a:off x="391886" y="1229891"/>
              <a:ext cx="3248973" cy="3486698"/>
              <a:chOff x="0" y="0"/>
              <a:chExt cx="1672978" cy="1795325"/>
            </a:xfrm>
          </p:grpSpPr>
          <p:sp>
            <p:nvSpPr>
              <p:cNvPr id="51" name="Shape">
                <a:extLst>
                  <a:ext uri="{FF2B5EF4-FFF2-40B4-BE49-F238E27FC236}">
                    <a16:creationId xmlns:a16="http://schemas.microsoft.com/office/drawing/2014/main" id="{620CF654-2A58-9780-0AC1-90E5B90D03D6}"/>
                  </a:ext>
                </a:extLst>
              </p:cNvPr>
              <p:cNvSpPr/>
              <p:nvPr/>
            </p:nvSpPr>
            <p:spPr>
              <a:xfrm>
                <a:off x="569203" y="0"/>
                <a:ext cx="534572" cy="538368"/>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24" y="21228"/>
                      <a:pt x="9232" y="21228"/>
                      <a:pt x="7744" y="19739"/>
                    </a:cubicBezTo>
                    <a:close/>
                  </a:path>
                </a:pathLst>
              </a:custGeom>
              <a:solidFill>
                <a:srgbClr val="168489"/>
              </a:solidFill>
              <a:ln w="12700">
                <a:noFill/>
                <a:miter lim="400000"/>
              </a:ln>
            </p:spPr>
            <p:txBody>
              <a:bodyPr lIns="38100" tIns="38100" rIns="38100" bIns="38100" anchor="ctr"/>
              <a:lstStyle/>
              <a:p>
                <a:endParaRPr lang="en-US" sz="3200"/>
              </a:p>
            </p:txBody>
          </p:sp>
          <p:sp>
            <p:nvSpPr>
              <p:cNvPr id="52" name="Shape">
                <a:extLst>
                  <a:ext uri="{FF2B5EF4-FFF2-40B4-BE49-F238E27FC236}">
                    <a16:creationId xmlns:a16="http://schemas.microsoft.com/office/drawing/2014/main" id="{30CEF211-D393-96BE-B973-5C7B800013F2}"/>
                  </a:ext>
                </a:extLst>
              </p:cNvPr>
              <p:cNvSpPr/>
              <p:nvPr/>
            </p:nvSpPr>
            <p:spPr>
              <a:xfrm>
                <a:off x="0" y="411667"/>
                <a:ext cx="1672978" cy="1383658"/>
              </a:xfrm>
              <a:custGeom>
                <a:avLst/>
                <a:gdLst/>
                <a:ahLst/>
                <a:cxnLst>
                  <a:cxn ang="0">
                    <a:pos x="wd2" y="hd2"/>
                  </a:cxn>
                  <a:cxn ang="5400000">
                    <a:pos x="wd2" y="hd2"/>
                  </a:cxn>
                  <a:cxn ang="10800000">
                    <a:pos x="wd2" y="hd2"/>
                  </a:cxn>
                  <a:cxn ang="16200000">
                    <a:pos x="wd2" y="hd2"/>
                  </a:cxn>
                </a:cxnLst>
                <a:rect l="0" t="0" r="r" b="b"/>
                <a:pathLst>
                  <a:path w="21262" h="21600" extrusionOk="0">
                    <a:moveTo>
                      <a:pt x="10625" y="21600"/>
                    </a:moveTo>
                    <a:cubicBezTo>
                      <a:pt x="10181" y="21600"/>
                      <a:pt x="9736" y="21393"/>
                      <a:pt x="9396" y="20972"/>
                    </a:cubicBezTo>
                    <a:lnTo>
                      <a:pt x="506" y="9968"/>
                    </a:lnTo>
                    <a:cubicBezTo>
                      <a:pt x="-169" y="9133"/>
                      <a:pt x="-169" y="7769"/>
                      <a:pt x="506" y="6933"/>
                    </a:cubicBezTo>
                    <a:lnTo>
                      <a:pt x="5673" y="543"/>
                    </a:lnTo>
                    <a:cubicBezTo>
                      <a:pt x="5955" y="193"/>
                      <a:pt x="6331" y="0"/>
                      <a:pt x="6729" y="0"/>
                    </a:cubicBezTo>
                    <a:cubicBezTo>
                      <a:pt x="7127" y="0"/>
                      <a:pt x="7502" y="193"/>
                      <a:pt x="7785" y="543"/>
                    </a:cubicBezTo>
                    <a:lnTo>
                      <a:pt x="9569" y="2749"/>
                    </a:lnTo>
                    <a:cubicBezTo>
                      <a:pt x="9852" y="3099"/>
                      <a:pt x="10233" y="3292"/>
                      <a:pt x="10631" y="3292"/>
                    </a:cubicBezTo>
                    <a:cubicBezTo>
                      <a:pt x="11029" y="3292"/>
                      <a:pt x="11410" y="3099"/>
                      <a:pt x="11693" y="2749"/>
                    </a:cubicBezTo>
                    <a:lnTo>
                      <a:pt x="13477" y="543"/>
                    </a:lnTo>
                    <a:cubicBezTo>
                      <a:pt x="13760" y="193"/>
                      <a:pt x="14135" y="0"/>
                      <a:pt x="14533" y="0"/>
                    </a:cubicBezTo>
                    <a:cubicBezTo>
                      <a:pt x="14931" y="0"/>
                      <a:pt x="15307" y="193"/>
                      <a:pt x="15589" y="543"/>
                    </a:cubicBezTo>
                    <a:lnTo>
                      <a:pt x="20756" y="6933"/>
                    </a:lnTo>
                    <a:cubicBezTo>
                      <a:pt x="21431" y="7769"/>
                      <a:pt x="21431" y="9133"/>
                      <a:pt x="20756" y="9968"/>
                    </a:cubicBezTo>
                    <a:lnTo>
                      <a:pt x="11861" y="20972"/>
                    </a:lnTo>
                    <a:cubicBezTo>
                      <a:pt x="11520" y="21386"/>
                      <a:pt x="11075" y="21600"/>
                      <a:pt x="10625" y="21600"/>
                    </a:cubicBezTo>
                    <a:close/>
                    <a:moveTo>
                      <a:pt x="6723" y="286"/>
                    </a:moveTo>
                    <a:cubicBezTo>
                      <a:pt x="6388" y="286"/>
                      <a:pt x="6071" y="450"/>
                      <a:pt x="5834" y="743"/>
                    </a:cubicBezTo>
                    <a:lnTo>
                      <a:pt x="668" y="7133"/>
                    </a:lnTo>
                    <a:cubicBezTo>
                      <a:pt x="79" y="7862"/>
                      <a:pt x="79" y="9040"/>
                      <a:pt x="668" y="9768"/>
                    </a:cubicBezTo>
                    <a:lnTo>
                      <a:pt x="9563" y="20772"/>
                    </a:lnTo>
                    <a:cubicBezTo>
                      <a:pt x="10152" y="21500"/>
                      <a:pt x="11104" y="21500"/>
                      <a:pt x="11693" y="20772"/>
                    </a:cubicBezTo>
                    <a:lnTo>
                      <a:pt x="20588" y="9768"/>
                    </a:lnTo>
                    <a:cubicBezTo>
                      <a:pt x="21177" y="9040"/>
                      <a:pt x="21177" y="7862"/>
                      <a:pt x="20588" y="7133"/>
                    </a:cubicBezTo>
                    <a:lnTo>
                      <a:pt x="15422" y="743"/>
                    </a:lnTo>
                    <a:cubicBezTo>
                      <a:pt x="15185" y="450"/>
                      <a:pt x="14868" y="286"/>
                      <a:pt x="14533" y="286"/>
                    </a:cubicBezTo>
                    <a:cubicBezTo>
                      <a:pt x="14198" y="286"/>
                      <a:pt x="13881" y="450"/>
                      <a:pt x="13644" y="743"/>
                    </a:cubicBezTo>
                    <a:lnTo>
                      <a:pt x="11860" y="2949"/>
                    </a:lnTo>
                    <a:cubicBezTo>
                      <a:pt x="11531" y="3356"/>
                      <a:pt x="11099" y="3577"/>
                      <a:pt x="10631" y="3577"/>
                    </a:cubicBezTo>
                    <a:cubicBezTo>
                      <a:pt x="10163" y="3577"/>
                      <a:pt x="9731" y="3356"/>
                      <a:pt x="9401" y="2949"/>
                    </a:cubicBezTo>
                    <a:lnTo>
                      <a:pt x="7618" y="743"/>
                    </a:lnTo>
                    <a:cubicBezTo>
                      <a:pt x="7375" y="443"/>
                      <a:pt x="7064" y="286"/>
                      <a:pt x="6723" y="286"/>
                    </a:cubicBezTo>
                    <a:close/>
                  </a:path>
                </a:pathLst>
              </a:custGeom>
              <a:solidFill>
                <a:schemeClr val="tx2"/>
              </a:solidFill>
              <a:ln w="12700">
                <a:miter lim="400000"/>
              </a:ln>
            </p:spPr>
            <p:txBody>
              <a:bodyPr lIns="38100" tIns="38100" rIns="38100" bIns="38100" anchor="ctr"/>
              <a:lstStyle/>
              <a:p>
                <a:endParaRPr lang="en-US" sz="3200"/>
              </a:p>
            </p:txBody>
          </p:sp>
          <p:sp>
            <p:nvSpPr>
              <p:cNvPr id="53" name="TextBox 13">
                <a:extLst>
                  <a:ext uri="{FF2B5EF4-FFF2-40B4-BE49-F238E27FC236}">
                    <a16:creationId xmlns:a16="http://schemas.microsoft.com/office/drawing/2014/main" id="{279DD3E0-72F7-1214-BB67-23CB07B981E4}"/>
                  </a:ext>
                </a:extLst>
              </p:cNvPr>
              <p:cNvSpPr txBox="1"/>
              <p:nvPr/>
            </p:nvSpPr>
            <p:spPr>
              <a:xfrm>
                <a:off x="230783" y="886004"/>
                <a:ext cx="1126088" cy="670825"/>
              </a:xfrm>
              <a:prstGeom prst="rect">
                <a:avLst/>
              </a:prstGeom>
              <a:noFill/>
            </p:spPr>
            <p:txBody>
              <a:bodyPr wrap="square" lIns="0" rIns="0" rtlCol="0" anchor="t">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مبدأ نطاق الإشراف</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35" name="TextBox 452">
              <a:extLst>
                <a:ext uri="{FF2B5EF4-FFF2-40B4-BE49-F238E27FC236}">
                  <a16:creationId xmlns:a16="http://schemas.microsoft.com/office/drawing/2014/main" id="{89BFCDAB-8CA7-205F-F529-2BB4C52E2769}"/>
                </a:ext>
              </a:extLst>
            </p:cNvPr>
            <p:cNvSpPr txBox="1"/>
            <p:nvPr/>
          </p:nvSpPr>
          <p:spPr>
            <a:xfrm>
              <a:off x="1533891" y="1410943"/>
              <a:ext cx="1003816" cy="619017"/>
            </a:xfrm>
            <a:prstGeom prst="rect">
              <a:avLst/>
            </a:prstGeom>
            <a:noFill/>
          </p:spPr>
          <p:txBody>
            <a:bodyPr wrap="square" rtlCol="0">
              <a:spAutoFit/>
            </a:bodyPr>
            <a:lstStyle/>
            <a:p>
              <a:pPr algn="ctr" rtl="1">
                <a:lnSpc>
                  <a:spcPct val="115000"/>
                </a:lnSpc>
              </a:pPr>
              <a:r>
                <a:rPr lang="en-GB" sz="3200" kern="1200">
                  <a:solidFill>
                    <a:srgbClr val="FFFFFF"/>
                  </a:solidFill>
                  <a:effectLst/>
                  <a:latin typeface="Aller" panose="02000503030000020004" pitchFamily="2" charset="0"/>
                  <a:ea typeface="Calibri" panose="020F0502020204030204" pitchFamily="34" charset="0"/>
                  <a:cs typeface="Arial" panose="020B0604020202020204" pitchFamily="34" charset="0"/>
                </a:rPr>
                <a:t>04</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180155568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fill="hold"/>
                                        <p:tgtEl>
                                          <p:spTgt spid="57"/>
                                        </p:tgtEl>
                                        <p:attrNameLst>
                                          <p:attrName>ppt_x</p:attrName>
                                        </p:attrNameLst>
                                      </p:cBhvr>
                                      <p:tavLst>
                                        <p:tav tm="0">
                                          <p:val>
                                            <p:strVal val="#ppt_x"/>
                                          </p:val>
                                        </p:tav>
                                        <p:tav tm="100000">
                                          <p:val>
                                            <p:strVal val="#ppt_x"/>
                                          </p:val>
                                        </p:tav>
                                      </p:tavLst>
                                    </p:anim>
                                    <p:anim calcmode="lin" valueType="num">
                                      <p:cBhvr additive="base">
                                        <p:cTn id="8" dur="500" fill="hold"/>
                                        <p:tgtEl>
                                          <p:spTgt spid="5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6"/>
                                        </p:tgtEl>
                                        <p:attrNameLst>
                                          <p:attrName>style.visibility</p:attrName>
                                        </p:attrNameLst>
                                      </p:cBhvr>
                                      <p:to>
                                        <p:strVal val="visible"/>
                                      </p:to>
                                    </p:set>
                                    <p:anim calcmode="lin" valueType="num">
                                      <p:cBhvr additive="base">
                                        <p:cTn id="13" dur="500" fill="hold"/>
                                        <p:tgtEl>
                                          <p:spTgt spid="56"/>
                                        </p:tgtEl>
                                        <p:attrNameLst>
                                          <p:attrName>ppt_x</p:attrName>
                                        </p:attrNameLst>
                                      </p:cBhvr>
                                      <p:tavLst>
                                        <p:tav tm="0">
                                          <p:val>
                                            <p:strVal val="#ppt_x"/>
                                          </p:val>
                                        </p:tav>
                                        <p:tav tm="100000">
                                          <p:val>
                                            <p:strVal val="#ppt_x"/>
                                          </p:val>
                                        </p:tav>
                                      </p:tavLst>
                                    </p:anim>
                                    <p:anim calcmode="lin" valueType="num">
                                      <p:cBhvr additive="base">
                                        <p:cTn id="14" dur="500" fill="hold"/>
                                        <p:tgtEl>
                                          <p:spTgt spid="5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5"/>
                                        </p:tgtEl>
                                        <p:attrNameLst>
                                          <p:attrName>style.visibility</p:attrName>
                                        </p:attrNameLst>
                                      </p:cBhvr>
                                      <p:to>
                                        <p:strVal val="visible"/>
                                      </p:to>
                                    </p:set>
                                    <p:anim calcmode="lin" valueType="num">
                                      <p:cBhvr additive="base">
                                        <p:cTn id="19" dur="500" fill="hold"/>
                                        <p:tgtEl>
                                          <p:spTgt spid="55"/>
                                        </p:tgtEl>
                                        <p:attrNameLst>
                                          <p:attrName>ppt_x</p:attrName>
                                        </p:attrNameLst>
                                      </p:cBhvr>
                                      <p:tavLst>
                                        <p:tav tm="0">
                                          <p:val>
                                            <p:strVal val="#ppt_x"/>
                                          </p:val>
                                        </p:tav>
                                        <p:tav tm="100000">
                                          <p:val>
                                            <p:strVal val="#ppt_x"/>
                                          </p:val>
                                        </p:tav>
                                      </p:tavLst>
                                    </p:anim>
                                    <p:anim calcmode="lin" valueType="num">
                                      <p:cBhvr additive="base">
                                        <p:cTn id="20" dur="500" fill="hold"/>
                                        <p:tgtEl>
                                          <p:spTgt spid="5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4"/>
                                        </p:tgtEl>
                                        <p:attrNameLst>
                                          <p:attrName>style.visibility</p:attrName>
                                        </p:attrNameLst>
                                      </p:cBhvr>
                                      <p:to>
                                        <p:strVal val="visible"/>
                                      </p:to>
                                    </p:set>
                                    <p:anim calcmode="lin" valueType="num">
                                      <p:cBhvr additive="base">
                                        <p:cTn id="25" dur="500" fill="hold"/>
                                        <p:tgtEl>
                                          <p:spTgt spid="54"/>
                                        </p:tgtEl>
                                        <p:attrNameLst>
                                          <p:attrName>ppt_x</p:attrName>
                                        </p:attrNameLst>
                                      </p:cBhvr>
                                      <p:tavLst>
                                        <p:tav tm="0">
                                          <p:val>
                                            <p:strVal val="#ppt_x"/>
                                          </p:val>
                                        </p:tav>
                                        <p:tav tm="100000">
                                          <p:val>
                                            <p:strVal val="#ppt_x"/>
                                          </p:val>
                                        </p:tav>
                                      </p:tavLst>
                                    </p:anim>
                                    <p:anim calcmode="lin" valueType="num">
                                      <p:cBhvr additive="base">
                                        <p:cTn id="26"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EEB70C-F340-390A-8C8E-C1E17622CC3A}"/>
            </a:ext>
          </a:extLst>
        </p:cNvPr>
        <p:cNvGrpSpPr/>
        <p:nvPr/>
      </p:nvGrpSpPr>
      <p:grpSpPr>
        <a:xfrm>
          <a:off x="0" y="0"/>
          <a:ext cx="0" cy="0"/>
          <a:chOff x="0" y="0"/>
          <a:chExt cx="0" cy="0"/>
        </a:xfrm>
      </p:grpSpPr>
      <p:sp>
        <p:nvSpPr>
          <p:cNvPr id="29" name="TextBox 28">
            <a:extLst>
              <a:ext uri="{FF2B5EF4-FFF2-40B4-BE49-F238E27FC236}">
                <a16:creationId xmlns:a16="http://schemas.microsoft.com/office/drawing/2014/main" id="{DCBFF764-AE71-B74B-88AA-EC8D80AB00AB}"/>
              </a:ext>
            </a:extLst>
          </p:cNvPr>
          <p:cNvSpPr txBox="1"/>
          <p:nvPr/>
        </p:nvSpPr>
        <p:spPr>
          <a:xfrm>
            <a:off x="1002402" y="3768213"/>
            <a:ext cx="5009702" cy="65864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rtl="1">
              <a:lnSpc>
                <a:spcPct val="115000"/>
              </a:lnSpc>
            </a:pPr>
            <a:r>
              <a:rPr lang="ar-SA" dirty="0"/>
              <a:t>نشاط العصف الذهني</a:t>
            </a:r>
            <a:endParaRPr lang="en-US" dirty="0"/>
          </a:p>
        </p:txBody>
      </p:sp>
      <p:sp>
        <p:nvSpPr>
          <p:cNvPr id="8" name="TextBox 7">
            <a:extLst>
              <a:ext uri="{FF2B5EF4-FFF2-40B4-BE49-F238E27FC236}">
                <a16:creationId xmlns:a16="http://schemas.microsoft.com/office/drawing/2014/main" id="{4DA98355-0D0C-B8C3-17C3-1B009A4357B6}"/>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3C680C81-23D7-448F-72FD-9E675E99E6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a:extLst>
              <a:ext uri="{FF2B5EF4-FFF2-40B4-BE49-F238E27FC236}">
                <a16:creationId xmlns:a16="http://schemas.microsoft.com/office/drawing/2014/main" id="{B97CE0BE-0AA2-6F91-9E48-C4344DDA0D9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35663" y="1725809"/>
            <a:ext cx="4743450" cy="4743450"/>
          </a:xfrm>
          <a:prstGeom prst="rect">
            <a:avLst/>
          </a:prstGeom>
        </p:spPr>
      </p:pic>
    </p:spTree>
    <p:extLst>
      <p:ext uri="{BB962C8B-B14F-4D97-AF65-F5344CB8AC3E}">
        <p14:creationId xmlns:p14="http://schemas.microsoft.com/office/powerpoint/2010/main" val="3577418480"/>
      </p:ext>
    </p:extLst>
  </p:cSld>
  <p:clrMapOvr>
    <a:masterClrMapping/>
  </p:clrMapOvr>
  <p:transition spd="slow">
    <p:wipe/>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9432CF-5214-D272-F2C1-7CAD61FAA5D5}"/>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BB9ED31B-71DC-E6E3-05AB-BA071D5DDFEC}"/>
              </a:ext>
            </a:extLst>
          </p:cNvPr>
          <p:cNvSpPr txBox="1"/>
          <p:nvPr/>
        </p:nvSpPr>
        <p:spPr>
          <a:xfrm>
            <a:off x="2779494" y="-56477"/>
            <a:ext cx="6633012"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المبادئ الأساسية للتنظيم الجيد</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A7516557-38E1-5825-E886-1E7949F82D6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2" name="Group 1">
            <a:extLst>
              <a:ext uri="{FF2B5EF4-FFF2-40B4-BE49-F238E27FC236}">
                <a16:creationId xmlns:a16="http://schemas.microsoft.com/office/drawing/2014/main" id="{09ECF16D-E9D5-0ABB-263C-85013DC48FC7}"/>
              </a:ext>
            </a:extLst>
          </p:cNvPr>
          <p:cNvGrpSpPr/>
          <p:nvPr/>
        </p:nvGrpSpPr>
        <p:grpSpPr>
          <a:xfrm>
            <a:off x="7213687" y="2268263"/>
            <a:ext cx="3249417" cy="3487584"/>
            <a:chOff x="7213687" y="4020863"/>
            <a:chExt cx="3249417" cy="3487584"/>
          </a:xfrm>
        </p:grpSpPr>
        <p:grpSp>
          <p:nvGrpSpPr>
            <p:cNvPr id="20" name="Group 19">
              <a:extLst>
                <a:ext uri="{FF2B5EF4-FFF2-40B4-BE49-F238E27FC236}">
                  <a16:creationId xmlns:a16="http://schemas.microsoft.com/office/drawing/2014/main" id="{175DE708-4163-0DAF-91CA-720E70D3A1CE}"/>
                </a:ext>
              </a:extLst>
            </p:cNvPr>
            <p:cNvGrpSpPr/>
            <p:nvPr/>
          </p:nvGrpSpPr>
          <p:grpSpPr>
            <a:xfrm>
              <a:off x="7213687" y="4020863"/>
              <a:ext cx="3249417" cy="3487584"/>
              <a:chOff x="3512717" y="1437091"/>
              <a:chExt cx="1673207" cy="1795781"/>
            </a:xfrm>
          </p:grpSpPr>
          <p:sp>
            <p:nvSpPr>
              <p:cNvPr id="24" name="Shape">
                <a:extLst>
                  <a:ext uri="{FF2B5EF4-FFF2-40B4-BE49-F238E27FC236}">
                    <a16:creationId xmlns:a16="http://schemas.microsoft.com/office/drawing/2014/main" id="{844CA158-3412-19E0-B9AC-156F32AA6135}"/>
                  </a:ext>
                </a:extLst>
              </p:cNvPr>
              <p:cNvSpPr/>
              <p:nvPr/>
            </p:nvSpPr>
            <p:spPr>
              <a:xfrm>
                <a:off x="4082034" y="1437091"/>
                <a:ext cx="534572" cy="538368"/>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24" y="21228"/>
                      <a:pt x="9232" y="21228"/>
                      <a:pt x="7744" y="19739"/>
                    </a:cubicBezTo>
                    <a:close/>
                  </a:path>
                </a:pathLst>
              </a:custGeom>
              <a:solidFill>
                <a:srgbClr val="168489"/>
              </a:solidFill>
              <a:ln w="12700">
                <a:noFill/>
                <a:miter lim="400000"/>
              </a:ln>
            </p:spPr>
            <p:txBody>
              <a:bodyPr lIns="38100" tIns="38100" rIns="38100" bIns="38100" anchor="ctr"/>
              <a:lstStyle/>
              <a:p>
                <a:endParaRPr lang="en-US" sz="3200"/>
              </a:p>
            </p:txBody>
          </p:sp>
          <p:sp>
            <p:nvSpPr>
              <p:cNvPr id="25" name="Shape">
                <a:extLst>
                  <a:ext uri="{FF2B5EF4-FFF2-40B4-BE49-F238E27FC236}">
                    <a16:creationId xmlns:a16="http://schemas.microsoft.com/office/drawing/2014/main" id="{D9ADAC62-CC9A-1369-AA07-1A84270EBEBB}"/>
                  </a:ext>
                </a:extLst>
              </p:cNvPr>
              <p:cNvSpPr/>
              <p:nvPr/>
            </p:nvSpPr>
            <p:spPr>
              <a:xfrm>
                <a:off x="3512717" y="1848758"/>
                <a:ext cx="1673207" cy="1384114"/>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05" y="3291"/>
                      <a:pt x="11592" y="3098"/>
                      <a:pt x="11879" y="2748"/>
                    </a:cubicBez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3" y="20972"/>
                    </a:lnTo>
                    <a:cubicBezTo>
                      <a:pt x="11703" y="21386"/>
                      <a:pt x="11251" y="21600"/>
                      <a:pt x="10800" y="21600"/>
                    </a:cubicBezTo>
                    <a:close/>
                    <a:moveTo>
                      <a:pt x="6831" y="293"/>
                    </a:moveTo>
                    <a:cubicBezTo>
                      <a:pt x="6491" y="293"/>
                      <a:pt x="6168" y="457"/>
                      <a:pt x="5928" y="749"/>
                    </a:cubicBezTo>
                    <a:lnTo>
                      <a:pt x="680" y="7138"/>
                    </a:lnTo>
                    <a:cubicBezTo>
                      <a:pt x="393" y="7488"/>
                      <a:pt x="235" y="7959"/>
                      <a:pt x="235" y="8452"/>
                    </a:cubicBezTo>
                    <a:cubicBezTo>
                      <a:pt x="235" y="8944"/>
                      <a:pt x="393" y="9415"/>
                      <a:pt x="680" y="9765"/>
                    </a:cubicBezTo>
                    <a:lnTo>
                      <a:pt x="9715" y="20765"/>
                    </a:lnTo>
                    <a:cubicBezTo>
                      <a:pt x="10313" y="21493"/>
                      <a:pt x="11281" y="21493"/>
                      <a:pt x="11879" y="20765"/>
                    </a:cubicBezTo>
                    <a:lnTo>
                      <a:pt x="20914" y="9765"/>
                    </a:lnTo>
                    <a:cubicBezTo>
                      <a:pt x="21201" y="9415"/>
                      <a:pt x="21360" y="8944"/>
                      <a:pt x="21360" y="8452"/>
                    </a:cubicBezTo>
                    <a:cubicBezTo>
                      <a:pt x="21360" y="7959"/>
                      <a:pt x="21201" y="7488"/>
                      <a:pt x="20914" y="7138"/>
                    </a:cubicBezTo>
                    <a:lnTo>
                      <a:pt x="15666" y="749"/>
                    </a:lnTo>
                    <a:cubicBezTo>
                      <a:pt x="15426" y="457"/>
                      <a:pt x="15104" y="293"/>
                      <a:pt x="14763" y="293"/>
                    </a:cubicBezTo>
                    <a:cubicBezTo>
                      <a:pt x="14423" y="293"/>
                      <a:pt x="14101" y="457"/>
                      <a:pt x="13861" y="749"/>
                    </a:cubicBezTo>
                    <a:lnTo>
                      <a:pt x="12049" y="2955"/>
                    </a:lnTo>
                    <a:cubicBezTo>
                      <a:pt x="11715" y="3362"/>
                      <a:pt x="11275" y="3583"/>
                      <a:pt x="10800" y="3583"/>
                    </a:cubicBezTo>
                    <a:cubicBezTo>
                      <a:pt x="10325" y="3583"/>
                      <a:pt x="9885" y="3362"/>
                      <a:pt x="9551" y="2955"/>
                    </a:cubicBezTo>
                    <a:lnTo>
                      <a:pt x="7739" y="749"/>
                    </a:lnTo>
                    <a:cubicBezTo>
                      <a:pt x="7493" y="450"/>
                      <a:pt x="7177" y="293"/>
                      <a:pt x="6831" y="293"/>
                    </a:cubicBezTo>
                    <a:close/>
                  </a:path>
                </a:pathLst>
              </a:custGeom>
              <a:solidFill>
                <a:schemeClr val="tx2"/>
              </a:solidFill>
              <a:ln w="12700">
                <a:miter lim="400000"/>
              </a:ln>
            </p:spPr>
            <p:txBody>
              <a:bodyPr lIns="38100" tIns="38100" rIns="38100" bIns="38100" anchor="ctr"/>
              <a:lstStyle/>
              <a:p>
                <a:endParaRPr lang="en-US" sz="3200"/>
              </a:p>
            </p:txBody>
          </p:sp>
          <p:sp>
            <p:nvSpPr>
              <p:cNvPr id="26" name="TextBox 19">
                <a:extLst>
                  <a:ext uri="{FF2B5EF4-FFF2-40B4-BE49-F238E27FC236}">
                    <a16:creationId xmlns:a16="http://schemas.microsoft.com/office/drawing/2014/main" id="{E887CE25-89B7-D547-36B3-523967580472}"/>
                  </a:ext>
                </a:extLst>
              </p:cNvPr>
              <p:cNvSpPr txBox="1"/>
              <p:nvPr/>
            </p:nvSpPr>
            <p:spPr>
              <a:xfrm>
                <a:off x="3905766" y="2312185"/>
                <a:ext cx="955638" cy="421490"/>
              </a:xfrm>
              <a:prstGeom prst="rect">
                <a:avLst/>
              </a:prstGeom>
            </p:spPr>
            <p:txBody>
              <a:bodyPr wrap="square" lIns="0" rIns="0" rtlCol="0" anchor="t">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مبدأ وحدة الأمر</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just" rtl="1">
                  <a:lnSpc>
                    <a:spcPct val="115000"/>
                  </a:lnSpc>
                </a:pPr>
                <a:r>
                  <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 </a:t>
                </a:r>
              </a:p>
            </p:txBody>
          </p:sp>
        </p:grpSp>
        <p:sp>
          <p:nvSpPr>
            <p:cNvPr id="21" name="TextBox 453">
              <a:extLst>
                <a:ext uri="{FF2B5EF4-FFF2-40B4-BE49-F238E27FC236}">
                  <a16:creationId xmlns:a16="http://schemas.microsoft.com/office/drawing/2014/main" id="{773D4057-3C8F-321D-A49B-C640B1581C99}"/>
                </a:ext>
              </a:extLst>
            </p:cNvPr>
            <p:cNvSpPr txBox="1"/>
            <p:nvPr/>
          </p:nvSpPr>
          <p:spPr>
            <a:xfrm>
              <a:off x="8352813" y="4213179"/>
              <a:ext cx="1002582" cy="619017"/>
            </a:xfrm>
            <a:prstGeom prst="rect">
              <a:avLst/>
            </a:prstGeom>
            <a:noFill/>
          </p:spPr>
          <p:txBody>
            <a:bodyPr wrap="square" rtlCol="0">
              <a:spAutoFit/>
            </a:bodyPr>
            <a:lstStyle/>
            <a:p>
              <a:pPr algn="ctr" rtl="1">
                <a:lnSpc>
                  <a:spcPct val="115000"/>
                </a:lnSpc>
              </a:pPr>
              <a:r>
                <a:rPr lang="en-GB" sz="3200" kern="1200" dirty="0">
                  <a:solidFill>
                    <a:srgbClr val="FFFFFF"/>
                  </a:solidFill>
                  <a:effectLst/>
                  <a:latin typeface="Aller" panose="02000503030000020004" pitchFamily="2" charset="0"/>
                  <a:ea typeface="Calibri" panose="020F0502020204030204" pitchFamily="34" charset="0"/>
                  <a:cs typeface="Arial" panose="020B0604020202020204" pitchFamily="34" charset="0"/>
                </a:rPr>
                <a:t>05</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3" name="Group 2">
            <a:extLst>
              <a:ext uri="{FF2B5EF4-FFF2-40B4-BE49-F238E27FC236}">
                <a16:creationId xmlns:a16="http://schemas.microsoft.com/office/drawing/2014/main" id="{7DA27AD0-A16E-CC81-F3B6-9B88F91334B2}"/>
              </a:ext>
            </a:extLst>
          </p:cNvPr>
          <p:cNvGrpSpPr/>
          <p:nvPr/>
        </p:nvGrpSpPr>
        <p:grpSpPr>
          <a:xfrm>
            <a:off x="4488201" y="2268263"/>
            <a:ext cx="3249414" cy="3487584"/>
            <a:chOff x="4488201" y="4020863"/>
            <a:chExt cx="3249414" cy="3487584"/>
          </a:xfrm>
        </p:grpSpPr>
        <p:grpSp>
          <p:nvGrpSpPr>
            <p:cNvPr id="19" name="Group 18">
              <a:extLst>
                <a:ext uri="{FF2B5EF4-FFF2-40B4-BE49-F238E27FC236}">
                  <a16:creationId xmlns:a16="http://schemas.microsoft.com/office/drawing/2014/main" id="{D2C2DAC1-EFB8-3BAF-51A4-20F6E50817A6}"/>
                </a:ext>
              </a:extLst>
            </p:cNvPr>
            <p:cNvGrpSpPr/>
            <p:nvPr/>
          </p:nvGrpSpPr>
          <p:grpSpPr>
            <a:xfrm>
              <a:off x="4488201" y="4020863"/>
              <a:ext cx="3249414" cy="3487584"/>
              <a:chOff x="2109296" y="1437091"/>
              <a:chExt cx="1673205" cy="1795781"/>
            </a:xfrm>
          </p:grpSpPr>
          <p:sp>
            <p:nvSpPr>
              <p:cNvPr id="27" name="Shape">
                <a:extLst>
                  <a:ext uri="{FF2B5EF4-FFF2-40B4-BE49-F238E27FC236}">
                    <a16:creationId xmlns:a16="http://schemas.microsoft.com/office/drawing/2014/main" id="{BEE05C77-4971-AAC8-8B50-1D3E1FA9873F}"/>
                  </a:ext>
                </a:extLst>
              </p:cNvPr>
              <p:cNvSpPr/>
              <p:nvPr/>
            </p:nvSpPr>
            <p:spPr>
              <a:xfrm>
                <a:off x="2678613" y="1437091"/>
                <a:ext cx="534572" cy="538368"/>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42" y="21228"/>
                      <a:pt x="9232" y="21228"/>
                      <a:pt x="7744" y="19739"/>
                    </a:cubicBezTo>
                    <a:close/>
                  </a:path>
                </a:pathLst>
              </a:custGeom>
              <a:solidFill>
                <a:srgbClr val="168489"/>
              </a:solidFill>
              <a:ln w="12700">
                <a:noFill/>
                <a:miter lim="400000"/>
              </a:ln>
            </p:spPr>
            <p:txBody>
              <a:bodyPr lIns="38100" tIns="38100" rIns="38100" bIns="38100" anchor="ctr"/>
              <a:lstStyle/>
              <a:p>
                <a:endParaRPr lang="en-US" sz="3200"/>
              </a:p>
            </p:txBody>
          </p:sp>
          <p:sp>
            <p:nvSpPr>
              <p:cNvPr id="28" name="Shape">
                <a:extLst>
                  <a:ext uri="{FF2B5EF4-FFF2-40B4-BE49-F238E27FC236}">
                    <a16:creationId xmlns:a16="http://schemas.microsoft.com/office/drawing/2014/main" id="{2068BC6F-4D02-7E50-3A83-B24B6CAD693A}"/>
                  </a:ext>
                </a:extLst>
              </p:cNvPr>
              <p:cNvSpPr/>
              <p:nvPr/>
            </p:nvSpPr>
            <p:spPr>
              <a:xfrm>
                <a:off x="2109296" y="1848758"/>
                <a:ext cx="1673205" cy="1384114"/>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05" y="3291"/>
                      <a:pt x="11592" y="3098"/>
                      <a:pt x="11879" y="2748"/>
                    </a:cubicBezTo>
                    <a:lnTo>
                      <a:pt x="13691" y="543"/>
                    </a:lnTo>
                    <a:lnTo>
                      <a:pt x="13773" y="642"/>
                    </a:ln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9" y="20972"/>
                    </a:lnTo>
                    <a:cubicBezTo>
                      <a:pt x="11703" y="21386"/>
                      <a:pt x="11251" y="21600"/>
                      <a:pt x="10800" y="21600"/>
                    </a:cubicBezTo>
                    <a:close/>
                    <a:moveTo>
                      <a:pt x="6836" y="293"/>
                    </a:moveTo>
                    <a:cubicBezTo>
                      <a:pt x="6496" y="293"/>
                      <a:pt x="6174" y="457"/>
                      <a:pt x="5934" y="749"/>
                    </a:cubicBezTo>
                    <a:lnTo>
                      <a:pt x="686" y="7138"/>
                    </a:lnTo>
                    <a:cubicBezTo>
                      <a:pt x="399" y="7488"/>
                      <a:pt x="240" y="7959"/>
                      <a:pt x="240" y="8452"/>
                    </a:cubicBezTo>
                    <a:cubicBezTo>
                      <a:pt x="240" y="8944"/>
                      <a:pt x="399" y="9415"/>
                      <a:pt x="686" y="9765"/>
                    </a:cubicBezTo>
                    <a:lnTo>
                      <a:pt x="9721" y="20765"/>
                    </a:lnTo>
                    <a:cubicBezTo>
                      <a:pt x="10319" y="21493"/>
                      <a:pt x="11287" y="21493"/>
                      <a:pt x="11885" y="20765"/>
                    </a:cubicBezTo>
                    <a:lnTo>
                      <a:pt x="20920" y="9765"/>
                    </a:lnTo>
                    <a:cubicBezTo>
                      <a:pt x="21207" y="9415"/>
                      <a:pt x="21365" y="8944"/>
                      <a:pt x="21365" y="8452"/>
                    </a:cubicBezTo>
                    <a:cubicBezTo>
                      <a:pt x="21365" y="7959"/>
                      <a:pt x="21207" y="7488"/>
                      <a:pt x="20920" y="7138"/>
                    </a:cubicBezTo>
                    <a:lnTo>
                      <a:pt x="15672" y="749"/>
                    </a:lnTo>
                    <a:cubicBezTo>
                      <a:pt x="15432" y="457"/>
                      <a:pt x="15109" y="293"/>
                      <a:pt x="14769" y="293"/>
                    </a:cubicBezTo>
                    <a:cubicBezTo>
                      <a:pt x="14429" y="293"/>
                      <a:pt x="14107" y="457"/>
                      <a:pt x="13866" y="749"/>
                    </a:cubicBezTo>
                    <a:lnTo>
                      <a:pt x="12055" y="2955"/>
                    </a:lnTo>
                    <a:cubicBezTo>
                      <a:pt x="11721" y="3362"/>
                      <a:pt x="11281" y="3583"/>
                      <a:pt x="10806" y="3583"/>
                    </a:cubicBezTo>
                    <a:cubicBezTo>
                      <a:pt x="10331" y="3583"/>
                      <a:pt x="9891" y="3362"/>
                      <a:pt x="9557" y="2955"/>
                    </a:cubicBezTo>
                    <a:lnTo>
                      <a:pt x="7745" y="749"/>
                    </a:lnTo>
                    <a:cubicBezTo>
                      <a:pt x="7499" y="450"/>
                      <a:pt x="7177" y="293"/>
                      <a:pt x="6836" y="293"/>
                    </a:cubicBezTo>
                    <a:close/>
                  </a:path>
                </a:pathLst>
              </a:custGeom>
              <a:solidFill>
                <a:schemeClr val="tx2"/>
              </a:solidFill>
              <a:ln w="12700">
                <a:miter lim="400000"/>
              </a:ln>
            </p:spPr>
            <p:txBody>
              <a:bodyPr lIns="38100" tIns="38100" rIns="38100" bIns="38100" anchor="ctr"/>
              <a:lstStyle/>
              <a:p>
                <a:endParaRPr lang="en-US" sz="3200"/>
              </a:p>
            </p:txBody>
          </p:sp>
          <p:sp>
            <p:nvSpPr>
              <p:cNvPr id="29" name="TextBox 422">
                <a:extLst>
                  <a:ext uri="{FF2B5EF4-FFF2-40B4-BE49-F238E27FC236}">
                    <a16:creationId xmlns:a16="http://schemas.microsoft.com/office/drawing/2014/main" id="{EF44648C-7CC7-CACA-3D4D-4BD0AD2800B6}"/>
                  </a:ext>
                </a:extLst>
              </p:cNvPr>
              <p:cNvSpPr txBox="1"/>
              <p:nvPr/>
            </p:nvSpPr>
            <p:spPr>
              <a:xfrm>
                <a:off x="2484075" y="2091912"/>
                <a:ext cx="892247" cy="994187"/>
              </a:xfrm>
              <a:prstGeom prst="rect">
                <a:avLst/>
              </a:prstGeom>
              <a:noFill/>
            </p:spPr>
            <p:txBody>
              <a:bodyPr wrap="square" lIns="0" rIns="0" rtlCol="0" anchor="t">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مبدأ تكافؤ السلطة والمسؤولية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22" name="TextBox 454">
              <a:extLst>
                <a:ext uri="{FF2B5EF4-FFF2-40B4-BE49-F238E27FC236}">
                  <a16:creationId xmlns:a16="http://schemas.microsoft.com/office/drawing/2014/main" id="{FC8FEA77-1A01-9B09-D3E1-0E2B4EF4C3AC}"/>
                </a:ext>
              </a:extLst>
            </p:cNvPr>
            <p:cNvSpPr txBox="1"/>
            <p:nvPr/>
          </p:nvSpPr>
          <p:spPr>
            <a:xfrm>
              <a:off x="5593558" y="4213179"/>
              <a:ext cx="1003816" cy="619017"/>
            </a:xfrm>
            <a:prstGeom prst="rect">
              <a:avLst/>
            </a:prstGeom>
            <a:noFill/>
          </p:spPr>
          <p:txBody>
            <a:bodyPr wrap="square" rtlCol="0">
              <a:spAutoFit/>
            </a:bodyPr>
            <a:lstStyle/>
            <a:p>
              <a:pPr algn="ctr" rtl="1">
                <a:lnSpc>
                  <a:spcPct val="115000"/>
                </a:lnSpc>
              </a:pPr>
              <a:r>
                <a:rPr lang="en-GB" sz="3200" kern="1200">
                  <a:solidFill>
                    <a:srgbClr val="FFFFFF"/>
                  </a:solidFill>
                  <a:effectLst/>
                  <a:latin typeface="Aller" panose="02000503030000020004" pitchFamily="2" charset="0"/>
                  <a:ea typeface="Calibri" panose="020F0502020204030204" pitchFamily="34" charset="0"/>
                  <a:cs typeface="Arial" panose="020B0604020202020204" pitchFamily="34" charset="0"/>
                </a:rPr>
                <a:t>06</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 name="Group 3">
            <a:extLst>
              <a:ext uri="{FF2B5EF4-FFF2-40B4-BE49-F238E27FC236}">
                <a16:creationId xmlns:a16="http://schemas.microsoft.com/office/drawing/2014/main" id="{148FBACB-8998-CEAF-8B54-27CB11ABA78F}"/>
              </a:ext>
            </a:extLst>
          </p:cNvPr>
          <p:cNvGrpSpPr/>
          <p:nvPr/>
        </p:nvGrpSpPr>
        <p:grpSpPr>
          <a:xfrm>
            <a:off x="1771539" y="2268263"/>
            <a:ext cx="3248973" cy="3486698"/>
            <a:chOff x="1771539" y="4020863"/>
            <a:chExt cx="3248973" cy="3486698"/>
          </a:xfrm>
        </p:grpSpPr>
        <p:grpSp>
          <p:nvGrpSpPr>
            <p:cNvPr id="18" name="Group 17">
              <a:extLst>
                <a:ext uri="{FF2B5EF4-FFF2-40B4-BE49-F238E27FC236}">
                  <a16:creationId xmlns:a16="http://schemas.microsoft.com/office/drawing/2014/main" id="{409FAF97-52D9-5D04-CB2D-03B1DB4177A3}"/>
                </a:ext>
              </a:extLst>
            </p:cNvPr>
            <p:cNvGrpSpPr/>
            <p:nvPr/>
          </p:nvGrpSpPr>
          <p:grpSpPr>
            <a:xfrm>
              <a:off x="1771539" y="4020863"/>
              <a:ext cx="3248973" cy="3486698"/>
              <a:chOff x="710418" y="1437091"/>
              <a:chExt cx="1672978" cy="1795325"/>
            </a:xfrm>
          </p:grpSpPr>
          <p:sp>
            <p:nvSpPr>
              <p:cNvPr id="30" name="Shape">
                <a:extLst>
                  <a:ext uri="{FF2B5EF4-FFF2-40B4-BE49-F238E27FC236}">
                    <a16:creationId xmlns:a16="http://schemas.microsoft.com/office/drawing/2014/main" id="{B42092EB-9E93-0A9A-ECCA-7842CCBC982E}"/>
                  </a:ext>
                </a:extLst>
              </p:cNvPr>
              <p:cNvSpPr/>
              <p:nvPr/>
            </p:nvSpPr>
            <p:spPr>
              <a:xfrm>
                <a:off x="1279621" y="1437091"/>
                <a:ext cx="534572" cy="538368"/>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24" y="21228"/>
                      <a:pt x="9232" y="21228"/>
                      <a:pt x="7744" y="19739"/>
                    </a:cubicBezTo>
                    <a:close/>
                  </a:path>
                </a:pathLst>
              </a:custGeom>
              <a:solidFill>
                <a:srgbClr val="168489"/>
              </a:solidFill>
              <a:ln w="12700">
                <a:noFill/>
                <a:miter lim="400000"/>
              </a:ln>
            </p:spPr>
            <p:txBody>
              <a:bodyPr lIns="38100" tIns="38100" rIns="38100" bIns="38100" anchor="ctr"/>
              <a:lstStyle/>
              <a:p>
                <a:endParaRPr lang="en-US" sz="3200"/>
              </a:p>
            </p:txBody>
          </p:sp>
          <p:sp>
            <p:nvSpPr>
              <p:cNvPr id="31" name="Shape">
                <a:extLst>
                  <a:ext uri="{FF2B5EF4-FFF2-40B4-BE49-F238E27FC236}">
                    <a16:creationId xmlns:a16="http://schemas.microsoft.com/office/drawing/2014/main" id="{4E4242CA-0C3C-1EB1-9B87-364E7E35CE80}"/>
                  </a:ext>
                </a:extLst>
              </p:cNvPr>
              <p:cNvSpPr/>
              <p:nvPr/>
            </p:nvSpPr>
            <p:spPr>
              <a:xfrm>
                <a:off x="710418" y="1848758"/>
                <a:ext cx="1672978" cy="1383658"/>
              </a:xfrm>
              <a:custGeom>
                <a:avLst/>
                <a:gdLst/>
                <a:ahLst/>
                <a:cxnLst>
                  <a:cxn ang="0">
                    <a:pos x="wd2" y="hd2"/>
                  </a:cxn>
                  <a:cxn ang="5400000">
                    <a:pos x="wd2" y="hd2"/>
                  </a:cxn>
                  <a:cxn ang="10800000">
                    <a:pos x="wd2" y="hd2"/>
                  </a:cxn>
                  <a:cxn ang="16200000">
                    <a:pos x="wd2" y="hd2"/>
                  </a:cxn>
                </a:cxnLst>
                <a:rect l="0" t="0" r="r" b="b"/>
                <a:pathLst>
                  <a:path w="21262" h="21600" extrusionOk="0">
                    <a:moveTo>
                      <a:pt x="10625" y="21600"/>
                    </a:moveTo>
                    <a:cubicBezTo>
                      <a:pt x="10181" y="21600"/>
                      <a:pt x="9736" y="21393"/>
                      <a:pt x="9396" y="20972"/>
                    </a:cubicBezTo>
                    <a:lnTo>
                      <a:pt x="506" y="9968"/>
                    </a:lnTo>
                    <a:cubicBezTo>
                      <a:pt x="-169" y="9133"/>
                      <a:pt x="-169" y="7769"/>
                      <a:pt x="506" y="6933"/>
                    </a:cubicBezTo>
                    <a:lnTo>
                      <a:pt x="5673" y="543"/>
                    </a:lnTo>
                    <a:cubicBezTo>
                      <a:pt x="5955" y="193"/>
                      <a:pt x="6331" y="0"/>
                      <a:pt x="6729" y="0"/>
                    </a:cubicBezTo>
                    <a:cubicBezTo>
                      <a:pt x="7127" y="0"/>
                      <a:pt x="7502" y="193"/>
                      <a:pt x="7785" y="543"/>
                    </a:cubicBezTo>
                    <a:lnTo>
                      <a:pt x="9569" y="2749"/>
                    </a:lnTo>
                    <a:cubicBezTo>
                      <a:pt x="9852" y="3099"/>
                      <a:pt x="10233" y="3292"/>
                      <a:pt x="10631" y="3292"/>
                    </a:cubicBezTo>
                    <a:cubicBezTo>
                      <a:pt x="11029" y="3292"/>
                      <a:pt x="11410" y="3099"/>
                      <a:pt x="11693" y="2749"/>
                    </a:cubicBezTo>
                    <a:lnTo>
                      <a:pt x="13477" y="543"/>
                    </a:lnTo>
                    <a:cubicBezTo>
                      <a:pt x="13760" y="193"/>
                      <a:pt x="14135" y="0"/>
                      <a:pt x="14533" y="0"/>
                    </a:cubicBezTo>
                    <a:cubicBezTo>
                      <a:pt x="14931" y="0"/>
                      <a:pt x="15307" y="193"/>
                      <a:pt x="15589" y="543"/>
                    </a:cubicBezTo>
                    <a:lnTo>
                      <a:pt x="20756" y="6933"/>
                    </a:lnTo>
                    <a:cubicBezTo>
                      <a:pt x="21431" y="7769"/>
                      <a:pt x="21431" y="9133"/>
                      <a:pt x="20756" y="9968"/>
                    </a:cubicBezTo>
                    <a:lnTo>
                      <a:pt x="11861" y="20972"/>
                    </a:lnTo>
                    <a:cubicBezTo>
                      <a:pt x="11520" y="21386"/>
                      <a:pt x="11075" y="21600"/>
                      <a:pt x="10625" y="21600"/>
                    </a:cubicBezTo>
                    <a:close/>
                    <a:moveTo>
                      <a:pt x="6723" y="286"/>
                    </a:moveTo>
                    <a:cubicBezTo>
                      <a:pt x="6388" y="286"/>
                      <a:pt x="6071" y="450"/>
                      <a:pt x="5834" y="743"/>
                    </a:cubicBezTo>
                    <a:lnTo>
                      <a:pt x="668" y="7133"/>
                    </a:lnTo>
                    <a:cubicBezTo>
                      <a:pt x="79" y="7862"/>
                      <a:pt x="79" y="9040"/>
                      <a:pt x="668" y="9768"/>
                    </a:cubicBezTo>
                    <a:lnTo>
                      <a:pt x="9563" y="20772"/>
                    </a:lnTo>
                    <a:cubicBezTo>
                      <a:pt x="10152" y="21500"/>
                      <a:pt x="11104" y="21500"/>
                      <a:pt x="11693" y="20772"/>
                    </a:cubicBezTo>
                    <a:lnTo>
                      <a:pt x="20588" y="9768"/>
                    </a:lnTo>
                    <a:cubicBezTo>
                      <a:pt x="21177" y="9040"/>
                      <a:pt x="21177" y="7862"/>
                      <a:pt x="20588" y="7133"/>
                    </a:cubicBezTo>
                    <a:lnTo>
                      <a:pt x="15422" y="743"/>
                    </a:lnTo>
                    <a:cubicBezTo>
                      <a:pt x="15185" y="450"/>
                      <a:pt x="14868" y="286"/>
                      <a:pt x="14533" y="286"/>
                    </a:cubicBezTo>
                    <a:cubicBezTo>
                      <a:pt x="14198" y="286"/>
                      <a:pt x="13881" y="450"/>
                      <a:pt x="13644" y="743"/>
                    </a:cubicBezTo>
                    <a:lnTo>
                      <a:pt x="11860" y="2949"/>
                    </a:lnTo>
                    <a:cubicBezTo>
                      <a:pt x="11531" y="3356"/>
                      <a:pt x="11099" y="3577"/>
                      <a:pt x="10631" y="3577"/>
                    </a:cubicBezTo>
                    <a:cubicBezTo>
                      <a:pt x="10163" y="3577"/>
                      <a:pt x="9731" y="3356"/>
                      <a:pt x="9401" y="2949"/>
                    </a:cubicBezTo>
                    <a:lnTo>
                      <a:pt x="7618" y="743"/>
                    </a:lnTo>
                    <a:cubicBezTo>
                      <a:pt x="7375" y="443"/>
                      <a:pt x="7064" y="286"/>
                      <a:pt x="6723" y="286"/>
                    </a:cubicBezTo>
                    <a:close/>
                  </a:path>
                </a:pathLst>
              </a:custGeom>
              <a:solidFill>
                <a:schemeClr val="tx2"/>
              </a:solidFill>
              <a:ln w="12700">
                <a:miter lim="400000"/>
              </a:ln>
            </p:spPr>
            <p:txBody>
              <a:bodyPr lIns="38100" tIns="38100" rIns="38100" bIns="38100" anchor="ctr"/>
              <a:lstStyle/>
              <a:p>
                <a:endParaRPr lang="en-US" sz="3200"/>
              </a:p>
            </p:txBody>
          </p:sp>
          <p:sp>
            <p:nvSpPr>
              <p:cNvPr id="32" name="TextBox 13">
                <a:extLst>
                  <a:ext uri="{FF2B5EF4-FFF2-40B4-BE49-F238E27FC236}">
                    <a16:creationId xmlns:a16="http://schemas.microsoft.com/office/drawing/2014/main" id="{77B00969-FC05-9171-5BDE-367A33C6F672}"/>
                  </a:ext>
                </a:extLst>
              </p:cNvPr>
              <p:cNvSpPr txBox="1"/>
              <p:nvPr/>
            </p:nvSpPr>
            <p:spPr>
              <a:xfrm>
                <a:off x="1079308" y="2311569"/>
                <a:ext cx="916609" cy="422099"/>
              </a:xfrm>
              <a:prstGeom prst="rect">
                <a:avLst/>
              </a:prstGeom>
              <a:noFill/>
            </p:spPr>
            <p:txBody>
              <a:bodyPr wrap="square" lIns="0" rIns="0" rtlCol="0" anchor="t">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مبدأ المرونة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23" name="TextBox 455">
              <a:extLst>
                <a:ext uri="{FF2B5EF4-FFF2-40B4-BE49-F238E27FC236}">
                  <a16:creationId xmlns:a16="http://schemas.microsoft.com/office/drawing/2014/main" id="{BF56631C-DCEE-F541-8AC1-6D786FE2DD9A}"/>
                </a:ext>
              </a:extLst>
            </p:cNvPr>
            <p:cNvSpPr txBox="1"/>
            <p:nvPr/>
          </p:nvSpPr>
          <p:spPr>
            <a:xfrm>
              <a:off x="2889222" y="4213179"/>
              <a:ext cx="1003816" cy="619017"/>
            </a:xfrm>
            <a:prstGeom prst="rect">
              <a:avLst/>
            </a:prstGeom>
            <a:noFill/>
          </p:spPr>
          <p:txBody>
            <a:bodyPr wrap="square" rtlCol="0">
              <a:spAutoFit/>
            </a:bodyPr>
            <a:lstStyle/>
            <a:p>
              <a:pPr algn="ctr" rtl="1">
                <a:lnSpc>
                  <a:spcPct val="115000"/>
                </a:lnSpc>
              </a:pPr>
              <a:r>
                <a:rPr lang="en-GB" sz="3200" kern="1200">
                  <a:solidFill>
                    <a:srgbClr val="FFFFFF"/>
                  </a:solidFill>
                  <a:effectLst/>
                  <a:latin typeface="Aller" panose="02000503030000020004" pitchFamily="2" charset="0"/>
                  <a:ea typeface="Calibri" panose="020F0502020204030204" pitchFamily="34" charset="0"/>
                  <a:cs typeface="Arial" panose="020B0604020202020204" pitchFamily="34" charset="0"/>
                </a:rPr>
                <a:t>07</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411298197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068810-63D5-F051-867A-EC7868C28587}"/>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9D75525B-1F8E-9E4B-352D-1090CDFD118F}"/>
              </a:ext>
            </a:extLst>
          </p:cNvPr>
          <p:cNvSpPr txBox="1"/>
          <p:nvPr/>
        </p:nvSpPr>
        <p:spPr>
          <a:xfrm>
            <a:off x="2779494" y="-56477"/>
            <a:ext cx="6633012"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المبادئ الأساسية للتنظيم الجيد</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996FE9CA-9CEA-4F24-BF78-3BB6E74D6A6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2" name="Group 1">
            <a:extLst>
              <a:ext uri="{FF2B5EF4-FFF2-40B4-BE49-F238E27FC236}">
                <a16:creationId xmlns:a16="http://schemas.microsoft.com/office/drawing/2014/main" id="{59F3FD0D-2E7E-D6CB-05AC-9AFBE22F6D73}"/>
              </a:ext>
            </a:extLst>
          </p:cNvPr>
          <p:cNvGrpSpPr/>
          <p:nvPr/>
        </p:nvGrpSpPr>
        <p:grpSpPr>
          <a:xfrm>
            <a:off x="5834034" y="2045275"/>
            <a:ext cx="3249418" cy="3487584"/>
            <a:chOff x="5834034" y="2045275"/>
            <a:chExt cx="3249418" cy="3487584"/>
          </a:xfrm>
        </p:grpSpPr>
        <p:sp>
          <p:nvSpPr>
            <p:cNvPr id="6" name="Shape">
              <a:extLst>
                <a:ext uri="{FF2B5EF4-FFF2-40B4-BE49-F238E27FC236}">
                  <a16:creationId xmlns:a16="http://schemas.microsoft.com/office/drawing/2014/main" id="{571CC653-2967-7FB0-87B3-8901D77C79C8}"/>
                </a:ext>
              </a:extLst>
            </p:cNvPr>
            <p:cNvSpPr/>
            <p:nvPr/>
          </p:nvSpPr>
          <p:spPr>
            <a:xfrm>
              <a:off x="6939664" y="2045275"/>
              <a:ext cx="1038155" cy="1045564"/>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24" y="21228"/>
                    <a:pt x="9232" y="21228"/>
                    <a:pt x="7744" y="19739"/>
                  </a:cubicBezTo>
                  <a:close/>
                </a:path>
              </a:pathLst>
            </a:custGeom>
            <a:solidFill>
              <a:srgbClr val="168489"/>
            </a:solidFill>
            <a:ln w="12700">
              <a:noFill/>
              <a:miter lim="400000"/>
            </a:ln>
          </p:spPr>
          <p:txBody>
            <a:bodyPr lIns="38100" tIns="38100" rIns="38100" bIns="38100" anchor="ctr"/>
            <a:lstStyle/>
            <a:p>
              <a:endParaRPr lang="en-US" sz="3200"/>
            </a:p>
          </p:txBody>
        </p:sp>
        <p:sp>
          <p:nvSpPr>
            <p:cNvPr id="7" name="Shape">
              <a:extLst>
                <a:ext uri="{FF2B5EF4-FFF2-40B4-BE49-F238E27FC236}">
                  <a16:creationId xmlns:a16="http://schemas.microsoft.com/office/drawing/2014/main" id="{4C15B516-42E8-79B8-5B95-29FB35A3C0FF}"/>
                </a:ext>
              </a:extLst>
            </p:cNvPr>
            <p:cNvSpPr/>
            <p:nvPr/>
          </p:nvSpPr>
          <p:spPr>
            <a:xfrm>
              <a:off x="5834034" y="2844773"/>
              <a:ext cx="3249418" cy="2688086"/>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05" y="3291"/>
                    <a:pt x="11592" y="3098"/>
                    <a:pt x="11879" y="2748"/>
                  </a:cubicBez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3" y="20972"/>
                  </a:lnTo>
                  <a:cubicBezTo>
                    <a:pt x="11703" y="21386"/>
                    <a:pt x="11251" y="21600"/>
                    <a:pt x="10800" y="21600"/>
                  </a:cubicBezTo>
                  <a:close/>
                  <a:moveTo>
                    <a:pt x="6831" y="293"/>
                  </a:moveTo>
                  <a:cubicBezTo>
                    <a:pt x="6491" y="293"/>
                    <a:pt x="6168" y="457"/>
                    <a:pt x="5928" y="749"/>
                  </a:cubicBezTo>
                  <a:lnTo>
                    <a:pt x="680" y="7138"/>
                  </a:lnTo>
                  <a:cubicBezTo>
                    <a:pt x="393" y="7488"/>
                    <a:pt x="235" y="7959"/>
                    <a:pt x="235" y="8452"/>
                  </a:cubicBezTo>
                  <a:cubicBezTo>
                    <a:pt x="235" y="8944"/>
                    <a:pt x="393" y="9415"/>
                    <a:pt x="680" y="9765"/>
                  </a:cubicBezTo>
                  <a:lnTo>
                    <a:pt x="9715" y="20765"/>
                  </a:lnTo>
                  <a:cubicBezTo>
                    <a:pt x="10313" y="21493"/>
                    <a:pt x="11281" y="21493"/>
                    <a:pt x="11879" y="20765"/>
                  </a:cubicBezTo>
                  <a:lnTo>
                    <a:pt x="20914" y="9765"/>
                  </a:lnTo>
                  <a:cubicBezTo>
                    <a:pt x="21201" y="9415"/>
                    <a:pt x="21360" y="8944"/>
                    <a:pt x="21360" y="8452"/>
                  </a:cubicBezTo>
                  <a:cubicBezTo>
                    <a:pt x="21360" y="7959"/>
                    <a:pt x="21201" y="7488"/>
                    <a:pt x="20914" y="7138"/>
                  </a:cubicBezTo>
                  <a:lnTo>
                    <a:pt x="15666" y="749"/>
                  </a:lnTo>
                  <a:cubicBezTo>
                    <a:pt x="15426" y="457"/>
                    <a:pt x="15104" y="293"/>
                    <a:pt x="14763" y="293"/>
                  </a:cubicBezTo>
                  <a:cubicBezTo>
                    <a:pt x="14423" y="293"/>
                    <a:pt x="14101" y="457"/>
                    <a:pt x="13861" y="749"/>
                  </a:cubicBezTo>
                  <a:lnTo>
                    <a:pt x="12049" y="2955"/>
                  </a:lnTo>
                  <a:cubicBezTo>
                    <a:pt x="11715" y="3362"/>
                    <a:pt x="11275" y="3583"/>
                    <a:pt x="10800" y="3583"/>
                  </a:cubicBezTo>
                  <a:cubicBezTo>
                    <a:pt x="10325" y="3583"/>
                    <a:pt x="9885" y="3362"/>
                    <a:pt x="9551" y="2955"/>
                  </a:cubicBezTo>
                  <a:lnTo>
                    <a:pt x="7739" y="749"/>
                  </a:lnTo>
                  <a:cubicBezTo>
                    <a:pt x="7493" y="450"/>
                    <a:pt x="7177" y="293"/>
                    <a:pt x="6831" y="293"/>
                  </a:cubicBezTo>
                  <a:close/>
                </a:path>
              </a:pathLst>
            </a:custGeom>
            <a:solidFill>
              <a:schemeClr val="tx2"/>
            </a:solidFill>
            <a:ln w="12700">
              <a:miter lim="400000"/>
            </a:ln>
          </p:spPr>
          <p:txBody>
            <a:bodyPr lIns="38100" tIns="38100" rIns="38100" bIns="38100" anchor="ctr"/>
            <a:lstStyle/>
            <a:p>
              <a:endParaRPr lang="en-US" sz="3200"/>
            </a:p>
          </p:txBody>
        </p:sp>
        <p:sp>
          <p:nvSpPr>
            <p:cNvPr id="10" name="TextBox 19">
              <a:extLst>
                <a:ext uri="{FF2B5EF4-FFF2-40B4-BE49-F238E27FC236}">
                  <a16:creationId xmlns:a16="http://schemas.microsoft.com/office/drawing/2014/main" id="{19238325-99F8-D3E4-7DC6-53B0EA2F5813}"/>
                </a:ext>
              </a:extLst>
            </p:cNvPr>
            <p:cNvSpPr txBox="1"/>
            <p:nvPr/>
          </p:nvSpPr>
          <p:spPr>
            <a:xfrm>
              <a:off x="6462945" y="3785564"/>
              <a:ext cx="2102039" cy="1084788"/>
            </a:xfrm>
            <a:prstGeom prst="rect">
              <a:avLst/>
            </a:prstGeom>
            <a:noFill/>
          </p:spPr>
          <p:txBody>
            <a:bodyPr wrap="square" lIns="0" rIns="0" rtlCol="0" anchor="t">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مبدأ التنسيق</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1" name="TextBox 463">
              <a:extLst>
                <a:ext uri="{FF2B5EF4-FFF2-40B4-BE49-F238E27FC236}">
                  <a16:creationId xmlns:a16="http://schemas.microsoft.com/office/drawing/2014/main" id="{23D617CA-003C-8A2C-963D-51688123FAFC}"/>
                </a:ext>
              </a:extLst>
            </p:cNvPr>
            <p:cNvSpPr txBox="1"/>
            <p:nvPr/>
          </p:nvSpPr>
          <p:spPr>
            <a:xfrm>
              <a:off x="6997480" y="2225925"/>
              <a:ext cx="1002583" cy="619017"/>
            </a:xfrm>
            <a:prstGeom prst="rect">
              <a:avLst/>
            </a:prstGeom>
            <a:noFill/>
          </p:spPr>
          <p:txBody>
            <a:bodyPr wrap="square" rtlCol="0">
              <a:spAutoFit/>
            </a:bodyPr>
            <a:lstStyle/>
            <a:p>
              <a:pPr algn="ctr" rtl="1">
                <a:lnSpc>
                  <a:spcPct val="115000"/>
                </a:lnSpc>
              </a:pPr>
              <a:r>
                <a:rPr lang="en-GB" sz="3200" kern="1200">
                  <a:solidFill>
                    <a:srgbClr val="FFFFFF"/>
                  </a:solidFill>
                  <a:effectLst/>
                  <a:latin typeface="Aller" panose="02000503030000020004" pitchFamily="2" charset="0"/>
                  <a:ea typeface="Calibri" panose="020F0502020204030204" pitchFamily="34" charset="0"/>
                  <a:cs typeface="Arial" panose="020B0604020202020204" pitchFamily="34" charset="0"/>
                </a:rPr>
                <a:t>08</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3" name="Group 2">
            <a:extLst>
              <a:ext uri="{FF2B5EF4-FFF2-40B4-BE49-F238E27FC236}">
                <a16:creationId xmlns:a16="http://schemas.microsoft.com/office/drawing/2014/main" id="{43D2490C-60C8-C706-D58D-F8510666F73A}"/>
              </a:ext>
            </a:extLst>
          </p:cNvPr>
          <p:cNvGrpSpPr/>
          <p:nvPr/>
        </p:nvGrpSpPr>
        <p:grpSpPr>
          <a:xfrm>
            <a:off x="3108549" y="2045275"/>
            <a:ext cx="3249414" cy="3487584"/>
            <a:chOff x="3108549" y="2045275"/>
            <a:chExt cx="3249414" cy="3487584"/>
          </a:xfrm>
        </p:grpSpPr>
        <p:sp>
          <p:nvSpPr>
            <p:cNvPr id="12" name="Shape">
              <a:extLst>
                <a:ext uri="{FF2B5EF4-FFF2-40B4-BE49-F238E27FC236}">
                  <a16:creationId xmlns:a16="http://schemas.microsoft.com/office/drawing/2014/main" id="{270A5DAD-53E3-44F6-1E0B-F35FFA57B2C0}"/>
                </a:ext>
              </a:extLst>
            </p:cNvPr>
            <p:cNvSpPr/>
            <p:nvPr/>
          </p:nvSpPr>
          <p:spPr>
            <a:xfrm>
              <a:off x="4214179" y="2045275"/>
              <a:ext cx="1038155" cy="1045564"/>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42" y="21228"/>
                    <a:pt x="9232" y="21228"/>
                    <a:pt x="7744" y="19739"/>
                  </a:cubicBezTo>
                  <a:close/>
                </a:path>
              </a:pathLst>
            </a:custGeom>
            <a:solidFill>
              <a:srgbClr val="168489"/>
            </a:solidFill>
            <a:ln w="12700">
              <a:noFill/>
              <a:miter lim="400000"/>
            </a:ln>
          </p:spPr>
          <p:txBody>
            <a:bodyPr lIns="38100" tIns="38100" rIns="38100" bIns="38100" anchor="ctr"/>
            <a:lstStyle/>
            <a:p>
              <a:endParaRPr lang="en-US" sz="3200"/>
            </a:p>
          </p:txBody>
        </p:sp>
        <p:sp>
          <p:nvSpPr>
            <p:cNvPr id="13" name="Shape">
              <a:extLst>
                <a:ext uri="{FF2B5EF4-FFF2-40B4-BE49-F238E27FC236}">
                  <a16:creationId xmlns:a16="http://schemas.microsoft.com/office/drawing/2014/main" id="{46858420-4060-3219-48ED-494DDB1D6E4E}"/>
                </a:ext>
              </a:extLst>
            </p:cNvPr>
            <p:cNvSpPr/>
            <p:nvPr/>
          </p:nvSpPr>
          <p:spPr>
            <a:xfrm>
              <a:off x="3108549" y="2844773"/>
              <a:ext cx="3249414" cy="2688086"/>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05" y="3291"/>
                    <a:pt x="11592" y="3098"/>
                    <a:pt x="11879" y="2748"/>
                  </a:cubicBezTo>
                  <a:lnTo>
                    <a:pt x="13691" y="543"/>
                  </a:lnTo>
                  <a:lnTo>
                    <a:pt x="13773" y="642"/>
                  </a:ln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9" y="20972"/>
                  </a:lnTo>
                  <a:cubicBezTo>
                    <a:pt x="11703" y="21386"/>
                    <a:pt x="11251" y="21600"/>
                    <a:pt x="10800" y="21600"/>
                  </a:cubicBezTo>
                  <a:close/>
                  <a:moveTo>
                    <a:pt x="6836" y="293"/>
                  </a:moveTo>
                  <a:cubicBezTo>
                    <a:pt x="6496" y="293"/>
                    <a:pt x="6174" y="457"/>
                    <a:pt x="5934" y="749"/>
                  </a:cubicBezTo>
                  <a:lnTo>
                    <a:pt x="686" y="7138"/>
                  </a:lnTo>
                  <a:cubicBezTo>
                    <a:pt x="399" y="7488"/>
                    <a:pt x="240" y="7959"/>
                    <a:pt x="240" y="8452"/>
                  </a:cubicBezTo>
                  <a:cubicBezTo>
                    <a:pt x="240" y="8944"/>
                    <a:pt x="399" y="9415"/>
                    <a:pt x="686" y="9765"/>
                  </a:cubicBezTo>
                  <a:lnTo>
                    <a:pt x="9721" y="20765"/>
                  </a:lnTo>
                  <a:cubicBezTo>
                    <a:pt x="10319" y="21493"/>
                    <a:pt x="11287" y="21493"/>
                    <a:pt x="11885" y="20765"/>
                  </a:cubicBezTo>
                  <a:lnTo>
                    <a:pt x="20920" y="9765"/>
                  </a:lnTo>
                  <a:cubicBezTo>
                    <a:pt x="21207" y="9415"/>
                    <a:pt x="21365" y="8944"/>
                    <a:pt x="21365" y="8452"/>
                  </a:cubicBezTo>
                  <a:cubicBezTo>
                    <a:pt x="21365" y="7959"/>
                    <a:pt x="21207" y="7488"/>
                    <a:pt x="20920" y="7138"/>
                  </a:cubicBezTo>
                  <a:lnTo>
                    <a:pt x="15672" y="749"/>
                  </a:lnTo>
                  <a:cubicBezTo>
                    <a:pt x="15432" y="457"/>
                    <a:pt x="15109" y="293"/>
                    <a:pt x="14769" y="293"/>
                  </a:cubicBezTo>
                  <a:cubicBezTo>
                    <a:pt x="14429" y="293"/>
                    <a:pt x="14107" y="457"/>
                    <a:pt x="13866" y="749"/>
                  </a:cubicBezTo>
                  <a:lnTo>
                    <a:pt x="12055" y="2955"/>
                  </a:lnTo>
                  <a:cubicBezTo>
                    <a:pt x="11721" y="3362"/>
                    <a:pt x="11281" y="3583"/>
                    <a:pt x="10806" y="3583"/>
                  </a:cubicBezTo>
                  <a:cubicBezTo>
                    <a:pt x="10331" y="3583"/>
                    <a:pt x="9891" y="3362"/>
                    <a:pt x="9557" y="2955"/>
                  </a:cubicBezTo>
                  <a:lnTo>
                    <a:pt x="7745" y="749"/>
                  </a:lnTo>
                  <a:cubicBezTo>
                    <a:pt x="7499" y="450"/>
                    <a:pt x="7177" y="293"/>
                    <a:pt x="6836" y="293"/>
                  </a:cubicBezTo>
                  <a:close/>
                </a:path>
              </a:pathLst>
            </a:custGeom>
            <a:solidFill>
              <a:schemeClr val="tx2"/>
            </a:solidFill>
            <a:ln w="12700">
              <a:miter lim="400000"/>
            </a:ln>
          </p:spPr>
          <p:txBody>
            <a:bodyPr lIns="38100" tIns="38100" rIns="38100" bIns="38100" anchor="ctr"/>
            <a:lstStyle/>
            <a:p>
              <a:endParaRPr lang="en-US" sz="3200"/>
            </a:p>
          </p:txBody>
        </p:sp>
        <p:sp>
          <p:nvSpPr>
            <p:cNvPr id="14" name="TextBox 481">
              <a:extLst>
                <a:ext uri="{FF2B5EF4-FFF2-40B4-BE49-F238E27FC236}">
                  <a16:creationId xmlns:a16="http://schemas.microsoft.com/office/drawing/2014/main" id="{10BEBE44-939C-9437-8E4F-83E1F333FD89}"/>
                </a:ext>
              </a:extLst>
            </p:cNvPr>
            <p:cNvSpPr txBox="1"/>
            <p:nvPr/>
          </p:nvSpPr>
          <p:spPr>
            <a:xfrm>
              <a:off x="3798639" y="3750348"/>
              <a:ext cx="1759815" cy="838431"/>
            </a:xfrm>
            <a:prstGeom prst="rect">
              <a:avLst/>
            </a:prstGeom>
          </p:spPr>
          <p:txBody>
            <a:bodyPr wrap="square" lIns="0" rIns="0" rtlCol="0" anchor="t">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مبدأ التوازن</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5" name="TextBox 464">
              <a:extLst>
                <a:ext uri="{FF2B5EF4-FFF2-40B4-BE49-F238E27FC236}">
                  <a16:creationId xmlns:a16="http://schemas.microsoft.com/office/drawing/2014/main" id="{2D7E4F52-73EA-7DC6-DF69-9040562AF7B0}"/>
                </a:ext>
              </a:extLst>
            </p:cNvPr>
            <p:cNvSpPr txBox="1"/>
            <p:nvPr/>
          </p:nvSpPr>
          <p:spPr>
            <a:xfrm>
              <a:off x="4238225" y="2225925"/>
              <a:ext cx="1003816" cy="619017"/>
            </a:xfrm>
            <a:prstGeom prst="rect">
              <a:avLst/>
            </a:prstGeom>
            <a:noFill/>
          </p:spPr>
          <p:txBody>
            <a:bodyPr wrap="square" rtlCol="0">
              <a:spAutoFit/>
            </a:bodyPr>
            <a:lstStyle/>
            <a:p>
              <a:pPr algn="ctr" rtl="1">
                <a:lnSpc>
                  <a:spcPct val="115000"/>
                </a:lnSpc>
              </a:pPr>
              <a:r>
                <a:rPr lang="en-GB" sz="3200" kern="1200">
                  <a:solidFill>
                    <a:srgbClr val="FFFFFF"/>
                  </a:solidFill>
                  <a:effectLst/>
                  <a:latin typeface="Aller" panose="02000503030000020004" pitchFamily="2" charset="0"/>
                  <a:ea typeface="Calibri" panose="020F0502020204030204" pitchFamily="34" charset="0"/>
                  <a:cs typeface="Arial" panose="020B0604020202020204" pitchFamily="34" charset="0"/>
                </a:rPr>
                <a:t>09</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182691062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CA2C57-5FE4-C36C-D89C-5CF017808D5E}"/>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38D37D75-F4C1-1DD4-34A1-51FFFECC4FCD}"/>
              </a:ext>
            </a:extLst>
          </p:cNvPr>
          <p:cNvSpPr txBox="1"/>
          <p:nvPr/>
        </p:nvSpPr>
        <p:spPr>
          <a:xfrm>
            <a:off x="2779494" y="-56477"/>
            <a:ext cx="6633012"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دراسة حالة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88299089-CDAA-0C80-E525-6C03930647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descr="Microsoft ">
            <a:extLst>
              <a:ext uri="{FF2B5EF4-FFF2-40B4-BE49-F238E27FC236}">
                <a16:creationId xmlns:a16="http://schemas.microsoft.com/office/drawing/2014/main" id="{D05935CA-997F-6614-F022-503A05EFD9E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50719" y="2437934"/>
            <a:ext cx="3257550" cy="3257550"/>
          </a:xfrm>
          <a:prstGeom prst="rect">
            <a:avLst/>
          </a:prstGeom>
          <a:noFill/>
          <a:ln>
            <a:noFill/>
          </a:ln>
        </p:spPr>
      </p:pic>
      <p:sp>
        <p:nvSpPr>
          <p:cNvPr id="5" name="TextBox 4">
            <a:extLst>
              <a:ext uri="{FF2B5EF4-FFF2-40B4-BE49-F238E27FC236}">
                <a16:creationId xmlns:a16="http://schemas.microsoft.com/office/drawing/2014/main" id="{809BB111-D772-6786-6726-B6CEEE6C09E5}"/>
              </a:ext>
            </a:extLst>
          </p:cNvPr>
          <p:cNvSpPr txBox="1"/>
          <p:nvPr/>
        </p:nvSpPr>
        <p:spPr>
          <a:xfrm>
            <a:off x="5535525" y="1314550"/>
            <a:ext cx="5843587" cy="2677656"/>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عندما تولّى ساتيا ناديلا منصب المدير التنفيذي لشركة مايكروسوفت في عام 2014، أدرك أنّ الهيكل التنظيمي القائم على وحدات أعمال منفصلة يعيق التعاون والابتكار. قام بإعادة هيكلة الشركة وفقاً لمبدأ "وحدة الهدف"، موحّداً الفرق التقنية والهندسية تحت رؤية مشتركة، ومطبّقاً مبدأ المرونة لتسريع عمليات اتّخاذ القرار</a:t>
            </a:r>
            <a:endParaRPr lang="en-US" dirty="0"/>
          </a:p>
        </p:txBody>
      </p:sp>
      <p:sp>
        <p:nvSpPr>
          <p:cNvPr id="16" name="TextBox 15">
            <a:extLst>
              <a:ext uri="{FF2B5EF4-FFF2-40B4-BE49-F238E27FC236}">
                <a16:creationId xmlns:a16="http://schemas.microsoft.com/office/drawing/2014/main" id="{785866BA-1ADC-7156-6639-E3D9CAA75420}"/>
              </a:ext>
            </a:extLst>
          </p:cNvPr>
          <p:cNvSpPr txBox="1"/>
          <p:nvPr/>
        </p:nvSpPr>
        <p:spPr>
          <a:xfrm>
            <a:off x="5535525" y="4741377"/>
            <a:ext cx="5843587" cy="954107"/>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dirty="0"/>
              <a:t>نتيجةً لذلك، ارتفعت قيمة الشركة السوقية من 300 مليار دولار إلى أكثر من 2 تريليون دولار خلال سنوات قليلة</a:t>
            </a:r>
            <a:endParaRPr lang="en-US" dirty="0"/>
          </a:p>
        </p:txBody>
      </p:sp>
    </p:spTree>
    <p:extLst>
      <p:ext uri="{BB962C8B-B14F-4D97-AF65-F5344CB8AC3E}">
        <p14:creationId xmlns:p14="http://schemas.microsoft.com/office/powerpoint/2010/main" val="110340330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down)">
                                      <p:cBhvr>
                                        <p:cTn id="1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6"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FA01C6-65E3-851A-CF01-9356DF0BC239}"/>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AE481B10-F597-BF71-0197-1D6100C1DC76}"/>
              </a:ext>
            </a:extLst>
          </p:cNvPr>
          <p:cNvSpPr txBox="1"/>
          <p:nvPr/>
        </p:nvSpPr>
        <p:spPr>
          <a:xfrm>
            <a:off x="2779494" y="-56477"/>
            <a:ext cx="6633012"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وظائف التنظيم</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0E63360B-52A7-A2B3-515C-C08CDE01708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Partition ">
            <a:extLst>
              <a:ext uri="{FF2B5EF4-FFF2-40B4-BE49-F238E27FC236}">
                <a16:creationId xmlns:a16="http://schemas.microsoft.com/office/drawing/2014/main" id="{3503B484-C6A7-A245-9BEC-DD34E1EBC63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03069" y="2173069"/>
            <a:ext cx="3752850" cy="3752850"/>
          </a:xfrm>
          <a:prstGeom prst="rect">
            <a:avLst/>
          </a:prstGeom>
          <a:noFill/>
          <a:ln>
            <a:noFill/>
          </a:ln>
        </p:spPr>
      </p:pic>
      <p:sp>
        <p:nvSpPr>
          <p:cNvPr id="3" name="TextBox 2">
            <a:extLst>
              <a:ext uri="{FF2B5EF4-FFF2-40B4-BE49-F238E27FC236}">
                <a16:creationId xmlns:a16="http://schemas.microsoft.com/office/drawing/2014/main" id="{5A24ADED-1027-2C8A-F65E-A9B619791C05}"/>
              </a:ext>
            </a:extLst>
          </p:cNvPr>
          <p:cNvSpPr txBox="1"/>
          <p:nvPr/>
        </p:nvSpPr>
        <p:spPr>
          <a:xfrm>
            <a:off x="5435453" y="1220086"/>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التقسيم:</a:t>
            </a:r>
            <a:endParaRPr lang="en-US"/>
          </a:p>
        </p:txBody>
      </p:sp>
      <p:sp>
        <p:nvSpPr>
          <p:cNvPr id="6" name="TextBox 5">
            <a:extLst>
              <a:ext uri="{FF2B5EF4-FFF2-40B4-BE49-F238E27FC236}">
                <a16:creationId xmlns:a16="http://schemas.microsoft.com/office/drawing/2014/main" id="{AEAA8F68-7302-940F-446B-A5E58717390A}"/>
              </a:ext>
            </a:extLst>
          </p:cNvPr>
          <p:cNvSpPr txBox="1"/>
          <p:nvPr/>
        </p:nvSpPr>
        <p:spPr>
          <a:xfrm>
            <a:off x="5435453" y="2069048"/>
            <a:ext cx="6364661" cy="1014380"/>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هو عملية تجزئة العمل وتوزيعه على وحدات وأقسام متخصّصة وفقاً لمعايير محدّدة مثل:</a:t>
            </a:r>
            <a:endParaRPr lang="en-US"/>
          </a:p>
        </p:txBody>
      </p:sp>
      <p:sp>
        <p:nvSpPr>
          <p:cNvPr id="7" name="TextBox 6">
            <a:extLst>
              <a:ext uri="{FF2B5EF4-FFF2-40B4-BE49-F238E27FC236}">
                <a16:creationId xmlns:a16="http://schemas.microsoft.com/office/drawing/2014/main" id="{9779ABDD-8EE1-D350-F2B0-3554AF2514DD}"/>
              </a:ext>
            </a:extLst>
          </p:cNvPr>
          <p:cNvSpPr txBox="1"/>
          <p:nvPr/>
        </p:nvSpPr>
        <p:spPr>
          <a:xfrm>
            <a:off x="5435453" y="3379033"/>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التقسيم الوظيفي (حسب طبيعة النشاط). </a:t>
            </a:r>
            <a:endParaRPr lang="en-US" dirty="0"/>
          </a:p>
        </p:txBody>
      </p:sp>
      <p:sp>
        <p:nvSpPr>
          <p:cNvPr id="10" name="TextBox 9">
            <a:extLst>
              <a:ext uri="{FF2B5EF4-FFF2-40B4-BE49-F238E27FC236}">
                <a16:creationId xmlns:a16="http://schemas.microsoft.com/office/drawing/2014/main" id="{380DF90C-71E3-3BC1-727B-4FD1CAD2C6BF}"/>
              </a:ext>
            </a:extLst>
          </p:cNvPr>
          <p:cNvSpPr txBox="1"/>
          <p:nvPr/>
        </p:nvSpPr>
        <p:spPr>
          <a:xfrm>
            <a:off x="5435453" y="4227995"/>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التقسيم الجغرافي (حسب المناطق).</a:t>
            </a:r>
            <a:endParaRPr lang="en-US" dirty="0"/>
          </a:p>
        </p:txBody>
      </p:sp>
      <p:sp>
        <p:nvSpPr>
          <p:cNvPr id="11" name="TextBox 10">
            <a:extLst>
              <a:ext uri="{FF2B5EF4-FFF2-40B4-BE49-F238E27FC236}">
                <a16:creationId xmlns:a16="http://schemas.microsoft.com/office/drawing/2014/main" id="{EE303D52-5373-359C-49B9-D62FC8654E4E}"/>
              </a:ext>
            </a:extLst>
          </p:cNvPr>
          <p:cNvSpPr txBox="1"/>
          <p:nvPr/>
        </p:nvSpPr>
        <p:spPr>
          <a:xfrm>
            <a:off x="5435453" y="5076957"/>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التقسيم حسب المنتج أو الخدمة</a:t>
            </a:r>
            <a:endParaRPr lang="en-US" dirty="0"/>
          </a:p>
        </p:txBody>
      </p:sp>
      <p:sp>
        <p:nvSpPr>
          <p:cNvPr id="12" name="TextBox 11">
            <a:extLst>
              <a:ext uri="{FF2B5EF4-FFF2-40B4-BE49-F238E27FC236}">
                <a16:creationId xmlns:a16="http://schemas.microsoft.com/office/drawing/2014/main" id="{DCC8D9CD-2112-EC47-A040-43088314E5C5}"/>
              </a:ext>
            </a:extLst>
          </p:cNvPr>
          <p:cNvSpPr txBox="1"/>
          <p:nvPr/>
        </p:nvSpPr>
        <p:spPr>
          <a:xfrm>
            <a:off x="5435453" y="5925919"/>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التقسيم حسب المنتج أو الخدمة</a:t>
            </a:r>
            <a:endParaRPr lang="en-US" dirty="0"/>
          </a:p>
        </p:txBody>
      </p:sp>
    </p:spTree>
    <p:extLst>
      <p:ext uri="{BB962C8B-B14F-4D97-AF65-F5344CB8AC3E}">
        <p14:creationId xmlns:p14="http://schemas.microsoft.com/office/powerpoint/2010/main" val="373468295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000"/>
                                        <p:tgtEl>
                                          <p:spTgt spid="11"/>
                                        </p:tgtEl>
                                      </p:cBhvr>
                                    </p:animEffect>
                                    <p:anim calcmode="lin" valueType="num">
                                      <p:cBhvr>
                                        <p:cTn id="36" dur="1000" fill="hold"/>
                                        <p:tgtEl>
                                          <p:spTgt spid="11"/>
                                        </p:tgtEl>
                                        <p:attrNameLst>
                                          <p:attrName>ppt_x</p:attrName>
                                        </p:attrNameLst>
                                      </p:cBhvr>
                                      <p:tavLst>
                                        <p:tav tm="0">
                                          <p:val>
                                            <p:strVal val="#ppt_x"/>
                                          </p:val>
                                        </p:tav>
                                        <p:tav tm="100000">
                                          <p:val>
                                            <p:strVal val="#ppt_x"/>
                                          </p:val>
                                        </p:tav>
                                      </p:tavLst>
                                    </p:anim>
                                    <p:anim calcmode="lin" valueType="num">
                                      <p:cBhvr>
                                        <p:cTn id="3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1000"/>
                                        <p:tgtEl>
                                          <p:spTgt spid="12"/>
                                        </p:tgtEl>
                                      </p:cBhvr>
                                    </p:animEffect>
                                    <p:anim calcmode="lin" valueType="num">
                                      <p:cBhvr>
                                        <p:cTn id="43" dur="1000" fill="hold"/>
                                        <p:tgtEl>
                                          <p:spTgt spid="12"/>
                                        </p:tgtEl>
                                        <p:attrNameLst>
                                          <p:attrName>ppt_x</p:attrName>
                                        </p:attrNameLst>
                                      </p:cBhvr>
                                      <p:tavLst>
                                        <p:tav tm="0">
                                          <p:val>
                                            <p:strVal val="#ppt_x"/>
                                          </p:val>
                                        </p:tav>
                                        <p:tav tm="100000">
                                          <p:val>
                                            <p:strVal val="#ppt_x"/>
                                          </p:val>
                                        </p:tav>
                                      </p:tavLst>
                                    </p:anim>
                                    <p:anim calcmode="lin" valueType="num">
                                      <p:cBhvr>
                                        <p:cTn id="4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P spid="10" grpId="0"/>
      <p:bldP spid="11" grpId="0"/>
      <p:bldP spid="12"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54A9A3-9C18-E560-DF07-49C97B60FA96}"/>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5F18DB6D-ABAC-C4E6-DC0C-0300DE6BBC3B}"/>
              </a:ext>
            </a:extLst>
          </p:cNvPr>
          <p:cNvSpPr txBox="1"/>
          <p:nvPr/>
        </p:nvSpPr>
        <p:spPr>
          <a:xfrm>
            <a:off x="2779494" y="-56477"/>
            <a:ext cx="6633012"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وظائف التنظيم</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968D2C86-EA44-C42F-BAFA-CCB0A2DFF09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descr="Samsung ">
            <a:extLst>
              <a:ext uri="{FF2B5EF4-FFF2-40B4-BE49-F238E27FC236}">
                <a16:creationId xmlns:a16="http://schemas.microsoft.com/office/drawing/2014/main" id="{F28E7B47-E625-AE5F-4557-01AD6587AB7B}"/>
              </a:ext>
            </a:extLst>
          </p:cNvPr>
          <p:cNvPicPr>
            <a:picLocks noChangeAspect="1"/>
          </p:cNvPicPr>
          <p:nvPr/>
        </p:nvPicPr>
        <p:blipFill rotWithShape="1">
          <a:blip r:embed="rId4">
            <a:extLst>
              <a:ext uri="{28A0092B-C50C-407E-A947-70E740481C1C}">
                <a14:useLocalDpi xmlns:a14="http://schemas.microsoft.com/office/drawing/2010/main" val="0"/>
              </a:ext>
            </a:extLst>
          </a:blip>
          <a:srcRect t="22656" b="25000"/>
          <a:stretch/>
        </p:blipFill>
        <p:spPr bwMode="auto">
          <a:xfrm>
            <a:off x="742394" y="3429000"/>
            <a:ext cx="3772456" cy="1974645"/>
          </a:xfrm>
          <a:prstGeom prst="rect">
            <a:avLst/>
          </a:prstGeom>
          <a:noFill/>
          <a:ln>
            <a:noFill/>
          </a:ln>
          <a:extLst>
            <a:ext uri="{53640926-AAD7-44D8-BBD7-CCE9431645EC}">
              <a14:shadowObscured xmlns:a14="http://schemas.microsoft.com/office/drawing/2010/main"/>
            </a:ext>
          </a:extLst>
        </p:spPr>
      </p:pic>
      <p:sp>
        <p:nvSpPr>
          <p:cNvPr id="5" name="TextBox 4">
            <a:extLst>
              <a:ext uri="{FF2B5EF4-FFF2-40B4-BE49-F238E27FC236}">
                <a16:creationId xmlns:a16="http://schemas.microsoft.com/office/drawing/2014/main" id="{FBA95F94-AFF7-C09D-B65C-3A270C8F8CF5}"/>
              </a:ext>
            </a:extLst>
          </p:cNvPr>
          <p:cNvSpPr txBox="1"/>
          <p:nvPr/>
        </p:nvSpPr>
        <p:spPr>
          <a:xfrm>
            <a:off x="5435453" y="1220086"/>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التقسيم:</a:t>
            </a:r>
            <a:endParaRPr lang="en-US"/>
          </a:p>
        </p:txBody>
      </p:sp>
      <p:sp>
        <p:nvSpPr>
          <p:cNvPr id="13" name="TextBox 12">
            <a:extLst>
              <a:ext uri="{FF2B5EF4-FFF2-40B4-BE49-F238E27FC236}">
                <a16:creationId xmlns:a16="http://schemas.microsoft.com/office/drawing/2014/main" id="{96879506-ABA5-DB43-8608-C4285D0F48BF}"/>
              </a:ext>
            </a:extLst>
          </p:cNvPr>
          <p:cNvSpPr txBox="1"/>
          <p:nvPr/>
        </p:nvSpPr>
        <p:spPr>
          <a:xfrm>
            <a:off x="5435453" y="2307286"/>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مثال: </a:t>
            </a:r>
            <a:endParaRPr lang="en-US" dirty="0"/>
          </a:p>
        </p:txBody>
      </p:sp>
      <p:sp>
        <p:nvSpPr>
          <p:cNvPr id="14" name="TextBox 13">
            <a:extLst>
              <a:ext uri="{FF2B5EF4-FFF2-40B4-BE49-F238E27FC236}">
                <a16:creationId xmlns:a16="http://schemas.microsoft.com/office/drawing/2014/main" id="{55E20973-F0AB-2516-9C3F-A042B57E027D}"/>
              </a:ext>
            </a:extLst>
          </p:cNvPr>
          <p:cNvSpPr txBox="1"/>
          <p:nvPr/>
        </p:nvSpPr>
        <p:spPr>
          <a:xfrm>
            <a:off x="5435453" y="3429000"/>
            <a:ext cx="6364661" cy="1475404"/>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شركة "سامسونج" تعتمد على التقسيم حسب المنتج، حيث لديها وحدات أعمال منفصلة للإلكترونيات الاستهلاكية، الأجهزة المنزلية، الهواتف المحمولة، وأشباه الموصلات</a:t>
            </a:r>
            <a:endParaRPr lang="en-US"/>
          </a:p>
        </p:txBody>
      </p:sp>
    </p:spTree>
    <p:extLst>
      <p:ext uri="{BB962C8B-B14F-4D97-AF65-F5344CB8AC3E}">
        <p14:creationId xmlns:p14="http://schemas.microsoft.com/office/powerpoint/2010/main" val="224750446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1000"/>
                                        <p:tgtEl>
                                          <p:spTgt spid="14"/>
                                        </p:tgtEl>
                                      </p:cBhvr>
                                    </p:animEffect>
                                    <p:anim calcmode="lin" valueType="num">
                                      <p:cBhvr>
                                        <p:cTn id="20" dur="1000" fill="hold"/>
                                        <p:tgtEl>
                                          <p:spTgt spid="14"/>
                                        </p:tgtEl>
                                        <p:attrNameLst>
                                          <p:attrName>ppt_x</p:attrName>
                                        </p:attrNameLst>
                                      </p:cBhvr>
                                      <p:tavLst>
                                        <p:tav tm="0">
                                          <p:val>
                                            <p:strVal val="#ppt_x"/>
                                          </p:val>
                                        </p:tav>
                                        <p:tav tm="100000">
                                          <p:val>
                                            <p:strVal val="#ppt_x"/>
                                          </p:val>
                                        </p:tav>
                                      </p:tavLst>
                                    </p:anim>
                                    <p:anim calcmode="lin" valueType="num">
                                      <p:cBhvr>
                                        <p:cTn id="21"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P spid="14"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53D990-9F09-3D16-0D36-E380BE22A255}"/>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E46A4D50-FBED-2F5B-C8D7-642B37FA8E55}"/>
              </a:ext>
            </a:extLst>
          </p:cNvPr>
          <p:cNvSpPr txBox="1"/>
          <p:nvPr/>
        </p:nvSpPr>
        <p:spPr>
          <a:xfrm>
            <a:off x="2779494" y="-56477"/>
            <a:ext cx="6633012"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وظائف التنظيم</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B39DA4FC-5958-8136-F577-E204C31BFBB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8CB52700-B3F0-CC2D-8093-C593ED57A4D7}"/>
              </a:ext>
            </a:extLst>
          </p:cNvPr>
          <p:cNvSpPr txBox="1"/>
          <p:nvPr/>
        </p:nvSpPr>
        <p:spPr>
          <a:xfrm>
            <a:off x="5435453" y="1220086"/>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التنسيق:</a:t>
            </a:r>
            <a:endParaRPr lang="en-US"/>
          </a:p>
        </p:txBody>
      </p:sp>
      <p:sp>
        <p:nvSpPr>
          <p:cNvPr id="6" name="TextBox 5">
            <a:extLst>
              <a:ext uri="{FF2B5EF4-FFF2-40B4-BE49-F238E27FC236}">
                <a16:creationId xmlns:a16="http://schemas.microsoft.com/office/drawing/2014/main" id="{BE3E7B0A-4447-5F11-C46E-D7B99D9AA6B3}"/>
              </a:ext>
            </a:extLst>
          </p:cNvPr>
          <p:cNvSpPr txBox="1"/>
          <p:nvPr/>
        </p:nvSpPr>
        <p:spPr>
          <a:xfrm>
            <a:off x="5435453" y="2069048"/>
            <a:ext cx="6364661" cy="1014380"/>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هو عملية ربط وتكامل أنشطة المؤسّسة المختلفة لتحقيق الأهداف المشتركة، ويتمّ من خلال:</a:t>
            </a:r>
            <a:endParaRPr lang="en-US"/>
          </a:p>
        </p:txBody>
      </p:sp>
      <p:sp>
        <p:nvSpPr>
          <p:cNvPr id="7" name="TextBox 6">
            <a:extLst>
              <a:ext uri="{FF2B5EF4-FFF2-40B4-BE49-F238E27FC236}">
                <a16:creationId xmlns:a16="http://schemas.microsoft.com/office/drawing/2014/main" id="{789BB7E8-2B99-43A6-75E8-E888D3BBED52}"/>
              </a:ext>
            </a:extLst>
          </p:cNvPr>
          <p:cNvSpPr txBox="1"/>
          <p:nvPr/>
        </p:nvSpPr>
        <p:spPr>
          <a:xfrm>
            <a:off x="5435453" y="3379033"/>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اللجان المشتركة</a:t>
            </a:r>
            <a:endParaRPr lang="en-US" dirty="0"/>
          </a:p>
        </p:txBody>
      </p:sp>
      <p:sp>
        <p:nvSpPr>
          <p:cNvPr id="10" name="TextBox 9">
            <a:extLst>
              <a:ext uri="{FF2B5EF4-FFF2-40B4-BE49-F238E27FC236}">
                <a16:creationId xmlns:a16="http://schemas.microsoft.com/office/drawing/2014/main" id="{60D5B616-6693-1999-D36B-0D1621B59556}"/>
              </a:ext>
            </a:extLst>
          </p:cNvPr>
          <p:cNvSpPr txBox="1"/>
          <p:nvPr/>
        </p:nvSpPr>
        <p:spPr>
          <a:xfrm>
            <a:off x="5435453" y="4227995"/>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الاجتماعات الدورية</a:t>
            </a:r>
            <a:endParaRPr lang="en-US" dirty="0"/>
          </a:p>
        </p:txBody>
      </p:sp>
      <p:sp>
        <p:nvSpPr>
          <p:cNvPr id="11" name="TextBox 10">
            <a:extLst>
              <a:ext uri="{FF2B5EF4-FFF2-40B4-BE49-F238E27FC236}">
                <a16:creationId xmlns:a16="http://schemas.microsoft.com/office/drawing/2014/main" id="{2245A8C0-749F-7A2F-2E02-39EB11A8232B}"/>
              </a:ext>
            </a:extLst>
          </p:cNvPr>
          <p:cNvSpPr txBox="1"/>
          <p:nvPr/>
        </p:nvSpPr>
        <p:spPr>
          <a:xfrm>
            <a:off x="5435453" y="5076957"/>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نظم المعلومات الإدارية</a:t>
            </a:r>
            <a:endParaRPr lang="en-US" dirty="0"/>
          </a:p>
        </p:txBody>
      </p:sp>
      <p:sp>
        <p:nvSpPr>
          <p:cNvPr id="12" name="TextBox 11">
            <a:extLst>
              <a:ext uri="{FF2B5EF4-FFF2-40B4-BE49-F238E27FC236}">
                <a16:creationId xmlns:a16="http://schemas.microsoft.com/office/drawing/2014/main" id="{459B94CE-6CAB-EBE4-CED2-CF89F8BF580F}"/>
              </a:ext>
            </a:extLst>
          </p:cNvPr>
          <p:cNvSpPr txBox="1"/>
          <p:nvPr/>
        </p:nvSpPr>
        <p:spPr>
          <a:xfrm>
            <a:off x="5435453" y="5925919"/>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خطط وإجراءات العمل الموحّدة</a:t>
            </a:r>
            <a:endParaRPr lang="en-US" dirty="0"/>
          </a:p>
        </p:txBody>
      </p:sp>
      <p:pic>
        <p:nvPicPr>
          <p:cNvPr id="4" name="Picture 3" descr="Coordination ">
            <a:extLst>
              <a:ext uri="{FF2B5EF4-FFF2-40B4-BE49-F238E27FC236}">
                <a16:creationId xmlns:a16="http://schemas.microsoft.com/office/drawing/2014/main" id="{3FD97C76-00AB-BE70-4343-56CF7F430C82}"/>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284069" y="2639464"/>
            <a:ext cx="2990850" cy="2990850"/>
          </a:xfrm>
          <a:prstGeom prst="rect">
            <a:avLst/>
          </a:prstGeom>
          <a:noFill/>
          <a:ln>
            <a:noFill/>
          </a:ln>
        </p:spPr>
      </p:pic>
    </p:spTree>
    <p:extLst>
      <p:ext uri="{BB962C8B-B14F-4D97-AF65-F5344CB8AC3E}">
        <p14:creationId xmlns:p14="http://schemas.microsoft.com/office/powerpoint/2010/main" val="401791410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000"/>
                                        <p:tgtEl>
                                          <p:spTgt spid="11"/>
                                        </p:tgtEl>
                                      </p:cBhvr>
                                    </p:animEffect>
                                    <p:anim calcmode="lin" valueType="num">
                                      <p:cBhvr>
                                        <p:cTn id="36" dur="1000" fill="hold"/>
                                        <p:tgtEl>
                                          <p:spTgt spid="11"/>
                                        </p:tgtEl>
                                        <p:attrNameLst>
                                          <p:attrName>ppt_x</p:attrName>
                                        </p:attrNameLst>
                                      </p:cBhvr>
                                      <p:tavLst>
                                        <p:tav tm="0">
                                          <p:val>
                                            <p:strVal val="#ppt_x"/>
                                          </p:val>
                                        </p:tav>
                                        <p:tav tm="100000">
                                          <p:val>
                                            <p:strVal val="#ppt_x"/>
                                          </p:val>
                                        </p:tav>
                                      </p:tavLst>
                                    </p:anim>
                                    <p:anim calcmode="lin" valueType="num">
                                      <p:cBhvr>
                                        <p:cTn id="3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1000"/>
                                        <p:tgtEl>
                                          <p:spTgt spid="12"/>
                                        </p:tgtEl>
                                      </p:cBhvr>
                                    </p:animEffect>
                                    <p:anim calcmode="lin" valueType="num">
                                      <p:cBhvr>
                                        <p:cTn id="43" dur="1000" fill="hold"/>
                                        <p:tgtEl>
                                          <p:spTgt spid="12"/>
                                        </p:tgtEl>
                                        <p:attrNameLst>
                                          <p:attrName>ppt_x</p:attrName>
                                        </p:attrNameLst>
                                      </p:cBhvr>
                                      <p:tavLst>
                                        <p:tav tm="0">
                                          <p:val>
                                            <p:strVal val="#ppt_x"/>
                                          </p:val>
                                        </p:tav>
                                        <p:tav tm="100000">
                                          <p:val>
                                            <p:strVal val="#ppt_x"/>
                                          </p:val>
                                        </p:tav>
                                      </p:tavLst>
                                    </p:anim>
                                    <p:anim calcmode="lin" valueType="num">
                                      <p:cBhvr>
                                        <p:cTn id="4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P spid="10" grpId="0"/>
      <p:bldP spid="11" grpId="0"/>
      <p:bldP spid="12"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D56993-47E9-4B10-0253-49D262F62A70}"/>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CC2C45F3-47A6-92C0-A49C-9E7C39DE2088}"/>
              </a:ext>
            </a:extLst>
          </p:cNvPr>
          <p:cNvSpPr txBox="1"/>
          <p:nvPr/>
        </p:nvSpPr>
        <p:spPr>
          <a:xfrm>
            <a:off x="2779494" y="-56477"/>
            <a:ext cx="6633012"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وظائف التنظيم</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5149B9D4-57A8-8F4A-D922-87D4690E728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F943409C-AEA5-5914-AFB7-545981542FAB}"/>
              </a:ext>
            </a:extLst>
          </p:cNvPr>
          <p:cNvSpPr txBox="1"/>
          <p:nvPr/>
        </p:nvSpPr>
        <p:spPr>
          <a:xfrm>
            <a:off x="5435453" y="1220086"/>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التنسيق:</a:t>
            </a:r>
            <a:endParaRPr lang="en-US"/>
          </a:p>
        </p:txBody>
      </p:sp>
      <p:sp>
        <p:nvSpPr>
          <p:cNvPr id="2" name="TextBox 1">
            <a:extLst>
              <a:ext uri="{FF2B5EF4-FFF2-40B4-BE49-F238E27FC236}">
                <a16:creationId xmlns:a16="http://schemas.microsoft.com/office/drawing/2014/main" id="{1112BA29-B844-D579-4905-EFC7C8E2403D}"/>
              </a:ext>
            </a:extLst>
          </p:cNvPr>
          <p:cNvSpPr txBox="1"/>
          <p:nvPr/>
        </p:nvSpPr>
        <p:spPr>
          <a:xfrm>
            <a:off x="5435453" y="2307286"/>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مثال: </a:t>
            </a:r>
            <a:endParaRPr lang="en-US" dirty="0"/>
          </a:p>
        </p:txBody>
      </p:sp>
      <p:sp>
        <p:nvSpPr>
          <p:cNvPr id="5" name="TextBox 4">
            <a:extLst>
              <a:ext uri="{FF2B5EF4-FFF2-40B4-BE49-F238E27FC236}">
                <a16:creationId xmlns:a16="http://schemas.microsoft.com/office/drawing/2014/main" id="{B14B8472-3F30-3795-4007-786A6523DFE1}"/>
              </a:ext>
            </a:extLst>
          </p:cNvPr>
          <p:cNvSpPr txBox="1"/>
          <p:nvPr/>
        </p:nvSpPr>
        <p:spPr>
          <a:xfrm>
            <a:off x="5435453" y="3429000"/>
            <a:ext cx="6364661" cy="1475404"/>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شركة "تويوتا" تعتمد نظام "</a:t>
            </a:r>
            <a:r>
              <a:rPr lang="ar-SA" dirty="0" err="1"/>
              <a:t>أوبيا</a:t>
            </a:r>
            <a:r>
              <a:rPr lang="ar-SA" dirty="0"/>
              <a:t>" (</a:t>
            </a:r>
            <a:r>
              <a:rPr lang="en-US" dirty="0" err="1"/>
              <a:t>Obeya</a:t>
            </a:r>
            <a:r>
              <a:rPr lang="ar-SA" dirty="0"/>
              <a:t>) الذي يجمع ممثّلين من مختلف الأقسام (التصميم، الإنتاج، التسويق، المبيعات) في غرفة واحدة لتنسيق جهودهم في تطوير منتج جديد</a:t>
            </a:r>
            <a:endParaRPr lang="en-US" dirty="0"/>
          </a:p>
        </p:txBody>
      </p:sp>
      <p:pic>
        <p:nvPicPr>
          <p:cNvPr id="13" name="Picture 12">
            <a:extLst>
              <a:ext uri="{FF2B5EF4-FFF2-40B4-BE49-F238E27FC236}">
                <a16:creationId xmlns:a16="http://schemas.microsoft.com/office/drawing/2014/main" id="{4149A435-6E08-407D-F24A-5D76A0946B7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5983" r="7933" b="27622"/>
          <a:stretch/>
        </p:blipFill>
        <p:spPr bwMode="auto">
          <a:xfrm>
            <a:off x="922039" y="2850147"/>
            <a:ext cx="3714910" cy="2604202"/>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50773308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P spid="5"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853CCB-4E18-869B-4465-C52840C6BA1F}"/>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A4F3E28-57CB-9AAA-A1E2-7189B5226256}"/>
              </a:ext>
            </a:extLst>
          </p:cNvPr>
          <p:cNvSpPr txBox="1"/>
          <p:nvPr/>
        </p:nvSpPr>
        <p:spPr>
          <a:xfrm>
            <a:off x="2779494" y="-56477"/>
            <a:ext cx="6633012"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وظائف التنظيم</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C2BA769E-BF61-AFEC-B9B2-6754FBA468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84D8196D-A939-B68D-FB4B-CD53D6BF281A}"/>
              </a:ext>
            </a:extLst>
          </p:cNvPr>
          <p:cNvSpPr txBox="1"/>
          <p:nvPr/>
        </p:nvSpPr>
        <p:spPr>
          <a:xfrm>
            <a:off x="5435453" y="1220086"/>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التفويض:</a:t>
            </a:r>
            <a:endParaRPr lang="en-US"/>
          </a:p>
        </p:txBody>
      </p:sp>
      <p:sp>
        <p:nvSpPr>
          <p:cNvPr id="6" name="TextBox 5">
            <a:extLst>
              <a:ext uri="{FF2B5EF4-FFF2-40B4-BE49-F238E27FC236}">
                <a16:creationId xmlns:a16="http://schemas.microsoft.com/office/drawing/2014/main" id="{17A163E6-EC29-0D8A-C64E-825F92BF1EFB}"/>
              </a:ext>
            </a:extLst>
          </p:cNvPr>
          <p:cNvSpPr txBox="1"/>
          <p:nvPr/>
        </p:nvSpPr>
        <p:spPr>
          <a:xfrm>
            <a:off x="5435453" y="1798295"/>
            <a:ext cx="6364661" cy="1014380"/>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هو عملية نقل جزء من صلاحيات المدير إلى مرؤوسيه مع بقاء المسؤولية النهائية عليه، ويتطلّب:</a:t>
            </a:r>
            <a:endParaRPr lang="en-US"/>
          </a:p>
        </p:txBody>
      </p:sp>
      <p:sp>
        <p:nvSpPr>
          <p:cNvPr id="7" name="TextBox 6">
            <a:extLst>
              <a:ext uri="{FF2B5EF4-FFF2-40B4-BE49-F238E27FC236}">
                <a16:creationId xmlns:a16="http://schemas.microsoft.com/office/drawing/2014/main" id="{BFDD3C8C-D3C0-F0E1-848D-6CCBB526FB88}"/>
              </a:ext>
            </a:extLst>
          </p:cNvPr>
          <p:cNvSpPr txBox="1"/>
          <p:nvPr/>
        </p:nvSpPr>
        <p:spPr>
          <a:xfrm>
            <a:off x="5435453" y="2837527"/>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تحديد المهام القابلة للتفويض</a:t>
            </a:r>
            <a:endParaRPr lang="en-US" dirty="0"/>
          </a:p>
        </p:txBody>
      </p:sp>
      <p:sp>
        <p:nvSpPr>
          <p:cNvPr id="10" name="TextBox 9">
            <a:extLst>
              <a:ext uri="{FF2B5EF4-FFF2-40B4-BE49-F238E27FC236}">
                <a16:creationId xmlns:a16="http://schemas.microsoft.com/office/drawing/2014/main" id="{6D95A7E1-5432-0F97-425F-7192F0B026B6}"/>
              </a:ext>
            </a:extLst>
          </p:cNvPr>
          <p:cNvSpPr txBox="1"/>
          <p:nvPr/>
        </p:nvSpPr>
        <p:spPr>
          <a:xfrm>
            <a:off x="5435453" y="3415736"/>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اختيار الشخص المناسب</a:t>
            </a:r>
            <a:endParaRPr lang="en-US" dirty="0"/>
          </a:p>
        </p:txBody>
      </p:sp>
      <p:sp>
        <p:nvSpPr>
          <p:cNvPr id="11" name="TextBox 10">
            <a:extLst>
              <a:ext uri="{FF2B5EF4-FFF2-40B4-BE49-F238E27FC236}">
                <a16:creationId xmlns:a16="http://schemas.microsoft.com/office/drawing/2014/main" id="{5BE10408-59F9-9D3A-C6AF-B26E7AB51E96}"/>
              </a:ext>
            </a:extLst>
          </p:cNvPr>
          <p:cNvSpPr txBox="1"/>
          <p:nvPr/>
        </p:nvSpPr>
        <p:spPr>
          <a:xfrm>
            <a:off x="5435453" y="3993945"/>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منح السلطة اللازمة</a:t>
            </a:r>
            <a:endParaRPr lang="en-US" dirty="0"/>
          </a:p>
        </p:txBody>
      </p:sp>
      <p:sp>
        <p:nvSpPr>
          <p:cNvPr id="12" name="TextBox 11">
            <a:extLst>
              <a:ext uri="{FF2B5EF4-FFF2-40B4-BE49-F238E27FC236}">
                <a16:creationId xmlns:a16="http://schemas.microsoft.com/office/drawing/2014/main" id="{BD7B7A96-2E9F-B12F-9572-44AE7906C7EB}"/>
              </a:ext>
            </a:extLst>
          </p:cNvPr>
          <p:cNvSpPr txBox="1"/>
          <p:nvPr/>
        </p:nvSpPr>
        <p:spPr>
          <a:xfrm>
            <a:off x="5435453" y="4572154"/>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متابعة التنفيذ وتقديم الدعم</a:t>
            </a:r>
            <a:endParaRPr lang="en-US" dirty="0"/>
          </a:p>
        </p:txBody>
      </p:sp>
      <p:pic>
        <p:nvPicPr>
          <p:cNvPr id="2" name="Picture 1" descr="Electoral ">
            <a:extLst>
              <a:ext uri="{FF2B5EF4-FFF2-40B4-BE49-F238E27FC236}">
                <a16:creationId xmlns:a16="http://schemas.microsoft.com/office/drawing/2014/main" id="{BE30CE76-70FE-68A3-54CB-7D25318FB2C7}"/>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42950" y="2408720"/>
            <a:ext cx="3638550" cy="3638550"/>
          </a:xfrm>
          <a:prstGeom prst="rect">
            <a:avLst/>
          </a:prstGeom>
          <a:noFill/>
          <a:ln>
            <a:noFill/>
          </a:ln>
        </p:spPr>
      </p:pic>
      <p:sp>
        <p:nvSpPr>
          <p:cNvPr id="5" name="TextBox 4">
            <a:extLst>
              <a:ext uri="{FF2B5EF4-FFF2-40B4-BE49-F238E27FC236}">
                <a16:creationId xmlns:a16="http://schemas.microsoft.com/office/drawing/2014/main" id="{A8DD84B2-6589-0AFD-3539-F1B3E937D6B3}"/>
              </a:ext>
            </a:extLst>
          </p:cNvPr>
          <p:cNvSpPr txBox="1"/>
          <p:nvPr/>
        </p:nvSpPr>
        <p:spPr>
          <a:xfrm>
            <a:off x="5435453" y="5150363"/>
            <a:ext cx="6364661" cy="1475404"/>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وفقاً لدراسة أجرتها جمعية المدراء الأمريكية، فإنّ 78% من المدراء الذين يجيدون التفويض يديرون فرقاً أكثر إنتاجية بنسبة 33% مقارنة بنظرائهم الذين يميلون للمركزية</a:t>
            </a:r>
            <a:endParaRPr lang="en-US"/>
          </a:p>
        </p:txBody>
      </p:sp>
    </p:spTree>
    <p:extLst>
      <p:ext uri="{BB962C8B-B14F-4D97-AF65-F5344CB8AC3E}">
        <p14:creationId xmlns:p14="http://schemas.microsoft.com/office/powerpoint/2010/main" val="27488529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000"/>
                                        <p:tgtEl>
                                          <p:spTgt spid="11"/>
                                        </p:tgtEl>
                                      </p:cBhvr>
                                    </p:animEffect>
                                    <p:anim calcmode="lin" valueType="num">
                                      <p:cBhvr>
                                        <p:cTn id="36" dur="1000" fill="hold"/>
                                        <p:tgtEl>
                                          <p:spTgt spid="11"/>
                                        </p:tgtEl>
                                        <p:attrNameLst>
                                          <p:attrName>ppt_x</p:attrName>
                                        </p:attrNameLst>
                                      </p:cBhvr>
                                      <p:tavLst>
                                        <p:tav tm="0">
                                          <p:val>
                                            <p:strVal val="#ppt_x"/>
                                          </p:val>
                                        </p:tav>
                                        <p:tav tm="100000">
                                          <p:val>
                                            <p:strVal val="#ppt_x"/>
                                          </p:val>
                                        </p:tav>
                                      </p:tavLst>
                                    </p:anim>
                                    <p:anim calcmode="lin" valueType="num">
                                      <p:cBhvr>
                                        <p:cTn id="3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1000"/>
                                        <p:tgtEl>
                                          <p:spTgt spid="12"/>
                                        </p:tgtEl>
                                      </p:cBhvr>
                                    </p:animEffect>
                                    <p:anim calcmode="lin" valueType="num">
                                      <p:cBhvr>
                                        <p:cTn id="43" dur="1000" fill="hold"/>
                                        <p:tgtEl>
                                          <p:spTgt spid="12"/>
                                        </p:tgtEl>
                                        <p:attrNameLst>
                                          <p:attrName>ppt_x</p:attrName>
                                        </p:attrNameLst>
                                      </p:cBhvr>
                                      <p:tavLst>
                                        <p:tav tm="0">
                                          <p:val>
                                            <p:strVal val="#ppt_x"/>
                                          </p:val>
                                        </p:tav>
                                        <p:tav tm="100000">
                                          <p:val>
                                            <p:strVal val="#ppt_x"/>
                                          </p:val>
                                        </p:tav>
                                      </p:tavLst>
                                    </p:anim>
                                    <p:anim calcmode="lin" valueType="num">
                                      <p:cBhvr>
                                        <p:cTn id="4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fade">
                                      <p:cBhvr>
                                        <p:cTn id="49" dur="1000"/>
                                        <p:tgtEl>
                                          <p:spTgt spid="5"/>
                                        </p:tgtEl>
                                      </p:cBhvr>
                                    </p:animEffect>
                                    <p:anim calcmode="lin" valueType="num">
                                      <p:cBhvr>
                                        <p:cTn id="50" dur="1000" fill="hold"/>
                                        <p:tgtEl>
                                          <p:spTgt spid="5"/>
                                        </p:tgtEl>
                                        <p:attrNameLst>
                                          <p:attrName>ppt_x</p:attrName>
                                        </p:attrNameLst>
                                      </p:cBhvr>
                                      <p:tavLst>
                                        <p:tav tm="0">
                                          <p:val>
                                            <p:strVal val="#ppt_x"/>
                                          </p:val>
                                        </p:tav>
                                        <p:tav tm="100000">
                                          <p:val>
                                            <p:strVal val="#ppt_x"/>
                                          </p:val>
                                        </p:tav>
                                      </p:tavLst>
                                    </p:anim>
                                    <p:anim calcmode="lin" valueType="num">
                                      <p:cBhvr>
                                        <p:cTn id="5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P spid="10" grpId="0"/>
      <p:bldP spid="11" grpId="0"/>
      <p:bldP spid="12" grpId="0"/>
      <p:bldP spid="5"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12FD47-1228-F18F-E54C-16A6501BBA15}"/>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5E1CFC7E-F586-EFDA-49C4-92305A79EAAB}"/>
              </a:ext>
            </a:extLst>
          </p:cNvPr>
          <p:cNvSpPr txBox="1"/>
          <p:nvPr/>
        </p:nvSpPr>
        <p:spPr>
          <a:xfrm>
            <a:off x="2779494" y="-56477"/>
            <a:ext cx="6633012"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وظائف التنظيم</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16E58A84-D9E9-AA8B-8C23-C94525AD6E8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B3F44A4F-7E40-2887-C6C5-AE01505A7B9C}"/>
              </a:ext>
            </a:extLst>
          </p:cNvPr>
          <p:cNvSpPr txBox="1"/>
          <p:nvPr/>
        </p:nvSpPr>
        <p:spPr>
          <a:xfrm>
            <a:off x="5435453" y="1220086"/>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الرقابة:</a:t>
            </a:r>
            <a:endParaRPr lang="en-US"/>
          </a:p>
        </p:txBody>
      </p:sp>
      <p:sp>
        <p:nvSpPr>
          <p:cNvPr id="6" name="TextBox 5">
            <a:extLst>
              <a:ext uri="{FF2B5EF4-FFF2-40B4-BE49-F238E27FC236}">
                <a16:creationId xmlns:a16="http://schemas.microsoft.com/office/drawing/2014/main" id="{2FAC56F7-CD33-2E92-F95D-5A5B74D663B0}"/>
              </a:ext>
            </a:extLst>
          </p:cNvPr>
          <p:cNvSpPr txBox="1"/>
          <p:nvPr/>
        </p:nvSpPr>
        <p:spPr>
          <a:xfrm>
            <a:off x="5435453" y="2069048"/>
            <a:ext cx="6364661" cy="1014380"/>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هي عملية التأكّد من أنّ الأداء الفعلي يتطابق مع الأداء المخطّط له، وتشمل:</a:t>
            </a:r>
            <a:endParaRPr lang="en-US"/>
          </a:p>
        </p:txBody>
      </p:sp>
      <p:sp>
        <p:nvSpPr>
          <p:cNvPr id="7" name="TextBox 6">
            <a:extLst>
              <a:ext uri="{FF2B5EF4-FFF2-40B4-BE49-F238E27FC236}">
                <a16:creationId xmlns:a16="http://schemas.microsoft.com/office/drawing/2014/main" id="{0D3E5144-0567-E28C-B60E-1AB3875E124E}"/>
              </a:ext>
            </a:extLst>
          </p:cNvPr>
          <p:cNvSpPr txBox="1"/>
          <p:nvPr/>
        </p:nvSpPr>
        <p:spPr>
          <a:xfrm>
            <a:off x="5435453" y="3379033"/>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وضع المعايير</a:t>
            </a:r>
            <a:endParaRPr lang="en-US" dirty="0"/>
          </a:p>
        </p:txBody>
      </p:sp>
      <p:sp>
        <p:nvSpPr>
          <p:cNvPr id="10" name="TextBox 9">
            <a:extLst>
              <a:ext uri="{FF2B5EF4-FFF2-40B4-BE49-F238E27FC236}">
                <a16:creationId xmlns:a16="http://schemas.microsoft.com/office/drawing/2014/main" id="{AE85D236-DE25-03B6-9716-76A0F696ED2A}"/>
              </a:ext>
            </a:extLst>
          </p:cNvPr>
          <p:cNvSpPr txBox="1"/>
          <p:nvPr/>
        </p:nvSpPr>
        <p:spPr>
          <a:xfrm>
            <a:off x="5435453" y="4227995"/>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قياس الأداء الفعلي</a:t>
            </a:r>
            <a:endParaRPr lang="en-US" dirty="0"/>
          </a:p>
        </p:txBody>
      </p:sp>
      <p:sp>
        <p:nvSpPr>
          <p:cNvPr id="11" name="TextBox 10">
            <a:extLst>
              <a:ext uri="{FF2B5EF4-FFF2-40B4-BE49-F238E27FC236}">
                <a16:creationId xmlns:a16="http://schemas.microsoft.com/office/drawing/2014/main" id="{DC470FAF-7B51-DF4B-A52B-6D6F42A91784}"/>
              </a:ext>
            </a:extLst>
          </p:cNvPr>
          <p:cNvSpPr txBox="1"/>
          <p:nvPr/>
        </p:nvSpPr>
        <p:spPr>
          <a:xfrm>
            <a:off x="5435453" y="5076957"/>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مقارنة الأداء الفعلي بالمعايير</a:t>
            </a:r>
            <a:endParaRPr lang="en-US" dirty="0"/>
          </a:p>
        </p:txBody>
      </p:sp>
      <p:sp>
        <p:nvSpPr>
          <p:cNvPr id="12" name="TextBox 11">
            <a:extLst>
              <a:ext uri="{FF2B5EF4-FFF2-40B4-BE49-F238E27FC236}">
                <a16:creationId xmlns:a16="http://schemas.microsoft.com/office/drawing/2014/main" id="{1DC6D5AC-AEB8-6A6F-B045-D617C781CA35}"/>
              </a:ext>
            </a:extLst>
          </p:cNvPr>
          <p:cNvSpPr txBox="1"/>
          <p:nvPr/>
        </p:nvSpPr>
        <p:spPr>
          <a:xfrm>
            <a:off x="5435453" y="5925919"/>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اتّخاذ الإجراءات التصحيحية</a:t>
            </a:r>
            <a:endParaRPr lang="en-US" dirty="0"/>
          </a:p>
        </p:txBody>
      </p:sp>
      <p:pic>
        <p:nvPicPr>
          <p:cNvPr id="2" name="Picture 1" descr="Discussion ">
            <a:extLst>
              <a:ext uri="{FF2B5EF4-FFF2-40B4-BE49-F238E27FC236}">
                <a16:creationId xmlns:a16="http://schemas.microsoft.com/office/drawing/2014/main" id="{15D83FD3-189C-A3AE-977E-46E72837339D}"/>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91886" y="2447941"/>
            <a:ext cx="3754656" cy="3754656"/>
          </a:xfrm>
          <a:prstGeom prst="rect">
            <a:avLst/>
          </a:prstGeom>
          <a:noFill/>
          <a:ln>
            <a:noFill/>
          </a:ln>
        </p:spPr>
      </p:pic>
    </p:spTree>
    <p:extLst>
      <p:ext uri="{BB962C8B-B14F-4D97-AF65-F5344CB8AC3E}">
        <p14:creationId xmlns:p14="http://schemas.microsoft.com/office/powerpoint/2010/main" val="425569203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000"/>
                                        <p:tgtEl>
                                          <p:spTgt spid="11"/>
                                        </p:tgtEl>
                                      </p:cBhvr>
                                    </p:animEffect>
                                    <p:anim calcmode="lin" valueType="num">
                                      <p:cBhvr>
                                        <p:cTn id="36" dur="1000" fill="hold"/>
                                        <p:tgtEl>
                                          <p:spTgt spid="11"/>
                                        </p:tgtEl>
                                        <p:attrNameLst>
                                          <p:attrName>ppt_x</p:attrName>
                                        </p:attrNameLst>
                                      </p:cBhvr>
                                      <p:tavLst>
                                        <p:tav tm="0">
                                          <p:val>
                                            <p:strVal val="#ppt_x"/>
                                          </p:val>
                                        </p:tav>
                                        <p:tav tm="100000">
                                          <p:val>
                                            <p:strVal val="#ppt_x"/>
                                          </p:val>
                                        </p:tav>
                                      </p:tavLst>
                                    </p:anim>
                                    <p:anim calcmode="lin" valueType="num">
                                      <p:cBhvr>
                                        <p:cTn id="3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1000"/>
                                        <p:tgtEl>
                                          <p:spTgt spid="12"/>
                                        </p:tgtEl>
                                      </p:cBhvr>
                                    </p:animEffect>
                                    <p:anim calcmode="lin" valueType="num">
                                      <p:cBhvr>
                                        <p:cTn id="43" dur="1000" fill="hold"/>
                                        <p:tgtEl>
                                          <p:spTgt spid="12"/>
                                        </p:tgtEl>
                                        <p:attrNameLst>
                                          <p:attrName>ppt_x</p:attrName>
                                        </p:attrNameLst>
                                      </p:cBhvr>
                                      <p:tavLst>
                                        <p:tav tm="0">
                                          <p:val>
                                            <p:strVal val="#ppt_x"/>
                                          </p:val>
                                        </p:tav>
                                        <p:tav tm="100000">
                                          <p:val>
                                            <p:strVal val="#ppt_x"/>
                                          </p:val>
                                        </p:tav>
                                      </p:tavLst>
                                    </p:anim>
                                    <p:anim calcmode="lin" valueType="num">
                                      <p:cBhvr>
                                        <p:cTn id="4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P spid="10" grpId="0"/>
      <p:bldP spid="11" grpId="0"/>
      <p:bldP spid="12"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89F31A-AB39-626F-84D6-C271CC9445F4}"/>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ABBDE525-B1CE-2AB0-EE3E-71106D2F4221}"/>
              </a:ext>
            </a:extLst>
          </p:cNvPr>
          <p:cNvSpPr txBox="1"/>
          <p:nvPr/>
        </p:nvSpPr>
        <p:spPr>
          <a:xfrm>
            <a:off x="2779494" y="-56477"/>
            <a:ext cx="6633012"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وظائف التنظيم</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9AFC60CB-8424-BBD2-73E4-E92EBA5E2C2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3B765AD1-BB83-E276-35AF-339A396D5176}"/>
              </a:ext>
            </a:extLst>
          </p:cNvPr>
          <p:cNvSpPr txBox="1"/>
          <p:nvPr/>
        </p:nvSpPr>
        <p:spPr>
          <a:xfrm>
            <a:off x="5435453" y="1220086"/>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الرقابة:</a:t>
            </a:r>
            <a:endParaRPr lang="en-US"/>
          </a:p>
        </p:txBody>
      </p:sp>
      <p:sp>
        <p:nvSpPr>
          <p:cNvPr id="4" name="TextBox 3">
            <a:extLst>
              <a:ext uri="{FF2B5EF4-FFF2-40B4-BE49-F238E27FC236}">
                <a16:creationId xmlns:a16="http://schemas.microsoft.com/office/drawing/2014/main" id="{4963D61A-9A1C-D2B0-960E-2E6E6B03B3D7}"/>
              </a:ext>
            </a:extLst>
          </p:cNvPr>
          <p:cNvSpPr txBox="1"/>
          <p:nvPr/>
        </p:nvSpPr>
        <p:spPr>
          <a:xfrm>
            <a:off x="5435453" y="2307286"/>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مثال: </a:t>
            </a:r>
            <a:endParaRPr lang="en-US" dirty="0"/>
          </a:p>
        </p:txBody>
      </p:sp>
      <p:sp>
        <p:nvSpPr>
          <p:cNvPr id="5" name="TextBox 4">
            <a:extLst>
              <a:ext uri="{FF2B5EF4-FFF2-40B4-BE49-F238E27FC236}">
                <a16:creationId xmlns:a16="http://schemas.microsoft.com/office/drawing/2014/main" id="{402A5BB0-2DE8-96CF-940F-CC679D5067C3}"/>
              </a:ext>
            </a:extLst>
          </p:cNvPr>
          <p:cNvSpPr txBox="1"/>
          <p:nvPr/>
        </p:nvSpPr>
        <p:spPr>
          <a:xfrm>
            <a:off x="5435453" y="3429000"/>
            <a:ext cx="6364661" cy="1475404"/>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نظام "</a:t>
            </a:r>
            <a:r>
              <a:rPr lang="en-US"/>
              <a:t>Six Sigma</a:t>
            </a:r>
            <a:r>
              <a:rPr lang="ar-SA"/>
              <a:t>" الذي تطبّقه شركة "جنرال إلكتريك" يعتمد على رقابة العمليات إحصائياً للوصول إلى مستوى عالٍ من الجودة لا يتجاوز فيه معدّل الأخطاء 3.4 لكلّ مليون فرصة</a:t>
            </a:r>
            <a:endParaRPr lang="en-US"/>
          </a:p>
        </p:txBody>
      </p:sp>
      <p:pic>
        <p:nvPicPr>
          <p:cNvPr id="13" name="Picture 12" descr="Six sigma ">
            <a:extLst>
              <a:ext uri="{FF2B5EF4-FFF2-40B4-BE49-F238E27FC236}">
                <a16:creationId xmlns:a16="http://schemas.microsoft.com/office/drawing/2014/main" id="{4A38070E-03AA-0CB6-F2F7-7C75F390279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45906" y="1773443"/>
            <a:ext cx="4067175" cy="4067175"/>
          </a:xfrm>
          <a:prstGeom prst="rect">
            <a:avLst/>
          </a:prstGeom>
          <a:noFill/>
          <a:ln>
            <a:noFill/>
          </a:ln>
        </p:spPr>
      </p:pic>
    </p:spTree>
    <p:extLst>
      <p:ext uri="{BB962C8B-B14F-4D97-AF65-F5344CB8AC3E}">
        <p14:creationId xmlns:p14="http://schemas.microsoft.com/office/powerpoint/2010/main" val="97097198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B723A7-AED8-D9AA-96A3-6859FA188A34}"/>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1480C99-F519-A4D4-7302-84BD416E7C34}"/>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59A7D15A-351A-340D-706F-25984B6832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3" name="Picture 2">
            <a:extLst>
              <a:ext uri="{FF2B5EF4-FFF2-40B4-BE49-F238E27FC236}">
                <a16:creationId xmlns:a16="http://schemas.microsoft.com/office/drawing/2014/main" id="{DE4175E1-38B8-5FF4-570A-21982B34C23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27113" y="1428750"/>
            <a:ext cx="4762500" cy="4762500"/>
          </a:xfrm>
          <a:prstGeom prst="rect">
            <a:avLst/>
          </a:prstGeom>
        </p:spPr>
      </p:pic>
      <p:sp>
        <p:nvSpPr>
          <p:cNvPr id="5" name="TextBox 4">
            <a:extLst>
              <a:ext uri="{FF2B5EF4-FFF2-40B4-BE49-F238E27FC236}">
                <a16:creationId xmlns:a16="http://schemas.microsoft.com/office/drawing/2014/main" id="{386FE921-5C8A-8610-E6EA-C8B3809BE73B}"/>
              </a:ext>
            </a:extLst>
          </p:cNvPr>
          <p:cNvSpPr txBox="1"/>
          <p:nvPr/>
        </p:nvSpPr>
        <p:spPr>
          <a:xfrm>
            <a:off x="785156" y="3197524"/>
            <a:ext cx="5444194" cy="1224951"/>
          </a:xfrm>
          <a:prstGeom prst="rect">
            <a:avLst/>
          </a:prstGeom>
          <a:noFill/>
        </p:spPr>
        <p:txBody>
          <a:bodyPr wrap="square">
            <a:spAutoFit/>
          </a:bodyPr>
          <a:lstStyle>
            <a:defPPr>
              <a:defRPr lang="en-US"/>
            </a:defPPr>
            <a:lvl1pPr marR="0" algn="ctr" rtl="1">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A" dirty="0"/>
              <a:t>"ما هي الصفات والمهارات التي تميّز المشرف الناجح في بيئة العمل المعاصرة؟"</a:t>
            </a:r>
            <a:endParaRPr lang="en-US" dirty="0"/>
          </a:p>
        </p:txBody>
      </p:sp>
    </p:spTree>
    <p:extLst>
      <p:ext uri="{BB962C8B-B14F-4D97-AF65-F5344CB8AC3E}">
        <p14:creationId xmlns:p14="http://schemas.microsoft.com/office/powerpoint/2010/main" val="3844850662"/>
      </p:ext>
    </p:extLst>
  </p:cSld>
  <p:clrMapOvr>
    <a:masterClrMapping/>
  </p:clrMapOvr>
  <p:transition spd="slow">
    <p:wipe/>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4CE3A3-532C-C13A-DE15-ED3FFC734391}"/>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C2F52DF4-DC94-543F-A9B3-1A3F35F8055C}"/>
              </a:ext>
            </a:extLst>
          </p:cNvPr>
          <p:cNvSpPr txBox="1"/>
          <p:nvPr/>
        </p:nvSpPr>
        <p:spPr>
          <a:xfrm>
            <a:off x="2779494" y="-151727"/>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العلاقة بين التنظيم والإشراف في الأداء المؤسسي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88DAB7E4-73B1-A5E8-1B98-C7156EFAB3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32" name="Group 31">
            <a:extLst>
              <a:ext uri="{FF2B5EF4-FFF2-40B4-BE49-F238E27FC236}">
                <a16:creationId xmlns:a16="http://schemas.microsoft.com/office/drawing/2014/main" id="{7D57F0A9-799F-7305-C8E0-BB74790ADB15}"/>
              </a:ext>
            </a:extLst>
          </p:cNvPr>
          <p:cNvGrpSpPr/>
          <p:nvPr/>
        </p:nvGrpSpPr>
        <p:grpSpPr>
          <a:xfrm>
            <a:off x="9388558" y="781048"/>
            <a:ext cx="2482922" cy="3908722"/>
            <a:chOff x="9388558" y="781048"/>
            <a:chExt cx="2482922" cy="3908722"/>
          </a:xfrm>
        </p:grpSpPr>
        <p:sp>
          <p:nvSpPr>
            <p:cNvPr id="29" name="TextBox 47">
              <a:extLst>
                <a:ext uri="{FF2B5EF4-FFF2-40B4-BE49-F238E27FC236}">
                  <a16:creationId xmlns:a16="http://schemas.microsoft.com/office/drawing/2014/main" id="{F29BE389-1446-3174-3A97-2D1878BC8106}"/>
                </a:ext>
              </a:extLst>
            </p:cNvPr>
            <p:cNvSpPr txBox="1">
              <a:spLocks noChangeArrowheads="1"/>
            </p:cNvSpPr>
            <p:nvPr/>
          </p:nvSpPr>
          <p:spPr bwMode="auto">
            <a:xfrm>
              <a:off x="9406675" y="781048"/>
              <a:ext cx="2464805" cy="1574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45720" rIns="0" bIns="45720" anchor="b" anchorCtr="0" upright="1">
              <a:noAutofit/>
            </a:bodyPr>
            <a:lstStyle/>
            <a:p>
              <a:pPr algn="ctr" rtl="1">
                <a:lnSpc>
                  <a:spcPct val="115000"/>
                </a:lnSpc>
              </a:pPr>
              <a:r>
                <a:rPr lang="ar-SA"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التنظيم يضع الأساس للإشراف</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nvGrpSpPr>
            <p:cNvPr id="30" name="Group 29">
              <a:extLst>
                <a:ext uri="{FF2B5EF4-FFF2-40B4-BE49-F238E27FC236}">
                  <a16:creationId xmlns:a16="http://schemas.microsoft.com/office/drawing/2014/main" id="{6500522A-617C-CFF1-DB90-390E2C6C948B}"/>
                </a:ext>
              </a:extLst>
            </p:cNvPr>
            <p:cNvGrpSpPr/>
            <p:nvPr/>
          </p:nvGrpSpPr>
          <p:grpSpPr>
            <a:xfrm>
              <a:off x="9388558" y="2567195"/>
              <a:ext cx="2482920" cy="2122575"/>
              <a:chOff x="9388558" y="2567195"/>
              <a:chExt cx="2482920" cy="2122575"/>
            </a:xfrm>
          </p:grpSpPr>
          <p:sp>
            <p:nvSpPr>
              <p:cNvPr id="19" name="Freeform: Shape 18">
                <a:extLst>
                  <a:ext uri="{FF2B5EF4-FFF2-40B4-BE49-F238E27FC236}">
                    <a16:creationId xmlns:a16="http://schemas.microsoft.com/office/drawing/2014/main" id="{507C7FD5-B69D-51D2-8F86-AF82625D5169}"/>
                  </a:ext>
                </a:extLst>
              </p:cNvPr>
              <p:cNvSpPr>
                <a:spLocks/>
              </p:cNvSpPr>
              <p:nvPr/>
            </p:nvSpPr>
            <p:spPr bwMode="auto">
              <a:xfrm>
                <a:off x="9388558" y="2567195"/>
                <a:ext cx="2482920" cy="1385390"/>
              </a:xfrm>
              <a:custGeom>
                <a:avLst/>
                <a:gdLst>
                  <a:gd name="T0" fmla="*/ 1134195 w 2261529"/>
                  <a:gd name="T1" fmla="*/ 0 h 1262669"/>
                  <a:gd name="T2" fmla="*/ 1249184 w 2261529"/>
                  <a:gd name="T3" fmla="*/ 27119 h 1262669"/>
                  <a:gd name="T4" fmla="*/ 2105816 w 2261529"/>
                  <a:gd name="T5" fmla="*/ 521986 h 1262669"/>
                  <a:gd name="T6" fmla="*/ 2105815 w 2261529"/>
                  <a:gd name="T7" fmla="*/ 521986 h 1262669"/>
                  <a:gd name="T8" fmla="*/ 2119249 w 2261529"/>
                  <a:gd name="T9" fmla="*/ 529747 h 1262669"/>
                  <a:gd name="T10" fmla="*/ 2146637 w 2261529"/>
                  <a:gd name="T11" fmla="*/ 545569 h 1262669"/>
                  <a:gd name="T12" fmla="*/ 2261397 w 2261529"/>
                  <a:gd name="T13" fmla="*/ 744338 h 1262669"/>
                  <a:gd name="T14" fmla="*/ 2261529 w 2261529"/>
                  <a:gd name="T15" fmla="*/ 1262669 h 1262669"/>
                  <a:gd name="T16" fmla="*/ 2056048 w 2261529"/>
                  <a:gd name="T17" fmla="*/ 1262669 h 1262669"/>
                  <a:gd name="T18" fmla="*/ 2055940 w 2261529"/>
                  <a:gd name="T19" fmla="*/ 838798 h 1262669"/>
                  <a:gd name="T20" fmla="*/ 1962102 w 2261529"/>
                  <a:gd name="T21" fmla="*/ 676265 h 1262669"/>
                  <a:gd name="T22" fmla="*/ 1245107 w 2261529"/>
                  <a:gd name="T23" fmla="*/ 262065 h 1262669"/>
                  <a:gd name="T24" fmla="*/ 1228257 w 2261529"/>
                  <a:gd name="T25" fmla="*/ 252332 h 1262669"/>
                  <a:gd name="T26" fmla="*/ 1134233 w 2261529"/>
                  <a:gd name="T27" fmla="*/ 230156 h 1262669"/>
                  <a:gd name="T28" fmla="*/ 1039854 w 2261529"/>
                  <a:gd name="T29" fmla="*/ 252751 h 1262669"/>
                  <a:gd name="T30" fmla="*/ 306227 w 2261529"/>
                  <a:gd name="T31" fmla="*/ 676311 h 1262669"/>
                  <a:gd name="T32" fmla="*/ 211661 w 2261529"/>
                  <a:gd name="T33" fmla="*/ 839264 h 1262669"/>
                  <a:gd name="T34" fmla="*/ 211617 w 2261529"/>
                  <a:gd name="T35" fmla="*/ 1262669 h 1262669"/>
                  <a:gd name="T36" fmla="*/ 5700 w 2261529"/>
                  <a:gd name="T37" fmla="*/ 1262669 h 1262669"/>
                  <a:gd name="T38" fmla="*/ 4681 w 2261529"/>
                  <a:gd name="T39" fmla="*/ 1217870 h 1262669"/>
                  <a:gd name="T40" fmla="*/ 5939 w 2261529"/>
                  <a:gd name="T41" fmla="*/ 744906 h 1262669"/>
                  <a:gd name="T42" fmla="*/ 121589 w 2261529"/>
                  <a:gd name="T43" fmla="*/ 545622 h 1262669"/>
                  <a:gd name="T44" fmla="*/ 1018775 w 2261529"/>
                  <a:gd name="T45" fmla="*/ 27632 h 1262669"/>
                  <a:gd name="T46" fmla="*/ 1134195 w 2261529"/>
                  <a:gd name="T47" fmla="*/ 0 h 126266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261529" h="1262669">
                    <a:moveTo>
                      <a:pt x="1134195" y="0"/>
                    </a:moveTo>
                    <a:cubicBezTo>
                      <a:pt x="1175849" y="-4"/>
                      <a:pt x="1217429" y="9118"/>
                      <a:pt x="1249184" y="27119"/>
                    </a:cubicBezTo>
                    <a:lnTo>
                      <a:pt x="2105816" y="521986"/>
                    </a:lnTo>
                    <a:lnTo>
                      <a:pt x="2105815" y="521986"/>
                    </a:lnTo>
                    <a:lnTo>
                      <a:pt x="2119249" y="529747"/>
                    </a:lnTo>
                    <a:lnTo>
                      <a:pt x="2146637" y="545569"/>
                    </a:lnTo>
                    <a:cubicBezTo>
                      <a:pt x="2210145" y="581570"/>
                      <a:pt x="2261972" y="671338"/>
                      <a:pt x="2261397" y="744338"/>
                    </a:cubicBezTo>
                    <a:lnTo>
                      <a:pt x="2261529" y="1262669"/>
                    </a:lnTo>
                    <a:lnTo>
                      <a:pt x="2056048" y="1262669"/>
                    </a:lnTo>
                    <a:lnTo>
                      <a:pt x="2055940" y="838798"/>
                    </a:lnTo>
                    <a:cubicBezTo>
                      <a:pt x="2056411" y="779107"/>
                      <a:pt x="2014032" y="705704"/>
                      <a:pt x="1962102" y="676265"/>
                    </a:cubicBezTo>
                    <a:lnTo>
                      <a:pt x="1245107" y="262065"/>
                    </a:lnTo>
                    <a:lnTo>
                      <a:pt x="1228257" y="252332"/>
                    </a:lnTo>
                    <a:cubicBezTo>
                      <a:pt x="1202292" y="237612"/>
                      <a:pt x="1168291" y="230154"/>
                      <a:pt x="1134233" y="230156"/>
                    </a:cubicBezTo>
                    <a:cubicBezTo>
                      <a:pt x="1100173" y="230160"/>
                      <a:pt x="1066055" y="237624"/>
                      <a:pt x="1039854" y="252751"/>
                    </a:cubicBezTo>
                    <a:lnTo>
                      <a:pt x="306227" y="676311"/>
                    </a:lnTo>
                    <a:cubicBezTo>
                      <a:pt x="255136" y="705808"/>
                      <a:pt x="212132" y="779571"/>
                      <a:pt x="211661" y="839264"/>
                    </a:cubicBezTo>
                    <a:lnTo>
                      <a:pt x="211617" y="1262669"/>
                    </a:lnTo>
                    <a:lnTo>
                      <a:pt x="5700" y="1262669"/>
                    </a:lnTo>
                    <a:lnTo>
                      <a:pt x="4681" y="1217870"/>
                    </a:lnTo>
                    <a:cubicBezTo>
                      <a:pt x="277" y="1029295"/>
                      <a:pt x="-3689" y="839962"/>
                      <a:pt x="5939" y="744906"/>
                    </a:cubicBezTo>
                    <a:cubicBezTo>
                      <a:pt x="6515" y="671905"/>
                      <a:pt x="59106" y="581697"/>
                      <a:pt x="121589" y="545622"/>
                    </a:cubicBezTo>
                    <a:lnTo>
                      <a:pt x="1018775" y="27632"/>
                    </a:lnTo>
                    <a:cubicBezTo>
                      <a:pt x="1050817" y="9132"/>
                      <a:pt x="1092542" y="4"/>
                      <a:pt x="1134195" y="0"/>
                    </a:cubicBezTo>
                    <a:close/>
                  </a:path>
                </a:pathLst>
              </a:custGeom>
              <a:solidFill>
                <a:srgbClr val="A0C9CA"/>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en-US" sz="3200"/>
              </a:p>
            </p:txBody>
          </p:sp>
          <p:sp>
            <p:nvSpPr>
              <p:cNvPr id="24" name="Freeform: Shape 23">
                <a:extLst>
                  <a:ext uri="{FF2B5EF4-FFF2-40B4-BE49-F238E27FC236}">
                    <a16:creationId xmlns:a16="http://schemas.microsoft.com/office/drawing/2014/main" id="{145BCAA8-3345-DDB3-807A-D9B0D34BFF0D}"/>
                  </a:ext>
                </a:extLst>
              </p:cNvPr>
              <p:cNvSpPr>
                <a:spLocks/>
              </p:cNvSpPr>
              <p:nvPr/>
            </p:nvSpPr>
            <p:spPr bwMode="auto">
              <a:xfrm>
                <a:off x="9980878" y="3215401"/>
                <a:ext cx="1317820" cy="1474369"/>
              </a:xfrm>
              <a:custGeom>
                <a:avLst/>
                <a:gdLst>
                  <a:gd name="T0" fmla="*/ 600377 w 1200333"/>
                  <a:gd name="T1" fmla="*/ 1 h 1343805"/>
                  <a:gd name="T2" fmla="*/ 661566 w 1200333"/>
                  <a:gd name="T3" fmla="*/ 14431 h 1343805"/>
                  <a:gd name="T4" fmla="*/ 1117404 w 1200333"/>
                  <a:gd name="T5" fmla="*/ 277764 h 1343805"/>
                  <a:gd name="T6" fmla="*/ 1117404 w 1200333"/>
                  <a:gd name="T7" fmla="*/ 277764 h 1343805"/>
                  <a:gd name="T8" fmla="*/ 1124552 w 1200333"/>
                  <a:gd name="T9" fmla="*/ 281894 h 1343805"/>
                  <a:gd name="T10" fmla="*/ 1139126 w 1200333"/>
                  <a:gd name="T11" fmla="*/ 290313 h 1343805"/>
                  <a:gd name="T12" fmla="*/ 1200193 w 1200333"/>
                  <a:gd name="T13" fmla="*/ 396084 h 1343805"/>
                  <a:gd name="T14" fmla="*/ 1200333 w 1200333"/>
                  <a:gd name="T15" fmla="*/ 947604 h 1343805"/>
                  <a:gd name="T16" fmla="*/ 1138793 w 1200333"/>
                  <a:gd name="T17" fmla="*/ 1053648 h 1343805"/>
                  <a:gd name="T18" fmla="*/ 661375 w 1200333"/>
                  <a:gd name="T19" fmla="*/ 1329285 h 1343805"/>
                  <a:gd name="T20" fmla="*/ 538767 w 1200333"/>
                  <a:gd name="T21" fmla="*/ 1329559 h 1343805"/>
                  <a:gd name="T22" fmla="*/ 61208 w 1200333"/>
                  <a:gd name="T23" fmla="*/ 1053677 h 1343805"/>
                  <a:gd name="T24" fmla="*/ 37846 w 1200333"/>
                  <a:gd name="T25" fmla="*/ 1034255 h 1343805"/>
                  <a:gd name="T26" fmla="*/ 30690 w 1200333"/>
                  <a:gd name="T27" fmla="*/ 1024459 h 1343805"/>
                  <a:gd name="T28" fmla="*/ 18526 w 1200333"/>
                  <a:gd name="T29" fmla="*/ 1007806 h 1343805"/>
                  <a:gd name="T30" fmla="*/ 141 w 1200333"/>
                  <a:gd name="T31" fmla="*/ 947906 h 1343805"/>
                  <a:gd name="T32" fmla="*/ 0 w 1200333"/>
                  <a:gd name="T33" fmla="*/ 396386 h 1343805"/>
                  <a:gd name="T34" fmla="*/ 61541 w 1200333"/>
                  <a:gd name="T35" fmla="*/ 290342 h 1343805"/>
                  <a:gd name="T36" fmla="*/ 538959 w 1200333"/>
                  <a:gd name="T37" fmla="*/ 14704 h 1343805"/>
                  <a:gd name="T38" fmla="*/ 600377 w 1200333"/>
                  <a:gd name="T39" fmla="*/ 1 h 134380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200333" h="1343805">
                    <a:moveTo>
                      <a:pt x="600377" y="1"/>
                    </a:moveTo>
                    <a:cubicBezTo>
                      <a:pt x="622542" y="-2"/>
                      <a:pt x="644668" y="4853"/>
                      <a:pt x="661566" y="14431"/>
                    </a:cubicBezTo>
                    <a:lnTo>
                      <a:pt x="1117404" y="277764"/>
                    </a:lnTo>
                    <a:lnTo>
                      <a:pt x="1124552" y="281894"/>
                    </a:lnTo>
                    <a:lnTo>
                      <a:pt x="1139126" y="290313"/>
                    </a:lnTo>
                    <a:cubicBezTo>
                      <a:pt x="1172921" y="309471"/>
                      <a:pt x="1200499" y="357239"/>
                      <a:pt x="1200193" y="396084"/>
                    </a:cubicBezTo>
                    <a:lnTo>
                      <a:pt x="1200333" y="947604"/>
                    </a:lnTo>
                    <a:cubicBezTo>
                      <a:pt x="1200026" y="986450"/>
                      <a:pt x="1172895" y="1033959"/>
                      <a:pt x="1138793" y="1053648"/>
                    </a:cubicBezTo>
                    <a:lnTo>
                      <a:pt x="661375" y="1329285"/>
                    </a:lnTo>
                    <a:cubicBezTo>
                      <a:pt x="628126" y="1348482"/>
                      <a:pt x="572562" y="1348716"/>
                      <a:pt x="538767" y="1329559"/>
                    </a:cubicBezTo>
                    <a:lnTo>
                      <a:pt x="61208" y="1053677"/>
                    </a:lnTo>
                    <a:cubicBezTo>
                      <a:pt x="52973" y="1048765"/>
                      <a:pt x="45072" y="1042095"/>
                      <a:pt x="37846" y="1034255"/>
                    </a:cubicBezTo>
                    <a:lnTo>
                      <a:pt x="30690" y="1024459"/>
                    </a:lnTo>
                    <a:lnTo>
                      <a:pt x="18526" y="1007806"/>
                    </a:lnTo>
                    <a:cubicBezTo>
                      <a:pt x="7445" y="988613"/>
                      <a:pt x="414" y="967083"/>
                      <a:pt x="141" y="947906"/>
                    </a:cubicBezTo>
                    <a:lnTo>
                      <a:pt x="0" y="396386"/>
                    </a:lnTo>
                    <a:cubicBezTo>
                      <a:pt x="307" y="357541"/>
                      <a:pt x="28291" y="309538"/>
                      <a:pt x="61541" y="290342"/>
                    </a:cubicBezTo>
                    <a:lnTo>
                      <a:pt x="538959" y="14704"/>
                    </a:lnTo>
                    <a:cubicBezTo>
                      <a:pt x="556010" y="4860"/>
                      <a:pt x="578213" y="2"/>
                      <a:pt x="600377" y="1"/>
                    </a:cubicBezTo>
                    <a:close/>
                  </a:path>
                </a:pathLst>
              </a:custGeom>
              <a:solidFill>
                <a:srgbClr val="A0C9CA"/>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en-US" sz="3200"/>
              </a:p>
            </p:txBody>
          </p:sp>
          <p:sp>
            <p:nvSpPr>
              <p:cNvPr id="7" name="TextBox 14">
                <a:extLst>
                  <a:ext uri="{FF2B5EF4-FFF2-40B4-BE49-F238E27FC236}">
                    <a16:creationId xmlns:a16="http://schemas.microsoft.com/office/drawing/2014/main" id="{A18DA438-71AA-ED86-D78A-9D4A5FC31E42}"/>
                  </a:ext>
                </a:extLst>
              </p:cNvPr>
              <p:cNvSpPr txBox="1"/>
              <p:nvPr/>
            </p:nvSpPr>
            <p:spPr>
              <a:xfrm flipH="1">
                <a:off x="9920711" y="3427151"/>
                <a:ext cx="1406041" cy="1222165"/>
              </a:xfrm>
              <a:prstGeom prst="rect">
                <a:avLst/>
              </a:prstGeom>
              <a:noFill/>
            </p:spPr>
            <p:txBody>
              <a:bodyPr wrap="square" rtlCol="0">
                <a:noAutofit/>
              </a:bodyPr>
              <a:lstStyle/>
              <a:p>
                <a:pPr algn="ctr" rtl="0">
                  <a:lnSpc>
                    <a:spcPct val="115000"/>
                  </a:lnSpc>
                </a:pPr>
                <a:r>
                  <a:rPr lang="en-GB" sz="5400" b="1" kern="1200" dirty="0">
                    <a:solidFill>
                      <a:srgbClr val="FFFFFF"/>
                    </a:solidFill>
                    <a:effectLst/>
                    <a:latin typeface="ADLaM Display" panose="02010000000000000000" pitchFamily="2" charset="0"/>
                    <a:ea typeface="ADLaM Display" panose="02010000000000000000" pitchFamily="2" charset="0"/>
                    <a:cs typeface="ADLaM Display" panose="02010000000000000000" pitchFamily="2" charset="0"/>
                  </a:rPr>
                  <a:t>01</a:t>
                </a:r>
                <a:endParaRPr lang="en-US" sz="5400" dirty="0">
                  <a:solidFill>
                    <a:srgbClr val="000000"/>
                  </a:solidFill>
                  <a:effectLst/>
                  <a:latin typeface="ADLaM Display" panose="02010000000000000000" pitchFamily="2" charset="0"/>
                  <a:ea typeface="ADLaM Display" panose="02010000000000000000" pitchFamily="2" charset="0"/>
                  <a:cs typeface="ADLaM Display" panose="02010000000000000000" pitchFamily="2" charset="0"/>
                </a:endParaRPr>
              </a:p>
            </p:txBody>
          </p:sp>
        </p:grpSp>
      </p:grpSp>
      <p:grpSp>
        <p:nvGrpSpPr>
          <p:cNvPr id="31" name="Group 30">
            <a:extLst>
              <a:ext uri="{FF2B5EF4-FFF2-40B4-BE49-F238E27FC236}">
                <a16:creationId xmlns:a16="http://schemas.microsoft.com/office/drawing/2014/main" id="{13565C8F-431E-67C1-87B4-873A4F2C9BAF}"/>
              </a:ext>
            </a:extLst>
          </p:cNvPr>
          <p:cNvGrpSpPr/>
          <p:nvPr/>
        </p:nvGrpSpPr>
        <p:grpSpPr>
          <a:xfrm>
            <a:off x="7079181" y="3215401"/>
            <a:ext cx="2693575" cy="3071689"/>
            <a:chOff x="7079181" y="3215401"/>
            <a:chExt cx="2693575" cy="3071689"/>
          </a:xfrm>
        </p:grpSpPr>
        <p:sp>
          <p:nvSpPr>
            <p:cNvPr id="18" name="Freeform: Shape 17">
              <a:extLst>
                <a:ext uri="{FF2B5EF4-FFF2-40B4-BE49-F238E27FC236}">
                  <a16:creationId xmlns:a16="http://schemas.microsoft.com/office/drawing/2014/main" id="{03EB9A98-A844-9AFD-351A-821DC6F6A9EF}"/>
                </a:ext>
              </a:extLst>
            </p:cNvPr>
            <p:cNvSpPr>
              <a:spLocks/>
            </p:cNvSpPr>
            <p:nvPr/>
          </p:nvSpPr>
          <p:spPr bwMode="auto">
            <a:xfrm>
              <a:off x="7144323" y="3952585"/>
              <a:ext cx="2476553" cy="1385390"/>
            </a:xfrm>
            <a:custGeom>
              <a:avLst/>
              <a:gdLst>
                <a:gd name="T0" fmla="*/ 0 w 2255684"/>
                <a:gd name="T1" fmla="*/ 0 h 1262669"/>
                <a:gd name="T2" fmla="*/ 205608 w 2255684"/>
                <a:gd name="T3" fmla="*/ 0 h 1262669"/>
                <a:gd name="T4" fmla="*/ 205849 w 2255684"/>
                <a:gd name="T5" fmla="*/ 424088 h 1262669"/>
                <a:gd name="T6" fmla="*/ 234100 w 2255684"/>
                <a:gd name="T7" fmla="*/ 516133 h 1262669"/>
                <a:gd name="T8" fmla="*/ 256960 w 2255684"/>
                <a:gd name="T9" fmla="*/ 547429 h 1262669"/>
                <a:gd name="T10" fmla="*/ 263787 w 2255684"/>
                <a:gd name="T11" fmla="*/ 556775 h 1262669"/>
                <a:gd name="T12" fmla="*/ 299687 w 2255684"/>
                <a:gd name="T13" fmla="*/ 586621 h 1262669"/>
                <a:gd name="T14" fmla="*/ 1033530 w 2255684"/>
                <a:gd name="T15" fmla="*/ 1010556 h 1262669"/>
                <a:gd name="T16" fmla="*/ 1053157 w 2255684"/>
                <a:gd name="T17" fmla="*/ 1017889 h 1262669"/>
                <a:gd name="T18" fmla="*/ 1077693 w 2255684"/>
                <a:gd name="T19" fmla="*/ 1027058 h 1262669"/>
                <a:gd name="T20" fmla="*/ 1221934 w 2255684"/>
                <a:gd name="T21" fmla="*/ 1010135 h 1262669"/>
                <a:gd name="T22" fmla="*/ 1955561 w 2255684"/>
                <a:gd name="T23" fmla="*/ 586576 h 1262669"/>
                <a:gd name="T24" fmla="*/ 2050126 w 2255684"/>
                <a:gd name="T25" fmla="*/ 423624 h 1262669"/>
                <a:gd name="T26" fmla="*/ 2051928 w 2255684"/>
                <a:gd name="T27" fmla="*/ 95006 h 1262669"/>
                <a:gd name="T28" fmla="*/ 2049767 w 2255684"/>
                <a:gd name="T29" fmla="*/ 0 h 1262669"/>
                <a:gd name="T30" fmla="*/ 2255684 w 2255684"/>
                <a:gd name="T31" fmla="*/ 0 h 1262669"/>
                <a:gd name="T32" fmla="*/ 2255631 w 2255684"/>
                <a:gd name="T33" fmla="*/ 518110 h 1262669"/>
                <a:gd name="T34" fmla="*/ 2139982 w 2255684"/>
                <a:gd name="T35" fmla="*/ 717392 h 1262669"/>
                <a:gd name="T36" fmla="*/ 1242796 w 2255684"/>
                <a:gd name="T37" fmla="*/ 1235383 h 1262669"/>
                <a:gd name="T38" fmla="*/ 1012387 w 2255684"/>
                <a:gd name="T39" fmla="*/ 1235897 h 1262669"/>
                <a:gd name="T40" fmla="*/ 114935 w 2255684"/>
                <a:gd name="T41" fmla="*/ 717448 h 1262669"/>
                <a:gd name="T42" fmla="*/ 71032 w 2255684"/>
                <a:gd name="T43" fmla="*/ 680948 h 1262669"/>
                <a:gd name="T44" fmla="*/ 57585 w 2255684"/>
                <a:gd name="T45" fmla="*/ 662539 h 1262669"/>
                <a:gd name="T46" fmla="*/ 34725 w 2255684"/>
                <a:gd name="T47" fmla="*/ 631244 h 1262669"/>
                <a:gd name="T48" fmla="*/ 175 w 2255684"/>
                <a:gd name="T49" fmla="*/ 518678 h 126266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255684" h="1262669">
                  <a:moveTo>
                    <a:pt x="0" y="0"/>
                  </a:moveTo>
                  <a:lnTo>
                    <a:pt x="205608" y="0"/>
                  </a:lnTo>
                  <a:lnTo>
                    <a:pt x="205849" y="424088"/>
                  </a:lnTo>
                  <a:cubicBezTo>
                    <a:pt x="206269" y="453557"/>
                    <a:pt x="217073" y="486642"/>
                    <a:pt x="234100" y="516133"/>
                  </a:cubicBezTo>
                  <a:lnTo>
                    <a:pt x="256960" y="547429"/>
                  </a:lnTo>
                  <a:lnTo>
                    <a:pt x="263787" y="556775"/>
                  </a:lnTo>
                  <a:cubicBezTo>
                    <a:pt x="274892" y="568824"/>
                    <a:pt x="287032" y="579073"/>
                    <a:pt x="299687" y="586621"/>
                  </a:cubicBezTo>
                  <a:lnTo>
                    <a:pt x="1033530" y="1010556"/>
                  </a:lnTo>
                  <a:lnTo>
                    <a:pt x="1053157" y="1017889"/>
                  </a:lnTo>
                  <a:lnTo>
                    <a:pt x="1077693" y="1027058"/>
                  </a:lnTo>
                  <a:cubicBezTo>
                    <a:pt x="1126010" y="1037993"/>
                    <a:pt x="1183616" y="1032258"/>
                    <a:pt x="1221934" y="1010135"/>
                  </a:cubicBezTo>
                  <a:lnTo>
                    <a:pt x="1955561" y="586576"/>
                  </a:lnTo>
                  <a:cubicBezTo>
                    <a:pt x="2007963" y="556322"/>
                    <a:pt x="2049656" y="483317"/>
                    <a:pt x="2050126" y="423624"/>
                  </a:cubicBezTo>
                  <a:cubicBezTo>
                    <a:pt x="2056029" y="354603"/>
                    <a:pt x="2054780" y="231699"/>
                    <a:pt x="2051928" y="95006"/>
                  </a:cubicBezTo>
                  <a:lnTo>
                    <a:pt x="2049767" y="0"/>
                  </a:lnTo>
                  <a:lnTo>
                    <a:pt x="2255684" y="0"/>
                  </a:lnTo>
                  <a:lnTo>
                    <a:pt x="2255631" y="518110"/>
                  </a:lnTo>
                  <a:cubicBezTo>
                    <a:pt x="2255054" y="591111"/>
                    <a:pt x="2204067" y="680393"/>
                    <a:pt x="2139982" y="717392"/>
                  </a:cubicBezTo>
                  <a:lnTo>
                    <a:pt x="1242796" y="1235383"/>
                  </a:lnTo>
                  <a:cubicBezTo>
                    <a:pt x="1180312" y="1271457"/>
                    <a:pt x="1075895" y="1271898"/>
                    <a:pt x="1012387" y="1235897"/>
                  </a:cubicBezTo>
                  <a:lnTo>
                    <a:pt x="114935" y="717448"/>
                  </a:lnTo>
                  <a:cubicBezTo>
                    <a:pt x="99459" y="708217"/>
                    <a:pt x="84611" y="695682"/>
                    <a:pt x="71032" y="680948"/>
                  </a:cubicBezTo>
                  <a:lnTo>
                    <a:pt x="57585" y="662539"/>
                  </a:lnTo>
                  <a:lnTo>
                    <a:pt x="34725" y="631244"/>
                  </a:lnTo>
                  <a:cubicBezTo>
                    <a:pt x="13902" y="595177"/>
                    <a:pt x="689" y="554717"/>
                    <a:pt x="175" y="518678"/>
                  </a:cubicBezTo>
                  <a:lnTo>
                    <a:pt x="0" y="0"/>
                  </a:lnTo>
                  <a:close/>
                </a:path>
              </a:pathLst>
            </a:custGeom>
            <a:solidFill>
              <a:schemeClr val="bg1">
                <a:lumMod val="75000"/>
              </a:schemeClr>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en-US" sz="3200"/>
            </a:p>
          </p:txBody>
        </p:sp>
        <p:sp>
          <p:nvSpPr>
            <p:cNvPr id="23" name="Freeform: Shape 22">
              <a:extLst>
                <a:ext uri="{FF2B5EF4-FFF2-40B4-BE49-F238E27FC236}">
                  <a16:creationId xmlns:a16="http://schemas.microsoft.com/office/drawing/2014/main" id="{496558EC-C3B7-C737-7582-414B98B82A54}"/>
                </a:ext>
              </a:extLst>
            </p:cNvPr>
            <p:cNvSpPr>
              <a:spLocks/>
            </p:cNvSpPr>
            <p:nvPr/>
          </p:nvSpPr>
          <p:spPr bwMode="auto">
            <a:xfrm>
              <a:off x="7717102" y="3215401"/>
              <a:ext cx="1317820" cy="1474369"/>
            </a:xfrm>
            <a:custGeom>
              <a:avLst/>
              <a:gdLst>
                <a:gd name="T0" fmla="*/ 600377 w 1200333"/>
                <a:gd name="T1" fmla="*/ 1 h 1343805"/>
                <a:gd name="T2" fmla="*/ 661566 w 1200333"/>
                <a:gd name="T3" fmla="*/ 14431 h 1343805"/>
                <a:gd name="T4" fmla="*/ 1117404 w 1200333"/>
                <a:gd name="T5" fmla="*/ 277764 h 1343805"/>
                <a:gd name="T6" fmla="*/ 1117404 w 1200333"/>
                <a:gd name="T7" fmla="*/ 277764 h 1343805"/>
                <a:gd name="T8" fmla="*/ 1124552 w 1200333"/>
                <a:gd name="T9" fmla="*/ 281894 h 1343805"/>
                <a:gd name="T10" fmla="*/ 1139126 w 1200333"/>
                <a:gd name="T11" fmla="*/ 290313 h 1343805"/>
                <a:gd name="T12" fmla="*/ 1200193 w 1200333"/>
                <a:gd name="T13" fmla="*/ 396084 h 1343805"/>
                <a:gd name="T14" fmla="*/ 1200333 w 1200333"/>
                <a:gd name="T15" fmla="*/ 947604 h 1343805"/>
                <a:gd name="T16" fmla="*/ 1138793 w 1200333"/>
                <a:gd name="T17" fmla="*/ 1053648 h 1343805"/>
                <a:gd name="T18" fmla="*/ 661375 w 1200333"/>
                <a:gd name="T19" fmla="*/ 1329285 h 1343805"/>
                <a:gd name="T20" fmla="*/ 538767 w 1200333"/>
                <a:gd name="T21" fmla="*/ 1329559 h 1343805"/>
                <a:gd name="T22" fmla="*/ 61208 w 1200333"/>
                <a:gd name="T23" fmla="*/ 1053677 h 1343805"/>
                <a:gd name="T24" fmla="*/ 37846 w 1200333"/>
                <a:gd name="T25" fmla="*/ 1034255 h 1343805"/>
                <a:gd name="T26" fmla="*/ 30690 w 1200333"/>
                <a:gd name="T27" fmla="*/ 1024459 h 1343805"/>
                <a:gd name="T28" fmla="*/ 18526 w 1200333"/>
                <a:gd name="T29" fmla="*/ 1007806 h 1343805"/>
                <a:gd name="T30" fmla="*/ 141 w 1200333"/>
                <a:gd name="T31" fmla="*/ 947906 h 1343805"/>
                <a:gd name="T32" fmla="*/ 0 w 1200333"/>
                <a:gd name="T33" fmla="*/ 396386 h 1343805"/>
                <a:gd name="T34" fmla="*/ 61541 w 1200333"/>
                <a:gd name="T35" fmla="*/ 290342 h 1343805"/>
                <a:gd name="T36" fmla="*/ 538959 w 1200333"/>
                <a:gd name="T37" fmla="*/ 14704 h 1343805"/>
                <a:gd name="T38" fmla="*/ 600377 w 1200333"/>
                <a:gd name="T39" fmla="*/ 1 h 134380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200333" h="1343805">
                  <a:moveTo>
                    <a:pt x="600377" y="1"/>
                  </a:moveTo>
                  <a:cubicBezTo>
                    <a:pt x="622542" y="-2"/>
                    <a:pt x="644668" y="4853"/>
                    <a:pt x="661566" y="14431"/>
                  </a:cubicBezTo>
                  <a:lnTo>
                    <a:pt x="1117404" y="277764"/>
                  </a:lnTo>
                  <a:lnTo>
                    <a:pt x="1124552" y="281894"/>
                  </a:lnTo>
                  <a:lnTo>
                    <a:pt x="1139126" y="290313"/>
                  </a:lnTo>
                  <a:cubicBezTo>
                    <a:pt x="1172921" y="309471"/>
                    <a:pt x="1200499" y="357239"/>
                    <a:pt x="1200193" y="396084"/>
                  </a:cubicBezTo>
                  <a:lnTo>
                    <a:pt x="1200333" y="947604"/>
                  </a:lnTo>
                  <a:cubicBezTo>
                    <a:pt x="1200026" y="986450"/>
                    <a:pt x="1172895" y="1033959"/>
                    <a:pt x="1138793" y="1053648"/>
                  </a:cubicBezTo>
                  <a:lnTo>
                    <a:pt x="661375" y="1329285"/>
                  </a:lnTo>
                  <a:cubicBezTo>
                    <a:pt x="628126" y="1348482"/>
                    <a:pt x="572562" y="1348716"/>
                    <a:pt x="538767" y="1329559"/>
                  </a:cubicBezTo>
                  <a:lnTo>
                    <a:pt x="61208" y="1053677"/>
                  </a:lnTo>
                  <a:cubicBezTo>
                    <a:pt x="52973" y="1048765"/>
                    <a:pt x="45072" y="1042095"/>
                    <a:pt x="37846" y="1034255"/>
                  </a:cubicBezTo>
                  <a:lnTo>
                    <a:pt x="30690" y="1024459"/>
                  </a:lnTo>
                  <a:lnTo>
                    <a:pt x="18526" y="1007806"/>
                  </a:lnTo>
                  <a:cubicBezTo>
                    <a:pt x="7445" y="988613"/>
                    <a:pt x="414" y="967083"/>
                    <a:pt x="141" y="947906"/>
                  </a:cubicBezTo>
                  <a:lnTo>
                    <a:pt x="0" y="396386"/>
                  </a:lnTo>
                  <a:cubicBezTo>
                    <a:pt x="307" y="357541"/>
                    <a:pt x="28291" y="309538"/>
                    <a:pt x="61541" y="290342"/>
                  </a:cubicBezTo>
                  <a:lnTo>
                    <a:pt x="538959" y="14704"/>
                  </a:lnTo>
                  <a:cubicBezTo>
                    <a:pt x="556010" y="4860"/>
                    <a:pt x="578213" y="2"/>
                    <a:pt x="600377" y="1"/>
                  </a:cubicBezTo>
                  <a:close/>
                </a:path>
              </a:pathLst>
            </a:custGeom>
            <a:solidFill>
              <a:schemeClr val="bg1">
                <a:lumMod val="75000"/>
              </a:schemeClr>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en-US" sz="3200"/>
            </a:p>
          </p:txBody>
        </p:sp>
        <p:sp>
          <p:nvSpPr>
            <p:cNvPr id="26" name="TextBox 38">
              <a:extLst>
                <a:ext uri="{FF2B5EF4-FFF2-40B4-BE49-F238E27FC236}">
                  <a16:creationId xmlns:a16="http://schemas.microsoft.com/office/drawing/2014/main" id="{FA065650-90B4-07D7-DD97-868D389D99C2}"/>
                </a:ext>
              </a:extLst>
            </p:cNvPr>
            <p:cNvSpPr txBox="1">
              <a:spLocks noChangeArrowheads="1"/>
            </p:cNvSpPr>
            <p:nvPr/>
          </p:nvSpPr>
          <p:spPr bwMode="auto">
            <a:xfrm>
              <a:off x="7079181" y="5076963"/>
              <a:ext cx="2693575" cy="1210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45720" rIns="0" bIns="45720" anchor="b" anchorCtr="0" upright="1">
              <a:no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الإشراف يُفعّل التنظيم</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0" name="TextBox 16">
              <a:extLst>
                <a:ext uri="{FF2B5EF4-FFF2-40B4-BE49-F238E27FC236}">
                  <a16:creationId xmlns:a16="http://schemas.microsoft.com/office/drawing/2014/main" id="{7CB7FAC2-231F-B548-ADB2-B4D55387566B}"/>
                </a:ext>
              </a:extLst>
            </p:cNvPr>
            <p:cNvSpPr txBox="1"/>
            <p:nvPr/>
          </p:nvSpPr>
          <p:spPr>
            <a:xfrm flipH="1">
              <a:off x="7614484" y="3427151"/>
              <a:ext cx="1406041" cy="1222165"/>
            </a:xfrm>
            <a:prstGeom prst="rect">
              <a:avLst/>
            </a:prstGeom>
            <a:noFill/>
          </p:spPr>
          <p:txBody>
            <a:bodyPr wrap="square" rtlCol="0">
              <a:noAutofit/>
            </a:bodyPr>
            <a:lstStyle/>
            <a:p>
              <a:pPr algn="ctr" rtl="0">
                <a:lnSpc>
                  <a:spcPct val="115000"/>
                </a:lnSpc>
              </a:pPr>
              <a:r>
                <a:rPr lang="en-GB" sz="5400" b="1" kern="1200">
                  <a:solidFill>
                    <a:srgbClr val="FFFFFF"/>
                  </a:solidFill>
                  <a:effectLst/>
                  <a:latin typeface="ADLaM Display" panose="02010000000000000000" pitchFamily="2" charset="0"/>
                  <a:ea typeface="ADLaM Display" panose="02010000000000000000" pitchFamily="2" charset="0"/>
                  <a:cs typeface="ADLaM Display" panose="02010000000000000000" pitchFamily="2" charset="0"/>
                </a:rPr>
                <a:t>02</a:t>
              </a:r>
              <a:endParaRPr lang="en-US" sz="5400">
                <a:solidFill>
                  <a:srgbClr val="000000"/>
                </a:solidFill>
                <a:effectLst/>
                <a:latin typeface="ADLaM Display" panose="02010000000000000000" pitchFamily="2" charset="0"/>
                <a:ea typeface="ADLaM Display" panose="02010000000000000000" pitchFamily="2" charset="0"/>
                <a:cs typeface="ADLaM Display" panose="02010000000000000000" pitchFamily="2" charset="0"/>
              </a:endParaRPr>
            </a:p>
          </p:txBody>
        </p:sp>
      </p:grpSp>
      <p:grpSp>
        <p:nvGrpSpPr>
          <p:cNvPr id="33" name="Group 32">
            <a:extLst>
              <a:ext uri="{FF2B5EF4-FFF2-40B4-BE49-F238E27FC236}">
                <a16:creationId xmlns:a16="http://schemas.microsoft.com/office/drawing/2014/main" id="{5030E821-7B94-8B55-5E9C-FF561DBA3F12}"/>
              </a:ext>
            </a:extLst>
          </p:cNvPr>
          <p:cNvGrpSpPr/>
          <p:nvPr/>
        </p:nvGrpSpPr>
        <p:grpSpPr>
          <a:xfrm>
            <a:off x="4452793" y="1001626"/>
            <a:ext cx="3412975" cy="3688144"/>
            <a:chOff x="4452793" y="1001626"/>
            <a:chExt cx="3412975" cy="3688144"/>
          </a:xfrm>
        </p:grpSpPr>
        <p:sp>
          <p:nvSpPr>
            <p:cNvPr id="17" name="Freeform: Shape 16">
              <a:extLst>
                <a:ext uri="{FF2B5EF4-FFF2-40B4-BE49-F238E27FC236}">
                  <a16:creationId xmlns:a16="http://schemas.microsoft.com/office/drawing/2014/main" id="{47C9A291-CC87-BBAD-1DF1-8AC05A02E2DE}"/>
                </a:ext>
              </a:extLst>
            </p:cNvPr>
            <p:cNvSpPr>
              <a:spLocks/>
            </p:cNvSpPr>
            <p:nvPr/>
          </p:nvSpPr>
          <p:spPr bwMode="auto">
            <a:xfrm>
              <a:off x="4893502" y="2567195"/>
              <a:ext cx="2476553" cy="1385390"/>
            </a:xfrm>
            <a:custGeom>
              <a:avLst/>
              <a:gdLst>
                <a:gd name="T0" fmla="*/ 1128257 w 2255752"/>
                <a:gd name="T1" fmla="*/ 0 h 1262669"/>
                <a:gd name="T2" fmla="*/ 1243245 w 2255752"/>
                <a:gd name="T3" fmla="*/ 27119 h 1262669"/>
                <a:gd name="T4" fmla="*/ 2099877 w 2255752"/>
                <a:gd name="T5" fmla="*/ 521986 h 1262669"/>
                <a:gd name="T6" fmla="*/ 2099876 w 2255752"/>
                <a:gd name="T7" fmla="*/ 521986 h 1262669"/>
                <a:gd name="T8" fmla="*/ 2113310 w 2255752"/>
                <a:gd name="T9" fmla="*/ 529747 h 1262669"/>
                <a:gd name="T10" fmla="*/ 2140698 w 2255752"/>
                <a:gd name="T11" fmla="*/ 545569 h 1262669"/>
                <a:gd name="T12" fmla="*/ 2255458 w 2255752"/>
                <a:gd name="T13" fmla="*/ 744338 h 1262669"/>
                <a:gd name="T14" fmla="*/ 2255752 w 2255752"/>
                <a:gd name="T15" fmla="*/ 1262669 h 1262669"/>
                <a:gd name="T16" fmla="*/ 2050144 w 2255752"/>
                <a:gd name="T17" fmla="*/ 1262669 h 1262669"/>
                <a:gd name="T18" fmla="*/ 2050001 w 2255752"/>
                <a:gd name="T19" fmla="*/ 838798 h 1262669"/>
                <a:gd name="T20" fmla="*/ 1956163 w 2255752"/>
                <a:gd name="T21" fmla="*/ 676265 h 1262669"/>
                <a:gd name="T22" fmla="*/ 1239168 w 2255752"/>
                <a:gd name="T23" fmla="*/ 262065 h 1262669"/>
                <a:gd name="T24" fmla="*/ 1222318 w 2255752"/>
                <a:gd name="T25" fmla="*/ 252332 h 1262669"/>
                <a:gd name="T26" fmla="*/ 1128294 w 2255752"/>
                <a:gd name="T27" fmla="*/ 230156 h 1262669"/>
                <a:gd name="T28" fmla="*/ 1033915 w 2255752"/>
                <a:gd name="T29" fmla="*/ 252751 h 1262669"/>
                <a:gd name="T30" fmla="*/ 300288 w 2255752"/>
                <a:gd name="T31" fmla="*/ 676311 h 1262669"/>
                <a:gd name="T32" fmla="*/ 205722 w 2255752"/>
                <a:gd name="T33" fmla="*/ 839264 h 1262669"/>
                <a:gd name="T34" fmla="*/ 205698 w 2255752"/>
                <a:gd name="T35" fmla="*/ 1262669 h 1262669"/>
                <a:gd name="T36" fmla="*/ 90 w 2255752"/>
                <a:gd name="T37" fmla="*/ 1262669 h 1262669"/>
                <a:gd name="T38" fmla="*/ 0 w 2255752"/>
                <a:gd name="T39" fmla="*/ 744906 h 1262669"/>
                <a:gd name="T40" fmla="*/ 115650 w 2255752"/>
                <a:gd name="T41" fmla="*/ 545622 h 1262669"/>
                <a:gd name="T42" fmla="*/ 1012836 w 2255752"/>
                <a:gd name="T43" fmla="*/ 27632 h 1262669"/>
                <a:gd name="T44" fmla="*/ 1128257 w 2255752"/>
                <a:gd name="T45" fmla="*/ 0 h 126266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255752" h="1262669">
                  <a:moveTo>
                    <a:pt x="1128257" y="0"/>
                  </a:moveTo>
                  <a:cubicBezTo>
                    <a:pt x="1169910" y="-4"/>
                    <a:pt x="1211490" y="9118"/>
                    <a:pt x="1243245" y="27119"/>
                  </a:cubicBezTo>
                  <a:lnTo>
                    <a:pt x="2099877" y="521986"/>
                  </a:lnTo>
                  <a:lnTo>
                    <a:pt x="2099876" y="521986"/>
                  </a:lnTo>
                  <a:lnTo>
                    <a:pt x="2113310" y="529747"/>
                  </a:lnTo>
                  <a:lnTo>
                    <a:pt x="2140698" y="545569"/>
                  </a:lnTo>
                  <a:cubicBezTo>
                    <a:pt x="2204206" y="581570"/>
                    <a:pt x="2256033" y="671338"/>
                    <a:pt x="2255458" y="744338"/>
                  </a:cubicBezTo>
                  <a:lnTo>
                    <a:pt x="2255752" y="1262669"/>
                  </a:lnTo>
                  <a:lnTo>
                    <a:pt x="2050144" y="1262669"/>
                  </a:lnTo>
                  <a:lnTo>
                    <a:pt x="2050001" y="838798"/>
                  </a:lnTo>
                  <a:cubicBezTo>
                    <a:pt x="2050472" y="779107"/>
                    <a:pt x="2008093" y="705704"/>
                    <a:pt x="1956163" y="676265"/>
                  </a:cubicBezTo>
                  <a:lnTo>
                    <a:pt x="1239168" y="262065"/>
                  </a:lnTo>
                  <a:lnTo>
                    <a:pt x="1222318" y="252332"/>
                  </a:lnTo>
                  <a:cubicBezTo>
                    <a:pt x="1196353" y="237612"/>
                    <a:pt x="1162353" y="230154"/>
                    <a:pt x="1128294" y="230156"/>
                  </a:cubicBezTo>
                  <a:cubicBezTo>
                    <a:pt x="1094234" y="230160"/>
                    <a:pt x="1060116" y="237624"/>
                    <a:pt x="1033915" y="252751"/>
                  </a:cubicBezTo>
                  <a:lnTo>
                    <a:pt x="300288" y="676311"/>
                  </a:lnTo>
                  <a:cubicBezTo>
                    <a:pt x="249197" y="705808"/>
                    <a:pt x="206193" y="779571"/>
                    <a:pt x="205722" y="839264"/>
                  </a:cubicBezTo>
                  <a:lnTo>
                    <a:pt x="205698" y="1262669"/>
                  </a:lnTo>
                  <a:lnTo>
                    <a:pt x="90" y="1262669"/>
                  </a:lnTo>
                  <a:lnTo>
                    <a:pt x="0" y="744906"/>
                  </a:lnTo>
                  <a:cubicBezTo>
                    <a:pt x="577" y="671905"/>
                    <a:pt x="53167" y="581697"/>
                    <a:pt x="115650" y="545622"/>
                  </a:cubicBezTo>
                  <a:lnTo>
                    <a:pt x="1012836" y="27632"/>
                  </a:lnTo>
                  <a:cubicBezTo>
                    <a:pt x="1044879" y="9132"/>
                    <a:pt x="1086604" y="4"/>
                    <a:pt x="1128257" y="0"/>
                  </a:cubicBezTo>
                  <a:close/>
                </a:path>
              </a:pathLst>
            </a:custGeom>
            <a:solidFill>
              <a:srgbClr val="A0C9CA"/>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en-US" sz="3200"/>
            </a:p>
          </p:txBody>
        </p:sp>
        <p:sp>
          <p:nvSpPr>
            <p:cNvPr id="22" name="Freeform: Shape 21">
              <a:extLst>
                <a:ext uri="{FF2B5EF4-FFF2-40B4-BE49-F238E27FC236}">
                  <a16:creationId xmlns:a16="http://schemas.microsoft.com/office/drawing/2014/main" id="{87666D28-CB57-600D-14BF-A9D67FF7795D}"/>
                </a:ext>
              </a:extLst>
            </p:cNvPr>
            <p:cNvSpPr>
              <a:spLocks/>
            </p:cNvSpPr>
            <p:nvPr/>
          </p:nvSpPr>
          <p:spPr bwMode="auto">
            <a:xfrm>
              <a:off x="5472758" y="3215401"/>
              <a:ext cx="1317930" cy="1474369"/>
            </a:xfrm>
            <a:custGeom>
              <a:avLst/>
              <a:gdLst>
                <a:gd name="T0" fmla="*/ 600377 w 1200333"/>
                <a:gd name="T1" fmla="*/ 1 h 1343805"/>
                <a:gd name="T2" fmla="*/ 661566 w 1200333"/>
                <a:gd name="T3" fmla="*/ 14431 h 1343805"/>
                <a:gd name="T4" fmla="*/ 1117404 w 1200333"/>
                <a:gd name="T5" fmla="*/ 277764 h 1343805"/>
                <a:gd name="T6" fmla="*/ 1117404 w 1200333"/>
                <a:gd name="T7" fmla="*/ 277764 h 1343805"/>
                <a:gd name="T8" fmla="*/ 1124552 w 1200333"/>
                <a:gd name="T9" fmla="*/ 281894 h 1343805"/>
                <a:gd name="T10" fmla="*/ 1139126 w 1200333"/>
                <a:gd name="T11" fmla="*/ 290313 h 1343805"/>
                <a:gd name="T12" fmla="*/ 1200193 w 1200333"/>
                <a:gd name="T13" fmla="*/ 396084 h 1343805"/>
                <a:gd name="T14" fmla="*/ 1200333 w 1200333"/>
                <a:gd name="T15" fmla="*/ 947604 h 1343805"/>
                <a:gd name="T16" fmla="*/ 1138793 w 1200333"/>
                <a:gd name="T17" fmla="*/ 1053648 h 1343805"/>
                <a:gd name="T18" fmla="*/ 661375 w 1200333"/>
                <a:gd name="T19" fmla="*/ 1329285 h 1343805"/>
                <a:gd name="T20" fmla="*/ 538767 w 1200333"/>
                <a:gd name="T21" fmla="*/ 1329559 h 1343805"/>
                <a:gd name="T22" fmla="*/ 61208 w 1200333"/>
                <a:gd name="T23" fmla="*/ 1053677 h 1343805"/>
                <a:gd name="T24" fmla="*/ 37846 w 1200333"/>
                <a:gd name="T25" fmla="*/ 1034255 h 1343805"/>
                <a:gd name="T26" fmla="*/ 30690 w 1200333"/>
                <a:gd name="T27" fmla="*/ 1024459 h 1343805"/>
                <a:gd name="T28" fmla="*/ 18526 w 1200333"/>
                <a:gd name="T29" fmla="*/ 1007806 h 1343805"/>
                <a:gd name="T30" fmla="*/ 141 w 1200333"/>
                <a:gd name="T31" fmla="*/ 947906 h 1343805"/>
                <a:gd name="T32" fmla="*/ 0 w 1200333"/>
                <a:gd name="T33" fmla="*/ 396386 h 1343805"/>
                <a:gd name="T34" fmla="*/ 61541 w 1200333"/>
                <a:gd name="T35" fmla="*/ 290342 h 1343805"/>
                <a:gd name="T36" fmla="*/ 538959 w 1200333"/>
                <a:gd name="T37" fmla="*/ 14704 h 1343805"/>
                <a:gd name="T38" fmla="*/ 600377 w 1200333"/>
                <a:gd name="T39" fmla="*/ 1 h 134380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200333" h="1343805">
                  <a:moveTo>
                    <a:pt x="600377" y="1"/>
                  </a:moveTo>
                  <a:cubicBezTo>
                    <a:pt x="622542" y="-2"/>
                    <a:pt x="644668" y="4853"/>
                    <a:pt x="661566" y="14431"/>
                  </a:cubicBezTo>
                  <a:lnTo>
                    <a:pt x="1117404" y="277764"/>
                  </a:lnTo>
                  <a:lnTo>
                    <a:pt x="1124552" y="281894"/>
                  </a:lnTo>
                  <a:lnTo>
                    <a:pt x="1139126" y="290313"/>
                  </a:lnTo>
                  <a:cubicBezTo>
                    <a:pt x="1172921" y="309471"/>
                    <a:pt x="1200499" y="357239"/>
                    <a:pt x="1200193" y="396084"/>
                  </a:cubicBezTo>
                  <a:lnTo>
                    <a:pt x="1200333" y="947604"/>
                  </a:lnTo>
                  <a:cubicBezTo>
                    <a:pt x="1200026" y="986450"/>
                    <a:pt x="1172895" y="1033959"/>
                    <a:pt x="1138793" y="1053648"/>
                  </a:cubicBezTo>
                  <a:lnTo>
                    <a:pt x="661375" y="1329285"/>
                  </a:lnTo>
                  <a:cubicBezTo>
                    <a:pt x="628126" y="1348482"/>
                    <a:pt x="572562" y="1348716"/>
                    <a:pt x="538767" y="1329559"/>
                  </a:cubicBezTo>
                  <a:lnTo>
                    <a:pt x="61208" y="1053677"/>
                  </a:lnTo>
                  <a:cubicBezTo>
                    <a:pt x="52973" y="1048765"/>
                    <a:pt x="45072" y="1042095"/>
                    <a:pt x="37846" y="1034255"/>
                  </a:cubicBezTo>
                  <a:lnTo>
                    <a:pt x="30690" y="1024459"/>
                  </a:lnTo>
                  <a:lnTo>
                    <a:pt x="18526" y="1007806"/>
                  </a:lnTo>
                  <a:cubicBezTo>
                    <a:pt x="7445" y="988613"/>
                    <a:pt x="414" y="967083"/>
                    <a:pt x="141" y="947906"/>
                  </a:cubicBezTo>
                  <a:lnTo>
                    <a:pt x="0" y="396386"/>
                  </a:lnTo>
                  <a:cubicBezTo>
                    <a:pt x="307" y="357541"/>
                    <a:pt x="28291" y="309538"/>
                    <a:pt x="61541" y="290342"/>
                  </a:cubicBezTo>
                  <a:lnTo>
                    <a:pt x="538959" y="14704"/>
                  </a:lnTo>
                  <a:cubicBezTo>
                    <a:pt x="556010" y="4860"/>
                    <a:pt x="578213" y="2"/>
                    <a:pt x="600377" y="1"/>
                  </a:cubicBezTo>
                  <a:close/>
                </a:path>
              </a:pathLst>
            </a:custGeom>
            <a:solidFill>
              <a:srgbClr val="A0C9CA"/>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en-US" sz="3200"/>
            </a:p>
          </p:txBody>
        </p:sp>
        <p:sp>
          <p:nvSpPr>
            <p:cNvPr id="28" name="TextBox 44">
              <a:extLst>
                <a:ext uri="{FF2B5EF4-FFF2-40B4-BE49-F238E27FC236}">
                  <a16:creationId xmlns:a16="http://schemas.microsoft.com/office/drawing/2014/main" id="{DE61015E-FFB6-2F75-14F8-420BE6775FC4}"/>
                </a:ext>
              </a:extLst>
            </p:cNvPr>
            <p:cNvSpPr txBox="1">
              <a:spLocks noChangeArrowheads="1"/>
            </p:cNvSpPr>
            <p:nvPr/>
          </p:nvSpPr>
          <p:spPr bwMode="auto">
            <a:xfrm>
              <a:off x="4452793" y="1001626"/>
              <a:ext cx="3412975" cy="1062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45720" rIns="0" bIns="45720" anchor="b" anchorCtr="0" upright="1">
              <a:no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التكامل الوظيفي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1" name="TextBox 18">
              <a:extLst>
                <a:ext uri="{FF2B5EF4-FFF2-40B4-BE49-F238E27FC236}">
                  <a16:creationId xmlns:a16="http://schemas.microsoft.com/office/drawing/2014/main" id="{80C33B8A-BFD9-8EB4-AD30-F67CD77E8462}"/>
                </a:ext>
              </a:extLst>
            </p:cNvPr>
            <p:cNvSpPr txBox="1"/>
            <p:nvPr/>
          </p:nvSpPr>
          <p:spPr>
            <a:xfrm flipH="1">
              <a:off x="5407900" y="3427151"/>
              <a:ext cx="1406041" cy="1222165"/>
            </a:xfrm>
            <a:prstGeom prst="rect">
              <a:avLst/>
            </a:prstGeom>
            <a:noFill/>
          </p:spPr>
          <p:txBody>
            <a:bodyPr wrap="square" rtlCol="0">
              <a:noAutofit/>
            </a:bodyPr>
            <a:lstStyle/>
            <a:p>
              <a:pPr algn="ctr" rtl="0">
                <a:lnSpc>
                  <a:spcPct val="115000"/>
                </a:lnSpc>
              </a:pPr>
              <a:r>
                <a:rPr lang="en-GB" sz="5400" b="1" kern="1200">
                  <a:solidFill>
                    <a:srgbClr val="FFFFFF"/>
                  </a:solidFill>
                  <a:effectLst/>
                  <a:latin typeface="ADLaM Display" panose="02010000000000000000" pitchFamily="2" charset="0"/>
                  <a:ea typeface="ADLaM Display" panose="02010000000000000000" pitchFamily="2" charset="0"/>
                  <a:cs typeface="ADLaM Display" panose="02010000000000000000" pitchFamily="2" charset="0"/>
                </a:rPr>
                <a:t>03</a:t>
              </a:r>
              <a:endParaRPr lang="en-US" sz="5400">
                <a:solidFill>
                  <a:srgbClr val="000000"/>
                </a:solidFill>
                <a:effectLst/>
                <a:latin typeface="ADLaM Display" panose="02010000000000000000" pitchFamily="2" charset="0"/>
                <a:ea typeface="ADLaM Display" panose="02010000000000000000" pitchFamily="2" charset="0"/>
                <a:cs typeface="ADLaM Display" panose="02010000000000000000" pitchFamily="2" charset="0"/>
              </a:endParaRPr>
            </a:p>
          </p:txBody>
        </p:sp>
      </p:grpSp>
      <p:grpSp>
        <p:nvGrpSpPr>
          <p:cNvPr id="34" name="Group 33">
            <a:extLst>
              <a:ext uri="{FF2B5EF4-FFF2-40B4-BE49-F238E27FC236}">
                <a16:creationId xmlns:a16="http://schemas.microsoft.com/office/drawing/2014/main" id="{7D71E673-B258-936D-0078-AA0B8277A416}"/>
              </a:ext>
            </a:extLst>
          </p:cNvPr>
          <p:cNvGrpSpPr/>
          <p:nvPr/>
        </p:nvGrpSpPr>
        <p:grpSpPr>
          <a:xfrm>
            <a:off x="2386690" y="3215401"/>
            <a:ext cx="2770600" cy="2991474"/>
            <a:chOff x="2386690" y="3215401"/>
            <a:chExt cx="2770600" cy="2991474"/>
          </a:xfrm>
        </p:grpSpPr>
        <p:sp>
          <p:nvSpPr>
            <p:cNvPr id="16" name="Freeform: Shape 15">
              <a:extLst>
                <a:ext uri="{FF2B5EF4-FFF2-40B4-BE49-F238E27FC236}">
                  <a16:creationId xmlns:a16="http://schemas.microsoft.com/office/drawing/2014/main" id="{C9D40628-BA13-37A7-648B-49AA4F5DE8F5}"/>
                </a:ext>
              </a:extLst>
            </p:cNvPr>
            <p:cNvSpPr>
              <a:spLocks/>
            </p:cNvSpPr>
            <p:nvPr/>
          </p:nvSpPr>
          <p:spPr bwMode="auto">
            <a:xfrm>
              <a:off x="2641802" y="3952585"/>
              <a:ext cx="2477539" cy="1385390"/>
            </a:xfrm>
            <a:custGeom>
              <a:avLst/>
              <a:gdLst>
                <a:gd name="T0" fmla="*/ 5137 w 2256529"/>
                <a:gd name="T1" fmla="*/ 0 h 1262669"/>
                <a:gd name="T2" fmla="*/ 206456 w 2256529"/>
                <a:gd name="T3" fmla="*/ 0 h 1262669"/>
                <a:gd name="T4" fmla="*/ 206715 w 2256529"/>
                <a:gd name="T5" fmla="*/ 424088 h 1262669"/>
                <a:gd name="T6" fmla="*/ 234968 w 2256529"/>
                <a:gd name="T7" fmla="*/ 516133 h 1262669"/>
                <a:gd name="T8" fmla="*/ 257828 w 2256529"/>
                <a:gd name="T9" fmla="*/ 547429 h 1262669"/>
                <a:gd name="T10" fmla="*/ 264654 w 2256529"/>
                <a:gd name="T11" fmla="*/ 556775 h 1262669"/>
                <a:gd name="T12" fmla="*/ 300555 w 2256529"/>
                <a:gd name="T13" fmla="*/ 586621 h 1262669"/>
                <a:gd name="T14" fmla="*/ 1034398 w 2256529"/>
                <a:gd name="T15" fmla="*/ 1010556 h 1262669"/>
                <a:gd name="T16" fmla="*/ 1054024 w 2256529"/>
                <a:gd name="T17" fmla="*/ 1017889 h 1262669"/>
                <a:gd name="T18" fmla="*/ 1078561 w 2256529"/>
                <a:gd name="T19" fmla="*/ 1027058 h 1262669"/>
                <a:gd name="T20" fmla="*/ 1222801 w 2256529"/>
                <a:gd name="T21" fmla="*/ 1010135 h 1262669"/>
                <a:gd name="T22" fmla="*/ 1956428 w 2256529"/>
                <a:gd name="T23" fmla="*/ 586576 h 1262669"/>
                <a:gd name="T24" fmla="*/ 2050994 w 2256529"/>
                <a:gd name="T25" fmla="*/ 423624 h 1262669"/>
                <a:gd name="T26" fmla="*/ 2050921 w 2256529"/>
                <a:gd name="T27" fmla="*/ 0 h 1262669"/>
                <a:gd name="T28" fmla="*/ 2256529 w 2256529"/>
                <a:gd name="T29" fmla="*/ 0 h 1262669"/>
                <a:gd name="T30" fmla="*/ 2256498 w 2256529"/>
                <a:gd name="T31" fmla="*/ 518110 h 1262669"/>
                <a:gd name="T32" fmla="*/ 2140849 w 2256529"/>
                <a:gd name="T33" fmla="*/ 717392 h 1262669"/>
                <a:gd name="T34" fmla="*/ 1243664 w 2256529"/>
                <a:gd name="T35" fmla="*/ 1235383 h 1262669"/>
                <a:gd name="T36" fmla="*/ 1013254 w 2256529"/>
                <a:gd name="T37" fmla="*/ 1235897 h 1262669"/>
                <a:gd name="T38" fmla="*/ 115803 w 2256529"/>
                <a:gd name="T39" fmla="*/ 717448 h 1262669"/>
                <a:gd name="T40" fmla="*/ 71900 w 2256529"/>
                <a:gd name="T41" fmla="*/ 680948 h 1262669"/>
                <a:gd name="T42" fmla="*/ 58452 w 2256529"/>
                <a:gd name="T43" fmla="*/ 662539 h 1262669"/>
                <a:gd name="T44" fmla="*/ 35592 w 2256529"/>
                <a:gd name="T45" fmla="*/ 631244 h 1262669"/>
                <a:gd name="T46" fmla="*/ 1043 w 2256529"/>
                <a:gd name="T47" fmla="*/ 518678 h 1262669"/>
                <a:gd name="T48" fmla="*/ 4569 w 2256529"/>
                <a:gd name="T49" fmla="*/ 50527 h 126266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256529" h="1262669">
                  <a:moveTo>
                    <a:pt x="5137" y="0"/>
                  </a:moveTo>
                  <a:lnTo>
                    <a:pt x="206456" y="0"/>
                  </a:lnTo>
                  <a:lnTo>
                    <a:pt x="206715" y="424088"/>
                  </a:lnTo>
                  <a:cubicBezTo>
                    <a:pt x="207136" y="453557"/>
                    <a:pt x="217941" y="486642"/>
                    <a:pt x="234968" y="516133"/>
                  </a:cubicBezTo>
                  <a:lnTo>
                    <a:pt x="257828" y="547429"/>
                  </a:lnTo>
                  <a:lnTo>
                    <a:pt x="264654" y="556775"/>
                  </a:lnTo>
                  <a:cubicBezTo>
                    <a:pt x="275759" y="568824"/>
                    <a:pt x="287898" y="579073"/>
                    <a:pt x="300555" y="586621"/>
                  </a:cubicBezTo>
                  <a:lnTo>
                    <a:pt x="1034398" y="1010556"/>
                  </a:lnTo>
                  <a:lnTo>
                    <a:pt x="1054024" y="1017889"/>
                  </a:lnTo>
                  <a:lnTo>
                    <a:pt x="1078561" y="1027058"/>
                  </a:lnTo>
                  <a:cubicBezTo>
                    <a:pt x="1126877" y="1037993"/>
                    <a:pt x="1184483" y="1032258"/>
                    <a:pt x="1222801" y="1010135"/>
                  </a:cubicBezTo>
                  <a:lnTo>
                    <a:pt x="1956428" y="586576"/>
                  </a:lnTo>
                  <a:cubicBezTo>
                    <a:pt x="2008831" y="556322"/>
                    <a:pt x="2050524" y="483317"/>
                    <a:pt x="2050994" y="423624"/>
                  </a:cubicBezTo>
                  <a:lnTo>
                    <a:pt x="2050921" y="0"/>
                  </a:lnTo>
                  <a:lnTo>
                    <a:pt x="2256529" y="0"/>
                  </a:lnTo>
                  <a:lnTo>
                    <a:pt x="2256498" y="518110"/>
                  </a:lnTo>
                  <a:cubicBezTo>
                    <a:pt x="2255922" y="591111"/>
                    <a:pt x="2204934" y="680393"/>
                    <a:pt x="2140849" y="717392"/>
                  </a:cubicBezTo>
                  <a:lnTo>
                    <a:pt x="1243664" y="1235383"/>
                  </a:lnTo>
                  <a:cubicBezTo>
                    <a:pt x="1181180" y="1271457"/>
                    <a:pt x="1076763" y="1271898"/>
                    <a:pt x="1013254" y="1235897"/>
                  </a:cubicBezTo>
                  <a:lnTo>
                    <a:pt x="115803" y="717448"/>
                  </a:lnTo>
                  <a:cubicBezTo>
                    <a:pt x="100327" y="708217"/>
                    <a:pt x="85478" y="695682"/>
                    <a:pt x="71900" y="680948"/>
                  </a:cubicBezTo>
                  <a:lnTo>
                    <a:pt x="58452" y="662539"/>
                  </a:lnTo>
                  <a:lnTo>
                    <a:pt x="35592" y="631244"/>
                  </a:lnTo>
                  <a:cubicBezTo>
                    <a:pt x="14770" y="595177"/>
                    <a:pt x="1556" y="554717"/>
                    <a:pt x="1043" y="518678"/>
                  </a:cubicBezTo>
                  <a:cubicBezTo>
                    <a:pt x="-1866" y="430752"/>
                    <a:pt x="1969" y="241160"/>
                    <a:pt x="4569" y="50527"/>
                  </a:cubicBezTo>
                  <a:lnTo>
                    <a:pt x="5137" y="0"/>
                  </a:lnTo>
                  <a:close/>
                </a:path>
              </a:pathLst>
            </a:custGeom>
            <a:solidFill>
              <a:schemeClr val="bg1">
                <a:lumMod val="75000"/>
              </a:schemeClr>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en-US" sz="3200"/>
            </a:p>
          </p:txBody>
        </p:sp>
        <p:sp>
          <p:nvSpPr>
            <p:cNvPr id="21" name="Freeform: Shape 20">
              <a:extLst>
                <a:ext uri="{FF2B5EF4-FFF2-40B4-BE49-F238E27FC236}">
                  <a16:creationId xmlns:a16="http://schemas.microsoft.com/office/drawing/2014/main" id="{E72EE496-61BC-4320-6A5B-884DFAFF4C65}"/>
                </a:ext>
              </a:extLst>
            </p:cNvPr>
            <p:cNvSpPr>
              <a:spLocks/>
            </p:cNvSpPr>
            <p:nvPr/>
          </p:nvSpPr>
          <p:spPr bwMode="auto">
            <a:xfrm>
              <a:off x="3221606" y="3215401"/>
              <a:ext cx="1317930" cy="1474369"/>
            </a:xfrm>
            <a:custGeom>
              <a:avLst/>
              <a:gdLst>
                <a:gd name="T0" fmla="*/ 600377 w 1200333"/>
                <a:gd name="T1" fmla="*/ 1 h 1343805"/>
                <a:gd name="T2" fmla="*/ 661566 w 1200333"/>
                <a:gd name="T3" fmla="*/ 14431 h 1343805"/>
                <a:gd name="T4" fmla="*/ 1117404 w 1200333"/>
                <a:gd name="T5" fmla="*/ 277764 h 1343805"/>
                <a:gd name="T6" fmla="*/ 1117404 w 1200333"/>
                <a:gd name="T7" fmla="*/ 277764 h 1343805"/>
                <a:gd name="T8" fmla="*/ 1124552 w 1200333"/>
                <a:gd name="T9" fmla="*/ 281894 h 1343805"/>
                <a:gd name="T10" fmla="*/ 1139126 w 1200333"/>
                <a:gd name="T11" fmla="*/ 290313 h 1343805"/>
                <a:gd name="T12" fmla="*/ 1200193 w 1200333"/>
                <a:gd name="T13" fmla="*/ 396084 h 1343805"/>
                <a:gd name="T14" fmla="*/ 1200333 w 1200333"/>
                <a:gd name="T15" fmla="*/ 947604 h 1343805"/>
                <a:gd name="T16" fmla="*/ 1138793 w 1200333"/>
                <a:gd name="T17" fmla="*/ 1053648 h 1343805"/>
                <a:gd name="T18" fmla="*/ 661375 w 1200333"/>
                <a:gd name="T19" fmla="*/ 1329285 h 1343805"/>
                <a:gd name="T20" fmla="*/ 538767 w 1200333"/>
                <a:gd name="T21" fmla="*/ 1329559 h 1343805"/>
                <a:gd name="T22" fmla="*/ 61208 w 1200333"/>
                <a:gd name="T23" fmla="*/ 1053677 h 1343805"/>
                <a:gd name="T24" fmla="*/ 37846 w 1200333"/>
                <a:gd name="T25" fmla="*/ 1034255 h 1343805"/>
                <a:gd name="T26" fmla="*/ 30690 w 1200333"/>
                <a:gd name="T27" fmla="*/ 1024459 h 1343805"/>
                <a:gd name="T28" fmla="*/ 18526 w 1200333"/>
                <a:gd name="T29" fmla="*/ 1007806 h 1343805"/>
                <a:gd name="T30" fmla="*/ 141 w 1200333"/>
                <a:gd name="T31" fmla="*/ 947906 h 1343805"/>
                <a:gd name="T32" fmla="*/ 0 w 1200333"/>
                <a:gd name="T33" fmla="*/ 396386 h 1343805"/>
                <a:gd name="T34" fmla="*/ 61541 w 1200333"/>
                <a:gd name="T35" fmla="*/ 290342 h 1343805"/>
                <a:gd name="T36" fmla="*/ 538959 w 1200333"/>
                <a:gd name="T37" fmla="*/ 14704 h 1343805"/>
                <a:gd name="T38" fmla="*/ 600377 w 1200333"/>
                <a:gd name="T39" fmla="*/ 1 h 134380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200333" h="1343805">
                  <a:moveTo>
                    <a:pt x="600377" y="1"/>
                  </a:moveTo>
                  <a:cubicBezTo>
                    <a:pt x="622542" y="-2"/>
                    <a:pt x="644668" y="4853"/>
                    <a:pt x="661566" y="14431"/>
                  </a:cubicBezTo>
                  <a:lnTo>
                    <a:pt x="1117404" y="277764"/>
                  </a:lnTo>
                  <a:lnTo>
                    <a:pt x="1124552" y="281894"/>
                  </a:lnTo>
                  <a:lnTo>
                    <a:pt x="1139126" y="290313"/>
                  </a:lnTo>
                  <a:cubicBezTo>
                    <a:pt x="1172921" y="309471"/>
                    <a:pt x="1200499" y="357239"/>
                    <a:pt x="1200193" y="396084"/>
                  </a:cubicBezTo>
                  <a:lnTo>
                    <a:pt x="1200333" y="947604"/>
                  </a:lnTo>
                  <a:cubicBezTo>
                    <a:pt x="1200026" y="986450"/>
                    <a:pt x="1172895" y="1033959"/>
                    <a:pt x="1138793" y="1053648"/>
                  </a:cubicBezTo>
                  <a:lnTo>
                    <a:pt x="661375" y="1329285"/>
                  </a:lnTo>
                  <a:cubicBezTo>
                    <a:pt x="628126" y="1348482"/>
                    <a:pt x="572562" y="1348716"/>
                    <a:pt x="538767" y="1329559"/>
                  </a:cubicBezTo>
                  <a:lnTo>
                    <a:pt x="61208" y="1053677"/>
                  </a:lnTo>
                  <a:cubicBezTo>
                    <a:pt x="52973" y="1048765"/>
                    <a:pt x="45072" y="1042095"/>
                    <a:pt x="37846" y="1034255"/>
                  </a:cubicBezTo>
                  <a:lnTo>
                    <a:pt x="30690" y="1024459"/>
                  </a:lnTo>
                  <a:lnTo>
                    <a:pt x="18526" y="1007806"/>
                  </a:lnTo>
                  <a:cubicBezTo>
                    <a:pt x="7445" y="988613"/>
                    <a:pt x="414" y="967083"/>
                    <a:pt x="141" y="947906"/>
                  </a:cubicBezTo>
                  <a:lnTo>
                    <a:pt x="0" y="396386"/>
                  </a:lnTo>
                  <a:cubicBezTo>
                    <a:pt x="307" y="357541"/>
                    <a:pt x="28291" y="309538"/>
                    <a:pt x="61541" y="290342"/>
                  </a:cubicBezTo>
                  <a:lnTo>
                    <a:pt x="538959" y="14704"/>
                  </a:lnTo>
                  <a:cubicBezTo>
                    <a:pt x="556010" y="4860"/>
                    <a:pt x="578213" y="2"/>
                    <a:pt x="600377" y="1"/>
                  </a:cubicBezTo>
                  <a:close/>
                </a:path>
              </a:pathLst>
            </a:custGeom>
            <a:solidFill>
              <a:schemeClr val="bg1">
                <a:lumMod val="75000"/>
              </a:schemeClr>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en-US" sz="3200"/>
            </a:p>
          </p:txBody>
        </p:sp>
        <p:sp>
          <p:nvSpPr>
            <p:cNvPr id="25" name="TextBox 35">
              <a:extLst>
                <a:ext uri="{FF2B5EF4-FFF2-40B4-BE49-F238E27FC236}">
                  <a16:creationId xmlns:a16="http://schemas.microsoft.com/office/drawing/2014/main" id="{382C44F6-D92F-FDC1-CF6B-0A58F9DD06DC}"/>
                </a:ext>
              </a:extLst>
            </p:cNvPr>
            <p:cNvSpPr txBox="1">
              <a:spLocks noChangeArrowheads="1"/>
            </p:cNvSpPr>
            <p:nvPr/>
          </p:nvSpPr>
          <p:spPr bwMode="auto">
            <a:xfrm>
              <a:off x="2386690" y="5223905"/>
              <a:ext cx="2770600" cy="982970"/>
            </a:xfrm>
            <a:prstGeom prst="rect">
              <a:avLst/>
            </a:prstGeom>
          </p:spPr>
          <p:txBody>
            <a:bodyPr rot="0" vert="horz" wrap="square" lIns="0" tIns="45720" rIns="0" bIns="45720" anchor="b" anchorCtr="0" upright="1">
              <a:noAutofit/>
            </a:bodyPr>
            <a:lstStyle/>
            <a:p>
              <a:pPr algn="ctr" rtl="1">
                <a:lnSpc>
                  <a:spcPct val="115000"/>
                </a:lnSpc>
              </a:pPr>
              <a:r>
                <a:rPr lang="ar-SA"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تدفّق المعلومات</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2" name="TextBox 19">
              <a:extLst>
                <a:ext uri="{FF2B5EF4-FFF2-40B4-BE49-F238E27FC236}">
                  <a16:creationId xmlns:a16="http://schemas.microsoft.com/office/drawing/2014/main" id="{7E1D398A-D3A9-3370-9246-963FED3EEA32}"/>
                </a:ext>
              </a:extLst>
            </p:cNvPr>
            <p:cNvSpPr txBox="1"/>
            <p:nvPr/>
          </p:nvSpPr>
          <p:spPr>
            <a:xfrm flipH="1">
              <a:off x="3101673" y="3427151"/>
              <a:ext cx="1406041" cy="1222165"/>
            </a:xfrm>
            <a:prstGeom prst="rect">
              <a:avLst/>
            </a:prstGeom>
            <a:noFill/>
          </p:spPr>
          <p:txBody>
            <a:bodyPr wrap="square" rtlCol="0">
              <a:noAutofit/>
            </a:bodyPr>
            <a:lstStyle/>
            <a:p>
              <a:pPr algn="ctr" rtl="0">
                <a:lnSpc>
                  <a:spcPct val="115000"/>
                </a:lnSpc>
              </a:pPr>
              <a:r>
                <a:rPr lang="en-GB" sz="5400" b="1" kern="1200">
                  <a:solidFill>
                    <a:srgbClr val="FFFFFF"/>
                  </a:solidFill>
                  <a:effectLst/>
                  <a:latin typeface="ADLaM Display" panose="02010000000000000000" pitchFamily="2" charset="0"/>
                  <a:ea typeface="ADLaM Display" panose="02010000000000000000" pitchFamily="2" charset="0"/>
                  <a:cs typeface="ADLaM Display" panose="02010000000000000000" pitchFamily="2" charset="0"/>
                </a:rPr>
                <a:t>04</a:t>
              </a:r>
              <a:endParaRPr lang="en-US" sz="5400">
                <a:solidFill>
                  <a:srgbClr val="000000"/>
                </a:solidFill>
                <a:effectLst/>
                <a:latin typeface="ADLaM Display" panose="02010000000000000000" pitchFamily="2" charset="0"/>
                <a:ea typeface="ADLaM Display" panose="02010000000000000000" pitchFamily="2" charset="0"/>
                <a:cs typeface="ADLaM Display" panose="02010000000000000000" pitchFamily="2" charset="0"/>
              </a:endParaRPr>
            </a:p>
          </p:txBody>
        </p:sp>
      </p:grpSp>
      <p:grpSp>
        <p:nvGrpSpPr>
          <p:cNvPr id="35" name="Group 34">
            <a:extLst>
              <a:ext uri="{FF2B5EF4-FFF2-40B4-BE49-F238E27FC236}">
                <a16:creationId xmlns:a16="http://schemas.microsoft.com/office/drawing/2014/main" id="{4DD35862-3300-982D-8379-6BF5E620AB8A}"/>
              </a:ext>
            </a:extLst>
          </p:cNvPr>
          <p:cNvGrpSpPr/>
          <p:nvPr/>
        </p:nvGrpSpPr>
        <p:grpSpPr>
          <a:xfrm>
            <a:off x="383666" y="932425"/>
            <a:ext cx="2484854" cy="3757345"/>
            <a:chOff x="383666" y="932425"/>
            <a:chExt cx="2484854" cy="3757345"/>
          </a:xfrm>
        </p:grpSpPr>
        <p:sp>
          <p:nvSpPr>
            <p:cNvPr id="15" name="Freeform: Shape 14">
              <a:extLst>
                <a:ext uri="{FF2B5EF4-FFF2-40B4-BE49-F238E27FC236}">
                  <a16:creationId xmlns:a16="http://schemas.microsoft.com/office/drawing/2014/main" id="{4053E3A5-938B-B4C2-B5CE-340960ED8464}"/>
                </a:ext>
              </a:extLst>
            </p:cNvPr>
            <p:cNvSpPr>
              <a:spLocks/>
            </p:cNvSpPr>
            <p:nvPr/>
          </p:nvSpPr>
          <p:spPr bwMode="auto">
            <a:xfrm>
              <a:off x="391858" y="2567195"/>
              <a:ext cx="2476662" cy="1385390"/>
            </a:xfrm>
            <a:custGeom>
              <a:avLst/>
              <a:gdLst>
                <a:gd name="T0" fmla="*/ 1128257 w 2255775"/>
                <a:gd name="T1" fmla="*/ 0 h 1262669"/>
                <a:gd name="T2" fmla="*/ 1243245 w 2255775"/>
                <a:gd name="T3" fmla="*/ 27119 h 1262669"/>
                <a:gd name="T4" fmla="*/ 2099877 w 2255775"/>
                <a:gd name="T5" fmla="*/ 521986 h 1262669"/>
                <a:gd name="T6" fmla="*/ 2113310 w 2255775"/>
                <a:gd name="T7" fmla="*/ 529747 h 1262669"/>
                <a:gd name="T8" fmla="*/ 2140698 w 2255775"/>
                <a:gd name="T9" fmla="*/ 545569 h 1262669"/>
                <a:gd name="T10" fmla="*/ 2255458 w 2255775"/>
                <a:gd name="T11" fmla="*/ 744338 h 1262669"/>
                <a:gd name="T12" fmla="*/ 2255775 w 2255775"/>
                <a:gd name="T13" fmla="*/ 1262669 h 1262669"/>
                <a:gd name="T14" fmla="*/ 2054456 w 2255775"/>
                <a:gd name="T15" fmla="*/ 1262669 h 1262669"/>
                <a:gd name="T16" fmla="*/ 2055481 w 2255775"/>
                <a:gd name="T17" fmla="*/ 1171598 h 1262669"/>
                <a:gd name="T18" fmla="*/ 2050001 w 2255775"/>
                <a:gd name="T19" fmla="*/ 838798 h 1262669"/>
                <a:gd name="T20" fmla="*/ 1956163 w 2255775"/>
                <a:gd name="T21" fmla="*/ 676265 h 1262669"/>
                <a:gd name="T22" fmla="*/ 1239168 w 2255775"/>
                <a:gd name="T23" fmla="*/ 262065 h 1262669"/>
                <a:gd name="T24" fmla="*/ 1222319 w 2255775"/>
                <a:gd name="T25" fmla="*/ 252332 h 1262669"/>
                <a:gd name="T26" fmla="*/ 1128294 w 2255775"/>
                <a:gd name="T27" fmla="*/ 230156 h 1262669"/>
                <a:gd name="T28" fmla="*/ 1033916 w 2255775"/>
                <a:gd name="T29" fmla="*/ 252751 h 1262669"/>
                <a:gd name="T30" fmla="*/ 300288 w 2255775"/>
                <a:gd name="T31" fmla="*/ 676311 h 1262669"/>
                <a:gd name="T32" fmla="*/ 205722 w 2255775"/>
                <a:gd name="T33" fmla="*/ 839264 h 1262669"/>
                <a:gd name="T34" fmla="*/ 205831 w 2255775"/>
                <a:gd name="T35" fmla="*/ 1262669 h 1262669"/>
                <a:gd name="T36" fmla="*/ 133 w 2255775"/>
                <a:gd name="T37" fmla="*/ 1262669 h 1262669"/>
                <a:gd name="T38" fmla="*/ 0 w 2255775"/>
                <a:gd name="T39" fmla="*/ 744906 h 1262669"/>
                <a:gd name="T40" fmla="*/ 115651 w 2255775"/>
                <a:gd name="T41" fmla="*/ 545622 h 1262669"/>
                <a:gd name="T42" fmla="*/ 1012836 w 2255775"/>
                <a:gd name="T43" fmla="*/ 27632 h 1262669"/>
                <a:gd name="T44" fmla="*/ 1128257 w 2255775"/>
                <a:gd name="T45" fmla="*/ 0 h 126266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255775" h="1262669">
                  <a:moveTo>
                    <a:pt x="1128257" y="0"/>
                  </a:moveTo>
                  <a:cubicBezTo>
                    <a:pt x="1169910" y="-4"/>
                    <a:pt x="1211491" y="9118"/>
                    <a:pt x="1243245" y="27119"/>
                  </a:cubicBezTo>
                  <a:lnTo>
                    <a:pt x="2099877" y="521986"/>
                  </a:lnTo>
                  <a:lnTo>
                    <a:pt x="2113310" y="529747"/>
                  </a:lnTo>
                  <a:lnTo>
                    <a:pt x="2140698" y="545569"/>
                  </a:lnTo>
                  <a:cubicBezTo>
                    <a:pt x="2204206" y="581570"/>
                    <a:pt x="2256034" y="671338"/>
                    <a:pt x="2255458" y="744338"/>
                  </a:cubicBezTo>
                  <a:lnTo>
                    <a:pt x="2255775" y="1262669"/>
                  </a:lnTo>
                  <a:lnTo>
                    <a:pt x="2054456" y="1262669"/>
                  </a:lnTo>
                  <a:lnTo>
                    <a:pt x="2055481" y="1171598"/>
                  </a:lnTo>
                  <a:cubicBezTo>
                    <a:pt x="2056593" y="1032949"/>
                    <a:pt x="2055889" y="907866"/>
                    <a:pt x="2050001" y="838798"/>
                  </a:cubicBezTo>
                  <a:cubicBezTo>
                    <a:pt x="2050472" y="779107"/>
                    <a:pt x="2008093" y="705704"/>
                    <a:pt x="1956163" y="676265"/>
                  </a:cubicBezTo>
                  <a:lnTo>
                    <a:pt x="1239168" y="262065"/>
                  </a:lnTo>
                  <a:lnTo>
                    <a:pt x="1222319" y="252332"/>
                  </a:lnTo>
                  <a:cubicBezTo>
                    <a:pt x="1196353" y="237612"/>
                    <a:pt x="1162353" y="230154"/>
                    <a:pt x="1128294" y="230156"/>
                  </a:cubicBezTo>
                  <a:cubicBezTo>
                    <a:pt x="1094234" y="230160"/>
                    <a:pt x="1060116" y="237624"/>
                    <a:pt x="1033916" y="252751"/>
                  </a:cubicBezTo>
                  <a:lnTo>
                    <a:pt x="300288" y="676311"/>
                  </a:lnTo>
                  <a:cubicBezTo>
                    <a:pt x="249197" y="705808"/>
                    <a:pt x="206193" y="779571"/>
                    <a:pt x="205722" y="839264"/>
                  </a:cubicBezTo>
                  <a:cubicBezTo>
                    <a:pt x="205758" y="980399"/>
                    <a:pt x="205795" y="1121534"/>
                    <a:pt x="205831" y="1262669"/>
                  </a:cubicBezTo>
                  <a:lnTo>
                    <a:pt x="133" y="1262669"/>
                  </a:lnTo>
                  <a:cubicBezTo>
                    <a:pt x="89" y="1090081"/>
                    <a:pt x="44" y="917494"/>
                    <a:pt x="0" y="744906"/>
                  </a:cubicBezTo>
                  <a:cubicBezTo>
                    <a:pt x="577" y="671905"/>
                    <a:pt x="53167" y="581697"/>
                    <a:pt x="115651" y="545622"/>
                  </a:cubicBezTo>
                  <a:lnTo>
                    <a:pt x="1012836" y="27632"/>
                  </a:lnTo>
                  <a:cubicBezTo>
                    <a:pt x="1044879" y="9132"/>
                    <a:pt x="1086603" y="4"/>
                    <a:pt x="1128257" y="0"/>
                  </a:cubicBezTo>
                  <a:close/>
                </a:path>
              </a:pathLst>
            </a:custGeom>
            <a:solidFill>
              <a:srgbClr val="A0C9CA"/>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en-US" sz="3200"/>
            </a:p>
          </p:txBody>
        </p:sp>
        <p:sp>
          <p:nvSpPr>
            <p:cNvPr id="20" name="Freeform: Shape 19">
              <a:extLst>
                <a:ext uri="{FF2B5EF4-FFF2-40B4-BE49-F238E27FC236}">
                  <a16:creationId xmlns:a16="http://schemas.microsoft.com/office/drawing/2014/main" id="{882FAE22-5BD2-3F0A-5845-B76DE9A325BF}"/>
                </a:ext>
              </a:extLst>
            </p:cNvPr>
            <p:cNvSpPr>
              <a:spLocks/>
            </p:cNvSpPr>
            <p:nvPr/>
          </p:nvSpPr>
          <p:spPr bwMode="auto">
            <a:xfrm>
              <a:off x="971444" y="3215401"/>
              <a:ext cx="1317930" cy="1474369"/>
            </a:xfrm>
            <a:custGeom>
              <a:avLst/>
              <a:gdLst>
                <a:gd name="T0" fmla="*/ 600377 w 1200333"/>
                <a:gd name="T1" fmla="*/ 1 h 1343805"/>
                <a:gd name="T2" fmla="*/ 661566 w 1200333"/>
                <a:gd name="T3" fmla="*/ 14431 h 1343805"/>
                <a:gd name="T4" fmla="*/ 1117404 w 1200333"/>
                <a:gd name="T5" fmla="*/ 277764 h 1343805"/>
                <a:gd name="T6" fmla="*/ 1117404 w 1200333"/>
                <a:gd name="T7" fmla="*/ 277764 h 1343805"/>
                <a:gd name="T8" fmla="*/ 1124552 w 1200333"/>
                <a:gd name="T9" fmla="*/ 281894 h 1343805"/>
                <a:gd name="T10" fmla="*/ 1139126 w 1200333"/>
                <a:gd name="T11" fmla="*/ 290313 h 1343805"/>
                <a:gd name="T12" fmla="*/ 1200193 w 1200333"/>
                <a:gd name="T13" fmla="*/ 396084 h 1343805"/>
                <a:gd name="T14" fmla="*/ 1200333 w 1200333"/>
                <a:gd name="T15" fmla="*/ 947604 h 1343805"/>
                <a:gd name="T16" fmla="*/ 1138793 w 1200333"/>
                <a:gd name="T17" fmla="*/ 1053648 h 1343805"/>
                <a:gd name="T18" fmla="*/ 661375 w 1200333"/>
                <a:gd name="T19" fmla="*/ 1329285 h 1343805"/>
                <a:gd name="T20" fmla="*/ 538767 w 1200333"/>
                <a:gd name="T21" fmla="*/ 1329559 h 1343805"/>
                <a:gd name="T22" fmla="*/ 61208 w 1200333"/>
                <a:gd name="T23" fmla="*/ 1053677 h 1343805"/>
                <a:gd name="T24" fmla="*/ 37846 w 1200333"/>
                <a:gd name="T25" fmla="*/ 1034255 h 1343805"/>
                <a:gd name="T26" fmla="*/ 30690 w 1200333"/>
                <a:gd name="T27" fmla="*/ 1024459 h 1343805"/>
                <a:gd name="T28" fmla="*/ 18526 w 1200333"/>
                <a:gd name="T29" fmla="*/ 1007806 h 1343805"/>
                <a:gd name="T30" fmla="*/ 141 w 1200333"/>
                <a:gd name="T31" fmla="*/ 947906 h 1343805"/>
                <a:gd name="T32" fmla="*/ 0 w 1200333"/>
                <a:gd name="T33" fmla="*/ 396386 h 1343805"/>
                <a:gd name="T34" fmla="*/ 61541 w 1200333"/>
                <a:gd name="T35" fmla="*/ 290342 h 1343805"/>
                <a:gd name="T36" fmla="*/ 538959 w 1200333"/>
                <a:gd name="T37" fmla="*/ 14704 h 1343805"/>
                <a:gd name="T38" fmla="*/ 600377 w 1200333"/>
                <a:gd name="T39" fmla="*/ 1 h 134380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200333" h="1343805">
                  <a:moveTo>
                    <a:pt x="600377" y="1"/>
                  </a:moveTo>
                  <a:cubicBezTo>
                    <a:pt x="622542" y="-2"/>
                    <a:pt x="644668" y="4853"/>
                    <a:pt x="661566" y="14431"/>
                  </a:cubicBezTo>
                  <a:lnTo>
                    <a:pt x="1117404" y="277764"/>
                  </a:lnTo>
                  <a:lnTo>
                    <a:pt x="1124552" y="281894"/>
                  </a:lnTo>
                  <a:lnTo>
                    <a:pt x="1139126" y="290313"/>
                  </a:lnTo>
                  <a:cubicBezTo>
                    <a:pt x="1172921" y="309471"/>
                    <a:pt x="1200499" y="357239"/>
                    <a:pt x="1200193" y="396084"/>
                  </a:cubicBezTo>
                  <a:lnTo>
                    <a:pt x="1200333" y="947604"/>
                  </a:lnTo>
                  <a:cubicBezTo>
                    <a:pt x="1200026" y="986450"/>
                    <a:pt x="1172895" y="1033959"/>
                    <a:pt x="1138793" y="1053648"/>
                  </a:cubicBezTo>
                  <a:lnTo>
                    <a:pt x="661375" y="1329285"/>
                  </a:lnTo>
                  <a:cubicBezTo>
                    <a:pt x="628126" y="1348482"/>
                    <a:pt x="572562" y="1348716"/>
                    <a:pt x="538767" y="1329559"/>
                  </a:cubicBezTo>
                  <a:lnTo>
                    <a:pt x="61208" y="1053677"/>
                  </a:lnTo>
                  <a:cubicBezTo>
                    <a:pt x="52973" y="1048765"/>
                    <a:pt x="45072" y="1042095"/>
                    <a:pt x="37846" y="1034255"/>
                  </a:cubicBezTo>
                  <a:lnTo>
                    <a:pt x="30690" y="1024459"/>
                  </a:lnTo>
                  <a:lnTo>
                    <a:pt x="18526" y="1007806"/>
                  </a:lnTo>
                  <a:cubicBezTo>
                    <a:pt x="7445" y="988613"/>
                    <a:pt x="414" y="967083"/>
                    <a:pt x="141" y="947906"/>
                  </a:cubicBezTo>
                  <a:lnTo>
                    <a:pt x="0" y="396386"/>
                  </a:lnTo>
                  <a:cubicBezTo>
                    <a:pt x="307" y="357541"/>
                    <a:pt x="28291" y="309538"/>
                    <a:pt x="61541" y="290342"/>
                  </a:cubicBezTo>
                  <a:lnTo>
                    <a:pt x="538959" y="14704"/>
                  </a:lnTo>
                  <a:cubicBezTo>
                    <a:pt x="556010" y="4860"/>
                    <a:pt x="578213" y="2"/>
                    <a:pt x="600377" y="1"/>
                  </a:cubicBezTo>
                  <a:close/>
                </a:path>
              </a:pathLst>
            </a:custGeom>
            <a:solidFill>
              <a:srgbClr val="A0C9CA"/>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en-US" sz="3200"/>
            </a:p>
          </p:txBody>
        </p:sp>
        <p:sp>
          <p:nvSpPr>
            <p:cNvPr id="27" name="TextBox 41">
              <a:extLst>
                <a:ext uri="{FF2B5EF4-FFF2-40B4-BE49-F238E27FC236}">
                  <a16:creationId xmlns:a16="http://schemas.microsoft.com/office/drawing/2014/main" id="{EFD86332-DB54-2B4B-DEDE-7E66629505B2}"/>
                </a:ext>
              </a:extLst>
            </p:cNvPr>
            <p:cNvSpPr txBox="1">
              <a:spLocks noChangeArrowheads="1"/>
            </p:cNvSpPr>
            <p:nvPr/>
          </p:nvSpPr>
          <p:spPr bwMode="auto">
            <a:xfrm>
              <a:off x="383666" y="932425"/>
              <a:ext cx="2389213" cy="1091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45720" rIns="0" bIns="45720" anchor="b" anchorCtr="0" upright="1">
              <a:no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التغذية الراجعة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4" name="TextBox 20">
              <a:extLst>
                <a:ext uri="{FF2B5EF4-FFF2-40B4-BE49-F238E27FC236}">
                  <a16:creationId xmlns:a16="http://schemas.microsoft.com/office/drawing/2014/main" id="{E0459940-50A5-CE28-58E8-FCA05E0D99E6}"/>
                </a:ext>
              </a:extLst>
            </p:cNvPr>
            <p:cNvSpPr txBox="1"/>
            <p:nvPr/>
          </p:nvSpPr>
          <p:spPr>
            <a:xfrm flipH="1">
              <a:off x="896711" y="3427151"/>
              <a:ext cx="1406041" cy="1222165"/>
            </a:xfrm>
            <a:prstGeom prst="rect">
              <a:avLst/>
            </a:prstGeom>
            <a:noFill/>
          </p:spPr>
          <p:txBody>
            <a:bodyPr wrap="square" rtlCol="0">
              <a:noAutofit/>
            </a:bodyPr>
            <a:lstStyle/>
            <a:p>
              <a:pPr algn="ctr" rtl="0">
                <a:lnSpc>
                  <a:spcPct val="115000"/>
                </a:lnSpc>
              </a:pPr>
              <a:r>
                <a:rPr lang="en-GB" sz="5400" b="1" kern="1200">
                  <a:solidFill>
                    <a:srgbClr val="FFFFFF"/>
                  </a:solidFill>
                  <a:effectLst/>
                  <a:latin typeface="ADLaM Display" panose="02010000000000000000" pitchFamily="2" charset="0"/>
                  <a:ea typeface="ADLaM Display" panose="02010000000000000000" pitchFamily="2" charset="0"/>
                  <a:cs typeface="ADLaM Display" panose="02010000000000000000" pitchFamily="2" charset="0"/>
                </a:rPr>
                <a:t>05</a:t>
              </a:r>
              <a:endParaRPr lang="en-US" sz="5400">
                <a:solidFill>
                  <a:srgbClr val="000000"/>
                </a:solidFill>
                <a:effectLst/>
                <a:latin typeface="ADLaM Display" panose="02010000000000000000" pitchFamily="2" charset="0"/>
                <a:ea typeface="ADLaM Display" panose="02010000000000000000" pitchFamily="2" charset="0"/>
                <a:cs typeface="ADLaM Display" panose="02010000000000000000" pitchFamily="2" charset="0"/>
              </a:endParaRPr>
            </a:p>
          </p:txBody>
        </p:sp>
      </p:grpSp>
    </p:spTree>
    <p:extLst>
      <p:ext uri="{BB962C8B-B14F-4D97-AF65-F5344CB8AC3E}">
        <p14:creationId xmlns:p14="http://schemas.microsoft.com/office/powerpoint/2010/main" val="5886608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additive="base">
                                        <p:cTn id="13" dur="500" fill="hold"/>
                                        <p:tgtEl>
                                          <p:spTgt spid="31"/>
                                        </p:tgtEl>
                                        <p:attrNameLst>
                                          <p:attrName>ppt_x</p:attrName>
                                        </p:attrNameLst>
                                      </p:cBhvr>
                                      <p:tavLst>
                                        <p:tav tm="0">
                                          <p:val>
                                            <p:strVal val="#ppt_x"/>
                                          </p:val>
                                        </p:tav>
                                        <p:tav tm="100000">
                                          <p:val>
                                            <p:strVal val="#ppt_x"/>
                                          </p:val>
                                        </p:tav>
                                      </p:tavLst>
                                    </p:anim>
                                    <p:anim calcmode="lin" valueType="num">
                                      <p:cBhvr additive="base">
                                        <p:cTn id="14"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nodeType="click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fill="hold"/>
                                        <p:tgtEl>
                                          <p:spTgt spid="33"/>
                                        </p:tgtEl>
                                        <p:attrNameLst>
                                          <p:attrName>ppt_x</p:attrName>
                                        </p:attrNameLst>
                                      </p:cBhvr>
                                      <p:tavLst>
                                        <p:tav tm="0">
                                          <p:val>
                                            <p:strVal val="#ppt_x"/>
                                          </p:val>
                                        </p:tav>
                                        <p:tav tm="100000">
                                          <p:val>
                                            <p:strVal val="#ppt_x"/>
                                          </p:val>
                                        </p:tav>
                                      </p:tavLst>
                                    </p:anim>
                                    <p:anim calcmode="lin" valueType="num">
                                      <p:cBhvr additive="base">
                                        <p:cTn id="20" dur="500" fill="hold"/>
                                        <p:tgtEl>
                                          <p:spTgt spid="33"/>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additive="base">
                                        <p:cTn id="25" dur="500" fill="hold"/>
                                        <p:tgtEl>
                                          <p:spTgt spid="34"/>
                                        </p:tgtEl>
                                        <p:attrNameLst>
                                          <p:attrName>ppt_x</p:attrName>
                                        </p:attrNameLst>
                                      </p:cBhvr>
                                      <p:tavLst>
                                        <p:tav tm="0">
                                          <p:val>
                                            <p:strVal val="#ppt_x"/>
                                          </p:val>
                                        </p:tav>
                                        <p:tav tm="100000">
                                          <p:val>
                                            <p:strVal val="#ppt_x"/>
                                          </p:val>
                                        </p:tav>
                                      </p:tavLst>
                                    </p:anim>
                                    <p:anim calcmode="lin" valueType="num">
                                      <p:cBhvr additive="base">
                                        <p:cTn id="26"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1" fill="hold" nodeType="clickEffect">
                                  <p:stCondLst>
                                    <p:cond delay="0"/>
                                  </p:stCondLst>
                                  <p:childTnLst>
                                    <p:set>
                                      <p:cBhvr>
                                        <p:cTn id="30" dur="1" fill="hold">
                                          <p:stCondLst>
                                            <p:cond delay="0"/>
                                          </p:stCondLst>
                                        </p:cTn>
                                        <p:tgtEl>
                                          <p:spTgt spid="35"/>
                                        </p:tgtEl>
                                        <p:attrNameLst>
                                          <p:attrName>style.visibility</p:attrName>
                                        </p:attrNameLst>
                                      </p:cBhvr>
                                      <p:to>
                                        <p:strVal val="visible"/>
                                      </p:to>
                                    </p:set>
                                    <p:anim calcmode="lin" valueType="num">
                                      <p:cBhvr additive="base">
                                        <p:cTn id="31" dur="500" fill="hold"/>
                                        <p:tgtEl>
                                          <p:spTgt spid="35"/>
                                        </p:tgtEl>
                                        <p:attrNameLst>
                                          <p:attrName>ppt_x</p:attrName>
                                        </p:attrNameLst>
                                      </p:cBhvr>
                                      <p:tavLst>
                                        <p:tav tm="0">
                                          <p:val>
                                            <p:strVal val="#ppt_x"/>
                                          </p:val>
                                        </p:tav>
                                        <p:tav tm="100000">
                                          <p:val>
                                            <p:strVal val="#ppt_x"/>
                                          </p:val>
                                        </p:tav>
                                      </p:tavLst>
                                    </p:anim>
                                    <p:anim calcmode="lin" valueType="num">
                                      <p:cBhvr additive="base">
                                        <p:cTn id="32" dur="500" fill="hold"/>
                                        <p:tgtEl>
                                          <p:spTgt spid="3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F4D66A-546F-D8A7-4450-C358B7022426}"/>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2BF46D93-42F2-BE20-8F25-71A77596F354}"/>
              </a:ext>
            </a:extLst>
          </p:cNvPr>
          <p:cNvSpPr txBox="1"/>
          <p:nvPr/>
        </p:nvSpPr>
        <p:spPr>
          <a:xfrm>
            <a:off x="2779494" y="-151727"/>
            <a:ext cx="6633012"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دراسة حالة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8E090930-64D1-CB29-5BA4-2C2AD63C6CB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Download HD Zappos Logo Png Transparent PNG Image - NicePNG.com">
            <a:extLst>
              <a:ext uri="{FF2B5EF4-FFF2-40B4-BE49-F238E27FC236}">
                <a16:creationId xmlns:a16="http://schemas.microsoft.com/office/drawing/2014/main" id="{8079E0AD-EEA1-686B-8C2B-C98BCDC8FC37}"/>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6649" y="3190874"/>
            <a:ext cx="4285690" cy="1806973"/>
          </a:xfrm>
          <a:prstGeom prst="rect">
            <a:avLst/>
          </a:prstGeom>
          <a:noFill/>
          <a:ln>
            <a:noFill/>
          </a:ln>
        </p:spPr>
      </p:pic>
      <p:sp>
        <p:nvSpPr>
          <p:cNvPr id="3" name="TextBox 2">
            <a:extLst>
              <a:ext uri="{FF2B5EF4-FFF2-40B4-BE49-F238E27FC236}">
                <a16:creationId xmlns:a16="http://schemas.microsoft.com/office/drawing/2014/main" id="{D392F169-889E-2FB3-BD1A-7BC9DB71566B}"/>
              </a:ext>
            </a:extLst>
          </p:cNvPr>
          <p:cNvSpPr txBox="1"/>
          <p:nvPr/>
        </p:nvSpPr>
        <p:spPr>
          <a:xfrm>
            <a:off x="5535525" y="2540088"/>
            <a:ext cx="5843587" cy="3108543"/>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dirty="0"/>
              <a:t>شركة "</a:t>
            </a:r>
            <a:r>
              <a:rPr lang="ar-SA" dirty="0" err="1"/>
              <a:t>زابوس</a:t>
            </a:r>
            <a:r>
              <a:rPr lang="ar-SA" dirty="0"/>
              <a:t>" للتجارة الإلكترونية اعتمدت نظام "</a:t>
            </a:r>
            <a:r>
              <a:rPr lang="ar-SA" dirty="0" err="1"/>
              <a:t>الهولاكراسي</a:t>
            </a:r>
            <a:r>
              <a:rPr lang="ar-SA" dirty="0"/>
              <a:t>" (</a:t>
            </a:r>
            <a:r>
              <a:rPr lang="en-US" dirty="0"/>
              <a:t>Holacracy</a:t>
            </a:r>
            <a:r>
              <a:rPr lang="ar-SA" dirty="0"/>
              <a:t>) الذي يلغي التسلسل الهرمي التقليدي لصالح دوائر عمل متداخلة مع تفويض واسع للسلطة. أدّى هذا النموذج إلى تغيير جذري في أسلوب الإشراف، حيث أصبح دور المشرفين تسهيل العمل بدلاً من التوجيه المباشر. النتيجة كانت زيادة في رضا الموظّفين والعملاء معاً</a:t>
            </a:r>
            <a:endParaRPr lang="en-US" dirty="0"/>
          </a:p>
        </p:txBody>
      </p:sp>
    </p:spTree>
    <p:extLst>
      <p:ext uri="{BB962C8B-B14F-4D97-AF65-F5344CB8AC3E}">
        <p14:creationId xmlns:p14="http://schemas.microsoft.com/office/powerpoint/2010/main" val="57915688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664445-EC6B-0EA0-D6AA-CBE17FF7831E}"/>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49B50228-C59A-1C77-9FBA-9411E86A1947}"/>
              </a:ext>
            </a:extLst>
          </p:cNvPr>
          <p:cNvSpPr txBox="1"/>
          <p:nvPr/>
        </p:nvSpPr>
        <p:spPr>
          <a:xfrm>
            <a:off x="2190750" y="-75527"/>
            <a:ext cx="7810500"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أثر التنظيم الإداري على رفع كفاءة العمل</a:t>
            </a:r>
            <a:r>
              <a:rPr lang="ar-SA" sz="3600" b="1" dirty="0">
                <a:solidFill>
                  <a:schemeClr val="bg1"/>
                </a:solidFill>
                <a:latin typeface="Adobe Arabic" panose="02040503050201020203" pitchFamily="18" charset="-78"/>
                <a:cs typeface="Adobe Arabic" panose="02040503050201020203" pitchFamily="18" charset="-78"/>
              </a:rPr>
              <a:t>(المؤشّرات الكمّية)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A60B97BF-B93A-5988-3C4B-DA03673823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13" name="Group 12">
            <a:extLst>
              <a:ext uri="{FF2B5EF4-FFF2-40B4-BE49-F238E27FC236}">
                <a16:creationId xmlns:a16="http://schemas.microsoft.com/office/drawing/2014/main" id="{BBAC3341-7578-BCAA-7BF1-AED0F8A1ABD7}"/>
              </a:ext>
            </a:extLst>
          </p:cNvPr>
          <p:cNvGrpSpPr/>
          <p:nvPr/>
        </p:nvGrpSpPr>
        <p:grpSpPr>
          <a:xfrm>
            <a:off x="639089" y="1771650"/>
            <a:ext cx="2681323" cy="4457700"/>
            <a:chOff x="639089" y="1771650"/>
            <a:chExt cx="2681323" cy="4457700"/>
          </a:xfrm>
        </p:grpSpPr>
        <p:pic>
          <p:nvPicPr>
            <p:cNvPr id="5" name="Picture 4" descr="1 ">
              <a:extLst>
                <a:ext uri="{FF2B5EF4-FFF2-40B4-BE49-F238E27FC236}">
                  <a16:creationId xmlns:a16="http://schemas.microsoft.com/office/drawing/2014/main" id="{02467E4C-638E-F6F3-AE14-8A6B6CF9FD2A}"/>
                </a:ext>
              </a:extLst>
            </p:cNvPr>
            <p:cNvPicPr>
              <a:picLocks noChangeAspect="1" noChangeArrowheads="1"/>
            </p:cNvPicPr>
            <p:nvPr/>
          </p:nvPicPr>
          <p:blipFill>
            <a:blip r:embed="rId4">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39089" y="1771650"/>
              <a:ext cx="2681323" cy="2681134"/>
            </a:xfrm>
            <a:prstGeom prst="rect">
              <a:avLst/>
            </a:prstGeom>
            <a:noFill/>
            <a:extLst>
              <a:ext uri="{909E8E84-426E-40DD-AFC4-6F175D3DCCD1}">
                <a14:hiddenFill xmlns:a14="http://schemas.microsoft.com/office/drawing/2010/main">
                  <a:solidFill>
                    <a:srgbClr val="FFFFFF"/>
                  </a:solidFill>
                </a14:hiddenFill>
              </a:ext>
            </a:extLst>
          </p:spPr>
        </p:pic>
        <p:sp>
          <p:nvSpPr>
            <p:cNvPr id="10" name="مربع نص 166">
              <a:extLst>
                <a:ext uri="{FF2B5EF4-FFF2-40B4-BE49-F238E27FC236}">
                  <a16:creationId xmlns:a16="http://schemas.microsoft.com/office/drawing/2014/main" id="{72AD4A92-CCAE-D84E-209B-77EF55045806}"/>
                </a:ext>
              </a:extLst>
            </p:cNvPr>
            <p:cNvSpPr txBox="1"/>
            <p:nvPr/>
          </p:nvSpPr>
          <p:spPr>
            <a:xfrm>
              <a:off x="866040" y="4746473"/>
              <a:ext cx="2227420" cy="1482877"/>
            </a:xfrm>
            <a:prstGeom prst="rect">
              <a:avLst/>
            </a:prstGeom>
          </p:spPr>
          <p:txBody>
            <a:bodyPr wrap="square" rtlCol="1">
              <a:noAutofit/>
            </a:bodyPr>
            <a:lstStyle/>
            <a:p>
              <a:pPr algn="ctr" rtl="0">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زيادة الإنتاجية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4" name="Group 13">
            <a:extLst>
              <a:ext uri="{FF2B5EF4-FFF2-40B4-BE49-F238E27FC236}">
                <a16:creationId xmlns:a16="http://schemas.microsoft.com/office/drawing/2014/main" id="{E8AE3160-3248-6C56-9E94-80A390FF46BA}"/>
              </a:ext>
            </a:extLst>
          </p:cNvPr>
          <p:cNvGrpSpPr/>
          <p:nvPr/>
        </p:nvGrpSpPr>
        <p:grpSpPr>
          <a:xfrm>
            <a:off x="4717645" y="1771650"/>
            <a:ext cx="2681323" cy="4457700"/>
            <a:chOff x="4717645" y="1771650"/>
            <a:chExt cx="2681323" cy="4457700"/>
          </a:xfrm>
        </p:grpSpPr>
        <p:pic>
          <p:nvPicPr>
            <p:cNvPr id="6" name="Picture 5" descr="2 ">
              <a:extLst>
                <a:ext uri="{FF2B5EF4-FFF2-40B4-BE49-F238E27FC236}">
                  <a16:creationId xmlns:a16="http://schemas.microsoft.com/office/drawing/2014/main" id="{97096513-5261-570E-CB77-3FC467CB8DE8}"/>
                </a:ext>
              </a:extLst>
            </p:cNvPr>
            <p:cNvPicPr>
              <a:picLocks noChangeAspect="1" noChangeArrowheads="1"/>
            </p:cNvPicPr>
            <p:nvPr/>
          </p:nvPicPr>
          <p:blipFill>
            <a:blip r:embed="rId5">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717645" y="1771650"/>
              <a:ext cx="2681323" cy="2681134"/>
            </a:xfrm>
            <a:prstGeom prst="rect">
              <a:avLst/>
            </a:prstGeom>
            <a:noFill/>
            <a:extLst>
              <a:ext uri="{909E8E84-426E-40DD-AFC4-6F175D3DCCD1}">
                <a14:hiddenFill xmlns:a14="http://schemas.microsoft.com/office/drawing/2010/main">
                  <a:solidFill>
                    <a:srgbClr val="FFFFFF"/>
                  </a:solidFill>
                </a14:hiddenFill>
              </a:ext>
            </a:extLst>
          </p:spPr>
        </p:pic>
        <p:sp>
          <p:nvSpPr>
            <p:cNvPr id="11" name="مربع نص 166">
              <a:extLst>
                <a:ext uri="{FF2B5EF4-FFF2-40B4-BE49-F238E27FC236}">
                  <a16:creationId xmlns:a16="http://schemas.microsoft.com/office/drawing/2014/main" id="{99A0D78F-D3AC-E683-9579-65E2E8F73402}"/>
                </a:ext>
              </a:extLst>
            </p:cNvPr>
            <p:cNvSpPr txBox="1"/>
            <p:nvPr/>
          </p:nvSpPr>
          <p:spPr>
            <a:xfrm>
              <a:off x="4944596" y="4746473"/>
              <a:ext cx="2227420" cy="1482877"/>
            </a:xfrm>
            <a:prstGeom prst="rect">
              <a:avLst/>
            </a:prstGeom>
          </p:spPr>
          <p:txBody>
            <a:bodyPr wrap="square" rtlCol="1">
              <a:noAutofit/>
            </a:bodyPr>
            <a:lstStyle/>
            <a:p>
              <a:pPr algn="ctr" rtl="0">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خفض التكاليف</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5" name="Group 14">
            <a:extLst>
              <a:ext uri="{FF2B5EF4-FFF2-40B4-BE49-F238E27FC236}">
                <a16:creationId xmlns:a16="http://schemas.microsoft.com/office/drawing/2014/main" id="{790796BE-350A-3502-3D67-CA9804EBCCF5}"/>
              </a:ext>
            </a:extLst>
          </p:cNvPr>
          <p:cNvGrpSpPr/>
          <p:nvPr/>
        </p:nvGrpSpPr>
        <p:grpSpPr>
          <a:xfrm>
            <a:off x="8720768" y="1771650"/>
            <a:ext cx="2832143" cy="4457491"/>
            <a:chOff x="8720768" y="1771650"/>
            <a:chExt cx="2832143" cy="4457491"/>
          </a:xfrm>
        </p:grpSpPr>
        <p:pic>
          <p:nvPicPr>
            <p:cNvPr id="7" name="Picture 6" descr="3 ">
              <a:extLst>
                <a:ext uri="{FF2B5EF4-FFF2-40B4-BE49-F238E27FC236}">
                  <a16:creationId xmlns:a16="http://schemas.microsoft.com/office/drawing/2014/main" id="{E5A261AD-F637-0A83-BC87-BDAE69E46B44}"/>
                </a:ext>
              </a:extLst>
            </p:cNvPr>
            <p:cNvPicPr>
              <a:picLocks noChangeAspect="1" noChangeArrowheads="1"/>
            </p:cNvPicPr>
            <p:nvPr/>
          </p:nvPicPr>
          <p:blipFill>
            <a:blip r:embed="rId6">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8796200" y="1771650"/>
              <a:ext cx="2681323" cy="2681134"/>
            </a:xfrm>
            <a:prstGeom prst="rect">
              <a:avLst/>
            </a:prstGeom>
            <a:noFill/>
            <a:extLst>
              <a:ext uri="{909E8E84-426E-40DD-AFC4-6F175D3DCCD1}">
                <a14:hiddenFill xmlns:a14="http://schemas.microsoft.com/office/drawing/2010/main">
                  <a:solidFill>
                    <a:srgbClr val="FFFFFF"/>
                  </a:solidFill>
                </a14:hiddenFill>
              </a:ext>
            </a:extLst>
          </p:spPr>
        </p:pic>
        <p:sp>
          <p:nvSpPr>
            <p:cNvPr id="12" name="مربع نص 166">
              <a:extLst>
                <a:ext uri="{FF2B5EF4-FFF2-40B4-BE49-F238E27FC236}">
                  <a16:creationId xmlns:a16="http://schemas.microsoft.com/office/drawing/2014/main" id="{509A9D75-3EC3-9711-6B82-B530B19E4CFC}"/>
                </a:ext>
              </a:extLst>
            </p:cNvPr>
            <p:cNvSpPr txBox="1"/>
            <p:nvPr/>
          </p:nvSpPr>
          <p:spPr>
            <a:xfrm>
              <a:off x="8720768" y="4746264"/>
              <a:ext cx="2832143" cy="1482877"/>
            </a:xfrm>
            <a:prstGeom prst="rect">
              <a:avLst/>
            </a:prstGeom>
          </p:spPr>
          <p:txBody>
            <a:bodyPr wrap="square" rtlCol="1">
              <a:noAutofit/>
            </a:bodyPr>
            <a:lstStyle/>
            <a:p>
              <a:pPr algn="ctr" rtl="0">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تقليل وقت إنجاز المعاملات</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163383337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ppt_x"/>
                                          </p:val>
                                        </p:tav>
                                        <p:tav tm="100000">
                                          <p:val>
                                            <p:strVal val="#ppt_x"/>
                                          </p:val>
                                        </p:tav>
                                      </p:tavLst>
                                    </p:anim>
                                    <p:anim calcmode="lin" valueType="num">
                                      <p:cBhvr additive="base">
                                        <p:cTn id="1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275175-A239-14CD-ABFE-95846D97E969}"/>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7B5FBE97-CFDA-95A5-BFAC-9DEAAA9EEBD1}"/>
              </a:ext>
            </a:extLst>
          </p:cNvPr>
          <p:cNvSpPr txBox="1"/>
          <p:nvPr/>
        </p:nvSpPr>
        <p:spPr>
          <a:xfrm>
            <a:off x="2190750" y="-75527"/>
            <a:ext cx="7810500" cy="646331"/>
          </a:xfrm>
          <a:prstGeom prst="rect">
            <a:avLst/>
          </a:prstGeom>
          <a:noFill/>
        </p:spPr>
        <p:txBody>
          <a:bodyPr wrap="square">
            <a:spAutoFit/>
          </a:bodyPr>
          <a:lstStyle/>
          <a:p>
            <a:pPr algn="ctr"/>
            <a:r>
              <a:rPr lang="ar-EG" sz="3600" b="1" dirty="0">
                <a:solidFill>
                  <a:schemeClr val="bg1"/>
                </a:solidFill>
                <a:latin typeface="Adobe Arabic" panose="02040503050201020203" pitchFamily="18" charset="-78"/>
                <a:cs typeface="Adobe Arabic" panose="02040503050201020203" pitchFamily="18" charset="-78"/>
              </a:rPr>
              <a:t>أثر التنظيم الإداري على رفع كفاءة العمل</a:t>
            </a:r>
            <a:r>
              <a:rPr lang="ar-SA" sz="3600" b="1" dirty="0">
                <a:solidFill>
                  <a:schemeClr val="bg1"/>
                </a:solidFill>
                <a:latin typeface="Adobe Arabic" panose="02040503050201020203" pitchFamily="18" charset="-78"/>
                <a:cs typeface="Adobe Arabic" panose="02040503050201020203" pitchFamily="18" charset="-78"/>
              </a:rPr>
              <a:t>(المؤشّرات النوعية)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751FB514-A043-E375-2174-D0B26A63F5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49" name="Group 48">
            <a:extLst>
              <a:ext uri="{FF2B5EF4-FFF2-40B4-BE49-F238E27FC236}">
                <a16:creationId xmlns:a16="http://schemas.microsoft.com/office/drawing/2014/main" id="{CF1EE30B-B352-8CF8-6CCF-3F3FAB20AB4E}"/>
              </a:ext>
            </a:extLst>
          </p:cNvPr>
          <p:cNvGrpSpPr/>
          <p:nvPr/>
        </p:nvGrpSpPr>
        <p:grpSpPr>
          <a:xfrm>
            <a:off x="358429" y="2097981"/>
            <a:ext cx="2243154" cy="3269031"/>
            <a:chOff x="358429" y="2097981"/>
            <a:chExt cx="2243154" cy="3269031"/>
          </a:xfrm>
        </p:grpSpPr>
        <p:grpSp>
          <p:nvGrpSpPr>
            <p:cNvPr id="3" name="مجموعة 88">
              <a:extLst>
                <a:ext uri="{FF2B5EF4-FFF2-40B4-BE49-F238E27FC236}">
                  <a16:creationId xmlns:a16="http://schemas.microsoft.com/office/drawing/2014/main" id="{5420A096-ED1D-6032-3CB9-219D3B6307A1}"/>
                </a:ext>
              </a:extLst>
            </p:cNvPr>
            <p:cNvGrpSpPr/>
            <p:nvPr/>
          </p:nvGrpSpPr>
          <p:grpSpPr>
            <a:xfrm>
              <a:off x="358429" y="2249519"/>
              <a:ext cx="2243154" cy="3117493"/>
              <a:chOff x="0" y="46949"/>
              <a:chExt cx="1390650" cy="1933074"/>
            </a:xfrm>
          </p:grpSpPr>
          <p:grpSp>
            <p:nvGrpSpPr>
              <p:cNvPr id="41" name="مجموعة 89">
                <a:extLst>
                  <a:ext uri="{FF2B5EF4-FFF2-40B4-BE49-F238E27FC236}">
                    <a16:creationId xmlns:a16="http://schemas.microsoft.com/office/drawing/2014/main" id="{74FDBA87-629F-5182-DBA9-043A98347F81}"/>
                  </a:ext>
                </a:extLst>
              </p:cNvPr>
              <p:cNvGrpSpPr/>
              <p:nvPr/>
            </p:nvGrpSpPr>
            <p:grpSpPr>
              <a:xfrm>
                <a:off x="0" y="46949"/>
                <a:ext cx="1390650" cy="1878706"/>
                <a:chOff x="0" y="46949"/>
                <a:chExt cx="1390650" cy="1878706"/>
              </a:xfrm>
            </p:grpSpPr>
            <p:sp>
              <p:nvSpPr>
                <p:cNvPr id="43" name="شكل بيضاوي 91">
                  <a:extLst>
                    <a:ext uri="{FF2B5EF4-FFF2-40B4-BE49-F238E27FC236}">
                      <a16:creationId xmlns:a16="http://schemas.microsoft.com/office/drawing/2014/main" id="{12E28E7A-4A8E-3D54-F6FB-69CB1F294E02}"/>
                    </a:ext>
                  </a:extLst>
                </p:cNvPr>
                <p:cNvSpPr/>
                <p:nvPr/>
              </p:nvSpPr>
              <p:spPr>
                <a:xfrm>
                  <a:off x="311249" y="46949"/>
                  <a:ext cx="768154" cy="768154"/>
                </a:xfrm>
                <a:prstGeom prst="ellipse">
                  <a:avLst/>
                </a:prstGeom>
                <a:solidFill>
                  <a:srgbClr val="168489"/>
                </a:solidFill>
                <a:ln w="57150">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44" name="شكل حر: شكل 92">
                  <a:extLst>
                    <a:ext uri="{FF2B5EF4-FFF2-40B4-BE49-F238E27FC236}">
                      <a16:creationId xmlns:a16="http://schemas.microsoft.com/office/drawing/2014/main" id="{10E7B08E-7992-86F6-DCF3-DA43E64FA6D7}"/>
                    </a:ext>
                  </a:extLst>
                </p:cNvPr>
                <p:cNvSpPr/>
                <p:nvPr/>
              </p:nvSpPr>
              <p:spPr>
                <a:xfrm>
                  <a:off x="0" y="253354"/>
                  <a:ext cx="1390650" cy="1672301"/>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42" name="مربع نص 29">
                <a:extLst>
                  <a:ext uri="{FF2B5EF4-FFF2-40B4-BE49-F238E27FC236}">
                    <a16:creationId xmlns:a16="http://schemas.microsoft.com/office/drawing/2014/main" id="{F4AA47F9-1D39-9915-D52E-66260B721813}"/>
                  </a:ext>
                </a:extLst>
              </p:cNvPr>
              <p:cNvSpPr txBox="1"/>
              <p:nvPr/>
            </p:nvSpPr>
            <p:spPr>
              <a:xfrm>
                <a:off x="55649" y="880761"/>
                <a:ext cx="1255483" cy="1099262"/>
              </a:xfrm>
              <a:prstGeom prst="rect">
                <a:avLst/>
              </a:prstGeom>
              <a:noFill/>
            </p:spPr>
            <p:txBody>
              <a:bodyPr wrap="square" rtlCol="1">
                <a:sp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زيادة القدرة على التكيّف مع المتغيّرات</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4" name="TextBox 6">
              <a:extLst>
                <a:ext uri="{FF2B5EF4-FFF2-40B4-BE49-F238E27FC236}">
                  <a16:creationId xmlns:a16="http://schemas.microsoft.com/office/drawing/2014/main" id="{3BCA596F-75B3-7062-D4AB-1A4BEA721864}"/>
                </a:ext>
              </a:extLst>
            </p:cNvPr>
            <p:cNvSpPr txBox="1"/>
            <p:nvPr/>
          </p:nvSpPr>
          <p:spPr>
            <a:xfrm>
              <a:off x="919090" y="2097981"/>
              <a:ext cx="1120821" cy="1285866"/>
            </a:xfrm>
            <a:prstGeom prst="rect">
              <a:avLst/>
            </a:prstGeom>
            <a:noFill/>
          </p:spPr>
          <p:txBody>
            <a:bodyPr wrap="none" rtlCol="0">
              <a:spAutoFit/>
            </a:bodyPr>
            <a:lstStyle/>
            <a:p>
              <a:pPr algn="just" rtl="0">
                <a:lnSpc>
                  <a:spcPct val="115000"/>
                </a:lnSpc>
              </a:pPr>
              <a:r>
                <a:rPr lang="en-GB" sz="7200" b="1" kern="1200">
                  <a:solidFill>
                    <a:srgbClr val="FFFFFF"/>
                  </a:solidFill>
                  <a:effectLst/>
                  <a:latin typeface="Calibri" panose="020F0502020204030204" pitchFamily="34" charset="0"/>
                  <a:ea typeface="Calibri" panose="020F0502020204030204" pitchFamily="34" charset="0"/>
                  <a:cs typeface="Activist Light"/>
                </a:rPr>
                <a:t>05</a:t>
              </a:r>
              <a:endParaRPr lang="en-US" sz="7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8" name="Group 47">
            <a:extLst>
              <a:ext uri="{FF2B5EF4-FFF2-40B4-BE49-F238E27FC236}">
                <a16:creationId xmlns:a16="http://schemas.microsoft.com/office/drawing/2014/main" id="{9CB79376-3844-BB19-BDC0-0E62E94A99B9}"/>
              </a:ext>
            </a:extLst>
          </p:cNvPr>
          <p:cNvGrpSpPr/>
          <p:nvPr/>
        </p:nvGrpSpPr>
        <p:grpSpPr>
          <a:xfrm>
            <a:off x="2650553" y="2097981"/>
            <a:ext cx="2274477" cy="3181347"/>
            <a:chOff x="2650553" y="2097981"/>
            <a:chExt cx="2274477" cy="3181347"/>
          </a:xfrm>
        </p:grpSpPr>
        <p:grpSp>
          <p:nvGrpSpPr>
            <p:cNvPr id="19" name="مجموعة 93">
              <a:extLst>
                <a:ext uri="{FF2B5EF4-FFF2-40B4-BE49-F238E27FC236}">
                  <a16:creationId xmlns:a16="http://schemas.microsoft.com/office/drawing/2014/main" id="{6F18D477-12B5-AEC9-2627-D36E34C3422E}"/>
                </a:ext>
              </a:extLst>
            </p:cNvPr>
            <p:cNvGrpSpPr/>
            <p:nvPr/>
          </p:nvGrpSpPr>
          <p:grpSpPr>
            <a:xfrm>
              <a:off x="2650553" y="2249519"/>
              <a:ext cx="2274477" cy="3029809"/>
              <a:chOff x="1139995" y="46949"/>
              <a:chExt cx="1410073" cy="1878704"/>
            </a:xfrm>
          </p:grpSpPr>
          <p:grpSp>
            <p:nvGrpSpPr>
              <p:cNvPr id="29" name="مجموعة 94">
                <a:extLst>
                  <a:ext uri="{FF2B5EF4-FFF2-40B4-BE49-F238E27FC236}">
                    <a16:creationId xmlns:a16="http://schemas.microsoft.com/office/drawing/2014/main" id="{3F3FCFF8-B4ED-5CF3-359F-130338DBD1AB}"/>
                  </a:ext>
                </a:extLst>
              </p:cNvPr>
              <p:cNvGrpSpPr/>
              <p:nvPr/>
            </p:nvGrpSpPr>
            <p:grpSpPr>
              <a:xfrm>
                <a:off x="1159418" y="46949"/>
                <a:ext cx="1390650" cy="1878704"/>
                <a:chOff x="1159418" y="46949"/>
                <a:chExt cx="1390650" cy="1878704"/>
              </a:xfrm>
            </p:grpSpPr>
            <p:sp>
              <p:nvSpPr>
                <p:cNvPr id="31" name="شكل بيضاوي 96">
                  <a:extLst>
                    <a:ext uri="{FF2B5EF4-FFF2-40B4-BE49-F238E27FC236}">
                      <a16:creationId xmlns:a16="http://schemas.microsoft.com/office/drawing/2014/main" id="{074D860D-E7BE-2715-EE35-80C743BCC14B}"/>
                    </a:ext>
                  </a:extLst>
                </p:cNvPr>
                <p:cNvSpPr/>
                <p:nvPr/>
              </p:nvSpPr>
              <p:spPr>
                <a:xfrm>
                  <a:off x="1470666" y="46949"/>
                  <a:ext cx="768154" cy="768154"/>
                </a:xfrm>
                <a:prstGeom prst="ellipse">
                  <a:avLst/>
                </a:prstGeom>
                <a:solidFill>
                  <a:srgbClr val="2E75B6"/>
                </a:solidFill>
                <a:ln w="57150">
                  <a:solidFill>
                    <a:srgbClr val="2E75B6"/>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32" name="شكل حر: شكل 97">
                  <a:extLst>
                    <a:ext uri="{FF2B5EF4-FFF2-40B4-BE49-F238E27FC236}">
                      <a16:creationId xmlns:a16="http://schemas.microsoft.com/office/drawing/2014/main" id="{EDE1F3A4-C48E-19D7-84D5-DD4A56F15C72}"/>
                    </a:ext>
                  </a:extLst>
                </p:cNvPr>
                <p:cNvSpPr/>
                <p:nvPr/>
              </p:nvSpPr>
              <p:spPr>
                <a:xfrm>
                  <a:off x="1159418" y="253354"/>
                  <a:ext cx="1390650" cy="1672299"/>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rgbClr val="2E75B6"/>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30" name="مربع نص 25">
                <a:extLst>
                  <a:ext uri="{FF2B5EF4-FFF2-40B4-BE49-F238E27FC236}">
                    <a16:creationId xmlns:a16="http://schemas.microsoft.com/office/drawing/2014/main" id="{6AB313B8-E534-4CAE-04E7-BD7DC705D375}"/>
                  </a:ext>
                </a:extLst>
              </p:cNvPr>
              <p:cNvSpPr txBox="1"/>
              <p:nvPr/>
            </p:nvSpPr>
            <p:spPr>
              <a:xfrm>
                <a:off x="1139995" y="1034440"/>
                <a:ext cx="1378818" cy="737414"/>
              </a:xfrm>
              <a:prstGeom prst="rect">
                <a:avLst/>
              </a:prstGeom>
              <a:noFill/>
            </p:spPr>
            <p:txBody>
              <a:bodyPr wrap="square" rtlCol="1">
                <a:spAutoFit/>
              </a:bodyPr>
              <a:lstStyle/>
              <a:p>
                <a:pPr algn="ctr" rtl="0">
                  <a:lnSpc>
                    <a:spcPct val="113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تحسين المناخ التنظيمي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21" name="TextBox 6">
              <a:extLst>
                <a:ext uri="{FF2B5EF4-FFF2-40B4-BE49-F238E27FC236}">
                  <a16:creationId xmlns:a16="http://schemas.microsoft.com/office/drawing/2014/main" id="{F1E1B741-CD89-92F5-EBCC-87706B787533}"/>
                </a:ext>
              </a:extLst>
            </p:cNvPr>
            <p:cNvSpPr txBox="1"/>
            <p:nvPr/>
          </p:nvSpPr>
          <p:spPr>
            <a:xfrm>
              <a:off x="3224492" y="2097981"/>
              <a:ext cx="1120821" cy="1285866"/>
            </a:xfrm>
            <a:prstGeom prst="rect">
              <a:avLst/>
            </a:prstGeom>
            <a:noFill/>
          </p:spPr>
          <p:txBody>
            <a:bodyPr wrap="none" rtlCol="0">
              <a:spAutoFit/>
            </a:bodyPr>
            <a:lstStyle/>
            <a:p>
              <a:pPr algn="just" rtl="0">
                <a:lnSpc>
                  <a:spcPct val="115000"/>
                </a:lnSpc>
              </a:pPr>
              <a:r>
                <a:rPr lang="en-GB" sz="7200" b="1" kern="1200">
                  <a:solidFill>
                    <a:srgbClr val="FFFFFF"/>
                  </a:solidFill>
                  <a:effectLst/>
                  <a:latin typeface="Calibri" panose="020F0502020204030204" pitchFamily="34" charset="0"/>
                  <a:ea typeface="Calibri" panose="020F0502020204030204" pitchFamily="34" charset="0"/>
                  <a:cs typeface="Activist Light"/>
                </a:rPr>
                <a:t>04</a:t>
              </a:r>
              <a:endParaRPr lang="en-US" sz="7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7" name="Group 46">
            <a:extLst>
              <a:ext uri="{FF2B5EF4-FFF2-40B4-BE49-F238E27FC236}">
                <a16:creationId xmlns:a16="http://schemas.microsoft.com/office/drawing/2014/main" id="{5250F1B7-10FF-56F8-62BD-DFEF95390A0C}"/>
              </a:ext>
            </a:extLst>
          </p:cNvPr>
          <p:cNvGrpSpPr/>
          <p:nvPr/>
        </p:nvGrpSpPr>
        <p:grpSpPr>
          <a:xfrm>
            <a:off x="4985076" y="2097981"/>
            <a:ext cx="2243152" cy="3181345"/>
            <a:chOff x="4985076" y="2097981"/>
            <a:chExt cx="2243152" cy="3181345"/>
          </a:xfrm>
        </p:grpSpPr>
        <p:grpSp>
          <p:nvGrpSpPr>
            <p:cNvPr id="18" name="مجموعة 7">
              <a:extLst>
                <a:ext uri="{FF2B5EF4-FFF2-40B4-BE49-F238E27FC236}">
                  <a16:creationId xmlns:a16="http://schemas.microsoft.com/office/drawing/2014/main" id="{13AB1D4A-9814-A8C2-063F-0BBD474703B0}"/>
                </a:ext>
              </a:extLst>
            </p:cNvPr>
            <p:cNvGrpSpPr/>
            <p:nvPr/>
          </p:nvGrpSpPr>
          <p:grpSpPr>
            <a:xfrm>
              <a:off x="4985076" y="2249519"/>
              <a:ext cx="2243152" cy="3029807"/>
              <a:chOff x="2301132" y="46949"/>
              <a:chExt cx="1390650" cy="1878704"/>
            </a:xfrm>
          </p:grpSpPr>
          <p:grpSp>
            <p:nvGrpSpPr>
              <p:cNvPr id="33" name="مجموعة 20">
                <a:extLst>
                  <a:ext uri="{FF2B5EF4-FFF2-40B4-BE49-F238E27FC236}">
                    <a16:creationId xmlns:a16="http://schemas.microsoft.com/office/drawing/2014/main" id="{D4BF33C9-0BCB-3197-821C-2C0D6280A940}"/>
                  </a:ext>
                </a:extLst>
              </p:cNvPr>
              <p:cNvGrpSpPr/>
              <p:nvPr/>
            </p:nvGrpSpPr>
            <p:grpSpPr>
              <a:xfrm>
                <a:off x="2301132" y="46949"/>
                <a:ext cx="1390650" cy="1878704"/>
                <a:chOff x="2301132" y="46949"/>
                <a:chExt cx="1390650" cy="1878704"/>
              </a:xfrm>
            </p:grpSpPr>
            <p:sp>
              <p:nvSpPr>
                <p:cNvPr id="35" name="شكل بيضاوي 22">
                  <a:extLst>
                    <a:ext uri="{FF2B5EF4-FFF2-40B4-BE49-F238E27FC236}">
                      <a16:creationId xmlns:a16="http://schemas.microsoft.com/office/drawing/2014/main" id="{DDEE0366-E6D6-A48F-355B-3C9D5E722E14}"/>
                    </a:ext>
                  </a:extLst>
                </p:cNvPr>
                <p:cNvSpPr/>
                <p:nvPr/>
              </p:nvSpPr>
              <p:spPr>
                <a:xfrm>
                  <a:off x="2612380" y="46949"/>
                  <a:ext cx="768154" cy="768154"/>
                </a:xfrm>
                <a:prstGeom prst="ellipse">
                  <a:avLst/>
                </a:prstGeom>
                <a:solidFill>
                  <a:srgbClr val="FFD366"/>
                </a:solidFill>
                <a:ln w="57150">
                  <a:solidFill>
                    <a:srgbClr val="FFD366"/>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36" name="شكل حر: شكل 23">
                  <a:extLst>
                    <a:ext uri="{FF2B5EF4-FFF2-40B4-BE49-F238E27FC236}">
                      <a16:creationId xmlns:a16="http://schemas.microsoft.com/office/drawing/2014/main" id="{40486F89-E07C-A910-BB3B-9D45D60D34E5}"/>
                    </a:ext>
                  </a:extLst>
                </p:cNvPr>
                <p:cNvSpPr/>
                <p:nvPr/>
              </p:nvSpPr>
              <p:spPr>
                <a:xfrm>
                  <a:off x="2301132" y="253354"/>
                  <a:ext cx="1390650" cy="1672299"/>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rgbClr val="FFD366"/>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34" name="مربع نص 29">
                <a:extLst>
                  <a:ext uri="{FF2B5EF4-FFF2-40B4-BE49-F238E27FC236}">
                    <a16:creationId xmlns:a16="http://schemas.microsoft.com/office/drawing/2014/main" id="{0AE2D270-7695-1AE6-C456-A5F2B0456922}"/>
                  </a:ext>
                </a:extLst>
              </p:cNvPr>
              <p:cNvSpPr txBox="1"/>
              <p:nvPr/>
            </p:nvSpPr>
            <p:spPr>
              <a:xfrm>
                <a:off x="2309709" y="1034435"/>
                <a:ext cx="1351903" cy="737414"/>
              </a:xfrm>
              <a:prstGeom prst="rect">
                <a:avLst/>
              </a:prstGeom>
              <a:noFill/>
            </p:spPr>
            <p:txBody>
              <a:bodyPr wrap="square" rtlCol="1">
                <a:spAutoFit/>
              </a:bodyPr>
              <a:lstStyle/>
              <a:p>
                <a:pPr algn="ctr" rtl="0">
                  <a:lnSpc>
                    <a:spcPct val="113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تعزيز الإبداع والابتكار</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22" name="TextBox 6">
              <a:extLst>
                <a:ext uri="{FF2B5EF4-FFF2-40B4-BE49-F238E27FC236}">
                  <a16:creationId xmlns:a16="http://schemas.microsoft.com/office/drawing/2014/main" id="{62DF2B0B-286A-3E33-EFE7-2B8731402FB0}"/>
                </a:ext>
              </a:extLst>
            </p:cNvPr>
            <p:cNvSpPr txBox="1"/>
            <p:nvPr/>
          </p:nvSpPr>
          <p:spPr>
            <a:xfrm>
              <a:off x="5536072" y="2097981"/>
              <a:ext cx="1120821" cy="1285866"/>
            </a:xfrm>
            <a:prstGeom prst="rect">
              <a:avLst/>
            </a:prstGeom>
            <a:noFill/>
          </p:spPr>
          <p:txBody>
            <a:bodyPr wrap="none" rtlCol="0">
              <a:spAutoFit/>
            </a:bodyPr>
            <a:lstStyle/>
            <a:p>
              <a:pPr algn="just" rtl="0">
                <a:lnSpc>
                  <a:spcPct val="115000"/>
                </a:lnSpc>
              </a:pPr>
              <a:r>
                <a:rPr lang="en-GB" sz="7200" b="1" kern="1200">
                  <a:solidFill>
                    <a:srgbClr val="FFFFFF"/>
                  </a:solidFill>
                  <a:effectLst/>
                  <a:latin typeface="Calibri" panose="020F0502020204030204" pitchFamily="34" charset="0"/>
                  <a:ea typeface="Calibri" panose="020F0502020204030204" pitchFamily="34" charset="0"/>
                  <a:cs typeface="Activist Light"/>
                </a:rPr>
                <a:t>03</a:t>
              </a:r>
              <a:endParaRPr lang="en-US" sz="7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6" name="Group 45">
            <a:extLst>
              <a:ext uri="{FF2B5EF4-FFF2-40B4-BE49-F238E27FC236}">
                <a16:creationId xmlns:a16="http://schemas.microsoft.com/office/drawing/2014/main" id="{062BE59F-D7D9-5D19-1EE8-40933BD41FE5}"/>
              </a:ext>
            </a:extLst>
          </p:cNvPr>
          <p:cNvGrpSpPr/>
          <p:nvPr/>
        </p:nvGrpSpPr>
        <p:grpSpPr>
          <a:xfrm>
            <a:off x="7286978" y="2097981"/>
            <a:ext cx="2264723" cy="3181345"/>
            <a:chOff x="7286978" y="2097981"/>
            <a:chExt cx="2264723" cy="3181345"/>
          </a:xfrm>
        </p:grpSpPr>
        <p:grpSp>
          <p:nvGrpSpPr>
            <p:cNvPr id="20" name="مجموعة 24">
              <a:extLst>
                <a:ext uri="{FF2B5EF4-FFF2-40B4-BE49-F238E27FC236}">
                  <a16:creationId xmlns:a16="http://schemas.microsoft.com/office/drawing/2014/main" id="{8B8A3FA8-094E-DAC6-B39C-EEE350CB9A71}"/>
                </a:ext>
              </a:extLst>
            </p:cNvPr>
            <p:cNvGrpSpPr/>
            <p:nvPr/>
          </p:nvGrpSpPr>
          <p:grpSpPr>
            <a:xfrm>
              <a:off x="7286978" y="2249519"/>
              <a:ext cx="2264723" cy="3029807"/>
              <a:chOff x="3471502" y="46949"/>
              <a:chExt cx="1404021" cy="1878704"/>
            </a:xfrm>
          </p:grpSpPr>
          <p:grpSp>
            <p:nvGrpSpPr>
              <p:cNvPr id="25" name="مجموعة 25">
                <a:extLst>
                  <a:ext uri="{FF2B5EF4-FFF2-40B4-BE49-F238E27FC236}">
                    <a16:creationId xmlns:a16="http://schemas.microsoft.com/office/drawing/2014/main" id="{6CCDD675-3DED-58D9-1B72-D1749AD96C82}"/>
                  </a:ext>
                </a:extLst>
              </p:cNvPr>
              <p:cNvGrpSpPr/>
              <p:nvPr/>
            </p:nvGrpSpPr>
            <p:grpSpPr>
              <a:xfrm>
                <a:off x="3484873" y="46949"/>
                <a:ext cx="1390650" cy="1878704"/>
                <a:chOff x="3484873" y="46949"/>
                <a:chExt cx="1390650" cy="1878704"/>
              </a:xfrm>
            </p:grpSpPr>
            <p:sp>
              <p:nvSpPr>
                <p:cNvPr id="27" name="شكل بيضاوي 27">
                  <a:extLst>
                    <a:ext uri="{FF2B5EF4-FFF2-40B4-BE49-F238E27FC236}">
                      <a16:creationId xmlns:a16="http://schemas.microsoft.com/office/drawing/2014/main" id="{50511238-0036-5993-2AA6-84D1E55AE3AE}"/>
                    </a:ext>
                  </a:extLst>
                </p:cNvPr>
                <p:cNvSpPr/>
                <p:nvPr/>
              </p:nvSpPr>
              <p:spPr>
                <a:xfrm>
                  <a:off x="3796121" y="46949"/>
                  <a:ext cx="768154" cy="768154"/>
                </a:xfrm>
                <a:prstGeom prst="ellipse">
                  <a:avLst/>
                </a:prstGeom>
                <a:solidFill>
                  <a:schemeClr val="bg1">
                    <a:lumMod val="50000"/>
                  </a:schemeClr>
                </a:solidFill>
                <a:ln w="571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28" name="شكل حر: شكل 28">
                  <a:extLst>
                    <a:ext uri="{FF2B5EF4-FFF2-40B4-BE49-F238E27FC236}">
                      <a16:creationId xmlns:a16="http://schemas.microsoft.com/office/drawing/2014/main" id="{9E7B6E02-8730-58E4-F7CC-CA20646BBCD6}"/>
                    </a:ext>
                  </a:extLst>
                </p:cNvPr>
                <p:cNvSpPr/>
                <p:nvPr/>
              </p:nvSpPr>
              <p:spPr>
                <a:xfrm>
                  <a:off x="3484873" y="253354"/>
                  <a:ext cx="1390650" cy="1672299"/>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26" name="مربع نص 25">
                <a:extLst>
                  <a:ext uri="{FF2B5EF4-FFF2-40B4-BE49-F238E27FC236}">
                    <a16:creationId xmlns:a16="http://schemas.microsoft.com/office/drawing/2014/main" id="{19F69A7A-5FF0-D1F3-E04C-D61DB7B9A57C}"/>
                  </a:ext>
                </a:extLst>
              </p:cNvPr>
              <p:cNvSpPr txBox="1"/>
              <p:nvPr/>
            </p:nvSpPr>
            <p:spPr>
              <a:xfrm>
                <a:off x="3471502" y="1032089"/>
                <a:ext cx="1378240" cy="737414"/>
              </a:xfrm>
              <a:prstGeom prst="rect">
                <a:avLst/>
              </a:prstGeom>
            </p:spPr>
            <p:txBody>
              <a:bodyPr wrap="square" rtlCol="1">
                <a:spAutoFit/>
              </a:bodyPr>
              <a:lstStyle/>
              <a:p>
                <a:pPr algn="ctr" rtl="0">
                  <a:lnSpc>
                    <a:spcPct val="113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زيادة الرضا الوظيفي</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23" name="TextBox 6">
              <a:extLst>
                <a:ext uri="{FF2B5EF4-FFF2-40B4-BE49-F238E27FC236}">
                  <a16:creationId xmlns:a16="http://schemas.microsoft.com/office/drawing/2014/main" id="{42E915A6-9C3B-3449-1E7E-9DE8F906EB1D}"/>
                </a:ext>
              </a:extLst>
            </p:cNvPr>
            <p:cNvSpPr txBox="1"/>
            <p:nvPr/>
          </p:nvSpPr>
          <p:spPr>
            <a:xfrm>
              <a:off x="7843358" y="2097981"/>
              <a:ext cx="1120821" cy="1285866"/>
            </a:xfrm>
            <a:prstGeom prst="rect">
              <a:avLst/>
            </a:prstGeom>
            <a:noFill/>
          </p:spPr>
          <p:txBody>
            <a:bodyPr wrap="none" rtlCol="0">
              <a:spAutoFit/>
            </a:bodyPr>
            <a:lstStyle/>
            <a:p>
              <a:pPr algn="just" rtl="0">
                <a:lnSpc>
                  <a:spcPct val="115000"/>
                </a:lnSpc>
              </a:pPr>
              <a:r>
                <a:rPr lang="en-GB" sz="7200" b="1" kern="1200">
                  <a:solidFill>
                    <a:srgbClr val="FFFFFF"/>
                  </a:solidFill>
                  <a:effectLst/>
                  <a:latin typeface="Calibri" panose="020F0502020204030204" pitchFamily="34" charset="0"/>
                  <a:ea typeface="Calibri" panose="020F0502020204030204" pitchFamily="34" charset="0"/>
                  <a:cs typeface="Activist Light"/>
                </a:rPr>
                <a:t>02</a:t>
              </a:r>
              <a:endParaRPr lang="en-US" sz="7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5" name="Group 44">
            <a:extLst>
              <a:ext uri="{FF2B5EF4-FFF2-40B4-BE49-F238E27FC236}">
                <a16:creationId xmlns:a16="http://schemas.microsoft.com/office/drawing/2014/main" id="{F47AC6F0-B1ED-5936-0130-434058CEFB4F}"/>
              </a:ext>
            </a:extLst>
          </p:cNvPr>
          <p:cNvGrpSpPr/>
          <p:nvPr/>
        </p:nvGrpSpPr>
        <p:grpSpPr>
          <a:xfrm>
            <a:off x="9611724" y="2097981"/>
            <a:ext cx="2315181" cy="3181347"/>
            <a:chOff x="9611724" y="2097981"/>
            <a:chExt cx="2315181" cy="3181347"/>
          </a:xfrm>
        </p:grpSpPr>
        <p:grpSp>
          <p:nvGrpSpPr>
            <p:cNvPr id="17" name="مجموعة 29">
              <a:extLst>
                <a:ext uri="{FF2B5EF4-FFF2-40B4-BE49-F238E27FC236}">
                  <a16:creationId xmlns:a16="http://schemas.microsoft.com/office/drawing/2014/main" id="{28DE9376-54AA-5D7F-CF8A-9F5898D83917}"/>
                </a:ext>
              </a:extLst>
            </p:cNvPr>
            <p:cNvGrpSpPr/>
            <p:nvPr/>
          </p:nvGrpSpPr>
          <p:grpSpPr>
            <a:xfrm>
              <a:off x="9611724" y="2249519"/>
              <a:ext cx="2315181" cy="3029809"/>
              <a:chOff x="4602266" y="46949"/>
              <a:chExt cx="1435304" cy="1878704"/>
            </a:xfrm>
          </p:grpSpPr>
          <p:grpSp>
            <p:nvGrpSpPr>
              <p:cNvPr id="37" name="مجموعة 30">
                <a:extLst>
                  <a:ext uri="{FF2B5EF4-FFF2-40B4-BE49-F238E27FC236}">
                    <a16:creationId xmlns:a16="http://schemas.microsoft.com/office/drawing/2014/main" id="{F5FE4DD0-059C-272C-F2E6-0E234DCEA4E8}"/>
                  </a:ext>
                </a:extLst>
              </p:cNvPr>
              <p:cNvGrpSpPr/>
              <p:nvPr/>
            </p:nvGrpSpPr>
            <p:grpSpPr>
              <a:xfrm>
                <a:off x="4602266" y="46949"/>
                <a:ext cx="1390650" cy="1878704"/>
                <a:chOff x="4602266" y="46949"/>
                <a:chExt cx="1390650" cy="1878704"/>
              </a:xfrm>
            </p:grpSpPr>
            <p:sp>
              <p:nvSpPr>
                <p:cNvPr id="39" name="شكل بيضاوي 64">
                  <a:extLst>
                    <a:ext uri="{FF2B5EF4-FFF2-40B4-BE49-F238E27FC236}">
                      <a16:creationId xmlns:a16="http://schemas.microsoft.com/office/drawing/2014/main" id="{69EF903E-8684-6792-9224-71DF4C74BECB}"/>
                    </a:ext>
                  </a:extLst>
                </p:cNvPr>
                <p:cNvSpPr/>
                <p:nvPr/>
              </p:nvSpPr>
              <p:spPr>
                <a:xfrm>
                  <a:off x="4913514" y="46949"/>
                  <a:ext cx="768154" cy="768154"/>
                </a:xfrm>
                <a:prstGeom prst="ellipse">
                  <a:avLst/>
                </a:prstGeom>
                <a:solidFill>
                  <a:srgbClr val="168489"/>
                </a:solidFill>
                <a:ln w="57150">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40" name="شكل حر: شكل 70">
                  <a:extLst>
                    <a:ext uri="{FF2B5EF4-FFF2-40B4-BE49-F238E27FC236}">
                      <a16:creationId xmlns:a16="http://schemas.microsoft.com/office/drawing/2014/main" id="{48D121CA-3AB6-2276-A71F-8A5BBBA9DFC3}"/>
                    </a:ext>
                  </a:extLst>
                </p:cNvPr>
                <p:cNvSpPr/>
                <p:nvPr/>
              </p:nvSpPr>
              <p:spPr>
                <a:xfrm>
                  <a:off x="4602266" y="253354"/>
                  <a:ext cx="1390650" cy="1672299"/>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38" name="مربع نص 25">
                <a:extLst>
                  <a:ext uri="{FF2B5EF4-FFF2-40B4-BE49-F238E27FC236}">
                    <a16:creationId xmlns:a16="http://schemas.microsoft.com/office/drawing/2014/main" id="{B1D7DA93-D4F0-B38F-87F7-358337D4B48E}"/>
                  </a:ext>
                </a:extLst>
              </p:cNvPr>
              <p:cNvSpPr txBox="1"/>
              <p:nvPr/>
            </p:nvSpPr>
            <p:spPr>
              <a:xfrm>
                <a:off x="4608100" y="1034433"/>
                <a:ext cx="1429470" cy="737414"/>
              </a:xfrm>
              <a:prstGeom prst="rect">
                <a:avLst/>
              </a:prstGeom>
              <a:noFill/>
            </p:spPr>
            <p:txBody>
              <a:bodyPr wrap="square" rtlCol="1">
                <a:spAutoFit/>
              </a:bodyPr>
              <a:lstStyle/>
              <a:p>
                <a:pPr algn="ctr" rtl="0">
                  <a:lnSpc>
                    <a:spcPct val="113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تحسين جودة القرارات</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24" name="TextBox 6">
              <a:extLst>
                <a:ext uri="{FF2B5EF4-FFF2-40B4-BE49-F238E27FC236}">
                  <a16:creationId xmlns:a16="http://schemas.microsoft.com/office/drawing/2014/main" id="{45B26777-FFCC-8B0E-F386-FBD0BB27EE5A}"/>
                </a:ext>
              </a:extLst>
            </p:cNvPr>
            <p:cNvSpPr txBox="1"/>
            <p:nvPr/>
          </p:nvSpPr>
          <p:spPr>
            <a:xfrm>
              <a:off x="10149910" y="2097981"/>
              <a:ext cx="1120821" cy="1285866"/>
            </a:xfrm>
            <a:prstGeom prst="rect">
              <a:avLst/>
            </a:prstGeom>
            <a:noFill/>
          </p:spPr>
          <p:txBody>
            <a:bodyPr wrap="none" rtlCol="0">
              <a:spAutoFit/>
            </a:bodyPr>
            <a:lstStyle/>
            <a:p>
              <a:pPr algn="just" rtl="0">
                <a:lnSpc>
                  <a:spcPct val="115000"/>
                </a:lnSpc>
              </a:pPr>
              <a:r>
                <a:rPr lang="en-GB" sz="7200" b="1" kern="1200" dirty="0">
                  <a:solidFill>
                    <a:srgbClr val="FFFFFF"/>
                  </a:solidFill>
                  <a:effectLst/>
                  <a:latin typeface="Calibri" panose="020F0502020204030204" pitchFamily="34" charset="0"/>
                  <a:ea typeface="Calibri" panose="020F0502020204030204" pitchFamily="34" charset="0"/>
                  <a:cs typeface="Activist Light"/>
                </a:rPr>
                <a:t>01</a:t>
              </a:r>
              <a:endParaRPr lang="en-US" sz="7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273834103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fill="hold"/>
                                        <p:tgtEl>
                                          <p:spTgt spid="45"/>
                                        </p:tgtEl>
                                        <p:attrNameLst>
                                          <p:attrName>ppt_x</p:attrName>
                                        </p:attrNameLst>
                                      </p:cBhvr>
                                      <p:tavLst>
                                        <p:tav tm="0">
                                          <p:val>
                                            <p:strVal val="#ppt_x"/>
                                          </p:val>
                                        </p:tav>
                                        <p:tav tm="100000">
                                          <p:val>
                                            <p:strVal val="#ppt_x"/>
                                          </p:val>
                                        </p:tav>
                                      </p:tavLst>
                                    </p:anim>
                                    <p:anim calcmode="lin" valueType="num">
                                      <p:cBhvr additive="base">
                                        <p:cTn id="8"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6"/>
                                        </p:tgtEl>
                                        <p:attrNameLst>
                                          <p:attrName>style.visibility</p:attrName>
                                        </p:attrNameLst>
                                      </p:cBhvr>
                                      <p:to>
                                        <p:strVal val="visible"/>
                                      </p:to>
                                    </p:set>
                                    <p:anim calcmode="lin" valueType="num">
                                      <p:cBhvr additive="base">
                                        <p:cTn id="13" dur="500" fill="hold"/>
                                        <p:tgtEl>
                                          <p:spTgt spid="46"/>
                                        </p:tgtEl>
                                        <p:attrNameLst>
                                          <p:attrName>ppt_x</p:attrName>
                                        </p:attrNameLst>
                                      </p:cBhvr>
                                      <p:tavLst>
                                        <p:tav tm="0">
                                          <p:val>
                                            <p:strVal val="#ppt_x"/>
                                          </p:val>
                                        </p:tav>
                                        <p:tav tm="100000">
                                          <p:val>
                                            <p:strVal val="#ppt_x"/>
                                          </p:val>
                                        </p:tav>
                                      </p:tavLst>
                                    </p:anim>
                                    <p:anim calcmode="lin" valueType="num">
                                      <p:cBhvr additive="base">
                                        <p:cTn id="14"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500" fill="hold"/>
                                        <p:tgtEl>
                                          <p:spTgt spid="47"/>
                                        </p:tgtEl>
                                        <p:attrNameLst>
                                          <p:attrName>ppt_x</p:attrName>
                                        </p:attrNameLst>
                                      </p:cBhvr>
                                      <p:tavLst>
                                        <p:tav tm="0">
                                          <p:val>
                                            <p:strVal val="#ppt_x"/>
                                          </p:val>
                                        </p:tav>
                                        <p:tav tm="100000">
                                          <p:val>
                                            <p:strVal val="#ppt_x"/>
                                          </p:val>
                                        </p:tav>
                                      </p:tavLst>
                                    </p:anim>
                                    <p:anim calcmode="lin" valueType="num">
                                      <p:cBhvr additive="base">
                                        <p:cTn id="20"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8"/>
                                        </p:tgtEl>
                                        <p:attrNameLst>
                                          <p:attrName>style.visibility</p:attrName>
                                        </p:attrNameLst>
                                      </p:cBhvr>
                                      <p:to>
                                        <p:strVal val="visible"/>
                                      </p:to>
                                    </p:set>
                                    <p:anim calcmode="lin" valueType="num">
                                      <p:cBhvr additive="base">
                                        <p:cTn id="25" dur="500" fill="hold"/>
                                        <p:tgtEl>
                                          <p:spTgt spid="48"/>
                                        </p:tgtEl>
                                        <p:attrNameLst>
                                          <p:attrName>ppt_x</p:attrName>
                                        </p:attrNameLst>
                                      </p:cBhvr>
                                      <p:tavLst>
                                        <p:tav tm="0">
                                          <p:val>
                                            <p:strVal val="#ppt_x"/>
                                          </p:val>
                                        </p:tav>
                                        <p:tav tm="100000">
                                          <p:val>
                                            <p:strVal val="#ppt_x"/>
                                          </p:val>
                                        </p:tav>
                                      </p:tavLst>
                                    </p:anim>
                                    <p:anim calcmode="lin" valueType="num">
                                      <p:cBhvr additive="base">
                                        <p:cTn id="26"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9"/>
                                        </p:tgtEl>
                                        <p:attrNameLst>
                                          <p:attrName>style.visibility</p:attrName>
                                        </p:attrNameLst>
                                      </p:cBhvr>
                                      <p:to>
                                        <p:strVal val="visible"/>
                                      </p:to>
                                    </p:set>
                                    <p:anim calcmode="lin" valueType="num">
                                      <p:cBhvr additive="base">
                                        <p:cTn id="31" dur="500" fill="hold"/>
                                        <p:tgtEl>
                                          <p:spTgt spid="49"/>
                                        </p:tgtEl>
                                        <p:attrNameLst>
                                          <p:attrName>ppt_x</p:attrName>
                                        </p:attrNameLst>
                                      </p:cBhvr>
                                      <p:tavLst>
                                        <p:tav tm="0">
                                          <p:val>
                                            <p:strVal val="#ppt_x"/>
                                          </p:val>
                                        </p:tav>
                                        <p:tav tm="100000">
                                          <p:val>
                                            <p:strVal val="#ppt_x"/>
                                          </p:val>
                                        </p:tav>
                                      </p:tavLst>
                                    </p:anim>
                                    <p:anim calcmode="lin" valueType="num">
                                      <p:cBhvr additive="base">
                                        <p:cTn id="32"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D6E9FE-10D1-0D62-729D-FB1D081AD268}"/>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58C041E9-EAB3-6978-9065-02B2E18F2661}"/>
              </a:ext>
            </a:extLst>
          </p:cNvPr>
          <p:cNvSpPr txBox="1"/>
          <p:nvPr/>
        </p:nvSpPr>
        <p:spPr>
          <a:xfrm>
            <a:off x="2190750" y="-75527"/>
            <a:ext cx="7810500" cy="646331"/>
          </a:xfrm>
          <a:prstGeom prst="rect">
            <a:avLst/>
          </a:prstGeom>
          <a:noFill/>
        </p:spPr>
        <p:txBody>
          <a:bodyPr wrap="square">
            <a:spAutoFit/>
          </a:bodyPr>
          <a:lstStyle/>
          <a:p>
            <a:pPr algn="ctr"/>
            <a:r>
              <a:rPr lang="ar-SA" sz="3600" b="1" dirty="0">
                <a:solidFill>
                  <a:schemeClr val="bg1"/>
                </a:solidFill>
                <a:latin typeface="Adobe Arabic" panose="02040503050201020203" pitchFamily="18" charset="-78"/>
                <a:cs typeface="Adobe Arabic" panose="02040503050201020203" pitchFamily="18" charset="-78"/>
              </a:rPr>
              <a:t>مثال</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88F7EE23-8193-922B-7550-330C38845B2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Nokia ">
            <a:extLst>
              <a:ext uri="{FF2B5EF4-FFF2-40B4-BE49-F238E27FC236}">
                <a16:creationId xmlns:a16="http://schemas.microsoft.com/office/drawing/2014/main" id="{94257B65-0551-E0C2-521B-46BE08BD8EB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12888" y="1933880"/>
            <a:ext cx="4240125" cy="4240125"/>
          </a:xfrm>
          <a:prstGeom prst="rect">
            <a:avLst/>
          </a:prstGeom>
          <a:noFill/>
          <a:ln>
            <a:noFill/>
          </a:ln>
        </p:spPr>
      </p:pic>
      <p:sp>
        <p:nvSpPr>
          <p:cNvPr id="5" name="TextBox 4">
            <a:extLst>
              <a:ext uri="{FF2B5EF4-FFF2-40B4-BE49-F238E27FC236}">
                <a16:creationId xmlns:a16="http://schemas.microsoft.com/office/drawing/2014/main" id="{ABA8FF92-07D4-6DAD-FC1D-ECAB442C4177}"/>
              </a:ext>
            </a:extLst>
          </p:cNvPr>
          <p:cNvSpPr txBox="1"/>
          <p:nvPr/>
        </p:nvSpPr>
        <p:spPr>
          <a:xfrm>
            <a:off x="5535525" y="2216238"/>
            <a:ext cx="5843587" cy="3108543"/>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عندما واجهت شركة "نوكيا" منافسة شديدة من آبل وسامسونج، كان تنظيمها الهرمي الصارم عائقاً أمام استجابتها السريعة للتغيّرات التكنولوجية. في المقابل، تمكّنت شركة "أمازون" بفضل تنظيمها المرن القائم على فرق عمل صغيرة مستقلّة (نموذج "فرق البيتزا") من التكيّف باستمرار مع متطلّبات السوق والتوسّع في قطاعات جديدة</a:t>
            </a:r>
            <a:endParaRPr lang="en-US" dirty="0"/>
          </a:p>
        </p:txBody>
      </p:sp>
    </p:spTree>
    <p:extLst>
      <p:ext uri="{BB962C8B-B14F-4D97-AF65-F5344CB8AC3E}">
        <p14:creationId xmlns:p14="http://schemas.microsoft.com/office/powerpoint/2010/main" val="256718551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D47585-255D-AF94-0188-AB0EB39848C1}"/>
            </a:ext>
          </a:extLst>
        </p:cNvPr>
        <p:cNvGrpSpPr/>
        <p:nvPr/>
      </p:nvGrpSpPr>
      <p:grpSpPr>
        <a:xfrm>
          <a:off x="0" y="0"/>
          <a:ext cx="0" cy="0"/>
          <a:chOff x="0" y="0"/>
          <a:chExt cx="0" cy="0"/>
        </a:xfrm>
      </p:grpSpPr>
      <p:sp>
        <p:nvSpPr>
          <p:cNvPr id="29" name="TextBox 28">
            <a:extLst>
              <a:ext uri="{FF2B5EF4-FFF2-40B4-BE49-F238E27FC236}">
                <a16:creationId xmlns:a16="http://schemas.microsoft.com/office/drawing/2014/main" id="{C41BD447-E9F0-6C96-B3ED-0CEE22B9B678}"/>
              </a:ext>
            </a:extLst>
          </p:cNvPr>
          <p:cNvSpPr txBox="1"/>
          <p:nvPr/>
        </p:nvSpPr>
        <p:spPr>
          <a:xfrm>
            <a:off x="1002401" y="3768213"/>
            <a:ext cx="5009702" cy="41088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EG"/>
              <a:t>"تشخيص وتطوير التنظيم"</a:t>
            </a:r>
            <a:endParaRPr lang="en-US" dirty="0"/>
          </a:p>
        </p:txBody>
      </p:sp>
      <p:sp>
        <p:nvSpPr>
          <p:cNvPr id="8" name="TextBox 7">
            <a:extLst>
              <a:ext uri="{FF2B5EF4-FFF2-40B4-BE49-F238E27FC236}">
                <a16:creationId xmlns:a16="http://schemas.microsoft.com/office/drawing/2014/main" id="{E4609E82-1D4B-151F-6C58-480D1E76C64E}"/>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 تدريبي</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F93FF22A-97FF-5F0F-2985-383CD67CDC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3" name="Picture 2">
            <a:extLst>
              <a:ext uri="{FF2B5EF4-FFF2-40B4-BE49-F238E27FC236}">
                <a16:creationId xmlns:a16="http://schemas.microsoft.com/office/drawing/2014/main" id="{658D8F4D-4EA5-A103-F5E9-6E0B5C48D40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79898" y="1386963"/>
            <a:ext cx="4762500" cy="4762500"/>
          </a:xfrm>
          <a:prstGeom prst="rect">
            <a:avLst/>
          </a:prstGeom>
        </p:spPr>
      </p:pic>
    </p:spTree>
    <p:extLst>
      <p:ext uri="{BB962C8B-B14F-4D97-AF65-F5344CB8AC3E}">
        <p14:creationId xmlns:p14="http://schemas.microsoft.com/office/powerpoint/2010/main" val="443616949"/>
      </p:ext>
    </p:extLst>
  </p:cSld>
  <p:clrMapOvr>
    <a:masterClrMapping/>
  </p:clrMapOvr>
  <p:transition spd="slow">
    <p:wipe/>
  </p:transition>
</p:sld>
</file>

<file path=ppt/slides/slide86.xml><?xml version="1.0" encoding="utf-8"?>
<p:sld xmlns:a="http://schemas.openxmlformats.org/drawingml/2006/main" xmlns:r="http://schemas.openxmlformats.org/officeDocument/2006/relationships" xmlns:p="http://schemas.openxmlformats.org/presentationml/2006/main">
  <p:cSld>
    <p:bg>
      <p:bgPr>
        <a:solidFill>
          <a:srgbClr val="A0C9CA"/>
        </a:solidFill>
        <a:effectLst/>
      </p:bgPr>
    </p:bg>
    <p:spTree>
      <p:nvGrpSpPr>
        <p:cNvPr id="1" name="">
          <a:extLst>
            <a:ext uri="{FF2B5EF4-FFF2-40B4-BE49-F238E27FC236}">
              <a16:creationId xmlns:a16="http://schemas.microsoft.com/office/drawing/2014/main" id="{E21BBA5C-A22C-5748-A553-32878A3A1EFD}"/>
            </a:ext>
          </a:extLst>
        </p:cNvPr>
        <p:cNvGrpSpPr/>
        <p:nvPr/>
      </p:nvGrpSpPr>
      <p:grpSpPr>
        <a:xfrm>
          <a:off x="0" y="0"/>
          <a:ext cx="0" cy="0"/>
          <a:chOff x="0" y="0"/>
          <a:chExt cx="0" cy="0"/>
        </a:xfrm>
      </p:grpSpPr>
      <p:sp>
        <p:nvSpPr>
          <p:cNvPr id="35" name="Rectangle: Rounded Corners 34">
            <a:extLst>
              <a:ext uri="{FF2B5EF4-FFF2-40B4-BE49-F238E27FC236}">
                <a16:creationId xmlns:a16="http://schemas.microsoft.com/office/drawing/2014/main" id="{2E1BFDAF-8151-E81F-1B5C-51F7CDB42BA2}"/>
              </a:ext>
            </a:extLst>
          </p:cNvPr>
          <p:cNvSpPr/>
          <p:nvPr/>
        </p:nvSpPr>
        <p:spPr>
          <a:xfrm>
            <a:off x="4739621" y="1447801"/>
            <a:ext cx="7650048" cy="8235084"/>
          </a:xfrm>
          <a:prstGeom prst="roundRect">
            <a:avLst>
              <a:gd name="adj" fmla="val 6240"/>
            </a:avLst>
          </a:prstGeom>
          <a:solidFill>
            <a:schemeClr val="bg1"/>
          </a:solidFill>
          <a:ln>
            <a:noFill/>
          </a:ln>
          <a:scene3d>
            <a:camera prst="isometricTopUp"/>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9" name="Rectangle: Rounded Corners 98">
            <a:extLst>
              <a:ext uri="{FF2B5EF4-FFF2-40B4-BE49-F238E27FC236}">
                <a16:creationId xmlns:a16="http://schemas.microsoft.com/office/drawing/2014/main" id="{332AAC2F-3A16-15B8-7A9A-CE529D097699}"/>
              </a:ext>
            </a:extLst>
          </p:cNvPr>
          <p:cNvSpPr/>
          <p:nvPr/>
        </p:nvSpPr>
        <p:spPr>
          <a:xfrm>
            <a:off x="4737292" y="2162437"/>
            <a:ext cx="7860092" cy="6964236"/>
          </a:xfrm>
          <a:prstGeom prst="roundRect">
            <a:avLst>
              <a:gd name="adj" fmla="val 3329"/>
            </a:avLst>
          </a:prstGeom>
          <a:noFill/>
          <a:ln w="28575">
            <a:solidFill>
              <a:schemeClr val="bg1">
                <a:lumMod val="65000"/>
              </a:schemeClr>
            </a:solidFill>
            <a:prstDash val="dash"/>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50" name="Group 49">
            <a:extLst>
              <a:ext uri="{FF2B5EF4-FFF2-40B4-BE49-F238E27FC236}">
                <a16:creationId xmlns:a16="http://schemas.microsoft.com/office/drawing/2014/main" id="{C6E55047-0E75-579F-4A91-8B69F3A67079}"/>
              </a:ext>
            </a:extLst>
          </p:cNvPr>
          <p:cNvGrpSpPr/>
          <p:nvPr/>
        </p:nvGrpSpPr>
        <p:grpSpPr>
          <a:xfrm>
            <a:off x="7979267" y="-972868"/>
            <a:ext cx="5613451" cy="4492039"/>
            <a:chOff x="8034976" y="-699337"/>
            <a:chExt cx="5613451" cy="4492039"/>
          </a:xfrm>
        </p:grpSpPr>
        <p:sp>
          <p:nvSpPr>
            <p:cNvPr id="46" name="Rectangle: Rounded Corners 45">
              <a:extLst>
                <a:ext uri="{FF2B5EF4-FFF2-40B4-BE49-F238E27FC236}">
                  <a16:creationId xmlns:a16="http://schemas.microsoft.com/office/drawing/2014/main" id="{460E72DA-2484-557A-3BB2-14AE61B55AEB}"/>
                </a:ext>
              </a:extLst>
            </p:cNvPr>
            <p:cNvSpPr/>
            <p:nvPr/>
          </p:nvSpPr>
          <p:spPr>
            <a:xfrm>
              <a:off x="9169208" y="-699337"/>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7" name="Rectangle: Rounded Corners 46">
              <a:extLst>
                <a:ext uri="{FF2B5EF4-FFF2-40B4-BE49-F238E27FC236}">
                  <a16:creationId xmlns:a16="http://schemas.microsoft.com/office/drawing/2014/main" id="{E5A222BF-1C5D-430D-DDD0-71CD3FA4BDD9}"/>
                </a:ext>
              </a:extLst>
            </p:cNvPr>
            <p:cNvSpPr/>
            <p:nvPr/>
          </p:nvSpPr>
          <p:spPr>
            <a:xfrm>
              <a:off x="8803305" y="-424622"/>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8" name="Rectangle: Rounded Corners 47">
              <a:extLst>
                <a:ext uri="{FF2B5EF4-FFF2-40B4-BE49-F238E27FC236}">
                  <a16:creationId xmlns:a16="http://schemas.microsoft.com/office/drawing/2014/main" id="{087983E1-CC4A-36AA-E2F9-0220463979C7}"/>
                </a:ext>
              </a:extLst>
            </p:cNvPr>
            <p:cNvSpPr/>
            <p:nvPr/>
          </p:nvSpPr>
          <p:spPr>
            <a:xfrm>
              <a:off x="8437402" y="-175427"/>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9" name="Rectangle: Rounded Corners 48">
              <a:extLst>
                <a:ext uri="{FF2B5EF4-FFF2-40B4-BE49-F238E27FC236}">
                  <a16:creationId xmlns:a16="http://schemas.microsoft.com/office/drawing/2014/main" id="{25CE317E-D7AD-E82E-DD1C-DE7844604D17}"/>
                </a:ext>
              </a:extLst>
            </p:cNvPr>
            <p:cNvSpPr/>
            <p:nvPr/>
          </p:nvSpPr>
          <p:spPr>
            <a:xfrm>
              <a:off x="8034976" y="76904"/>
              <a:ext cx="4479219" cy="3715798"/>
            </a:xfrm>
            <a:prstGeom prst="roundRect">
              <a:avLst>
                <a:gd name="adj" fmla="val 6240"/>
              </a:avLst>
            </a:prstGeom>
            <a:gradFill flip="none" rotWithShape="1">
              <a:gsLst>
                <a:gs pos="0">
                  <a:srgbClr val="168489"/>
                </a:gs>
                <a:gs pos="58000">
                  <a:srgbClr val="82ADD1"/>
                </a:gs>
                <a:gs pos="100000">
                  <a:srgbClr val="A0C9CA"/>
                </a:gs>
              </a:gsLst>
              <a:lin ang="2700000" scaled="1"/>
              <a:tileRect/>
            </a:gra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pic>
        <p:nvPicPr>
          <p:cNvPr id="9" name="Picture 8">
            <a:extLst>
              <a:ext uri="{FF2B5EF4-FFF2-40B4-BE49-F238E27FC236}">
                <a16:creationId xmlns:a16="http://schemas.microsoft.com/office/drawing/2014/main" id="{D62C0923-7072-1AD7-9EC1-D9E3214656F1}"/>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100000"/>
                    </a14:imgEffect>
                  </a14:imgLayer>
                </a14:imgProps>
              </a:ext>
            </a:extLst>
          </a:blip>
          <a:stretch>
            <a:fillRect/>
          </a:stretch>
        </p:blipFill>
        <p:spPr>
          <a:xfrm>
            <a:off x="6260762" y="3379748"/>
            <a:ext cx="4102964" cy="2365453"/>
          </a:xfrm>
          <a:prstGeom prst="rect">
            <a:avLst/>
          </a:prstGeom>
        </p:spPr>
      </p:pic>
      <p:sp>
        <p:nvSpPr>
          <p:cNvPr id="4" name="Rectangle: Rounded Corners 3">
            <a:extLst>
              <a:ext uri="{FF2B5EF4-FFF2-40B4-BE49-F238E27FC236}">
                <a16:creationId xmlns:a16="http://schemas.microsoft.com/office/drawing/2014/main" id="{2201D4BE-4F9F-56AA-723D-2CD6526B96F8}"/>
              </a:ext>
            </a:extLst>
          </p:cNvPr>
          <p:cNvSpPr/>
          <p:nvPr/>
        </p:nvSpPr>
        <p:spPr>
          <a:xfrm>
            <a:off x="6877051" y="2790825"/>
            <a:ext cx="2876550" cy="2876550"/>
          </a:xfrm>
          <a:prstGeom prst="roundRect">
            <a:avLst>
              <a:gd name="adj" fmla="val 6240"/>
            </a:avLst>
          </a:prstGeom>
          <a:gradFill flip="none" rotWithShape="1">
            <a:gsLst>
              <a:gs pos="0">
                <a:srgbClr val="168489"/>
              </a:gs>
              <a:gs pos="43000">
                <a:srgbClr val="A0C9CA"/>
              </a:gs>
              <a:gs pos="100000">
                <a:srgbClr val="82ADD1"/>
              </a:gs>
            </a:gsLst>
            <a:path path="circle">
              <a:fillToRect l="100000" t="100000"/>
            </a:path>
            <a:tileRect r="-100000" b="-100000"/>
          </a:gradFill>
          <a:ln>
            <a:noFill/>
          </a:ln>
          <a:scene3d>
            <a:camera prst="isometricTopUp"/>
            <a:lightRig rig="threePt" dir="t"/>
          </a:scene3d>
          <a:sp3d extrusionH="20955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Freeform: Shape 6">
            <a:extLst>
              <a:ext uri="{FF2B5EF4-FFF2-40B4-BE49-F238E27FC236}">
                <a16:creationId xmlns:a16="http://schemas.microsoft.com/office/drawing/2014/main" id="{D6669F7C-FDB7-36D0-9A62-08225AE85CAE}"/>
              </a:ext>
            </a:extLst>
          </p:cNvPr>
          <p:cNvSpPr/>
          <p:nvPr/>
        </p:nvSpPr>
        <p:spPr>
          <a:xfrm>
            <a:off x="6880412" y="2790825"/>
            <a:ext cx="2863664" cy="2876550"/>
          </a:xfrm>
          <a:custGeom>
            <a:avLst/>
            <a:gdLst>
              <a:gd name="connsiteX0" fmla="*/ 179497 w 2863664"/>
              <a:gd name="connsiteY0" fmla="*/ 0 h 2876550"/>
              <a:gd name="connsiteX1" fmla="*/ 2697053 w 2863664"/>
              <a:gd name="connsiteY1" fmla="*/ 0 h 2876550"/>
              <a:gd name="connsiteX2" fmla="*/ 2862444 w 2863664"/>
              <a:gd name="connsiteY2" fmla="*/ 109629 h 2876550"/>
              <a:gd name="connsiteX3" fmla="*/ 2863664 w 2863664"/>
              <a:gd name="connsiteY3" fmla="*/ 115668 h 2876550"/>
              <a:gd name="connsiteX4" fmla="*/ 2647949 w 2863664"/>
              <a:gd name="connsiteY4" fmla="*/ 104775 h 2876550"/>
              <a:gd name="connsiteX5" fmla="*/ 209549 w 2863664"/>
              <a:gd name="connsiteY5" fmla="*/ 2543175 h 2876550"/>
              <a:gd name="connsiteX6" fmla="*/ 222138 w 2863664"/>
              <a:gd name="connsiteY6" fmla="*/ 2792487 h 2876550"/>
              <a:gd name="connsiteX7" fmla="*/ 234968 w 2863664"/>
              <a:gd name="connsiteY7" fmla="*/ 2876550 h 2876550"/>
              <a:gd name="connsiteX8" fmla="*/ 179497 w 2863664"/>
              <a:gd name="connsiteY8" fmla="*/ 2876550 h 2876550"/>
              <a:gd name="connsiteX9" fmla="*/ 0 w 2863664"/>
              <a:gd name="connsiteY9" fmla="*/ 2697053 h 2876550"/>
              <a:gd name="connsiteX10" fmla="*/ 0 w 2863664"/>
              <a:gd name="connsiteY10" fmla="*/ 179497 h 2876550"/>
              <a:gd name="connsiteX11" fmla="*/ 179497 w 2863664"/>
              <a:gd name="connsiteY11" fmla="*/ 0 h 287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63664" h="2876550">
                <a:moveTo>
                  <a:pt x="179497" y="0"/>
                </a:moveTo>
                <a:lnTo>
                  <a:pt x="2697053" y="0"/>
                </a:lnTo>
                <a:cubicBezTo>
                  <a:pt x="2771403" y="0"/>
                  <a:pt x="2835195" y="45205"/>
                  <a:pt x="2862444" y="109629"/>
                </a:cubicBezTo>
                <a:lnTo>
                  <a:pt x="2863664" y="115668"/>
                </a:lnTo>
                <a:lnTo>
                  <a:pt x="2647949" y="104775"/>
                </a:lnTo>
                <a:cubicBezTo>
                  <a:pt x="1301258" y="104775"/>
                  <a:pt x="209549" y="1196484"/>
                  <a:pt x="209549" y="2543175"/>
                </a:cubicBezTo>
                <a:cubicBezTo>
                  <a:pt x="209549" y="2627343"/>
                  <a:pt x="213814" y="2710516"/>
                  <a:pt x="222138" y="2792487"/>
                </a:cubicBezTo>
                <a:lnTo>
                  <a:pt x="234968" y="2876550"/>
                </a:lnTo>
                <a:lnTo>
                  <a:pt x="179497" y="2876550"/>
                </a:lnTo>
                <a:cubicBezTo>
                  <a:pt x="80364" y="2876550"/>
                  <a:pt x="0" y="2796186"/>
                  <a:pt x="0" y="2697053"/>
                </a:cubicBezTo>
                <a:lnTo>
                  <a:pt x="0" y="179497"/>
                </a:lnTo>
                <a:cubicBezTo>
                  <a:pt x="0" y="80364"/>
                  <a:pt x="80364" y="0"/>
                  <a:pt x="179497" y="0"/>
                </a:cubicBezTo>
                <a:close/>
              </a:path>
            </a:pathLst>
          </a:custGeom>
          <a:solidFill>
            <a:schemeClr val="bg1">
              <a:alpha val="26000"/>
            </a:schemeClr>
          </a:solidFill>
          <a:ln>
            <a:noFill/>
          </a:ln>
          <a:scene3d>
            <a:camera prst="isometricTopUp"/>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Oval 15">
            <a:extLst>
              <a:ext uri="{FF2B5EF4-FFF2-40B4-BE49-F238E27FC236}">
                <a16:creationId xmlns:a16="http://schemas.microsoft.com/office/drawing/2014/main" id="{EF71B94E-E1A6-BB1B-81D4-8B02038F81A4}"/>
              </a:ext>
            </a:extLst>
          </p:cNvPr>
          <p:cNvSpPr/>
          <p:nvPr/>
        </p:nvSpPr>
        <p:spPr>
          <a:xfrm>
            <a:off x="6698914" y="1428752"/>
            <a:ext cx="3223300" cy="3124196"/>
          </a:xfrm>
          <a:prstGeom prst="ellipse">
            <a:avLst/>
          </a:prstGeom>
          <a:gradFill>
            <a:gsLst>
              <a:gs pos="57000">
                <a:schemeClr val="bg1">
                  <a:lumMod val="95000"/>
                  <a:alpha val="87000"/>
                </a:schemeClr>
              </a:gs>
              <a:gs pos="100000">
                <a:schemeClr val="tx2">
                  <a:lumMod val="40000"/>
                  <a:lumOff val="60000"/>
                </a:schemeClr>
              </a:gs>
            </a:gsLst>
            <a:path path="circle">
              <a:fillToRect l="100000" t="100000"/>
            </a:path>
          </a:gradFill>
          <a:ln>
            <a:solidFill>
              <a:schemeClr val="accent1">
                <a:shade val="50000"/>
              </a:schemeClr>
            </a:solidFill>
          </a:ln>
          <a:scene3d>
            <a:camera prst="isometricLeftDown"/>
            <a:lightRig rig="threePt" dir="t"/>
          </a:scene3d>
          <a:sp3d extrusionH="2095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2" name="TextBox 111">
            <a:extLst>
              <a:ext uri="{FF2B5EF4-FFF2-40B4-BE49-F238E27FC236}">
                <a16:creationId xmlns:a16="http://schemas.microsoft.com/office/drawing/2014/main" id="{37739E99-1692-575D-C5F2-DC2EA07B1906}"/>
              </a:ext>
            </a:extLst>
          </p:cNvPr>
          <p:cNvSpPr txBox="1"/>
          <p:nvPr/>
        </p:nvSpPr>
        <p:spPr>
          <a:xfrm>
            <a:off x="8776490" y="1033767"/>
            <a:ext cx="3167751" cy="1200329"/>
          </a:xfrm>
          <a:prstGeom prst="rect">
            <a:avLst/>
          </a:prstGeom>
          <a:noFill/>
        </p:spPr>
        <p:txBody>
          <a:bodyPr wrap="square" rtlCol="0">
            <a:spAutoFit/>
            <a:scene3d>
              <a:camera prst="isometricLeftDown"/>
              <a:lightRig rig="threePt" dir="t"/>
            </a:scene3d>
            <a:sp3d extrusionH="31750" prstMaterial="metal"/>
          </a:bodyPr>
          <a:lstStyle/>
          <a:p>
            <a:pPr algn="ctr"/>
            <a:r>
              <a:rPr lang="ar-SY" sz="3600" dirty="0">
                <a:latin typeface="Adobe Arabic" panose="02040503050201020203" pitchFamily="18" charset="-78"/>
                <a:cs typeface="Adobe Arabic" panose="02040503050201020203" pitchFamily="18" charset="-78"/>
              </a:rPr>
              <a:t>تصميم الهياكل التنظيمية وتوزيع المهام</a:t>
            </a:r>
            <a:endParaRPr lang="en-US" sz="3600" dirty="0">
              <a:latin typeface="Adobe Arabic" panose="02040503050201020203" pitchFamily="18" charset="-78"/>
              <a:cs typeface="Adobe Arabic" panose="02040503050201020203" pitchFamily="18" charset="-78"/>
            </a:endParaRPr>
          </a:p>
        </p:txBody>
      </p:sp>
      <p:grpSp>
        <p:nvGrpSpPr>
          <p:cNvPr id="28" name="Group 27">
            <a:extLst>
              <a:ext uri="{FF2B5EF4-FFF2-40B4-BE49-F238E27FC236}">
                <a16:creationId xmlns:a16="http://schemas.microsoft.com/office/drawing/2014/main" id="{A1D667C2-1FD9-6C0A-B38A-30269910E316}"/>
              </a:ext>
            </a:extLst>
          </p:cNvPr>
          <p:cNvGrpSpPr/>
          <p:nvPr/>
        </p:nvGrpSpPr>
        <p:grpSpPr>
          <a:xfrm>
            <a:off x="6945835" y="5057528"/>
            <a:ext cx="7105650" cy="1543500"/>
            <a:chOff x="6945835" y="5057528"/>
            <a:chExt cx="7105650" cy="1543500"/>
          </a:xfrm>
        </p:grpSpPr>
        <p:grpSp>
          <p:nvGrpSpPr>
            <p:cNvPr id="78" name="Group 77">
              <a:extLst>
                <a:ext uri="{FF2B5EF4-FFF2-40B4-BE49-F238E27FC236}">
                  <a16:creationId xmlns:a16="http://schemas.microsoft.com/office/drawing/2014/main" id="{FB998235-1ED5-7B8D-0B02-B3E13F7619B0}"/>
                </a:ext>
              </a:extLst>
            </p:cNvPr>
            <p:cNvGrpSpPr/>
            <p:nvPr/>
          </p:nvGrpSpPr>
          <p:grpSpPr>
            <a:xfrm>
              <a:off x="9172624" y="5057528"/>
              <a:ext cx="2738477" cy="1543500"/>
              <a:chOff x="5099804" y="4684840"/>
              <a:chExt cx="2738477" cy="1543500"/>
            </a:xfrm>
          </p:grpSpPr>
          <p:sp>
            <p:nvSpPr>
              <p:cNvPr id="79" name="Rectangle: Rounded Corners 78">
                <a:extLst>
                  <a:ext uri="{FF2B5EF4-FFF2-40B4-BE49-F238E27FC236}">
                    <a16:creationId xmlns:a16="http://schemas.microsoft.com/office/drawing/2014/main" id="{6667119C-11B5-212E-E83B-BC7404CC7F52}"/>
                  </a:ext>
                </a:extLst>
              </p:cNvPr>
              <p:cNvSpPr/>
              <p:nvPr/>
            </p:nvSpPr>
            <p:spPr>
              <a:xfrm>
                <a:off x="5099804" y="4783195"/>
                <a:ext cx="2733715" cy="1445145"/>
              </a:xfrm>
              <a:prstGeom prst="roundRect">
                <a:avLst/>
              </a:prstGeom>
              <a:gradFill flip="none" rotWithShape="1">
                <a:gsLst>
                  <a:gs pos="0">
                    <a:srgbClr val="168489"/>
                  </a:gs>
                  <a:gs pos="85000">
                    <a:srgbClr val="168489"/>
                  </a:gs>
                </a:gsLst>
                <a:lin ang="2700000" scaled="1"/>
                <a:tileRect/>
              </a:gra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0" name="Rectangle: Rounded Corners 79">
                <a:extLst>
                  <a:ext uri="{FF2B5EF4-FFF2-40B4-BE49-F238E27FC236}">
                    <a16:creationId xmlns:a16="http://schemas.microsoft.com/office/drawing/2014/main" id="{F4D10795-313A-1554-E8EA-5615B28416D9}"/>
                  </a:ext>
                </a:extLst>
              </p:cNvPr>
              <p:cNvSpPr/>
              <p:nvPr/>
            </p:nvSpPr>
            <p:spPr>
              <a:xfrm>
                <a:off x="5104566" y="4684840"/>
                <a:ext cx="2733715" cy="1445145"/>
              </a:xfrm>
              <a:prstGeom prst="roundRect">
                <a:avLst/>
              </a:prstGeom>
              <a:solidFill>
                <a:schemeClr val="bg1">
                  <a:alpha val="74000"/>
                </a:schemeClr>
              </a:soli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25" name="TextBox 124">
              <a:extLst>
                <a:ext uri="{FF2B5EF4-FFF2-40B4-BE49-F238E27FC236}">
                  <a16:creationId xmlns:a16="http://schemas.microsoft.com/office/drawing/2014/main" id="{35CE167C-DC07-BF6E-77FB-FA77261C2F08}"/>
                </a:ext>
              </a:extLst>
            </p:cNvPr>
            <p:cNvSpPr txBox="1"/>
            <p:nvPr/>
          </p:nvSpPr>
          <p:spPr>
            <a:xfrm>
              <a:off x="6945835" y="5124817"/>
              <a:ext cx="7105650" cy="800219"/>
            </a:xfrm>
            <a:prstGeom prst="rect">
              <a:avLst/>
            </a:prstGeom>
            <a:noFill/>
            <a:scene3d>
              <a:camera prst="isometricLeftDown"/>
              <a:lightRig rig="threePt" dir="t"/>
            </a:scene3d>
          </p:spPr>
          <p:txBody>
            <a:bodyPr wrap="square">
              <a:spAutoFit/>
              <a:scene3d>
                <a:camera prst="isometricTopUp"/>
                <a:lightRig rig="threePt" dir="t"/>
              </a:scene3d>
            </a:bodyPr>
            <a:lstStyle/>
            <a:p>
              <a:pPr algn="ctr">
                <a:lnSpc>
                  <a:spcPct val="115000"/>
                </a:lnSpc>
                <a:spcAft>
                  <a:spcPts val="800"/>
                </a:spcAft>
              </a:pPr>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اليوم </a:t>
              </a:r>
              <a:r>
                <a:rPr lang="ar-SA" sz="4000" b="1" dirty="0">
                  <a:latin typeface="Adobe Arabic" panose="02040503050201020203" pitchFamily="18" charset="-78"/>
                  <a:ea typeface="GE Dinar Two Medium" panose="020A0503020102020204" pitchFamily="18" charset="-78"/>
                  <a:cs typeface="Adobe Arabic" panose="02040503050201020203" pitchFamily="18" charset="-78"/>
                </a:rPr>
                <a:t>الثاني</a:t>
              </a:r>
              <a:endParaRPr lang="ar-SY"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17" name="Group 16">
            <a:extLst>
              <a:ext uri="{FF2B5EF4-FFF2-40B4-BE49-F238E27FC236}">
                <a16:creationId xmlns:a16="http://schemas.microsoft.com/office/drawing/2014/main" id="{C47D5C39-F5D6-E371-B516-ECCD3A879CD6}"/>
              </a:ext>
            </a:extLst>
          </p:cNvPr>
          <p:cNvGrpSpPr/>
          <p:nvPr/>
        </p:nvGrpSpPr>
        <p:grpSpPr>
          <a:xfrm>
            <a:off x="6790840" y="1447801"/>
            <a:ext cx="3039448" cy="3095622"/>
            <a:chOff x="1216363" y="952500"/>
            <a:chExt cx="4276725" cy="4276725"/>
          </a:xfrm>
          <a:scene3d>
            <a:camera prst="isometricLeftDown"/>
            <a:lightRig rig="threePt" dir="t"/>
          </a:scene3d>
        </p:grpSpPr>
        <p:sp>
          <p:nvSpPr>
            <p:cNvPr id="10" name="Oval 9">
              <a:extLst>
                <a:ext uri="{FF2B5EF4-FFF2-40B4-BE49-F238E27FC236}">
                  <a16:creationId xmlns:a16="http://schemas.microsoft.com/office/drawing/2014/main" id="{B33B7147-1C40-5338-32BF-FB7DD5697738}"/>
                </a:ext>
              </a:extLst>
            </p:cNvPr>
            <p:cNvSpPr/>
            <p:nvPr/>
          </p:nvSpPr>
          <p:spPr>
            <a:xfrm>
              <a:off x="1216363" y="952500"/>
              <a:ext cx="4276725" cy="4276725"/>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Oval 10">
              <a:extLst>
                <a:ext uri="{FF2B5EF4-FFF2-40B4-BE49-F238E27FC236}">
                  <a16:creationId xmlns:a16="http://schemas.microsoft.com/office/drawing/2014/main" id="{91619326-7C71-1C55-A67B-110DFD39261B}"/>
                </a:ext>
              </a:extLst>
            </p:cNvPr>
            <p:cNvSpPr/>
            <p:nvPr/>
          </p:nvSpPr>
          <p:spPr>
            <a:xfrm>
              <a:off x="1487825" y="1223962"/>
              <a:ext cx="3733800" cy="3733800"/>
            </a:xfrm>
            <a:prstGeom prst="ellipse">
              <a:avLst/>
            </a:prstGeom>
            <a:gradFill>
              <a:gsLst>
                <a:gs pos="0">
                  <a:srgbClr val="168489"/>
                </a:gs>
                <a:gs pos="43000">
                  <a:srgbClr val="82ADD1"/>
                </a:gs>
                <a:gs pos="100000">
                  <a:srgbClr val="A0C9CA"/>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Oval 11">
              <a:extLst>
                <a:ext uri="{FF2B5EF4-FFF2-40B4-BE49-F238E27FC236}">
                  <a16:creationId xmlns:a16="http://schemas.microsoft.com/office/drawing/2014/main" id="{0F5D3C8A-D2A2-01DB-E64F-5255645086A2}"/>
                </a:ext>
              </a:extLst>
            </p:cNvPr>
            <p:cNvSpPr/>
            <p:nvPr/>
          </p:nvSpPr>
          <p:spPr>
            <a:xfrm>
              <a:off x="1854537" y="1590674"/>
              <a:ext cx="3000376" cy="300037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Oval 12">
              <a:extLst>
                <a:ext uri="{FF2B5EF4-FFF2-40B4-BE49-F238E27FC236}">
                  <a16:creationId xmlns:a16="http://schemas.microsoft.com/office/drawing/2014/main" id="{73EE2E2A-5692-6149-2DA6-921382DB079F}"/>
                </a:ext>
              </a:extLst>
            </p:cNvPr>
            <p:cNvSpPr/>
            <p:nvPr/>
          </p:nvSpPr>
          <p:spPr>
            <a:xfrm>
              <a:off x="2162295" y="1904999"/>
              <a:ext cx="2372400" cy="2371726"/>
            </a:xfrm>
            <a:prstGeom prst="ellipse">
              <a:avLst/>
            </a:prstGeom>
            <a:gradFill>
              <a:gsLst>
                <a:gs pos="0">
                  <a:srgbClr val="168489"/>
                </a:gs>
                <a:gs pos="43000">
                  <a:srgbClr val="A0C9CA"/>
                </a:gs>
                <a:gs pos="100000">
                  <a:srgbClr val="82ADD1"/>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Oval 13">
              <a:extLst>
                <a:ext uri="{FF2B5EF4-FFF2-40B4-BE49-F238E27FC236}">
                  <a16:creationId xmlns:a16="http://schemas.microsoft.com/office/drawing/2014/main" id="{18812B94-C608-5585-32E0-BB640B217ADF}"/>
                </a:ext>
              </a:extLst>
            </p:cNvPr>
            <p:cNvSpPr/>
            <p:nvPr/>
          </p:nvSpPr>
          <p:spPr>
            <a:xfrm>
              <a:off x="2582190" y="2325371"/>
              <a:ext cx="1532610" cy="15309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Oval 14">
              <a:extLst>
                <a:ext uri="{FF2B5EF4-FFF2-40B4-BE49-F238E27FC236}">
                  <a16:creationId xmlns:a16="http://schemas.microsoft.com/office/drawing/2014/main" id="{23ADF589-A8C6-1B15-EF27-13D55A9A22A9}"/>
                </a:ext>
              </a:extLst>
            </p:cNvPr>
            <p:cNvSpPr/>
            <p:nvPr/>
          </p:nvSpPr>
          <p:spPr>
            <a:xfrm>
              <a:off x="2895576" y="2638424"/>
              <a:ext cx="905838" cy="904876"/>
            </a:xfrm>
            <a:prstGeom prst="ellipse">
              <a:avLst/>
            </a:prstGeom>
            <a:gradFill>
              <a:gsLst>
                <a:gs pos="0">
                  <a:srgbClr val="168489"/>
                </a:gs>
                <a:gs pos="43000">
                  <a:srgbClr val="82ADD1"/>
                </a:gs>
                <a:gs pos="100000">
                  <a:srgbClr val="A0C9CA"/>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130" name="Group 129">
            <a:extLst>
              <a:ext uri="{FF2B5EF4-FFF2-40B4-BE49-F238E27FC236}">
                <a16:creationId xmlns:a16="http://schemas.microsoft.com/office/drawing/2014/main" id="{F92A5F7D-1859-ADC1-F288-D54E7662777D}"/>
              </a:ext>
            </a:extLst>
          </p:cNvPr>
          <p:cNvGrpSpPr/>
          <p:nvPr/>
        </p:nvGrpSpPr>
        <p:grpSpPr>
          <a:xfrm>
            <a:off x="8681899" y="1820062"/>
            <a:ext cx="1300101" cy="1108933"/>
            <a:chOff x="8752423" y="2038437"/>
            <a:chExt cx="1300101" cy="1108933"/>
          </a:xfrm>
        </p:grpSpPr>
        <p:sp>
          <p:nvSpPr>
            <p:cNvPr id="27" name="Rectangle: Rounded Corners 26">
              <a:extLst>
                <a:ext uri="{FF2B5EF4-FFF2-40B4-BE49-F238E27FC236}">
                  <a16:creationId xmlns:a16="http://schemas.microsoft.com/office/drawing/2014/main" id="{0DE6033A-A30F-AEEC-665B-7C9CAB98C4AE}"/>
                </a:ext>
              </a:extLst>
            </p:cNvPr>
            <p:cNvSpPr/>
            <p:nvPr/>
          </p:nvSpPr>
          <p:spPr>
            <a:xfrm>
              <a:off x="8752423" y="2038437"/>
              <a:ext cx="1300101" cy="1108933"/>
            </a:xfrm>
            <a:prstGeom prst="roundRect">
              <a:avLst>
                <a:gd name="adj" fmla="val 24190"/>
              </a:avLst>
            </a:prstGeom>
            <a:solidFill>
              <a:schemeClr val="bg1">
                <a:alpha val="91000"/>
              </a:schemeClr>
            </a:solidFill>
            <a:ln>
              <a:gradFill>
                <a:gsLst>
                  <a:gs pos="0">
                    <a:srgbClr val="0066FF"/>
                  </a:gs>
                  <a:gs pos="100000">
                    <a:srgbClr val="0000FF"/>
                  </a:gs>
                </a:gsLst>
                <a:lin ang="5400000" scaled="1"/>
              </a:gradFill>
            </a:ln>
            <a:effectLst>
              <a:reflection blurRad="38100" stA="45000" endPos="65000" dist="50800" dir="5400000" sy="-100000" algn="bl" rotWithShape="0"/>
            </a:effectLst>
            <a:scene3d>
              <a:camera prst="isometricLeftDown"/>
              <a:lightRig rig="threePt" dir="t"/>
            </a:scene3d>
            <a:sp3d extrusionH="15240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0" name="Graphic 29" descr="Checkmark with solid fill">
              <a:extLst>
                <a:ext uri="{FF2B5EF4-FFF2-40B4-BE49-F238E27FC236}">
                  <a16:creationId xmlns:a16="http://schemas.microsoft.com/office/drawing/2014/main" id="{45EB6344-84E4-87B1-9940-537A4CA7CF5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919540" y="2179148"/>
              <a:ext cx="914400" cy="914400"/>
            </a:xfrm>
            <a:prstGeom prst="rect">
              <a:avLst/>
            </a:prstGeom>
            <a:scene3d>
              <a:camera prst="isometricLeftDown"/>
              <a:lightRig rig="threePt" dir="t"/>
            </a:scene3d>
          </p:spPr>
        </p:pic>
      </p:grpSp>
      <p:grpSp>
        <p:nvGrpSpPr>
          <p:cNvPr id="2" name="Group 1">
            <a:extLst>
              <a:ext uri="{FF2B5EF4-FFF2-40B4-BE49-F238E27FC236}">
                <a16:creationId xmlns:a16="http://schemas.microsoft.com/office/drawing/2014/main" id="{64A87CCC-692C-8ED7-4990-FE9156C4E637}"/>
              </a:ext>
            </a:extLst>
          </p:cNvPr>
          <p:cNvGrpSpPr/>
          <p:nvPr/>
        </p:nvGrpSpPr>
        <p:grpSpPr>
          <a:xfrm>
            <a:off x="5032937" y="4236812"/>
            <a:ext cx="3115326" cy="2024047"/>
            <a:chOff x="5222454" y="4201683"/>
            <a:chExt cx="3115326" cy="2024047"/>
          </a:xfrm>
        </p:grpSpPr>
        <p:grpSp>
          <p:nvGrpSpPr>
            <p:cNvPr id="3" name="Group 2">
              <a:extLst>
                <a:ext uri="{FF2B5EF4-FFF2-40B4-BE49-F238E27FC236}">
                  <a16:creationId xmlns:a16="http://schemas.microsoft.com/office/drawing/2014/main" id="{FC87796B-5EEE-8280-FF37-47CCEBD0EDFE}"/>
                </a:ext>
              </a:extLst>
            </p:cNvPr>
            <p:cNvGrpSpPr/>
            <p:nvPr/>
          </p:nvGrpSpPr>
          <p:grpSpPr>
            <a:xfrm>
              <a:off x="5318415" y="4435758"/>
              <a:ext cx="411011" cy="411011"/>
              <a:chOff x="5318415" y="4435758"/>
              <a:chExt cx="411011" cy="411011"/>
            </a:xfrm>
          </p:grpSpPr>
          <p:sp>
            <p:nvSpPr>
              <p:cNvPr id="6" name="Oval 5">
                <a:extLst>
                  <a:ext uri="{FF2B5EF4-FFF2-40B4-BE49-F238E27FC236}">
                    <a16:creationId xmlns:a16="http://schemas.microsoft.com/office/drawing/2014/main" id="{B7A4322A-1E84-A9E4-8C03-42D51D5AD17E}"/>
                  </a:ext>
                </a:extLst>
              </p:cNvPr>
              <p:cNvSpPr/>
              <p:nvPr/>
            </p:nvSpPr>
            <p:spPr>
              <a:xfrm>
                <a:off x="5538447" y="4455558"/>
                <a:ext cx="175729" cy="175729"/>
              </a:xfrm>
              <a:prstGeom prst="ellipse">
                <a:avLst/>
              </a:prstGeom>
              <a:gradFill>
                <a:gsLst>
                  <a:gs pos="0">
                    <a:srgbClr val="168489"/>
                  </a:gs>
                  <a:gs pos="48000">
                    <a:srgbClr val="A0C9CA"/>
                  </a:gs>
                  <a:gs pos="100000">
                    <a:srgbClr val="82ADD1"/>
                  </a:gs>
                </a:gsLst>
                <a:path path="circle">
                  <a:fillToRect l="100000" t="100000"/>
                </a:path>
              </a:gradFill>
              <a:ln>
                <a:noFill/>
              </a:ln>
              <a:scene3d>
                <a:camera prst="isometricLeftDown"/>
                <a:lightRig rig="threePt" dir="t">
                  <a:rot lat="0" lon="0" rev="7200000"/>
                </a:lightRig>
              </a:scene3d>
              <a:sp3d extrusionH="3048000">
                <a:bevelT w="38100" h="127000" prst="relaxedInset"/>
                <a:bevelB h="6096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Arrow: Chevron 7">
                <a:extLst>
                  <a:ext uri="{FF2B5EF4-FFF2-40B4-BE49-F238E27FC236}">
                    <a16:creationId xmlns:a16="http://schemas.microsoft.com/office/drawing/2014/main" id="{7D239764-50DC-FFEA-4ADA-E99385FFBA4A}"/>
                  </a:ext>
                </a:extLst>
              </p:cNvPr>
              <p:cNvSpPr/>
              <p:nvPr/>
            </p:nvSpPr>
            <p:spPr>
              <a:xfrm>
                <a:off x="5318415" y="4435758"/>
                <a:ext cx="411011" cy="411011"/>
              </a:xfrm>
              <a:prstGeom prst="chevron">
                <a:avLst/>
              </a:prstGeom>
              <a:gradFill>
                <a:gsLst>
                  <a:gs pos="0">
                    <a:srgbClr val="0000FF"/>
                  </a:gs>
                  <a:gs pos="48000">
                    <a:srgbClr val="0066FF"/>
                  </a:gs>
                  <a:gs pos="100000">
                    <a:srgbClr val="6600CC"/>
                  </a:gs>
                </a:gsLst>
                <a:path path="circle">
                  <a:fillToRect l="100000" t="100000"/>
                </a:path>
              </a:gradFill>
              <a:ln>
                <a:noFill/>
              </a:ln>
              <a:scene3d>
                <a:camera prst="isometricRightUp"/>
                <a:lightRig rig="threePt" dir="t"/>
              </a:scene3d>
              <a:sp3d extrusionH="139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pic>
          <p:nvPicPr>
            <p:cNvPr id="5" name="Picture 4">
              <a:extLst>
                <a:ext uri="{FF2B5EF4-FFF2-40B4-BE49-F238E27FC236}">
                  <a16:creationId xmlns:a16="http://schemas.microsoft.com/office/drawing/2014/main" id="{36CB71C6-91E9-BACD-0B4E-244106461621}"/>
                </a:ext>
              </a:extLst>
            </p:cNvPr>
            <p:cNvPicPr>
              <a:picLocks noChangeAspect="1"/>
            </p:cNvPicPr>
            <p:nvPr/>
          </p:nvPicPr>
          <p:blipFill>
            <a:blip r:embed="rId5">
              <a:alphaModFix amt="16000"/>
              <a:extLst>
                <a:ext uri="{BEBA8EAE-BF5A-486C-A8C5-ECC9F3942E4B}">
                  <a14:imgProps xmlns:a14="http://schemas.microsoft.com/office/drawing/2010/main">
                    <a14:imgLayer r:embed="rId6">
                      <a14:imgEffect>
                        <a14:sharpenSoften amount="-100000"/>
                      </a14:imgEffect>
                    </a14:imgLayer>
                  </a14:imgProps>
                </a:ext>
              </a:extLst>
            </a:blip>
            <a:stretch>
              <a:fillRect/>
            </a:stretch>
          </p:blipFill>
          <p:spPr>
            <a:xfrm>
              <a:off x="5222454" y="4201683"/>
              <a:ext cx="3115326" cy="2024047"/>
            </a:xfrm>
            <a:prstGeom prst="rect">
              <a:avLst/>
            </a:prstGeom>
          </p:spPr>
        </p:pic>
      </p:grpSp>
      <p:grpSp>
        <p:nvGrpSpPr>
          <p:cNvPr id="29" name="Group 28">
            <a:extLst>
              <a:ext uri="{FF2B5EF4-FFF2-40B4-BE49-F238E27FC236}">
                <a16:creationId xmlns:a16="http://schemas.microsoft.com/office/drawing/2014/main" id="{5A3522A0-FDD7-1339-5CDA-76B1C1198A57}"/>
              </a:ext>
            </a:extLst>
          </p:cNvPr>
          <p:cNvGrpSpPr/>
          <p:nvPr/>
        </p:nvGrpSpPr>
        <p:grpSpPr>
          <a:xfrm>
            <a:off x="3869882" y="3797084"/>
            <a:ext cx="7697281" cy="1672015"/>
            <a:chOff x="6945835" y="5057528"/>
            <a:chExt cx="7105650" cy="1543500"/>
          </a:xfrm>
        </p:grpSpPr>
        <p:grpSp>
          <p:nvGrpSpPr>
            <p:cNvPr id="31" name="Group 30">
              <a:extLst>
                <a:ext uri="{FF2B5EF4-FFF2-40B4-BE49-F238E27FC236}">
                  <a16:creationId xmlns:a16="http://schemas.microsoft.com/office/drawing/2014/main" id="{A8DF63B7-4B5C-740B-2423-2917C0F83A61}"/>
                </a:ext>
              </a:extLst>
            </p:cNvPr>
            <p:cNvGrpSpPr/>
            <p:nvPr/>
          </p:nvGrpSpPr>
          <p:grpSpPr>
            <a:xfrm>
              <a:off x="9172624" y="5057528"/>
              <a:ext cx="2738477" cy="1543500"/>
              <a:chOff x="5099804" y="4684840"/>
              <a:chExt cx="2738477" cy="1543500"/>
            </a:xfrm>
          </p:grpSpPr>
          <p:sp>
            <p:nvSpPr>
              <p:cNvPr id="33" name="Rectangle: Rounded Corners 32">
                <a:extLst>
                  <a:ext uri="{FF2B5EF4-FFF2-40B4-BE49-F238E27FC236}">
                    <a16:creationId xmlns:a16="http://schemas.microsoft.com/office/drawing/2014/main" id="{06128D9C-374E-80C9-971D-732B5F48BFE8}"/>
                  </a:ext>
                </a:extLst>
              </p:cNvPr>
              <p:cNvSpPr/>
              <p:nvPr/>
            </p:nvSpPr>
            <p:spPr>
              <a:xfrm>
                <a:off x="5099804" y="4783195"/>
                <a:ext cx="2733715" cy="1445145"/>
              </a:xfrm>
              <a:prstGeom prst="roundRect">
                <a:avLst/>
              </a:prstGeom>
              <a:gradFill flip="none" rotWithShape="1">
                <a:gsLst>
                  <a:gs pos="0">
                    <a:srgbClr val="168489"/>
                  </a:gs>
                  <a:gs pos="85000">
                    <a:srgbClr val="168489"/>
                  </a:gs>
                </a:gsLst>
                <a:lin ang="2700000" scaled="1"/>
                <a:tileRect/>
              </a:gra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Rectangle: Rounded Corners 33">
                <a:extLst>
                  <a:ext uri="{FF2B5EF4-FFF2-40B4-BE49-F238E27FC236}">
                    <a16:creationId xmlns:a16="http://schemas.microsoft.com/office/drawing/2014/main" id="{6BCC018F-0163-F0C2-FA6D-84A4053D97E6}"/>
                  </a:ext>
                </a:extLst>
              </p:cNvPr>
              <p:cNvSpPr/>
              <p:nvPr/>
            </p:nvSpPr>
            <p:spPr>
              <a:xfrm>
                <a:off x="5104566" y="4684840"/>
                <a:ext cx="2733715" cy="1445145"/>
              </a:xfrm>
              <a:prstGeom prst="roundRect">
                <a:avLst/>
              </a:prstGeom>
              <a:solidFill>
                <a:schemeClr val="bg1">
                  <a:alpha val="74000"/>
                </a:schemeClr>
              </a:soli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32" name="TextBox 31">
              <a:extLst>
                <a:ext uri="{FF2B5EF4-FFF2-40B4-BE49-F238E27FC236}">
                  <a16:creationId xmlns:a16="http://schemas.microsoft.com/office/drawing/2014/main" id="{7A8A8895-3EBC-E756-C4FC-C1A9DE1E26BA}"/>
                </a:ext>
              </a:extLst>
            </p:cNvPr>
            <p:cNvSpPr txBox="1"/>
            <p:nvPr/>
          </p:nvSpPr>
          <p:spPr>
            <a:xfrm>
              <a:off x="6945835" y="5124817"/>
              <a:ext cx="7105650" cy="738712"/>
            </a:xfrm>
            <a:prstGeom prst="rect">
              <a:avLst/>
            </a:prstGeom>
            <a:noFill/>
            <a:scene3d>
              <a:camera prst="isometricLeftDown"/>
              <a:lightRig rig="threePt" dir="t"/>
            </a:scene3d>
          </p:spPr>
          <p:txBody>
            <a:bodyPr wrap="square">
              <a:spAutoFit/>
              <a:scene3d>
                <a:camera prst="isometricTopUp"/>
                <a:lightRig rig="threePt" dir="t"/>
              </a:scene3d>
            </a:bodyPr>
            <a:lstStyle/>
            <a:p>
              <a:pPr algn="ctr">
                <a:lnSpc>
                  <a:spcPct val="115000"/>
                </a:lnSpc>
                <a:spcAft>
                  <a:spcPts val="800"/>
                </a:spcAft>
              </a:pPr>
              <a:r>
                <a:rPr lang="ar-SA" sz="4000" b="1" dirty="0">
                  <a:latin typeface="Adobe Arabic" panose="02040503050201020203" pitchFamily="18" charset="-78"/>
                  <a:ea typeface="GE Dinar Two Medium" panose="020A0503020102020204" pitchFamily="18" charset="-78"/>
                  <a:cs typeface="Adobe Arabic" panose="02040503050201020203" pitchFamily="18" charset="-78"/>
                </a:rPr>
                <a:t>الجلسة الثانية</a:t>
              </a:r>
              <a:endParaRPr lang="ar-SY"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40" name="Group 39">
            <a:extLst>
              <a:ext uri="{FF2B5EF4-FFF2-40B4-BE49-F238E27FC236}">
                <a16:creationId xmlns:a16="http://schemas.microsoft.com/office/drawing/2014/main" id="{7913E704-A39E-6EA1-1737-0400318D35D5}"/>
              </a:ext>
            </a:extLst>
          </p:cNvPr>
          <p:cNvGrpSpPr/>
          <p:nvPr/>
        </p:nvGrpSpPr>
        <p:grpSpPr>
          <a:xfrm>
            <a:off x="717622" y="145668"/>
            <a:ext cx="4719172" cy="584775"/>
            <a:chOff x="862835" y="1183413"/>
            <a:chExt cx="4719172" cy="584775"/>
          </a:xfrm>
        </p:grpSpPr>
        <p:sp>
          <p:nvSpPr>
            <p:cNvPr id="18" name="TextBox 17">
              <a:extLst>
                <a:ext uri="{FF2B5EF4-FFF2-40B4-BE49-F238E27FC236}">
                  <a16:creationId xmlns:a16="http://schemas.microsoft.com/office/drawing/2014/main" id="{BD85A828-5431-435B-2F8D-4089BB464285}"/>
                </a:ext>
              </a:extLst>
            </p:cNvPr>
            <p:cNvSpPr txBox="1"/>
            <p:nvPr/>
          </p:nvSpPr>
          <p:spPr>
            <a:xfrm>
              <a:off x="862835" y="1183413"/>
              <a:ext cx="3985898" cy="584775"/>
            </a:xfrm>
            <a:prstGeom prst="rect">
              <a:avLst/>
            </a:prstGeom>
          </p:spPr>
          <p:txBody>
            <a:bodyPr wrap="square" rtlCol="0">
              <a:spAutoFit/>
            </a:bodyPr>
            <a:lstStyle/>
            <a:p>
              <a:pPr algn="r"/>
              <a:r>
                <a:rPr lang="ar-SY" sz="3200" b="1" dirty="0">
                  <a:solidFill>
                    <a:schemeClr val="bg1"/>
                  </a:solidFill>
                  <a:latin typeface="Adobe Arabic" panose="02040503050201020203" pitchFamily="18" charset="-78"/>
                  <a:cs typeface="Adobe Arabic" panose="02040503050201020203" pitchFamily="18" charset="-78"/>
                </a:rPr>
                <a:t>أنواع الهياكل التنظيمية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39" name="Picture 38">
              <a:extLst>
                <a:ext uri="{FF2B5EF4-FFF2-40B4-BE49-F238E27FC236}">
                  <a16:creationId xmlns:a16="http://schemas.microsoft.com/office/drawing/2014/main" id="{E68AC875-E222-C3AD-A228-260C116B22D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067939" y="1218766"/>
              <a:ext cx="514068" cy="514068"/>
            </a:xfrm>
            <a:prstGeom prst="rect">
              <a:avLst/>
            </a:prstGeom>
          </p:spPr>
        </p:pic>
      </p:grpSp>
      <p:grpSp>
        <p:nvGrpSpPr>
          <p:cNvPr id="57" name="Group 56">
            <a:extLst>
              <a:ext uri="{FF2B5EF4-FFF2-40B4-BE49-F238E27FC236}">
                <a16:creationId xmlns:a16="http://schemas.microsoft.com/office/drawing/2014/main" id="{91970FEA-7474-8606-17FB-EE31703E321F}"/>
              </a:ext>
            </a:extLst>
          </p:cNvPr>
          <p:cNvGrpSpPr/>
          <p:nvPr/>
        </p:nvGrpSpPr>
        <p:grpSpPr>
          <a:xfrm>
            <a:off x="717622" y="763590"/>
            <a:ext cx="4719172" cy="584775"/>
            <a:chOff x="862835" y="1053289"/>
            <a:chExt cx="4719172" cy="584775"/>
          </a:xfrm>
        </p:grpSpPr>
        <p:sp>
          <p:nvSpPr>
            <p:cNvPr id="58" name="TextBox 57">
              <a:extLst>
                <a:ext uri="{FF2B5EF4-FFF2-40B4-BE49-F238E27FC236}">
                  <a16:creationId xmlns:a16="http://schemas.microsoft.com/office/drawing/2014/main" id="{66B1F9FE-5539-4762-2434-0245C30A0C63}"/>
                </a:ext>
              </a:extLst>
            </p:cNvPr>
            <p:cNvSpPr txBox="1"/>
            <p:nvPr/>
          </p:nvSpPr>
          <p:spPr>
            <a:xfrm>
              <a:off x="862835" y="1053289"/>
              <a:ext cx="3985898" cy="584775"/>
            </a:xfrm>
            <a:prstGeom prst="rect">
              <a:avLst/>
            </a:prstGeom>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مراحل إعداد الهيكل التنظيمي</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59" name="Picture 58">
              <a:extLst>
                <a:ext uri="{FF2B5EF4-FFF2-40B4-BE49-F238E27FC236}">
                  <a16:creationId xmlns:a16="http://schemas.microsoft.com/office/drawing/2014/main" id="{661E0891-BBE3-F986-A907-C339948D388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067939" y="1088642"/>
              <a:ext cx="514068" cy="514068"/>
            </a:xfrm>
            <a:prstGeom prst="rect">
              <a:avLst/>
            </a:prstGeom>
          </p:spPr>
        </p:pic>
      </p:grpSp>
      <p:grpSp>
        <p:nvGrpSpPr>
          <p:cNvPr id="60" name="Group 59">
            <a:extLst>
              <a:ext uri="{FF2B5EF4-FFF2-40B4-BE49-F238E27FC236}">
                <a16:creationId xmlns:a16="http://schemas.microsoft.com/office/drawing/2014/main" id="{FABD17E1-B8D3-444B-917B-BA2CAD801937}"/>
              </a:ext>
            </a:extLst>
          </p:cNvPr>
          <p:cNvGrpSpPr/>
          <p:nvPr/>
        </p:nvGrpSpPr>
        <p:grpSpPr>
          <a:xfrm>
            <a:off x="0" y="1381512"/>
            <a:ext cx="5436794" cy="584775"/>
            <a:chOff x="145213" y="1414267"/>
            <a:chExt cx="5436794" cy="584775"/>
          </a:xfrm>
        </p:grpSpPr>
        <p:sp>
          <p:nvSpPr>
            <p:cNvPr id="61" name="TextBox 60">
              <a:extLst>
                <a:ext uri="{FF2B5EF4-FFF2-40B4-BE49-F238E27FC236}">
                  <a16:creationId xmlns:a16="http://schemas.microsoft.com/office/drawing/2014/main" id="{ADC12B41-7DA1-56EB-E9E8-082992043C9B}"/>
                </a:ext>
              </a:extLst>
            </p:cNvPr>
            <p:cNvSpPr txBox="1"/>
            <p:nvPr/>
          </p:nvSpPr>
          <p:spPr>
            <a:xfrm>
              <a:off x="145213" y="1414267"/>
              <a:ext cx="4703520" cy="584775"/>
            </a:xfrm>
            <a:prstGeom prst="rect">
              <a:avLst/>
            </a:prstGeom>
            <a:noFill/>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معايير تحديد الصلاحيات والمسؤوليات</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62" name="Picture 61">
              <a:extLst>
                <a:ext uri="{FF2B5EF4-FFF2-40B4-BE49-F238E27FC236}">
                  <a16:creationId xmlns:a16="http://schemas.microsoft.com/office/drawing/2014/main" id="{9961E10F-7CE6-30F7-28E1-C5BC7A32B36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067939" y="1449620"/>
              <a:ext cx="514068" cy="514068"/>
            </a:xfrm>
            <a:prstGeom prst="rect">
              <a:avLst/>
            </a:prstGeom>
          </p:spPr>
        </p:pic>
      </p:grpSp>
      <p:grpSp>
        <p:nvGrpSpPr>
          <p:cNvPr id="19" name="Group 18">
            <a:extLst>
              <a:ext uri="{FF2B5EF4-FFF2-40B4-BE49-F238E27FC236}">
                <a16:creationId xmlns:a16="http://schemas.microsoft.com/office/drawing/2014/main" id="{62B48E22-4C0F-7324-6E59-BC7BFC0C908B}"/>
              </a:ext>
            </a:extLst>
          </p:cNvPr>
          <p:cNvGrpSpPr/>
          <p:nvPr/>
        </p:nvGrpSpPr>
        <p:grpSpPr>
          <a:xfrm>
            <a:off x="436098" y="1999434"/>
            <a:ext cx="5000696" cy="1077218"/>
            <a:chOff x="581311" y="1313843"/>
            <a:chExt cx="5000696" cy="1077218"/>
          </a:xfrm>
        </p:grpSpPr>
        <p:sp>
          <p:nvSpPr>
            <p:cNvPr id="20" name="TextBox 19">
              <a:extLst>
                <a:ext uri="{FF2B5EF4-FFF2-40B4-BE49-F238E27FC236}">
                  <a16:creationId xmlns:a16="http://schemas.microsoft.com/office/drawing/2014/main" id="{178D50F0-C421-BA42-2870-B9E1C043BD6C}"/>
                </a:ext>
              </a:extLst>
            </p:cNvPr>
            <p:cNvSpPr txBox="1"/>
            <p:nvPr/>
          </p:nvSpPr>
          <p:spPr>
            <a:xfrm>
              <a:off x="581311" y="1313843"/>
              <a:ext cx="4267422" cy="1077218"/>
            </a:xfrm>
            <a:prstGeom prst="rect">
              <a:avLst/>
            </a:prstGeom>
            <a:noFill/>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بناء فرق العمل وفق متطلبات التنظيم الإداري</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21" name="Picture 20">
              <a:extLst>
                <a:ext uri="{FF2B5EF4-FFF2-40B4-BE49-F238E27FC236}">
                  <a16:creationId xmlns:a16="http://schemas.microsoft.com/office/drawing/2014/main" id="{8643E79E-4163-E912-C60A-EC924A6D336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067939" y="1595418"/>
              <a:ext cx="514068" cy="514068"/>
            </a:xfrm>
            <a:prstGeom prst="rect">
              <a:avLst/>
            </a:prstGeom>
          </p:spPr>
        </p:pic>
      </p:grpSp>
      <p:grpSp>
        <p:nvGrpSpPr>
          <p:cNvPr id="22" name="Group 21">
            <a:extLst>
              <a:ext uri="{FF2B5EF4-FFF2-40B4-BE49-F238E27FC236}">
                <a16:creationId xmlns:a16="http://schemas.microsoft.com/office/drawing/2014/main" id="{188AC355-1576-1CEA-C909-E299121803D9}"/>
              </a:ext>
            </a:extLst>
          </p:cNvPr>
          <p:cNvGrpSpPr/>
          <p:nvPr/>
        </p:nvGrpSpPr>
        <p:grpSpPr>
          <a:xfrm>
            <a:off x="717622" y="3109798"/>
            <a:ext cx="4719172" cy="1077218"/>
            <a:chOff x="862835" y="1414267"/>
            <a:chExt cx="4719172" cy="1077218"/>
          </a:xfrm>
        </p:grpSpPr>
        <p:sp>
          <p:nvSpPr>
            <p:cNvPr id="23" name="TextBox 22">
              <a:extLst>
                <a:ext uri="{FF2B5EF4-FFF2-40B4-BE49-F238E27FC236}">
                  <a16:creationId xmlns:a16="http://schemas.microsoft.com/office/drawing/2014/main" id="{CC375374-11C9-B496-140D-706C9239D3DD}"/>
                </a:ext>
              </a:extLst>
            </p:cNvPr>
            <p:cNvSpPr txBox="1"/>
            <p:nvPr/>
          </p:nvSpPr>
          <p:spPr>
            <a:xfrm>
              <a:off x="862835" y="1414267"/>
              <a:ext cx="3985898" cy="1077218"/>
            </a:xfrm>
            <a:prstGeom prst="rect">
              <a:avLst/>
            </a:prstGeom>
            <a:noFill/>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إدارة الوقت والمهام داخل الهيكل التنظيمي</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24" name="Picture 23">
              <a:extLst>
                <a:ext uri="{FF2B5EF4-FFF2-40B4-BE49-F238E27FC236}">
                  <a16:creationId xmlns:a16="http://schemas.microsoft.com/office/drawing/2014/main" id="{05A4C7E6-120C-2603-325F-430D93705E2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067939" y="1695842"/>
              <a:ext cx="514068" cy="514068"/>
            </a:xfrm>
            <a:prstGeom prst="rect">
              <a:avLst/>
            </a:prstGeom>
          </p:spPr>
        </p:pic>
      </p:grpSp>
    </p:spTree>
    <p:extLst>
      <p:ext uri="{BB962C8B-B14F-4D97-AF65-F5344CB8AC3E}">
        <p14:creationId xmlns:p14="http://schemas.microsoft.com/office/powerpoint/2010/main" val="334391997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path" presetSubtype="0" repeatCount="indefinite" accel="50000" decel="50000" autoRev="1" fill="hold" nodeType="withEffect">
                                  <p:stCondLst>
                                    <p:cond delay="0"/>
                                  </p:stCondLst>
                                  <p:childTnLst>
                                    <p:animMotion origin="layout" path="M 0 0 L 0.25 0.25 E" pathEditMode="relative" ptsTypes="">
                                      <p:cBhvr>
                                        <p:cTn id="6" dur="5750" fill="hold"/>
                                        <p:tgtEl>
                                          <p:spTgt spid="130"/>
                                        </p:tgtEl>
                                        <p:attrNameLst>
                                          <p:attrName>ppt_x</p:attrName>
                                          <p:attrName>ppt_y</p:attrName>
                                        </p:attrNameLst>
                                      </p:cBhvr>
                                    </p:animMotion>
                                  </p:childTnLst>
                                </p:cTn>
                              </p:par>
                              <p:par>
                                <p:cTn id="7" presetID="56" presetClass="path" presetSubtype="0" repeatCount="indefinite" accel="50000" decel="50000" autoRev="1" fill="hold" grpId="0" nodeType="withEffect">
                                  <p:stCondLst>
                                    <p:cond delay="0"/>
                                  </p:stCondLst>
                                  <p:childTnLst>
                                    <p:animMotion origin="layout" path="M 4.16667E-7 -4.44444E-6 L 0.02214 -0.0287 " pathEditMode="relative" rAng="0" ptsTypes="AA">
                                      <p:cBhvr>
                                        <p:cTn id="8" dur="9000" fill="hold"/>
                                        <p:tgtEl>
                                          <p:spTgt spid="112"/>
                                        </p:tgtEl>
                                        <p:attrNameLst>
                                          <p:attrName>ppt_x</p:attrName>
                                          <p:attrName>ppt_y</p:attrName>
                                        </p:attrNameLst>
                                      </p:cBhvr>
                                      <p:rCtr x="1107" y="-1435"/>
                                    </p:animMotion>
                                  </p:childTnLst>
                                </p:cTn>
                              </p:par>
                            </p:childTnLst>
                          </p:cTn>
                        </p:par>
                        <p:par>
                          <p:cTn id="9" fill="hold">
                            <p:stCondLst>
                              <p:cond delay="18000"/>
                            </p:stCondLst>
                            <p:childTnLst>
                              <p:par>
                                <p:cTn id="10" presetID="0" presetClass="path" presetSubtype="0" repeatCount="indefinite" accel="50000" decel="50000" autoRev="1" fill="hold" nodeType="afterEffect">
                                  <p:stCondLst>
                                    <p:cond delay="0"/>
                                  </p:stCondLst>
                                  <p:childTnLst>
                                    <p:animMotion origin="layout" path="M -0.00403 -0.00162 L -0.00403 -0.0007 C 0.00248 -0.00834 0.00951 -0.01459 0.01615 -0.02222 C 0.02344 -0.03056 0.02982 -0.04144 0.03737 -0.04931 C 0.05352 -0.06551 0.0474 -0.06528 0.05443 -0.06528 L 0.05443 -0.06505 " pathEditMode="relative" rAng="0" ptsTypes="AAAAAA">
                                      <p:cBhvr>
                                        <p:cTn id="11" dur="2000" fill="hold"/>
                                        <p:tgtEl>
                                          <p:spTgt spid="2"/>
                                        </p:tgtEl>
                                        <p:attrNameLst>
                                          <p:attrName>ppt_x</p:attrName>
                                          <p:attrName>ppt_y</p:attrName>
                                        </p:attrNameLst>
                                      </p:cBhvr>
                                      <p:rCtr x="2917" y="-31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126506-337B-1B35-991F-3D18BFE5908C}"/>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40E0C6F7-9450-9BA3-DE40-AC6C0893C1D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848F5ED5-06EE-0F68-C35C-A24C901A8077}"/>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المقدمة</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6" name="Picture 5">
            <a:extLst>
              <a:ext uri="{FF2B5EF4-FFF2-40B4-BE49-F238E27FC236}">
                <a16:creationId xmlns:a16="http://schemas.microsoft.com/office/drawing/2014/main" id="{F13C9484-D091-C492-618D-A55CBB55634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454046" y="2358016"/>
            <a:ext cx="2962301" cy="2860940"/>
          </a:xfrm>
          <a:prstGeom prst="rect">
            <a:avLst/>
          </a:prstGeom>
          <a:noFill/>
          <a:ln>
            <a:noFill/>
          </a:ln>
        </p:spPr>
      </p:pic>
      <p:sp>
        <p:nvSpPr>
          <p:cNvPr id="8" name="TextBox 7">
            <a:extLst>
              <a:ext uri="{FF2B5EF4-FFF2-40B4-BE49-F238E27FC236}">
                <a16:creationId xmlns:a16="http://schemas.microsoft.com/office/drawing/2014/main" id="{CE2C5DEC-6B0B-0BC9-6A8D-1421B308CC0C}"/>
              </a:ext>
            </a:extLst>
          </p:cNvPr>
          <p:cNvSpPr txBox="1"/>
          <p:nvPr/>
        </p:nvSpPr>
        <p:spPr>
          <a:xfrm>
            <a:off x="5351490" y="1366375"/>
            <a:ext cx="6027624" cy="2246769"/>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مرحباً بكم في الجلسة الثانية من اليوم الثاني للدورة التدريبية. بعد أن تعرّفنا في الجلسة السابقة على مفهوم التنظيم الإداري وأهمّيته ومبادئه الأساسية، ننتقل في هذه الجلسة إلى الجانب التطبيقي المتمثّل في تصميم الهياكل التنظيمية وتوزيع المهام</a:t>
            </a:r>
            <a:endParaRPr lang="en-US" dirty="0"/>
          </a:p>
        </p:txBody>
      </p:sp>
      <p:sp>
        <p:nvSpPr>
          <p:cNvPr id="4" name="TextBox 3">
            <a:extLst>
              <a:ext uri="{FF2B5EF4-FFF2-40B4-BE49-F238E27FC236}">
                <a16:creationId xmlns:a16="http://schemas.microsoft.com/office/drawing/2014/main" id="{106231F7-B662-43BC-037B-CB5CAFA37BAE}"/>
              </a:ext>
            </a:extLst>
          </p:cNvPr>
          <p:cNvSpPr txBox="1"/>
          <p:nvPr/>
        </p:nvSpPr>
        <p:spPr>
          <a:xfrm>
            <a:off x="5351490" y="4095571"/>
            <a:ext cx="6027624" cy="2246769"/>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يُعتبر الهيكل التنظيمي بمثابة الخارطة التي تحدّد مسارات السلطة والمسؤولية داخل المؤسّسة، ويساهم بشكل مباشر في تحقيق أهدافها. سنتعرّف في هذه الجلسة على أنواع الهياكل التنظيمية المختلفة، ومراحل إعدادها، وكيفية توزيع الصلاحيات والمسؤوليات بشكل فعّال</a:t>
            </a:r>
            <a:endParaRPr lang="en-US" dirty="0"/>
          </a:p>
        </p:txBody>
      </p:sp>
    </p:spTree>
    <p:extLst>
      <p:ext uri="{BB962C8B-B14F-4D97-AF65-F5344CB8AC3E}">
        <p14:creationId xmlns:p14="http://schemas.microsoft.com/office/powerpoint/2010/main" val="96588470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4CC715-40ED-E3DA-5079-F23C7878DD49}"/>
            </a:ext>
          </a:extLst>
        </p:cNvPr>
        <p:cNvGrpSpPr/>
        <p:nvPr/>
      </p:nvGrpSpPr>
      <p:grpSpPr>
        <a:xfrm>
          <a:off x="0" y="0"/>
          <a:ext cx="0" cy="0"/>
          <a:chOff x="0" y="0"/>
          <a:chExt cx="0" cy="0"/>
        </a:xfrm>
      </p:grpSpPr>
      <p:sp>
        <p:nvSpPr>
          <p:cNvPr id="29" name="TextBox 28">
            <a:extLst>
              <a:ext uri="{FF2B5EF4-FFF2-40B4-BE49-F238E27FC236}">
                <a16:creationId xmlns:a16="http://schemas.microsoft.com/office/drawing/2014/main" id="{46A01F70-BCC3-884F-C102-15DD7851E56C}"/>
              </a:ext>
            </a:extLst>
          </p:cNvPr>
          <p:cNvSpPr txBox="1"/>
          <p:nvPr/>
        </p:nvSpPr>
        <p:spPr>
          <a:xfrm>
            <a:off x="1002402" y="3768213"/>
            <a:ext cx="5009702" cy="65864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rtl="1">
              <a:lnSpc>
                <a:spcPct val="115000"/>
              </a:lnSpc>
            </a:pPr>
            <a:r>
              <a:rPr lang="ar-SA" dirty="0"/>
              <a:t>نشاط العصف الذهني</a:t>
            </a:r>
            <a:endParaRPr lang="en-US" dirty="0"/>
          </a:p>
        </p:txBody>
      </p:sp>
      <p:sp>
        <p:nvSpPr>
          <p:cNvPr id="8" name="TextBox 7">
            <a:extLst>
              <a:ext uri="{FF2B5EF4-FFF2-40B4-BE49-F238E27FC236}">
                <a16:creationId xmlns:a16="http://schemas.microsoft.com/office/drawing/2014/main" id="{B5488063-0B8F-063E-03FB-7DCE8B7EC328}"/>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69A3F8E2-6548-4B5A-8162-8F0EED306A7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a:extLst>
              <a:ext uri="{FF2B5EF4-FFF2-40B4-BE49-F238E27FC236}">
                <a16:creationId xmlns:a16="http://schemas.microsoft.com/office/drawing/2014/main" id="{4D8C1611-BCDD-B168-B6FA-72607C4DDA0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35663" y="1725809"/>
            <a:ext cx="4743450" cy="4743450"/>
          </a:xfrm>
          <a:prstGeom prst="rect">
            <a:avLst/>
          </a:prstGeom>
        </p:spPr>
      </p:pic>
    </p:spTree>
    <p:extLst>
      <p:ext uri="{BB962C8B-B14F-4D97-AF65-F5344CB8AC3E}">
        <p14:creationId xmlns:p14="http://schemas.microsoft.com/office/powerpoint/2010/main" val="828021485"/>
      </p:ext>
    </p:extLst>
  </p:cSld>
  <p:clrMapOvr>
    <a:masterClrMapping/>
  </p:clrMapOvr>
  <p:transition spd="slow">
    <p:wipe/>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24A672-8B41-544A-B255-90DB6B91EEA5}"/>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C5E3CF38-A7A5-1856-6C4B-29B8350A9C23}"/>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2E56B263-42C8-0AD5-FE24-7B00595A1BC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3" name="Picture 2">
            <a:extLst>
              <a:ext uri="{FF2B5EF4-FFF2-40B4-BE49-F238E27FC236}">
                <a16:creationId xmlns:a16="http://schemas.microsoft.com/office/drawing/2014/main" id="{5B64F57D-3372-CE1E-C259-9490D052140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27113" y="1428750"/>
            <a:ext cx="4762500" cy="4762500"/>
          </a:xfrm>
          <a:prstGeom prst="rect">
            <a:avLst/>
          </a:prstGeom>
        </p:spPr>
      </p:pic>
      <p:sp>
        <p:nvSpPr>
          <p:cNvPr id="5" name="TextBox 4">
            <a:extLst>
              <a:ext uri="{FF2B5EF4-FFF2-40B4-BE49-F238E27FC236}">
                <a16:creationId xmlns:a16="http://schemas.microsoft.com/office/drawing/2014/main" id="{61D3D897-601D-D942-CD9E-17DE17AAA8C3}"/>
              </a:ext>
            </a:extLst>
          </p:cNvPr>
          <p:cNvSpPr txBox="1"/>
          <p:nvPr/>
        </p:nvSpPr>
        <p:spPr>
          <a:xfrm>
            <a:off x="785156" y="3429000"/>
            <a:ext cx="5444194" cy="729430"/>
          </a:xfrm>
          <a:prstGeom prst="rect">
            <a:avLst/>
          </a:prstGeom>
          <a:noFill/>
        </p:spPr>
        <p:txBody>
          <a:bodyPr wrap="square">
            <a:spAutoFit/>
          </a:bodyPr>
          <a:lstStyle>
            <a:defPPr>
              <a:defRPr lang="en-US"/>
            </a:defPPr>
            <a:lvl1pPr marR="0" algn="ctr" rtl="1">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A"/>
              <a:t>ما هو أنسب نموذج للهيكل التنظيمي للمؤسّسات في عصر التحوّل الرقمي والعمل عن بُعد؟</a:t>
            </a:r>
            <a:endParaRPr lang="en-US" dirty="0"/>
          </a:p>
        </p:txBody>
      </p:sp>
    </p:spTree>
    <p:extLst>
      <p:ext uri="{BB962C8B-B14F-4D97-AF65-F5344CB8AC3E}">
        <p14:creationId xmlns:p14="http://schemas.microsoft.com/office/powerpoint/2010/main" val="1906680535"/>
      </p:ext>
    </p:extLst>
  </p:cSld>
  <p:clrMapOvr>
    <a:masterClrMapping/>
  </p:clrMapOvr>
  <p:transition spd="slow">
    <p:wip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011E64-CBF1-315C-ACFA-196391D5085F}"/>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D845F9E6-B1F0-53FB-2E3A-505C36C01A72}"/>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cs typeface="Adobe Arabic" panose="02040503050201020203" pitchFamily="18" charset="-78"/>
              </a:rPr>
              <a:t>الإجابات النموذجية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F6CC2C14-C94E-31BB-12A0-794FC9110FA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Brainstorming ">
            <a:extLst>
              <a:ext uri="{FF2B5EF4-FFF2-40B4-BE49-F238E27FC236}">
                <a16:creationId xmlns:a16="http://schemas.microsoft.com/office/drawing/2014/main" id="{8F766A58-F491-C1F1-9E59-0B3F1B1E0A7A}"/>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714501" y="2605002"/>
            <a:ext cx="2551112" cy="2551112"/>
          </a:xfrm>
          <a:prstGeom prst="rect">
            <a:avLst/>
          </a:prstGeom>
          <a:noFill/>
          <a:ln>
            <a:noFill/>
          </a:ln>
        </p:spPr>
      </p:pic>
      <p:sp>
        <p:nvSpPr>
          <p:cNvPr id="7" name="TextBox 6">
            <a:extLst>
              <a:ext uri="{FF2B5EF4-FFF2-40B4-BE49-F238E27FC236}">
                <a16:creationId xmlns:a16="http://schemas.microsoft.com/office/drawing/2014/main" id="{D0DD0164-F599-410B-353D-1350D3A2FCD0}"/>
              </a:ext>
            </a:extLst>
          </p:cNvPr>
          <p:cNvSpPr txBox="1"/>
          <p:nvPr/>
        </p:nvSpPr>
        <p:spPr>
          <a:xfrm>
            <a:off x="5435453" y="878108"/>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مهارات تواصل متميّزة (الإصغاء الفعّال، التحدّث بوضوح، التواصل الكتابي)</a:t>
            </a:r>
            <a:endParaRPr lang="en-US" dirty="0"/>
          </a:p>
        </p:txBody>
      </p:sp>
      <p:sp>
        <p:nvSpPr>
          <p:cNvPr id="10" name="TextBox 9">
            <a:extLst>
              <a:ext uri="{FF2B5EF4-FFF2-40B4-BE49-F238E27FC236}">
                <a16:creationId xmlns:a16="http://schemas.microsoft.com/office/drawing/2014/main" id="{1DD0B315-3DB8-6298-D6BD-6655DDA55625}"/>
              </a:ext>
            </a:extLst>
          </p:cNvPr>
          <p:cNvSpPr txBox="1"/>
          <p:nvPr/>
        </p:nvSpPr>
        <p:spPr>
          <a:xfrm>
            <a:off x="5435453" y="2106464"/>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القدرة على حلّ المشكلات واتّخاذ القرارات</a:t>
            </a:r>
            <a:endParaRPr lang="en-US" dirty="0"/>
          </a:p>
        </p:txBody>
      </p:sp>
      <p:sp>
        <p:nvSpPr>
          <p:cNvPr id="11" name="TextBox 10">
            <a:extLst>
              <a:ext uri="{FF2B5EF4-FFF2-40B4-BE49-F238E27FC236}">
                <a16:creationId xmlns:a16="http://schemas.microsoft.com/office/drawing/2014/main" id="{DADF7AA2-C947-2024-282F-A0D5905ED816}"/>
              </a:ext>
            </a:extLst>
          </p:cNvPr>
          <p:cNvSpPr txBox="1"/>
          <p:nvPr/>
        </p:nvSpPr>
        <p:spPr>
          <a:xfrm>
            <a:off x="5435453" y="2873797"/>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المرونة والقدرة على التكيّف مع المتغيّرات</a:t>
            </a:r>
            <a:endParaRPr lang="en-US" dirty="0"/>
          </a:p>
        </p:txBody>
      </p:sp>
      <p:sp>
        <p:nvSpPr>
          <p:cNvPr id="12" name="TextBox 11">
            <a:extLst>
              <a:ext uri="{FF2B5EF4-FFF2-40B4-BE49-F238E27FC236}">
                <a16:creationId xmlns:a16="http://schemas.microsoft.com/office/drawing/2014/main" id="{FE8FD28D-7155-D03F-7BB3-0226ECA4D65B}"/>
              </a:ext>
            </a:extLst>
          </p:cNvPr>
          <p:cNvSpPr txBox="1"/>
          <p:nvPr/>
        </p:nvSpPr>
        <p:spPr>
          <a:xfrm>
            <a:off x="5435453" y="3641129"/>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الذكاء العاطفي والقدرة على فهم احتياجات الموظّفين</a:t>
            </a:r>
            <a:endParaRPr lang="en-US" dirty="0"/>
          </a:p>
        </p:txBody>
      </p:sp>
      <p:sp>
        <p:nvSpPr>
          <p:cNvPr id="13" name="TextBox 12">
            <a:extLst>
              <a:ext uri="{FF2B5EF4-FFF2-40B4-BE49-F238E27FC236}">
                <a16:creationId xmlns:a16="http://schemas.microsoft.com/office/drawing/2014/main" id="{00C58A8C-38E5-905F-CC5C-9E74EDF3B070}"/>
              </a:ext>
            </a:extLst>
          </p:cNvPr>
          <p:cNvSpPr txBox="1"/>
          <p:nvPr/>
        </p:nvSpPr>
        <p:spPr>
          <a:xfrm>
            <a:off x="5435453" y="4408461"/>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مهارات إدارة الوقت والتنظيم</a:t>
            </a:r>
            <a:endParaRPr lang="en-US" dirty="0"/>
          </a:p>
        </p:txBody>
      </p:sp>
      <p:sp>
        <p:nvSpPr>
          <p:cNvPr id="14" name="TextBox 13">
            <a:extLst>
              <a:ext uri="{FF2B5EF4-FFF2-40B4-BE49-F238E27FC236}">
                <a16:creationId xmlns:a16="http://schemas.microsoft.com/office/drawing/2014/main" id="{124B39BA-27BE-FF2A-D014-CB2D8F0E145D}"/>
              </a:ext>
            </a:extLst>
          </p:cNvPr>
          <p:cNvSpPr txBox="1"/>
          <p:nvPr/>
        </p:nvSpPr>
        <p:spPr>
          <a:xfrm>
            <a:off x="5435453" y="5175794"/>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الثقة بالنفس والثبات الانفعالي</a:t>
            </a:r>
            <a:endParaRPr lang="en-US" dirty="0"/>
          </a:p>
        </p:txBody>
      </p:sp>
      <p:sp>
        <p:nvSpPr>
          <p:cNvPr id="15" name="TextBox 14">
            <a:extLst>
              <a:ext uri="{FF2B5EF4-FFF2-40B4-BE49-F238E27FC236}">
                <a16:creationId xmlns:a16="http://schemas.microsoft.com/office/drawing/2014/main" id="{939C4E68-8C6A-A1E1-F0A4-C842ACAC1BB5}"/>
              </a:ext>
            </a:extLst>
          </p:cNvPr>
          <p:cNvSpPr txBox="1"/>
          <p:nvPr/>
        </p:nvSpPr>
        <p:spPr>
          <a:xfrm>
            <a:off x="5435453" y="5943126"/>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الموضوعيّة والعدالة في التعامل</a:t>
            </a:r>
            <a:endParaRPr lang="en-US" dirty="0"/>
          </a:p>
        </p:txBody>
      </p:sp>
    </p:spTree>
    <p:extLst>
      <p:ext uri="{BB962C8B-B14F-4D97-AF65-F5344CB8AC3E}">
        <p14:creationId xmlns:p14="http://schemas.microsoft.com/office/powerpoint/2010/main" val="2832807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1000"/>
                                        <p:tgtEl>
                                          <p:spTgt spid="14"/>
                                        </p:tgtEl>
                                      </p:cBhvr>
                                    </p:animEffect>
                                    <p:anim calcmode="lin" valueType="num">
                                      <p:cBhvr>
                                        <p:cTn id="43" dur="1000" fill="hold"/>
                                        <p:tgtEl>
                                          <p:spTgt spid="14"/>
                                        </p:tgtEl>
                                        <p:attrNameLst>
                                          <p:attrName>ppt_x</p:attrName>
                                        </p:attrNameLst>
                                      </p:cBhvr>
                                      <p:tavLst>
                                        <p:tav tm="0">
                                          <p:val>
                                            <p:strVal val="#ppt_x"/>
                                          </p:val>
                                        </p:tav>
                                        <p:tav tm="100000">
                                          <p:val>
                                            <p:strVal val="#ppt_x"/>
                                          </p:val>
                                        </p:tav>
                                      </p:tavLst>
                                    </p:anim>
                                    <p:anim calcmode="lin" valueType="num">
                                      <p:cBhvr>
                                        <p:cTn id="4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1000"/>
                                        <p:tgtEl>
                                          <p:spTgt spid="15"/>
                                        </p:tgtEl>
                                      </p:cBhvr>
                                    </p:animEffect>
                                    <p:anim calcmode="lin" valueType="num">
                                      <p:cBhvr>
                                        <p:cTn id="50" dur="1000" fill="hold"/>
                                        <p:tgtEl>
                                          <p:spTgt spid="15"/>
                                        </p:tgtEl>
                                        <p:attrNameLst>
                                          <p:attrName>ppt_x</p:attrName>
                                        </p:attrNameLst>
                                      </p:cBhvr>
                                      <p:tavLst>
                                        <p:tav tm="0">
                                          <p:val>
                                            <p:strVal val="#ppt_x"/>
                                          </p:val>
                                        </p:tav>
                                        <p:tav tm="100000">
                                          <p:val>
                                            <p:strVal val="#ppt_x"/>
                                          </p:val>
                                        </p:tav>
                                      </p:tavLst>
                                    </p:anim>
                                    <p:anim calcmode="lin" valueType="num">
                                      <p:cBhvr>
                                        <p:cTn id="5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11" grpId="0"/>
      <p:bldP spid="12" grpId="0"/>
      <p:bldP spid="13" grpId="0"/>
      <p:bldP spid="14" grpId="0"/>
      <p:bldP spid="15"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29A390-D2F2-ACE0-38B7-2FB78BA0D069}"/>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22AA851C-941A-DA26-F932-8CD99B70A70B}"/>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cs typeface="Adobe Arabic" panose="02040503050201020203" pitchFamily="18" charset="-78"/>
              </a:rPr>
              <a:t>الإجابات النموذجية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6D91AF32-8188-F012-26F3-E75EEA92DD2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Brainstorming ">
            <a:extLst>
              <a:ext uri="{FF2B5EF4-FFF2-40B4-BE49-F238E27FC236}">
                <a16:creationId xmlns:a16="http://schemas.microsoft.com/office/drawing/2014/main" id="{4E5CCF7A-ECD8-1BD4-CA40-AD6EC72ADA3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714501" y="2605002"/>
            <a:ext cx="2551112" cy="2551112"/>
          </a:xfrm>
          <a:prstGeom prst="rect">
            <a:avLst/>
          </a:prstGeom>
          <a:noFill/>
          <a:ln>
            <a:noFill/>
          </a:ln>
        </p:spPr>
      </p:pic>
      <p:sp>
        <p:nvSpPr>
          <p:cNvPr id="7" name="TextBox 6">
            <a:extLst>
              <a:ext uri="{FF2B5EF4-FFF2-40B4-BE49-F238E27FC236}">
                <a16:creationId xmlns:a16="http://schemas.microsoft.com/office/drawing/2014/main" id="{82AFA3E6-BCAD-5B36-F4B1-3B52F5050AC3}"/>
              </a:ext>
            </a:extLst>
          </p:cNvPr>
          <p:cNvSpPr txBox="1"/>
          <p:nvPr/>
        </p:nvSpPr>
        <p:spPr>
          <a:xfrm>
            <a:off x="5435453" y="1128849"/>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الهيكل الشبكي المرن الذي يسمح بالتواصل المباشر بين مختلف الوحدات دون التقيّد بالتسلسل الهرمي</a:t>
            </a:r>
            <a:endParaRPr lang="en-US" dirty="0"/>
          </a:p>
        </p:txBody>
      </p:sp>
      <p:sp>
        <p:nvSpPr>
          <p:cNvPr id="12" name="TextBox 11">
            <a:extLst>
              <a:ext uri="{FF2B5EF4-FFF2-40B4-BE49-F238E27FC236}">
                <a16:creationId xmlns:a16="http://schemas.microsoft.com/office/drawing/2014/main" id="{7C42B75E-FC54-8E72-95D7-BF6A38E92617}"/>
              </a:ext>
            </a:extLst>
          </p:cNvPr>
          <p:cNvSpPr txBox="1"/>
          <p:nvPr/>
        </p:nvSpPr>
        <p:spPr>
          <a:xfrm>
            <a:off x="5435453" y="2320876"/>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الهيكل المصفوفي الافتراضي الذي يجمع بين تخصّص الوظائف ومرونة المشاريع</a:t>
            </a:r>
            <a:endParaRPr lang="en-US"/>
          </a:p>
        </p:txBody>
      </p:sp>
      <p:sp>
        <p:nvSpPr>
          <p:cNvPr id="13" name="TextBox 12">
            <a:extLst>
              <a:ext uri="{FF2B5EF4-FFF2-40B4-BE49-F238E27FC236}">
                <a16:creationId xmlns:a16="http://schemas.microsoft.com/office/drawing/2014/main" id="{2AB1C755-10BA-EFB4-E13F-FAE560A3828A}"/>
              </a:ext>
            </a:extLst>
          </p:cNvPr>
          <p:cNvSpPr txBox="1"/>
          <p:nvPr/>
        </p:nvSpPr>
        <p:spPr>
          <a:xfrm>
            <a:off x="5435453" y="3512903"/>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هيكل الفرق ذاتية الإدارة مع وجود منسّق عام للمشاريع</a:t>
            </a:r>
            <a:endParaRPr lang="en-US" dirty="0"/>
          </a:p>
        </p:txBody>
      </p:sp>
      <p:sp>
        <p:nvSpPr>
          <p:cNvPr id="14" name="TextBox 13">
            <a:extLst>
              <a:ext uri="{FF2B5EF4-FFF2-40B4-BE49-F238E27FC236}">
                <a16:creationId xmlns:a16="http://schemas.microsoft.com/office/drawing/2014/main" id="{BCD8B720-AE14-F138-9E5B-B5B6F081A599}"/>
              </a:ext>
            </a:extLst>
          </p:cNvPr>
          <p:cNvSpPr txBox="1"/>
          <p:nvPr/>
        </p:nvSpPr>
        <p:spPr>
          <a:xfrm>
            <a:off x="5435453" y="4243907"/>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الهيكل الأفقي المسطّح مع تقليص المستويات الإدارية إلى الحدّ الأدنى</a:t>
            </a:r>
            <a:endParaRPr lang="en-US"/>
          </a:p>
        </p:txBody>
      </p:sp>
      <p:sp>
        <p:nvSpPr>
          <p:cNvPr id="15" name="TextBox 14">
            <a:extLst>
              <a:ext uri="{FF2B5EF4-FFF2-40B4-BE49-F238E27FC236}">
                <a16:creationId xmlns:a16="http://schemas.microsoft.com/office/drawing/2014/main" id="{A97E7385-4D32-136E-6737-76DD85D1CD4A}"/>
              </a:ext>
            </a:extLst>
          </p:cNvPr>
          <p:cNvSpPr txBox="1"/>
          <p:nvPr/>
        </p:nvSpPr>
        <p:spPr>
          <a:xfrm>
            <a:off x="5435453" y="5435934"/>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نموذج "التنظيم الدائري" الذي يضع العملاء في المركز وتدور حولهم فرق العمل المختلفة</a:t>
            </a:r>
            <a:endParaRPr lang="en-US" dirty="0"/>
          </a:p>
        </p:txBody>
      </p:sp>
    </p:spTree>
    <p:extLst>
      <p:ext uri="{BB962C8B-B14F-4D97-AF65-F5344CB8AC3E}">
        <p14:creationId xmlns:p14="http://schemas.microsoft.com/office/powerpoint/2010/main" val="345104503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1000"/>
                                        <p:tgtEl>
                                          <p:spTgt spid="14"/>
                                        </p:tgtEl>
                                      </p:cBhvr>
                                    </p:animEffect>
                                    <p:anim calcmode="lin" valueType="num">
                                      <p:cBhvr>
                                        <p:cTn id="29" dur="1000" fill="hold"/>
                                        <p:tgtEl>
                                          <p:spTgt spid="14"/>
                                        </p:tgtEl>
                                        <p:attrNameLst>
                                          <p:attrName>ppt_x</p:attrName>
                                        </p:attrNameLst>
                                      </p:cBhvr>
                                      <p:tavLst>
                                        <p:tav tm="0">
                                          <p:val>
                                            <p:strVal val="#ppt_x"/>
                                          </p:val>
                                        </p:tav>
                                        <p:tav tm="100000">
                                          <p:val>
                                            <p:strVal val="#ppt_x"/>
                                          </p:val>
                                        </p:tav>
                                      </p:tavLst>
                                    </p:anim>
                                    <p:anim calcmode="lin" valueType="num">
                                      <p:cBhvr>
                                        <p:cTn id="30"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1000"/>
                                        <p:tgtEl>
                                          <p:spTgt spid="15"/>
                                        </p:tgtEl>
                                      </p:cBhvr>
                                    </p:animEffect>
                                    <p:anim calcmode="lin" valueType="num">
                                      <p:cBhvr>
                                        <p:cTn id="36" dur="1000" fill="hold"/>
                                        <p:tgtEl>
                                          <p:spTgt spid="15"/>
                                        </p:tgtEl>
                                        <p:attrNameLst>
                                          <p:attrName>ppt_x</p:attrName>
                                        </p:attrNameLst>
                                      </p:cBhvr>
                                      <p:tavLst>
                                        <p:tav tm="0">
                                          <p:val>
                                            <p:strVal val="#ppt_x"/>
                                          </p:val>
                                        </p:tav>
                                        <p:tav tm="100000">
                                          <p:val>
                                            <p:strVal val="#ppt_x"/>
                                          </p:val>
                                        </p:tav>
                                      </p:tavLst>
                                    </p:anim>
                                    <p:anim calcmode="lin" valueType="num">
                                      <p:cBhvr>
                                        <p:cTn id="37"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P spid="13" grpId="0"/>
      <p:bldP spid="14" grpId="0"/>
      <p:bldP spid="15"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48697D-CEBA-933B-5F50-A1DDE5820894}"/>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E228F9BB-7188-103C-D583-981F090B7154}"/>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cs typeface="Adobe Arabic" panose="02040503050201020203" pitchFamily="18" charset="-78"/>
              </a:rPr>
              <a:t>الإجابات النموذجية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FFD2F2FF-81F6-BB11-F9A5-E55C053314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Brainstorming ">
            <a:extLst>
              <a:ext uri="{FF2B5EF4-FFF2-40B4-BE49-F238E27FC236}">
                <a16:creationId xmlns:a16="http://schemas.microsoft.com/office/drawing/2014/main" id="{CE69ABEC-E6BB-D749-4EC6-898FD8DEAFE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714501" y="2605002"/>
            <a:ext cx="2551112" cy="2551112"/>
          </a:xfrm>
          <a:prstGeom prst="rect">
            <a:avLst/>
          </a:prstGeom>
          <a:noFill/>
          <a:ln>
            <a:noFill/>
          </a:ln>
        </p:spPr>
      </p:pic>
      <p:sp>
        <p:nvSpPr>
          <p:cNvPr id="7" name="TextBox 6">
            <a:extLst>
              <a:ext uri="{FF2B5EF4-FFF2-40B4-BE49-F238E27FC236}">
                <a16:creationId xmlns:a16="http://schemas.microsoft.com/office/drawing/2014/main" id="{976C98B2-9B6B-5003-6C7C-AE64E8EAA718}"/>
              </a:ext>
            </a:extLst>
          </p:cNvPr>
          <p:cNvSpPr txBox="1"/>
          <p:nvPr/>
        </p:nvSpPr>
        <p:spPr>
          <a:xfrm>
            <a:off x="5435453" y="1281841"/>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هيكل "الهولاكراسي" (</a:t>
            </a:r>
            <a:r>
              <a:rPr lang="en-US"/>
              <a:t>Holacracy</a:t>
            </a:r>
            <a:r>
              <a:rPr lang="ar-SA"/>
              <a:t>) الذي يعتمد على دوائر متداخلة من المسؤولية بدلاً من التسلسل الهرمي</a:t>
            </a:r>
            <a:endParaRPr lang="en-US" dirty="0"/>
          </a:p>
        </p:txBody>
      </p:sp>
      <p:sp>
        <p:nvSpPr>
          <p:cNvPr id="12" name="TextBox 11">
            <a:extLst>
              <a:ext uri="{FF2B5EF4-FFF2-40B4-BE49-F238E27FC236}">
                <a16:creationId xmlns:a16="http://schemas.microsoft.com/office/drawing/2014/main" id="{E22CFAE7-19BB-CF94-4CA1-6D4FB3DFD059}"/>
              </a:ext>
            </a:extLst>
          </p:cNvPr>
          <p:cNvSpPr txBox="1"/>
          <p:nvPr/>
        </p:nvSpPr>
        <p:spPr>
          <a:xfrm>
            <a:off x="5435453" y="2672051"/>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الهيكل الهجين الذي يجمع بين المركزية في التخطيط الاستراتيجي واللامركزية في التنفيذ</a:t>
            </a:r>
            <a:endParaRPr lang="en-US" dirty="0"/>
          </a:p>
        </p:txBody>
      </p:sp>
      <p:sp>
        <p:nvSpPr>
          <p:cNvPr id="13" name="TextBox 12">
            <a:extLst>
              <a:ext uri="{FF2B5EF4-FFF2-40B4-BE49-F238E27FC236}">
                <a16:creationId xmlns:a16="http://schemas.microsoft.com/office/drawing/2014/main" id="{303FAD77-0CB1-93E6-DB8A-2BA927BACF6C}"/>
              </a:ext>
            </a:extLst>
          </p:cNvPr>
          <p:cNvSpPr txBox="1"/>
          <p:nvPr/>
        </p:nvSpPr>
        <p:spPr>
          <a:xfrm>
            <a:off x="5435453" y="4062261"/>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نموذج "الشركة الخلوية" (</a:t>
            </a:r>
            <a:r>
              <a:rPr lang="en-US"/>
              <a:t>Cellular Organization</a:t>
            </a:r>
            <a:r>
              <a:rPr lang="ar-SA"/>
              <a:t>) المكوّن من وحدات مستقلّة ذاتية الإدارة مترابطة بشكل شبكي</a:t>
            </a:r>
            <a:endParaRPr lang="en-US" dirty="0"/>
          </a:p>
        </p:txBody>
      </p:sp>
      <p:sp>
        <p:nvSpPr>
          <p:cNvPr id="15" name="TextBox 14">
            <a:extLst>
              <a:ext uri="{FF2B5EF4-FFF2-40B4-BE49-F238E27FC236}">
                <a16:creationId xmlns:a16="http://schemas.microsoft.com/office/drawing/2014/main" id="{2A43AD99-F694-A724-539E-F7DABA5DA26A}"/>
              </a:ext>
            </a:extLst>
          </p:cNvPr>
          <p:cNvSpPr txBox="1"/>
          <p:nvPr/>
        </p:nvSpPr>
        <p:spPr>
          <a:xfrm>
            <a:off x="5435453" y="5452472"/>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هيكل "المنصّة" (</a:t>
            </a:r>
            <a:r>
              <a:rPr lang="en-US"/>
              <a:t>Platform Organization</a:t>
            </a:r>
            <a:r>
              <a:rPr lang="ar-SA"/>
              <a:t>) الذي يدعم التعاون بين مجموعات العمل الداخلية والخارجية بمرونة</a:t>
            </a:r>
            <a:endParaRPr lang="en-US" dirty="0"/>
          </a:p>
        </p:txBody>
      </p:sp>
    </p:spTree>
    <p:extLst>
      <p:ext uri="{BB962C8B-B14F-4D97-AF65-F5344CB8AC3E}">
        <p14:creationId xmlns:p14="http://schemas.microsoft.com/office/powerpoint/2010/main" val="97615372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1000"/>
                                        <p:tgtEl>
                                          <p:spTgt spid="15"/>
                                        </p:tgtEl>
                                      </p:cBhvr>
                                    </p:animEffect>
                                    <p:anim calcmode="lin" valueType="num">
                                      <p:cBhvr>
                                        <p:cTn id="29" dur="1000" fill="hold"/>
                                        <p:tgtEl>
                                          <p:spTgt spid="15"/>
                                        </p:tgtEl>
                                        <p:attrNameLst>
                                          <p:attrName>ppt_x</p:attrName>
                                        </p:attrNameLst>
                                      </p:cBhvr>
                                      <p:tavLst>
                                        <p:tav tm="0">
                                          <p:val>
                                            <p:strVal val="#ppt_x"/>
                                          </p:val>
                                        </p:tav>
                                        <p:tav tm="100000">
                                          <p:val>
                                            <p:strVal val="#ppt_x"/>
                                          </p:val>
                                        </p:tav>
                                      </p:tavLst>
                                    </p:anim>
                                    <p:anim calcmode="lin" valueType="num">
                                      <p:cBhvr>
                                        <p:cTn id="30"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P spid="13" grpId="0"/>
      <p:bldP spid="15"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9C47D0-1410-585E-A4D0-80E1E684DB76}"/>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0607FE58-19EB-637D-FDDB-2C054BC506E2}"/>
              </a:ext>
            </a:extLst>
          </p:cNvPr>
          <p:cNvSpPr txBox="1"/>
          <p:nvPr/>
        </p:nvSpPr>
        <p:spPr>
          <a:xfrm>
            <a:off x="2779494" y="-132677"/>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أنواع الهياكل التنظيمية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BA370E2F-E01C-38C6-2D82-074CDF79125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4" name="TextBox 3">
            <a:extLst>
              <a:ext uri="{FF2B5EF4-FFF2-40B4-BE49-F238E27FC236}">
                <a16:creationId xmlns:a16="http://schemas.microsoft.com/office/drawing/2014/main" id="{E9B316C1-4DE2-F45F-A323-90C3599A9CAB}"/>
              </a:ext>
            </a:extLst>
          </p:cNvPr>
          <p:cNvSpPr txBox="1"/>
          <p:nvPr/>
        </p:nvSpPr>
        <p:spPr>
          <a:xfrm>
            <a:off x="5535525" y="3758176"/>
            <a:ext cx="5843587" cy="954107"/>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يقوم على تقسيم المؤسّسة إلى أقسام حسب الوظائف الأساسية مثل (الإنتاج، التسويق، الموارد البشرية، المالية)</a:t>
            </a:r>
            <a:endParaRPr lang="en-US" dirty="0"/>
          </a:p>
        </p:txBody>
      </p:sp>
      <p:pic>
        <p:nvPicPr>
          <p:cNvPr id="3" name="Picture 2" descr="Hierarchical structure ">
            <a:extLst>
              <a:ext uri="{FF2B5EF4-FFF2-40B4-BE49-F238E27FC236}">
                <a16:creationId xmlns:a16="http://schemas.microsoft.com/office/drawing/2014/main" id="{FC0F208F-DF11-0E01-D9DF-04556F655E9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279306" y="2600324"/>
            <a:ext cx="3000375" cy="3000375"/>
          </a:xfrm>
          <a:prstGeom prst="rect">
            <a:avLst/>
          </a:prstGeom>
          <a:noFill/>
          <a:ln>
            <a:noFill/>
          </a:ln>
        </p:spPr>
      </p:pic>
      <p:sp>
        <p:nvSpPr>
          <p:cNvPr id="6" name="TextBox 5">
            <a:extLst>
              <a:ext uri="{FF2B5EF4-FFF2-40B4-BE49-F238E27FC236}">
                <a16:creationId xmlns:a16="http://schemas.microsoft.com/office/drawing/2014/main" id="{D8080A7B-451B-A970-1946-C696B8BBAADD}"/>
              </a:ext>
            </a:extLst>
          </p:cNvPr>
          <p:cNvSpPr txBox="1"/>
          <p:nvPr/>
        </p:nvSpPr>
        <p:spPr>
          <a:xfrm>
            <a:off x="5014451" y="1220086"/>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الهيكل التنظيمي الوظيفي (</a:t>
            </a:r>
            <a:r>
              <a:rPr lang="en-US"/>
              <a:t>Functional Structure</a:t>
            </a:r>
            <a:r>
              <a:rPr lang="ar-EG"/>
              <a:t>):</a:t>
            </a:r>
            <a:endParaRPr lang="en-US"/>
          </a:p>
        </p:txBody>
      </p:sp>
    </p:spTree>
    <p:extLst>
      <p:ext uri="{BB962C8B-B14F-4D97-AF65-F5344CB8AC3E}">
        <p14:creationId xmlns:p14="http://schemas.microsoft.com/office/powerpoint/2010/main" val="260188082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1000"/>
                                        <p:tgtEl>
                                          <p:spTgt spid="6"/>
                                        </p:tgtEl>
                                      </p:cBhvr>
                                    </p:animEffect>
                                    <p:anim calcmode="lin" valueType="num">
                                      <p:cBhvr>
                                        <p:cTn id="11" dur="1000" fill="hold"/>
                                        <p:tgtEl>
                                          <p:spTgt spid="6"/>
                                        </p:tgtEl>
                                        <p:attrNameLst>
                                          <p:attrName>ppt_x</p:attrName>
                                        </p:attrNameLst>
                                      </p:cBhvr>
                                      <p:tavLst>
                                        <p:tav tm="0">
                                          <p:val>
                                            <p:strVal val="#ppt_x"/>
                                          </p:val>
                                        </p:tav>
                                        <p:tav tm="100000">
                                          <p:val>
                                            <p:strVal val="#ppt_x"/>
                                          </p:val>
                                        </p:tav>
                                      </p:tavLst>
                                    </p:anim>
                                    <p:anim calcmode="lin" valueType="num">
                                      <p:cBhvr>
                                        <p:cTn id="12"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C8880A-FD1B-C2A5-3C98-0E6A90DD9B01}"/>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CB83CD7F-0C22-0C13-951F-311B535B2D9A}"/>
              </a:ext>
            </a:extLst>
          </p:cNvPr>
          <p:cNvSpPr txBox="1"/>
          <p:nvPr/>
        </p:nvSpPr>
        <p:spPr>
          <a:xfrm>
            <a:off x="2779494" y="-132677"/>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أنواع الهياكل التنظيمية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3620C281-7726-4537-30EE-51ACC28EA64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6" name="TextBox 5">
            <a:extLst>
              <a:ext uri="{FF2B5EF4-FFF2-40B4-BE49-F238E27FC236}">
                <a16:creationId xmlns:a16="http://schemas.microsoft.com/office/drawing/2014/main" id="{57297945-DDDA-C269-706A-E4ABFB1F6552}"/>
              </a:ext>
            </a:extLst>
          </p:cNvPr>
          <p:cNvSpPr txBox="1"/>
          <p:nvPr/>
        </p:nvSpPr>
        <p:spPr>
          <a:xfrm>
            <a:off x="5014451" y="1220086"/>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الهيكل التنظيمي الوظيفي (</a:t>
            </a:r>
            <a:r>
              <a:rPr lang="en-US"/>
              <a:t>Functional Structure</a:t>
            </a:r>
            <a:r>
              <a:rPr lang="ar-EG"/>
              <a:t>):</a:t>
            </a:r>
            <a:endParaRPr lang="en-US"/>
          </a:p>
        </p:txBody>
      </p:sp>
      <p:pic>
        <p:nvPicPr>
          <p:cNvPr id="2" name="Picture 1" descr="Data structure ">
            <a:extLst>
              <a:ext uri="{FF2B5EF4-FFF2-40B4-BE49-F238E27FC236}">
                <a16:creationId xmlns:a16="http://schemas.microsoft.com/office/drawing/2014/main" id="{FB488CF6-8A93-9813-4010-2B85956D704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45956" y="2594457"/>
            <a:ext cx="3267075" cy="3267075"/>
          </a:xfrm>
          <a:prstGeom prst="rect">
            <a:avLst/>
          </a:prstGeom>
          <a:noFill/>
          <a:ln>
            <a:noFill/>
          </a:ln>
        </p:spPr>
      </p:pic>
      <p:sp>
        <p:nvSpPr>
          <p:cNvPr id="5" name="TextBox 4">
            <a:extLst>
              <a:ext uri="{FF2B5EF4-FFF2-40B4-BE49-F238E27FC236}">
                <a16:creationId xmlns:a16="http://schemas.microsoft.com/office/drawing/2014/main" id="{0F90C5B1-B0C4-E72D-1CDB-D7A0E8A11AEC}"/>
              </a:ext>
            </a:extLst>
          </p:cNvPr>
          <p:cNvSpPr txBox="1"/>
          <p:nvPr/>
        </p:nvSpPr>
        <p:spPr>
          <a:xfrm>
            <a:off x="5014450" y="2148375"/>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a:t>المميّزات:</a:t>
            </a:r>
            <a:endParaRPr lang="en-US" b="1"/>
          </a:p>
        </p:txBody>
      </p:sp>
      <p:sp>
        <p:nvSpPr>
          <p:cNvPr id="7" name="TextBox 6">
            <a:extLst>
              <a:ext uri="{FF2B5EF4-FFF2-40B4-BE49-F238E27FC236}">
                <a16:creationId xmlns:a16="http://schemas.microsoft.com/office/drawing/2014/main" id="{6C9F301F-D17A-9E87-DFD3-B345782095D5}"/>
              </a:ext>
            </a:extLst>
          </p:cNvPr>
          <p:cNvSpPr txBox="1"/>
          <p:nvPr/>
        </p:nvSpPr>
        <p:spPr>
          <a:xfrm>
            <a:off x="5014450" y="3076664"/>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يعزّز التخصّص الوظيفي والخبرة المتعمّقة</a:t>
            </a:r>
            <a:endParaRPr lang="en-US" dirty="0"/>
          </a:p>
        </p:txBody>
      </p:sp>
      <p:sp>
        <p:nvSpPr>
          <p:cNvPr id="10" name="TextBox 9">
            <a:extLst>
              <a:ext uri="{FF2B5EF4-FFF2-40B4-BE49-F238E27FC236}">
                <a16:creationId xmlns:a16="http://schemas.microsoft.com/office/drawing/2014/main" id="{0BA94CF3-29E6-FA64-6EFF-5B7C10104C85}"/>
              </a:ext>
            </a:extLst>
          </p:cNvPr>
          <p:cNvSpPr txBox="1"/>
          <p:nvPr/>
        </p:nvSpPr>
        <p:spPr>
          <a:xfrm>
            <a:off x="5014450" y="4004953"/>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يوفّر في التكاليف من خلال تجميع الموارد المتشابهة</a:t>
            </a:r>
            <a:endParaRPr lang="en-US" dirty="0"/>
          </a:p>
        </p:txBody>
      </p:sp>
      <p:sp>
        <p:nvSpPr>
          <p:cNvPr id="11" name="TextBox 10">
            <a:extLst>
              <a:ext uri="{FF2B5EF4-FFF2-40B4-BE49-F238E27FC236}">
                <a16:creationId xmlns:a16="http://schemas.microsoft.com/office/drawing/2014/main" id="{455F957C-2F56-D244-9A7F-A6415C0E9AC2}"/>
              </a:ext>
            </a:extLst>
          </p:cNvPr>
          <p:cNvSpPr txBox="1"/>
          <p:nvPr/>
        </p:nvSpPr>
        <p:spPr>
          <a:xfrm>
            <a:off x="5014450" y="4933242"/>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يسهّل عملية الإشراف والرقابة</a:t>
            </a:r>
            <a:endParaRPr lang="en-US" dirty="0"/>
          </a:p>
        </p:txBody>
      </p:sp>
      <p:sp>
        <p:nvSpPr>
          <p:cNvPr id="12" name="TextBox 11">
            <a:extLst>
              <a:ext uri="{FF2B5EF4-FFF2-40B4-BE49-F238E27FC236}">
                <a16:creationId xmlns:a16="http://schemas.microsoft.com/office/drawing/2014/main" id="{2E838E95-8D19-21E0-AEE0-8C688989509A}"/>
              </a:ext>
            </a:extLst>
          </p:cNvPr>
          <p:cNvSpPr txBox="1"/>
          <p:nvPr/>
        </p:nvSpPr>
        <p:spPr>
          <a:xfrm>
            <a:off x="5014450" y="5861532"/>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مناسب للمؤسّسات صغيرة ومتوسّطة الحجم</a:t>
            </a:r>
            <a:endParaRPr lang="en-US" dirty="0"/>
          </a:p>
        </p:txBody>
      </p:sp>
    </p:spTree>
    <p:extLst>
      <p:ext uri="{BB962C8B-B14F-4D97-AF65-F5344CB8AC3E}">
        <p14:creationId xmlns:p14="http://schemas.microsoft.com/office/powerpoint/2010/main" val="32416726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000"/>
                                        <p:tgtEl>
                                          <p:spTgt spid="11"/>
                                        </p:tgtEl>
                                      </p:cBhvr>
                                    </p:animEffect>
                                    <p:anim calcmode="lin" valueType="num">
                                      <p:cBhvr>
                                        <p:cTn id="36" dur="1000" fill="hold"/>
                                        <p:tgtEl>
                                          <p:spTgt spid="11"/>
                                        </p:tgtEl>
                                        <p:attrNameLst>
                                          <p:attrName>ppt_x</p:attrName>
                                        </p:attrNameLst>
                                      </p:cBhvr>
                                      <p:tavLst>
                                        <p:tav tm="0">
                                          <p:val>
                                            <p:strVal val="#ppt_x"/>
                                          </p:val>
                                        </p:tav>
                                        <p:tav tm="100000">
                                          <p:val>
                                            <p:strVal val="#ppt_x"/>
                                          </p:val>
                                        </p:tav>
                                      </p:tavLst>
                                    </p:anim>
                                    <p:anim calcmode="lin" valueType="num">
                                      <p:cBhvr>
                                        <p:cTn id="3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1000"/>
                                        <p:tgtEl>
                                          <p:spTgt spid="12"/>
                                        </p:tgtEl>
                                      </p:cBhvr>
                                    </p:animEffect>
                                    <p:anim calcmode="lin" valueType="num">
                                      <p:cBhvr>
                                        <p:cTn id="43" dur="1000" fill="hold"/>
                                        <p:tgtEl>
                                          <p:spTgt spid="12"/>
                                        </p:tgtEl>
                                        <p:attrNameLst>
                                          <p:attrName>ppt_x</p:attrName>
                                        </p:attrNameLst>
                                      </p:cBhvr>
                                      <p:tavLst>
                                        <p:tav tm="0">
                                          <p:val>
                                            <p:strVal val="#ppt_x"/>
                                          </p:val>
                                        </p:tav>
                                        <p:tav tm="100000">
                                          <p:val>
                                            <p:strVal val="#ppt_x"/>
                                          </p:val>
                                        </p:tav>
                                      </p:tavLst>
                                    </p:anim>
                                    <p:anim calcmode="lin" valueType="num">
                                      <p:cBhvr>
                                        <p:cTn id="4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p:bldP spid="7" grpId="0"/>
      <p:bldP spid="10" grpId="0"/>
      <p:bldP spid="11" grpId="0"/>
      <p:bldP spid="12"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A8D737-580C-EE63-DB92-CF2820DF6BC2}"/>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56C17517-57D6-677F-1720-2F262194905C}"/>
              </a:ext>
            </a:extLst>
          </p:cNvPr>
          <p:cNvSpPr txBox="1"/>
          <p:nvPr/>
        </p:nvSpPr>
        <p:spPr>
          <a:xfrm>
            <a:off x="2779494" y="-132677"/>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أنواع الهياكل التنظيمية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64E905F7-70D0-6437-2CBE-BABBA93E667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6" name="TextBox 5">
            <a:extLst>
              <a:ext uri="{FF2B5EF4-FFF2-40B4-BE49-F238E27FC236}">
                <a16:creationId xmlns:a16="http://schemas.microsoft.com/office/drawing/2014/main" id="{3B2A51C9-1EE0-368F-D2EE-E51418613EA3}"/>
              </a:ext>
            </a:extLst>
          </p:cNvPr>
          <p:cNvSpPr txBox="1"/>
          <p:nvPr/>
        </p:nvSpPr>
        <p:spPr>
          <a:xfrm>
            <a:off x="5014451" y="1220086"/>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الهيكل التنظيمي الوظيفي (</a:t>
            </a:r>
            <a:r>
              <a:rPr lang="en-US"/>
              <a:t>Functional Structure</a:t>
            </a:r>
            <a:r>
              <a:rPr lang="ar-EG"/>
              <a:t>):</a:t>
            </a:r>
            <a:endParaRPr lang="en-US"/>
          </a:p>
        </p:txBody>
      </p:sp>
      <p:sp>
        <p:nvSpPr>
          <p:cNvPr id="5" name="TextBox 4">
            <a:extLst>
              <a:ext uri="{FF2B5EF4-FFF2-40B4-BE49-F238E27FC236}">
                <a16:creationId xmlns:a16="http://schemas.microsoft.com/office/drawing/2014/main" id="{EDE4D57A-061C-D25B-DF2C-6B43FE53171C}"/>
              </a:ext>
            </a:extLst>
          </p:cNvPr>
          <p:cNvSpPr txBox="1"/>
          <p:nvPr/>
        </p:nvSpPr>
        <p:spPr>
          <a:xfrm>
            <a:off x="5014450" y="2380448"/>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a:t>التحديات:</a:t>
            </a:r>
            <a:endParaRPr lang="en-US" b="1"/>
          </a:p>
        </p:txBody>
      </p:sp>
      <p:sp>
        <p:nvSpPr>
          <p:cNvPr id="7" name="TextBox 6">
            <a:extLst>
              <a:ext uri="{FF2B5EF4-FFF2-40B4-BE49-F238E27FC236}">
                <a16:creationId xmlns:a16="http://schemas.microsoft.com/office/drawing/2014/main" id="{5FCE3F4D-04C9-0177-2C85-16A169525544}"/>
              </a:ext>
            </a:extLst>
          </p:cNvPr>
          <p:cNvSpPr txBox="1"/>
          <p:nvPr/>
        </p:nvSpPr>
        <p:spPr>
          <a:xfrm>
            <a:off x="5014450" y="3540810"/>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صعوبة التنسيق بين الأقسام المختلفة</a:t>
            </a:r>
            <a:endParaRPr lang="en-US" dirty="0"/>
          </a:p>
        </p:txBody>
      </p:sp>
      <p:sp>
        <p:nvSpPr>
          <p:cNvPr id="10" name="TextBox 9">
            <a:extLst>
              <a:ext uri="{FF2B5EF4-FFF2-40B4-BE49-F238E27FC236}">
                <a16:creationId xmlns:a16="http://schemas.microsoft.com/office/drawing/2014/main" id="{3818B6CF-BB4F-97B8-7C2A-113953B62F55}"/>
              </a:ext>
            </a:extLst>
          </p:cNvPr>
          <p:cNvSpPr txBox="1"/>
          <p:nvPr/>
        </p:nvSpPr>
        <p:spPr>
          <a:xfrm>
            <a:off x="5014450" y="4701172"/>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بطء عملية اتّخاذ القرار</a:t>
            </a:r>
            <a:endParaRPr lang="en-US" dirty="0"/>
          </a:p>
        </p:txBody>
      </p:sp>
      <p:sp>
        <p:nvSpPr>
          <p:cNvPr id="12" name="TextBox 11">
            <a:extLst>
              <a:ext uri="{FF2B5EF4-FFF2-40B4-BE49-F238E27FC236}">
                <a16:creationId xmlns:a16="http://schemas.microsoft.com/office/drawing/2014/main" id="{51B8B81A-C9CA-61DA-1241-6F30D4BF86AA}"/>
              </a:ext>
            </a:extLst>
          </p:cNvPr>
          <p:cNvSpPr txBox="1"/>
          <p:nvPr/>
        </p:nvSpPr>
        <p:spPr>
          <a:xfrm>
            <a:off x="5014450" y="5861532"/>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التركيز على الوظائف قد يكون على حساب العملاء أو المنتجات</a:t>
            </a:r>
            <a:endParaRPr lang="en-US" dirty="0"/>
          </a:p>
        </p:txBody>
      </p:sp>
      <p:pic>
        <p:nvPicPr>
          <p:cNvPr id="3" name="Picture 2" descr="Hierarchical ">
            <a:extLst>
              <a:ext uri="{FF2B5EF4-FFF2-40B4-BE49-F238E27FC236}">
                <a16:creationId xmlns:a16="http://schemas.microsoft.com/office/drawing/2014/main" id="{5E9C1CAD-1B27-A84D-8174-06B985874F7E}"/>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298356" y="2524324"/>
            <a:ext cx="2962275" cy="2962275"/>
          </a:xfrm>
          <a:prstGeom prst="rect">
            <a:avLst/>
          </a:prstGeom>
          <a:noFill/>
          <a:ln>
            <a:noFill/>
          </a:ln>
        </p:spPr>
      </p:pic>
    </p:spTree>
    <p:extLst>
      <p:ext uri="{BB962C8B-B14F-4D97-AF65-F5344CB8AC3E}">
        <p14:creationId xmlns:p14="http://schemas.microsoft.com/office/powerpoint/2010/main" val="77727635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1000"/>
                                        <p:tgtEl>
                                          <p:spTgt spid="12"/>
                                        </p:tgtEl>
                                      </p:cBhvr>
                                    </p:animEffect>
                                    <p:anim calcmode="lin" valueType="num">
                                      <p:cBhvr>
                                        <p:cTn id="36" dur="1000" fill="hold"/>
                                        <p:tgtEl>
                                          <p:spTgt spid="12"/>
                                        </p:tgtEl>
                                        <p:attrNameLst>
                                          <p:attrName>ppt_x</p:attrName>
                                        </p:attrNameLst>
                                      </p:cBhvr>
                                      <p:tavLst>
                                        <p:tav tm="0">
                                          <p:val>
                                            <p:strVal val="#ppt_x"/>
                                          </p:val>
                                        </p:tav>
                                        <p:tav tm="100000">
                                          <p:val>
                                            <p:strVal val="#ppt_x"/>
                                          </p:val>
                                        </p:tav>
                                      </p:tavLst>
                                    </p:anim>
                                    <p:anim calcmode="lin" valueType="num">
                                      <p:cBhvr>
                                        <p:cTn id="37"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p:bldP spid="7" grpId="0"/>
      <p:bldP spid="10" grpId="0"/>
      <p:bldP spid="12"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0A375E-602C-05C3-7528-E1379C0993AE}"/>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B2A2A881-7615-E90D-403B-064C489E42A3}"/>
              </a:ext>
            </a:extLst>
          </p:cNvPr>
          <p:cNvSpPr txBox="1"/>
          <p:nvPr/>
        </p:nvSpPr>
        <p:spPr>
          <a:xfrm>
            <a:off x="2779494" y="-132677"/>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أنواع الهياكل التنظيمية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F4540D8E-2BDD-775F-D563-AA73293655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6" name="TextBox 5">
            <a:extLst>
              <a:ext uri="{FF2B5EF4-FFF2-40B4-BE49-F238E27FC236}">
                <a16:creationId xmlns:a16="http://schemas.microsoft.com/office/drawing/2014/main" id="{C1618B16-6224-0FE4-FA1F-3761DE6500E4}"/>
              </a:ext>
            </a:extLst>
          </p:cNvPr>
          <p:cNvSpPr txBox="1"/>
          <p:nvPr/>
        </p:nvSpPr>
        <p:spPr>
          <a:xfrm>
            <a:off x="5014451" y="1220086"/>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الهيكل التنظيمي الوظيفي (</a:t>
            </a:r>
            <a:r>
              <a:rPr lang="en-US"/>
              <a:t>Functional Structure</a:t>
            </a:r>
            <a:r>
              <a:rPr lang="ar-EG"/>
              <a:t>):</a:t>
            </a:r>
            <a:endParaRPr lang="en-US"/>
          </a:p>
        </p:txBody>
      </p:sp>
      <p:pic>
        <p:nvPicPr>
          <p:cNvPr id="2" name="Picture 1">
            <a:extLst>
              <a:ext uri="{FF2B5EF4-FFF2-40B4-BE49-F238E27FC236}">
                <a16:creationId xmlns:a16="http://schemas.microsoft.com/office/drawing/2014/main" id="{80F85BF4-90F0-C722-92EA-A505C0101BD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9494" b="8946"/>
          <a:stretch/>
        </p:blipFill>
        <p:spPr bwMode="auto">
          <a:xfrm>
            <a:off x="-190500" y="2129041"/>
            <a:ext cx="5664273" cy="3869542"/>
          </a:xfrm>
          <a:prstGeom prst="rect">
            <a:avLst/>
          </a:prstGeom>
          <a:noFill/>
          <a:ln>
            <a:noFill/>
          </a:ln>
          <a:extLst>
            <a:ext uri="{53640926-AAD7-44D8-BBD7-CCE9431645EC}">
              <a14:shadowObscured xmlns:a14="http://schemas.microsoft.com/office/drawing/2010/main"/>
            </a:ext>
          </a:extLst>
        </p:spPr>
      </p:pic>
      <p:sp>
        <p:nvSpPr>
          <p:cNvPr id="4" name="TextBox 3">
            <a:extLst>
              <a:ext uri="{FF2B5EF4-FFF2-40B4-BE49-F238E27FC236}">
                <a16:creationId xmlns:a16="http://schemas.microsoft.com/office/drawing/2014/main" id="{8B993AAA-440D-A546-20E9-3C0D16E2D003}"/>
              </a:ext>
            </a:extLst>
          </p:cNvPr>
          <p:cNvSpPr txBox="1"/>
          <p:nvPr/>
        </p:nvSpPr>
        <p:spPr>
          <a:xfrm>
            <a:off x="5014451" y="2588408"/>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مثال: </a:t>
            </a:r>
            <a:endParaRPr lang="en-US" dirty="0"/>
          </a:p>
        </p:txBody>
      </p:sp>
      <p:sp>
        <p:nvSpPr>
          <p:cNvPr id="11" name="TextBox 10">
            <a:extLst>
              <a:ext uri="{FF2B5EF4-FFF2-40B4-BE49-F238E27FC236}">
                <a16:creationId xmlns:a16="http://schemas.microsoft.com/office/drawing/2014/main" id="{677ECBE0-2256-C12D-4194-828561D540DB}"/>
              </a:ext>
            </a:extLst>
          </p:cNvPr>
          <p:cNvSpPr txBox="1"/>
          <p:nvPr/>
        </p:nvSpPr>
        <p:spPr>
          <a:xfrm>
            <a:off x="5014451" y="3710122"/>
            <a:ext cx="6364661" cy="1475404"/>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شركة "فولفو" للسيارات تعتمد هيكلاً وظيفياً في مصانعها، حيث تُقسَّم إلى أقسام للتصميم، الإنتاج، مراقبة الجودة، التسويق، والخدمات</a:t>
            </a:r>
            <a:endParaRPr lang="en-US"/>
          </a:p>
        </p:txBody>
      </p:sp>
    </p:spTree>
    <p:extLst>
      <p:ext uri="{BB962C8B-B14F-4D97-AF65-F5344CB8AC3E}">
        <p14:creationId xmlns:p14="http://schemas.microsoft.com/office/powerpoint/2010/main" val="267000077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p:bldP spid="11"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D4BECE-4EE4-1AA7-17FD-36A9E8338F1F}"/>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BAA0E3BE-E111-016C-5387-261BFD286096}"/>
              </a:ext>
            </a:extLst>
          </p:cNvPr>
          <p:cNvSpPr txBox="1"/>
          <p:nvPr/>
        </p:nvSpPr>
        <p:spPr>
          <a:xfrm>
            <a:off x="2779494" y="-132677"/>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أنواع الهياكل التنظيمية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C5BBDB2C-791D-E1DB-F632-5293CE06D5B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4" name="TextBox 3">
            <a:extLst>
              <a:ext uri="{FF2B5EF4-FFF2-40B4-BE49-F238E27FC236}">
                <a16:creationId xmlns:a16="http://schemas.microsoft.com/office/drawing/2014/main" id="{8B864B82-D48A-2DC3-6792-F2702491F169}"/>
              </a:ext>
            </a:extLst>
          </p:cNvPr>
          <p:cNvSpPr txBox="1"/>
          <p:nvPr/>
        </p:nvSpPr>
        <p:spPr>
          <a:xfrm>
            <a:off x="5535525" y="3429000"/>
            <a:ext cx="5843587" cy="1384995"/>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يجمع بين الهيكل الوظيفي وهيكل المشاريع، حيث يعمل الموظّف تحت إشراف مديرين (مدير وظيفي ومدير مشروع). </a:t>
            </a:r>
            <a:endParaRPr lang="en-US"/>
          </a:p>
        </p:txBody>
      </p:sp>
      <p:sp>
        <p:nvSpPr>
          <p:cNvPr id="6" name="TextBox 5">
            <a:extLst>
              <a:ext uri="{FF2B5EF4-FFF2-40B4-BE49-F238E27FC236}">
                <a16:creationId xmlns:a16="http://schemas.microsoft.com/office/drawing/2014/main" id="{8DF4ADD9-9B1E-12B3-E7EB-0E9643773098}"/>
              </a:ext>
            </a:extLst>
          </p:cNvPr>
          <p:cNvSpPr txBox="1"/>
          <p:nvPr/>
        </p:nvSpPr>
        <p:spPr>
          <a:xfrm>
            <a:off x="5014451" y="1220086"/>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الهيكل التنظيمي المصفوفي (</a:t>
            </a:r>
            <a:r>
              <a:rPr lang="en-US"/>
              <a:t>Matrix Structure</a:t>
            </a:r>
            <a:r>
              <a:rPr lang="ar-EG"/>
              <a:t>):</a:t>
            </a:r>
            <a:endParaRPr lang="en-US"/>
          </a:p>
        </p:txBody>
      </p:sp>
      <p:pic>
        <p:nvPicPr>
          <p:cNvPr id="2" name="Picture 1" descr="Grid ">
            <a:extLst>
              <a:ext uri="{FF2B5EF4-FFF2-40B4-BE49-F238E27FC236}">
                <a16:creationId xmlns:a16="http://schemas.microsoft.com/office/drawing/2014/main" id="{4E96CC9C-7D48-5C09-7672-D1CC298D4F1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088345" y="1865293"/>
            <a:ext cx="3926106" cy="3926106"/>
          </a:xfrm>
          <a:prstGeom prst="rect">
            <a:avLst/>
          </a:prstGeom>
          <a:noFill/>
          <a:ln>
            <a:noFill/>
          </a:ln>
        </p:spPr>
      </p:pic>
    </p:spTree>
    <p:extLst>
      <p:ext uri="{BB962C8B-B14F-4D97-AF65-F5344CB8AC3E}">
        <p14:creationId xmlns:p14="http://schemas.microsoft.com/office/powerpoint/2010/main" val="364147142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1000"/>
                                        <p:tgtEl>
                                          <p:spTgt spid="6"/>
                                        </p:tgtEl>
                                      </p:cBhvr>
                                    </p:animEffect>
                                    <p:anim calcmode="lin" valueType="num">
                                      <p:cBhvr>
                                        <p:cTn id="11" dur="1000" fill="hold"/>
                                        <p:tgtEl>
                                          <p:spTgt spid="6"/>
                                        </p:tgtEl>
                                        <p:attrNameLst>
                                          <p:attrName>ppt_x</p:attrName>
                                        </p:attrNameLst>
                                      </p:cBhvr>
                                      <p:tavLst>
                                        <p:tav tm="0">
                                          <p:val>
                                            <p:strVal val="#ppt_x"/>
                                          </p:val>
                                        </p:tav>
                                        <p:tav tm="100000">
                                          <p:val>
                                            <p:strVal val="#ppt_x"/>
                                          </p:val>
                                        </p:tav>
                                      </p:tavLst>
                                    </p:anim>
                                    <p:anim calcmode="lin" valueType="num">
                                      <p:cBhvr>
                                        <p:cTn id="12"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BFCD7F-7DF0-F145-9D0D-A8CDD76E3860}"/>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46A678A3-86C5-B131-3119-F4098293BDA6}"/>
              </a:ext>
            </a:extLst>
          </p:cNvPr>
          <p:cNvSpPr txBox="1"/>
          <p:nvPr/>
        </p:nvSpPr>
        <p:spPr>
          <a:xfrm>
            <a:off x="2779494" y="-132677"/>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أنواع الهياكل التنظيمية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E240C9B2-E655-7046-381F-2ACE56CAF28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6" name="TextBox 5">
            <a:extLst>
              <a:ext uri="{FF2B5EF4-FFF2-40B4-BE49-F238E27FC236}">
                <a16:creationId xmlns:a16="http://schemas.microsoft.com/office/drawing/2014/main" id="{D79A16FD-6399-5158-1B1A-D747A187986F}"/>
              </a:ext>
            </a:extLst>
          </p:cNvPr>
          <p:cNvSpPr txBox="1"/>
          <p:nvPr/>
        </p:nvSpPr>
        <p:spPr>
          <a:xfrm>
            <a:off x="5014451" y="1220086"/>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الهيكل التنظيمي المصفوفي (</a:t>
            </a:r>
            <a:r>
              <a:rPr lang="en-US"/>
              <a:t>Matrix Structure</a:t>
            </a:r>
            <a:r>
              <a:rPr lang="ar-EG"/>
              <a:t>):</a:t>
            </a:r>
            <a:endParaRPr lang="en-US"/>
          </a:p>
        </p:txBody>
      </p:sp>
      <p:sp>
        <p:nvSpPr>
          <p:cNvPr id="3" name="TextBox 2">
            <a:extLst>
              <a:ext uri="{FF2B5EF4-FFF2-40B4-BE49-F238E27FC236}">
                <a16:creationId xmlns:a16="http://schemas.microsoft.com/office/drawing/2014/main" id="{DD32E0E0-DD1C-0712-C584-46EA08327C75}"/>
              </a:ext>
            </a:extLst>
          </p:cNvPr>
          <p:cNvSpPr txBox="1"/>
          <p:nvPr/>
        </p:nvSpPr>
        <p:spPr>
          <a:xfrm>
            <a:off x="5014450" y="2148375"/>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a:t>المميّزات:</a:t>
            </a:r>
            <a:endParaRPr lang="en-US" b="1"/>
          </a:p>
        </p:txBody>
      </p:sp>
      <p:sp>
        <p:nvSpPr>
          <p:cNvPr id="5" name="TextBox 4">
            <a:extLst>
              <a:ext uri="{FF2B5EF4-FFF2-40B4-BE49-F238E27FC236}">
                <a16:creationId xmlns:a16="http://schemas.microsoft.com/office/drawing/2014/main" id="{185EC978-F5C5-ABE8-3D22-9A936AB15ED4}"/>
              </a:ext>
            </a:extLst>
          </p:cNvPr>
          <p:cNvSpPr txBox="1"/>
          <p:nvPr/>
        </p:nvSpPr>
        <p:spPr>
          <a:xfrm>
            <a:off x="5014450" y="3076664"/>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مرونة عالية في استخدام الموارد البشرية</a:t>
            </a:r>
            <a:endParaRPr lang="en-US" dirty="0"/>
          </a:p>
        </p:txBody>
      </p:sp>
      <p:sp>
        <p:nvSpPr>
          <p:cNvPr id="7" name="TextBox 6">
            <a:extLst>
              <a:ext uri="{FF2B5EF4-FFF2-40B4-BE49-F238E27FC236}">
                <a16:creationId xmlns:a16="http://schemas.microsoft.com/office/drawing/2014/main" id="{1361A280-E182-EF0E-6475-7C652947BECF}"/>
              </a:ext>
            </a:extLst>
          </p:cNvPr>
          <p:cNvSpPr txBox="1"/>
          <p:nvPr/>
        </p:nvSpPr>
        <p:spPr>
          <a:xfrm>
            <a:off x="5014450" y="4004953"/>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يجمع بين مزايا التخصّص الوظيفي والتركيز على المشاريع</a:t>
            </a:r>
            <a:endParaRPr lang="en-US" dirty="0"/>
          </a:p>
        </p:txBody>
      </p:sp>
      <p:sp>
        <p:nvSpPr>
          <p:cNvPr id="10" name="TextBox 9">
            <a:extLst>
              <a:ext uri="{FF2B5EF4-FFF2-40B4-BE49-F238E27FC236}">
                <a16:creationId xmlns:a16="http://schemas.microsoft.com/office/drawing/2014/main" id="{24457112-215A-B55F-E9A4-08A479025D2B}"/>
              </a:ext>
            </a:extLst>
          </p:cNvPr>
          <p:cNvSpPr txBox="1"/>
          <p:nvPr/>
        </p:nvSpPr>
        <p:spPr>
          <a:xfrm>
            <a:off x="5014450" y="4933242"/>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يسهّل تبادل المعلومات والخبرات</a:t>
            </a:r>
            <a:endParaRPr lang="en-US" dirty="0"/>
          </a:p>
        </p:txBody>
      </p:sp>
      <p:sp>
        <p:nvSpPr>
          <p:cNvPr id="11" name="TextBox 10">
            <a:extLst>
              <a:ext uri="{FF2B5EF4-FFF2-40B4-BE49-F238E27FC236}">
                <a16:creationId xmlns:a16="http://schemas.microsoft.com/office/drawing/2014/main" id="{78F0CB7C-7626-8EDE-A490-172A9C2CB607}"/>
              </a:ext>
            </a:extLst>
          </p:cNvPr>
          <p:cNvSpPr txBox="1"/>
          <p:nvPr/>
        </p:nvSpPr>
        <p:spPr>
          <a:xfrm>
            <a:off x="5014450" y="5861532"/>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مناسب للمؤسّسات التي تعمل في بيئة متغيّرة</a:t>
            </a:r>
            <a:endParaRPr lang="en-US" dirty="0"/>
          </a:p>
        </p:txBody>
      </p:sp>
      <p:pic>
        <p:nvPicPr>
          <p:cNvPr id="2050" name="Picture 2" descr="Matrix ">
            <a:extLst>
              <a:ext uri="{FF2B5EF4-FFF2-40B4-BE49-F238E27FC236}">
                <a16:creationId xmlns:a16="http://schemas.microsoft.com/office/drawing/2014/main" id="{33BE60FB-88BE-5874-0CDE-E62BD8752BC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3044" y="2127533"/>
            <a:ext cx="4152900" cy="41529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7045732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1000"/>
                                        <p:tgtEl>
                                          <p:spTgt spid="10"/>
                                        </p:tgtEl>
                                      </p:cBhvr>
                                    </p:animEffect>
                                    <p:anim calcmode="lin" valueType="num">
                                      <p:cBhvr>
                                        <p:cTn id="36" dur="1000" fill="hold"/>
                                        <p:tgtEl>
                                          <p:spTgt spid="10"/>
                                        </p:tgtEl>
                                        <p:attrNameLst>
                                          <p:attrName>ppt_x</p:attrName>
                                        </p:attrNameLst>
                                      </p:cBhvr>
                                      <p:tavLst>
                                        <p:tav tm="0">
                                          <p:val>
                                            <p:strVal val="#ppt_x"/>
                                          </p:val>
                                        </p:tav>
                                        <p:tav tm="100000">
                                          <p:val>
                                            <p:strVal val="#ppt_x"/>
                                          </p:val>
                                        </p:tav>
                                      </p:tavLst>
                                    </p:anim>
                                    <p:anim calcmode="lin" valueType="num">
                                      <p:cBhvr>
                                        <p:cTn id="3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1000"/>
                                        <p:tgtEl>
                                          <p:spTgt spid="11"/>
                                        </p:tgtEl>
                                      </p:cBhvr>
                                    </p:animEffect>
                                    <p:anim calcmode="lin" valueType="num">
                                      <p:cBhvr>
                                        <p:cTn id="43" dur="1000" fill="hold"/>
                                        <p:tgtEl>
                                          <p:spTgt spid="11"/>
                                        </p:tgtEl>
                                        <p:attrNameLst>
                                          <p:attrName>ppt_x</p:attrName>
                                        </p:attrNameLst>
                                      </p:cBhvr>
                                      <p:tavLst>
                                        <p:tav tm="0">
                                          <p:val>
                                            <p:strVal val="#ppt_x"/>
                                          </p:val>
                                        </p:tav>
                                        <p:tav tm="100000">
                                          <p:val>
                                            <p:strVal val="#ppt_x"/>
                                          </p:val>
                                        </p:tav>
                                      </p:tavLst>
                                    </p:anim>
                                    <p:anim calcmode="lin" valueType="num">
                                      <p:cBhvr>
                                        <p:cTn id="4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P spid="5" grpId="0"/>
      <p:bldP spid="7" grpId="0"/>
      <p:bldP spid="10" grpId="0"/>
      <p:bldP spid="11"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2EC4CB-0841-2BC4-2AEE-8198E16BB0D9}"/>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33243500-B431-9CF3-7ED9-AD68AEC285A4}"/>
              </a:ext>
            </a:extLst>
          </p:cNvPr>
          <p:cNvSpPr txBox="1"/>
          <p:nvPr/>
        </p:nvSpPr>
        <p:spPr>
          <a:xfrm>
            <a:off x="2779494" y="-132677"/>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أنواع الهياكل التنظيمية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5F724495-56A9-94A4-05AF-9649E8B1E8C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6" name="TextBox 5">
            <a:extLst>
              <a:ext uri="{FF2B5EF4-FFF2-40B4-BE49-F238E27FC236}">
                <a16:creationId xmlns:a16="http://schemas.microsoft.com/office/drawing/2014/main" id="{66224D64-B16E-8B4D-44C8-2410F1CE1BA5}"/>
              </a:ext>
            </a:extLst>
          </p:cNvPr>
          <p:cNvSpPr txBox="1"/>
          <p:nvPr/>
        </p:nvSpPr>
        <p:spPr>
          <a:xfrm>
            <a:off x="5014451" y="1220086"/>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الهيكل التنظيمي المصفوفي (</a:t>
            </a:r>
            <a:r>
              <a:rPr lang="en-US"/>
              <a:t>Matrix Structure</a:t>
            </a:r>
            <a:r>
              <a:rPr lang="ar-EG"/>
              <a:t>):</a:t>
            </a:r>
            <a:endParaRPr lang="en-US"/>
          </a:p>
        </p:txBody>
      </p:sp>
      <p:sp>
        <p:nvSpPr>
          <p:cNvPr id="2" name="TextBox 1">
            <a:extLst>
              <a:ext uri="{FF2B5EF4-FFF2-40B4-BE49-F238E27FC236}">
                <a16:creationId xmlns:a16="http://schemas.microsoft.com/office/drawing/2014/main" id="{18BF1528-ED3D-8DE8-64CF-4D85B509C1FA}"/>
              </a:ext>
            </a:extLst>
          </p:cNvPr>
          <p:cNvSpPr txBox="1"/>
          <p:nvPr/>
        </p:nvSpPr>
        <p:spPr>
          <a:xfrm>
            <a:off x="5014450" y="2380448"/>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b="1"/>
              <a:t>التحديات:</a:t>
            </a:r>
            <a:endParaRPr lang="en-US" b="1"/>
          </a:p>
        </p:txBody>
      </p:sp>
      <p:sp>
        <p:nvSpPr>
          <p:cNvPr id="4" name="TextBox 3">
            <a:extLst>
              <a:ext uri="{FF2B5EF4-FFF2-40B4-BE49-F238E27FC236}">
                <a16:creationId xmlns:a16="http://schemas.microsoft.com/office/drawing/2014/main" id="{0E2DC3D4-A2DC-381A-99CC-F3317B4E6920}"/>
              </a:ext>
            </a:extLst>
          </p:cNvPr>
          <p:cNvSpPr txBox="1"/>
          <p:nvPr/>
        </p:nvSpPr>
        <p:spPr>
          <a:xfrm>
            <a:off x="5014450" y="3540810"/>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ازدواجية السلطة قد تؤدّي إلى صراعات</a:t>
            </a:r>
            <a:endParaRPr lang="en-US" dirty="0"/>
          </a:p>
        </p:txBody>
      </p:sp>
      <p:sp>
        <p:nvSpPr>
          <p:cNvPr id="12" name="TextBox 11">
            <a:extLst>
              <a:ext uri="{FF2B5EF4-FFF2-40B4-BE49-F238E27FC236}">
                <a16:creationId xmlns:a16="http://schemas.microsoft.com/office/drawing/2014/main" id="{BA158806-4BD6-6B3D-8C11-5C6517F28EF1}"/>
              </a:ext>
            </a:extLst>
          </p:cNvPr>
          <p:cNvSpPr txBox="1"/>
          <p:nvPr/>
        </p:nvSpPr>
        <p:spPr>
          <a:xfrm>
            <a:off x="5014450" y="4701172"/>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تعقيد في تحديد الأولويات وتوزيع الموارد</a:t>
            </a:r>
            <a:endParaRPr lang="en-US" dirty="0"/>
          </a:p>
        </p:txBody>
      </p:sp>
      <p:sp>
        <p:nvSpPr>
          <p:cNvPr id="13" name="TextBox 12">
            <a:extLst>
              <a:ext uri="{FF2B5EF4-FFF2-40B4-BE49-F238E27FC236}">
                <a16:creationId xmlns:a16="http://schemas.microsoft.com/office/drawing/2014/main" id="{EA9A1F75-3D8F-5120-173C-9251D38658BD}"/>
              </a:ext>
            </a:extLst>
          </p:cNvPr>
          <p:cNvSpPr txBox="1"/>
          <p:nvPr/>
        </p:nvSpPr>
        <p:spPr>
          <a:xfrm>
            <a:off x="5014450" y="5861532"/>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صعوبة في تقييم الأداء</a:t>
            </a:r>
            <a:endParaRPr lang="en-US" dirty="0"/>
          </a:p>
        </p:txBody>
      </p:sp>
      <p:pic>
        <p:nvPicPr>
          <p:cNvPr id="14" name="Picture 13" descr="Grid ">
            <a:extLst>
              <a:ext uri="{FF2B5EF4-FFF2-40B4-BE49-F238E27FC236}">
                <a16:creationId xmlns:a16="http://schemas.microsoft.com/office/drawing/2014/main" id="{4F0B1972-E287-9116-FFD5-0888AB57A458}"/>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17189" y="2250286"/>
            <a:ext cx="3926106" cy="3926106"/>
          </a:xfrm>
          <a:prstGeom prst="rect">
            <a:avLst/>
          </a:prstGeom>
          <a:noFill/>
          <a:ln>
            <a:noFill/>
          </a:ln>
        </p:spPr>
      </p:pic>
    </p:spTree>
    <p:extLst>
      <p:ext uri="{BB962C8B-B14F-4D97-AF65-F5344CB8AC3E}">
        <p14:creationId xmlns:p14="http://schemas.microsoft.com/office/powerpoint/2010/main" val="403353935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P spid="4" grpId="0"/>
      <p:bldP spid="12" grpId="0"/>
      <p:bldP spid="13"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8E1B76-5AC2-E939-2627-DF99E9292791}"/>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3F93D5A-E95C-F25D-38AA-035E3B6DDFF9}"/>
              </a:ext>
            </a:extLst>
          </p:cNvPr>
          <p:cNvSpPr txBox="1"/>
          <p:nvPr/>
        </p:nvSpPr>
        <p:spPr>
          <a:xfrm>
            <a:off x="2779494" y="-132677"/>
            <a:ext cx="6633012"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أنواع الهياكل التنظيمية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4973B342-68F6-3CF1-2F46-76D34EBCF9A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6" name="TextBox 5">
            <a:extLst>
              <a:ext uri="{FF2B5EF4-FFF2-40B4-BE49-F238E27FC236}">
                <a16:creationId xmlns:a16="http://schemas.microsoft.com/office/drawing/2014/main" id="{A81BBFFA-F690-785C-966F-8343DF7051B1}"/>
              </a:ext>
            </a:extLst>
          </p:cNvPr>
          <p:cNvSpPr txBox="1"/>
          <p:nvPr/>
        </p:nvSpPr>
        <p:spPr>
          <a:xfrm>
            <a:off x="5014451" y="1220086"/>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الهيكل التنظيمي المصفوفي (</a:t>
            </a:r>
            <a:r>
              <a:rPr lang="en-US"/>
              <a:t>Matrix Structure</a:t>
            </a:r>
            <a:r>
              <a:rPr lang="ar-EG"/>
              <a:t>):</a:t>
            </a:r>
            <a:endParaRPr lang="en-US"/>
          </a:p>
        </p:txBody>
      </p:sp>
      <p:sp>
        <p:nvSpPr>
          <p:cNvPr id="3" name="TextBox 2">
            <a:extLst>
              <a:ext uri="{FF2B5EF4-FFF2-40B4-BE49-F238E27FC236}">
                <a16:creationId xmlns:a16="http://schemas.microsoft.com/office/drawing/2014/main" id="{B4CFE1FC-3A22-4A6C-1CA1-46E227736C0E}"/>
              </a:ext>
            </a:extLst>
          </p:cNvPr>
          <p:cNvSpPr txBox="1"/>
          <p:nvPr/>
        </p:nvSpPr>
        <p:spPr>
          <a:xfrm>
            <a:off x="5014451" y="2071200"/>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مثال: </a:t>
            </a:r>
            <a:endParaRPr lang="en-US" dirty="0"/>
          </a:p>
        </p:txBody>
      </p:sp>
      <p:sp>
        <p:nvSpPr>
          <p:cNvPr id="5" name="TextBox 4">
            <a:extLst>
              <a:ext uri="{FF2B5EF4-FFF2-40B4-BE49-F238E27FC236}">
                <a16:creationId xmlns:a16="http://schemas.microsoft.com/office/drawing/2014/main" id="{FA9D059C-B44F-83B1-60DE-A3DEB650C917}"/>
              </a:ext>
            </a:extLst>
          </p:cNvPr>
          <p:cNvSpPr txBox="1"/>
          <p:nvPr/>
        </p:nvSpPr>
        <p:spPr>
          <a:xfrm>
            <a:off x="5014451" y="2922314"/>
            <a:ext cx="6364661" cy="1475404"/>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شركة "آي بي إم" (</a:t>
            </a:r>
            <a:r>
              <a:rPr lang="en-US"/>
              <a:t>IBM</a:t>
            </a:r>
            <a:r>
              <a:rPr lang="ar-SA"/>
              <a:t>) تستخدم الهيكل المصفوفي حيث يعمل المطوّرون ضمن أقسام وظيفية (تطوير البرمجيات، الأمن السيبراني)، وفي الوقت نفسه ضمن فرق مشاريع مخصّصة لعملاء محدّدين</a:t>
            </a:r>
            <a:endParaRPr lang="en-US"/>
          </a:p>
        </p:txBody>
      </p:sp>
      <p:pic>
        <p:nvPicPr>
          <p:cNvPr id="7" name="Picture 6">
            <a:extLst>
              <a:ext uri="{FF2B5EF4-FFF2-40B4-BE49-F238E27FC236}">
                <a16:creationId xmlns:a16="http://schemas.microsoft.com/office/drawing/2014/main" id="{2F49FBF6-A217-84F6-3E3F-106F11023006}"/>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0965" y="2972421"/>
            <a:ext cx="3951648" cy="1475403"/>
          </a:xfrm>
          <a:prstGeom prst="rect">
            <a:avLst/>
          </a:prstGeom>
          <a:noFill/>
          <a:ln>
            <a:noFill/>
          </a:ln>
        </p:spPr>
      </p:pic>
      <p:sp>
        <p:nvSpPr>
          <p:cNvPr id="10" name="TextBox 9">
            <a:extLst>
              <a:ext uri="{FF2B5EF4-FFF2-40B4-BE49-F238E27FC236}">
                <a16:creationId xmlns:a16="http://schemas.microsoft.com/office/drawing/2014/main" id="{6EB5A0F3-0E80-6538-60EE-B6D2C1E676DA}"/>
              </a:ext>
            </a:extLst>
          </p:cNvPr>
          <p:cNvSpPr txBox="1"/>
          <p:nvPr/>
        </p:nvSpPr>
        <p:spPr>
          <a:xfrm>
            <a:off x="5014451" y="4695474"/>
            <a:ext cx="6364661" cy="1475404"/>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وفقاً لدراسة أجرتها شركة "ماكينزي" في عام 2023، فإنّ 68% من الشركات العالمية الكبرى تستخدم شكلاً من أشكال الهيكل المصفوفي في أقسامها الرئيسية</a:t>
            </a:r>
            <a:endParaRPr lang="en-US"/>
          </a:p>
        </p:txBody>
      </p:sp>
    </p:spTree>
    <p:extLst>
      <p:ext uri="{BB962C8B-B14F-4D97-AF65-F5344CB8AC3E}">
        <p14:creationId xmlns:p14="http://schemas.microsoft.com/office/powerpoint/2010/main" val="96391909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P spid="5" grpId="0"/>
      <p:bldP spid="10" grpId="0"/>
    </p:bldLst>
  </p:timing>
</p:sld>
</file>

<file path=ppt/theme/theme1.xml><?xml version="1.0" encoding="utf-8"?>
<a:theme xmlns:a="http://schemas.openxmlformats.org/drawingml/2006/main" name="Contents Slide Master">
  <a:themeElements>
    <a:clrScheme name="ALLPPT-607">
      <a:dk1>
        <a:sysClr val="windowText" lastClr="000000"/>
      </a:dk1>
      <a:lt1>
        <a:sysClr val="window" lastClr="FFFFFF"/>
      </a:lt1>
      <a:dk2>
        <a:srgbClr val="44546A"/>
      </a:dk2>
      <a:lt2>
        <a:srgbClr val="E7E6E6"/>
      </a:lt2>
      <a:accent1>
        <a:srgbClr val="02ECEC"/>
      </a:accent1>
      <a:accent2>
        <a:srgbClr val="0AA6ED"/>
      </a:accent2>
      <a:accent3>
        <a:srgbClr val="0085F2"/>
      </a:accent3>
      <a:accent4>
        <a:srgbClr val="125AC4"/>
      </a:accent4>
      <a:accent5>
        <a:srgbClr val="00307E"/>
      </a:accent5>
      <a:accent6>
        <a:srgbClr val="000096"/>
      </a:accent6>
      <a:hlink>
        <a:srgbClr val="FFFFFF"/>
      </a:hlink>
      <a:folHlink>
        <a:srgbClr val="262626"/>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1865</TotalTime>
  <Words>16205</Words>
  <Application>Microsoft Office PowerPoint</Application>
  <PresentationFormat>شاشة عريضة</PresentationFormat>
  <Paragraphs>2790</Paragraphs>
  <Slides>331</Slides>
  <Notes>325</Notes>
  <HiddenSlides>0</HiddenSlides>
  <MMClips>0</MMClips>
  <ScaleCrop>false</ScaleCrop>
  <HeadingPairs>
    <vt:vector size="6" baseType="variant">
      <vt:variant>
        <vt:lpstr>الخطوط المستخدمة</vt:lpstr>
      </vt:variant>
      <vt:variant>
        <vt:i4>10</vt:i4>
      </vt:variant>
      <vt:variant>
        <vt:lpstr>نسق</vt:lpstr>
      </vt:variant>
      <vt:variant>
        <vt:i4>1</vt:i4>
      </vt:variant>
      <vt:variant>
        <vt:lpstr>عناوين الشرائح</vt:lpstr>
      </vt:variant>
      <vt:variant>
        <vt:i4>331</vt:i4>
      </vt:variant>
    </vt:vector>
  </HeadingPairs>
  <TitlesOfParts>
    <vt:vector size="342" baseType="lpstr">
      <vt:lpstr>ADLaM Display</vt:lpstr>
      <vt:lpstr>Adobe Arabic</vt:lpstr>
      <vt:lpstr>Aller</vt:lpstr>
      <vt:lpstr>Arial</vt:lpstr>
      <vt:lpstr>Calibri</vt:lpstr>
      <vt:lpstr>DIN Next LT Arabic</vt:lpstr>
      <vt:lpstr>GE Dinar Two</vt:lpstr>
      <vt:lpstr>SST Arabic Bold</vt:lpstr>
      <vt:lpstr>SST Arabic Medium</vt:lpstr>
      <vt:lpstr>Times New Roman</vt:lpstr>
      <vt:lpstr>Contents Slide Master</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Dawlia Training</cp:lastModifiedBy>
  <cp:revision>1236</cp:revision>
  <cp:lastPrinted>2023-07-16T13:31:37Z</cp:lastPrinted>
  <dcterms:created xsi:type="dcterms:W3CDTF">2020-01-20T05:08:25Z</dcterms:created>
  <dcterms:modified xsi:type="dcterms:W3CDTF">2026-08-30T11:49:03Z</dcterms:modified>
</cp:coreProperties>
</file>